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36"/>
  </p:notesMasterIdLst>
  <p:handoutMasterIdLst>
    <p:handoutMasterId r:id="rId37"/>
  </p:handoutMasterIdLst>
  <p:sldIdLst>
    <p:sldId id="256" r:id="rId2"/>
    <p:sldId id="546" r:id="rId3"/>
    <p:sldId id="545" r:id="rId4"/>
    <p:sldId id="547" r:id="rId5"/>
    <p:sldId id="548" r:id="rId6"/>
    <p:sldId id="554" r:id="rId7"/>
    <p:sldId id="555" r:id="rId8"/>
    <p:sldId id="556" r:id="rId9"/>
    <p:sldId id="581" r:id="rId10"/>
    <p:sldId id="557" r:id="rId11"/>
    <p:sldId id="558" r:id="rId12"/>
    <p:sldId id="559" r:id="rId13"/>
    <p:sldId id="560" r:id="rId14"/>
    <p:sldId id="561" r:id="rId15"/>
    <p:sldId id="562" r:id="rId16"/>
    <p:sldId id="564" r:id="rId17"/>
    <p:sldId id="563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82" r:id="rId35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Gill Sans MT" panose="020B0502020104020203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8" autoAdjust="0"/>
    <p:restoredTop sz="95628" autoAdjust="0"/>
  </p:normalViewPr>
  <p:slideViewPr>
    <p:cSldViewPr snapToGrid="0">
      <p:cViewPr varScale="1">
        <p:scale>
          <a:sx n="123" d="100"/>
          <a:sy n="123" d="100"/>
        </p:scale>
        <p:origin x="120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BCFAE-6A93-4364-B59B-217753966488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139120E-A062-437E-87B2-BEEF403F62F2}">
      <dgm:prSet phldrT="[Text]"/>
      <dgm:spPr/>
      <dgm:t>
        <a:bodyPr/>
        <a:lstStyle/>
        <a:p>
          <a:r>
            <a:rPr lang="en-US" dirty="0"/>
            <a:t>Summary of cluster</a:t>
          </a:r>
        </a:p>
      </dgm:t>
    </dgm:pt>
    <dgm:pt modelId="{C6F06C41-6E42-474B-A703-4232E34BF52D}" type="parTrans" cxnId="{D3331E75-E746-4A74-8707-2B133CDBE60A}">
      <dgm:prSet/>
      <dgm:spPr/>
      <dgm:t>
        <a:bodyPr/>
        <a:lstStyle/>
        <a:p>
          <a:endParaRPr lang="en-US"/>
        </a:p>
      </dgm:t>
    </dgm:pt>
    <dgm:pt modelId="{81BA85D0-3664-4E19-A640-5F9EAB2DB796}" type="sibTrans" cxnId="{D3331E75-E746-4A74-8707-2B133CDBE60A}">
      <dgm:prSet/>
      <dgm:spPr/>
      <dgm:t>
        <a:bodyPr/>
        <a:lstStyle/>
        <a:p>
          <a:endParaRPr lang="en-US"/>
        </a:p>
      </dgm:t>
    </dgm:pt>
    <dgm:pt modelId="{C4ABA827-C03D-4A13-B8A0-5BC5467F6558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60CDA7CD-305A-4552-93D3-A6B06AE87FC9}" type="parTrans" cxnId="{EFDAA134-3DE9-47E2-A959-DAE0EE9FC50A}">
      <dgm:prSet/>
      <dgm:spPr/>
      <dgm:t>
        <a:bodyPr/>
        <a:lstStyle/>
        <a:p>
          <a:endParaRPr lang="en-US"/>
        </a:p>
      </dgm:t>
    </dgm:pt>
    <dgm:pt modelId="{7E28783E-215F-4EFB-B0DD-CBC0EC479949}" type="sibTrans" cxnId="{EFDAA134-3DE9-47E2-A959-DAE0EE9FC50A}">
      <dgm:prSet/>
      <dgm:spPr/>
      <dgm:t>
        <a:bodyPr/>
        <a:lstStyle/>
        <a:p>
          <a:endParaRPr lang="en-US"/>
        </a:p>
      </dgm:t>
    </dgm:pt>
    <dgm:pt modelId="{81721417-5D36-4157-83AE-040BE16B5129}">
      <dgm:prSet phldrT="[Text]"/>
      <dgm:spPr/>
      <dgm:t>
        <a:bodyPr/>
        <a:lstStyle/>
        <a:p>
          <a:r>
            <a:rPr lang="en-US" dirty="0"/>
            <a:t>Naming the clusters</a:t>
          </a:r>
        </a:p>
      </dgm:t>
    </dgm:pt>
    <dgm:pt modelId="{3B25CE30-8EA1-4B09-8FD2-6C3382841478}" type="parTrans" cxnId="{3C5A51AB-9D57-4545-B992-E583E7957FA3}">
      <dgm:prSet/>
      <dgm:spPr/>
      <dgm:t>
        <a:bodyPr/>
        <a:lstStyle/>
        <a:p>
          <a:endParaRPr lang="en-US"/>
        </a:p>
      </dgm:t>
    </dgm:pt>
    <dgm:pt modelId="{B9E6FF06-30F2-4109-BF06-723051E63DFE}" type="sibTrans" cxnId="{3C5A51AB-9D57-4545-B992-E583E7957FA3}">
      <dgm:prSet/>
      <dgm:spPr/>
      <dgm:t>
        <a:bodyPr/>
        <a:lstStyle/>
        <a:p>
          <a:endParaRPr lang="en-US"/>
        </a:p>
      </dgm:t>
    </dgm:pt>
    <dgm:pt modelId="{4150DFB2-F5EF-412C-83E0-9297FC5B21AF}">
      <dgm:prSet phldrT="[Text]"/>
      <dgm:spPr/>
      <dgm:t>
        <a:bodyPr/>
        <a:lstStyle/>
        <a:p>
          <a:r>
            <a:rPr lang="en-US" dirty="0"/>
            <a:t>such as the mean or mode values for all selected variables</a:t>
          </a:r>
        </a:p>
      </dgm:t>
    </dgm:pt>
    <dgm:pt modelId="{E6E8D7DA-0714-44F0-A2EB-D78EB4D25136}" type="parTrans" cxnId="{6C3FD8F1-40A8-4AAA-A66A-11661BE121BB}">
      <dgm:prSet/>
      <dgm:spPr/>
      <dgm:t>
        <a:bodyPr/>
        <a:lstStyle/>
        <a:p>
          <a:endParaRPr lang="en-US"/>
        </a:p>
      </dgm:t>
    </dgm:pt>
    <dgm:pt modelId="{3B95E93B-BDE2-40C3-BB8C-AF513FC2E60F}" type="sibTrans" cxnId="{6C3FD8F1-40A8-4AAA-A66A-11661BE121BB}">
      <dgm:prSet/>
      <dgm:spPr/>
      <dgm:t>
        <a:bodyPr/>
        <a:lstStyle/>
        <a:p>
          <a:endParaRPr lang="en-US"/>
        </a:p>
      </dgm:t>
    </dgm:pt>
    <dgm:pt modelId="{85D37825-A3D7-4A94-B64E-5A9045D69C75}">
      <dgm:prSet phldrT="[Text]"/>
      <dgm:spPr/>
      <dgm:t>
        <a:bodyPr/>
        <a:lstStyle/>
        <a:p>
          <a:r>
            <a:rPr lang="en-US" dirty="0"/>
            <a:t>Series of histogram matrix</a:t>
          </a:r>
        </a:p>
      </dgm:t>
    </dgm:pt>
    <dgm:pt modelId="{78FC5A53-1AC4-4891-A8E9-126D5C0EDEB0}" type="parTrans" cxnId="{542CF303-CFBA-47BB-810E-F738D814DE71}">
      <dgm:prSet/>
      <dgm:spPr/>
      <dgm:t>
        <a:bodyPr/>
        <a:lstStyle/>
        <a:p>
          <a:endParaRPr lang="en-US"/>
        </a:p>
      </dgm:t>
    </dgm:pt>
    <dgm:pt modelId="{38211BCA-61F8-41CA-93DF-676E83BB3D4F}" type="sibTrans" cxnId="{542CF303-CFBA-47BB-810E-F738D814DE71}">
      <dgm:prSet/>
      <dgm:spPr/>
      <dgm:t>
        <a:bodyPr/>
        <a:lstStyle/>
        <a:p>
          <a:endParaRPr lang="en-US"/>
        </a:p>
      </dgm:t>
    </dgm:pt>
    <dgm:pt modelId="{5C04B89F-95EE-4442-8067-C2C8D34586B0}">
      <dgm:prSet phldrT="[Text]"/>
      <dgm:spPr/>
      <dgm:t>
        <a:bodyPr/>
        <a:lstStyle/>
        <a:p>
          <a:r>
            <a:rPr lang="en-US" dirty="0"/>
            <a:t>Manually naming each cluster can be instructive</a:t>
          </a:r>
        </a:p>
      </dgm:t>
    </dgm:pt>
    <dgm:pt modelId="{0DBB2248-B162-4070-B839-01487708EDFF}" type="parTrans" cxnId="{A1BE0794-A42B-46A8-840E-B7B4543A4E03}">
      <dgm:prSet/>
      <dgm:spPr/>
      <dgm:t>
        <a:bodyPr/>
        <a:lstStyle/>
        <a:p>
          <a:endParaRPr lang="en-US"/>
        </a:p>
      </dgm:t>
    </dgm:pt>
    <dgm:pt modelId="{D1E7D31C-719F-4491-AB69-1C31D78D17B3}" type="sibTrans" cxnId="{A1BE0794-A42B-46A8-840E-B7B4543A4E03}">
      <dgm:prSet/>
      <dgm:spPr/>
      <dgm:t>
        <a:bodyPr/>
        <a:lstStyle/>
        <a:p>
          <a:endParaRPr lang="en-US"/>
        </a:p>
      </dgm:t>
    </dgm:pt>
    <dgm:pt modelId="{F8BC13F4-1D1B-40E4-887A-680CBFB8F6B3}">
      <dgm:prSet phldrT="[Text]"/>
      <dgm:spPr/>
      <dgm:t>
        <a:bodyPr/>
        <a:lstStyle/>
        <a:p>
          <a:r>
            <a:rPr lang="en-US" dirty="0"/>
            <a:t>customer groups - “Suburban, affluent, and price-sensitive.”</a:t>
          </a:r>
        </a:p>
      </dgm:t>
    </dgm:pt>
    <dgm:pt modelId="{5BFD164F-4794-4F87-800C-F567EF26093E}" type="parTrans" cxnId="{90CC597E-C3AC-4471-8B0B-8D865F6239C4}">
      <dgm:prSet/>
      <dgm:spPr/>
      <dgm:t>
        <a:bodyPr/>
        <a:lstStyle/>
        <a:p>
          <a:endParaRPr lang="en-US"/>
        </a:p>
      </dgm:t>
    </dgm:pt>
    <dgm:pt modelId="{C7C6DC29-4803-4891-AD98-55B243B466C6}" type="sibTrans" cxnId="{90CC597E-C3AC-4471-8B0B-8D865F6239C4}">
      <dgm:prSet/>
      <dgm:spPr/>
      <dgm:t>
        <a:bodyPr/>
        <a:lstStyle/>
        <a:p>
          <a:endParaRPr lang="en-US"/>
        </a:p>
      </dgm:t>
    </dgm:pt>
    <dgm:pt modelId="{32C5D5A9-527D-4310-9F31-4BB15F28516B}">
      <dgm:prSet phldrT="[Text]"/>
      <dgm:spPr/>
      <dgm:t>
        <a:bodyPr/>
        <a:lstStyle/>
        <a:p>
          <a:r>
            <a:rPr lang="en-US" dirty="0"/>
            <a:t>identification of outliers</a:t>
          </a:r>
        </a:p>
      </dgm:t>
    </dgm:pt>
    <dgm:pt modelId="{366953A3-4098-45B7-9FE7-A7D8C7FB13BE}" type="parTrans" cxnId="{AA3594E6-A079-4606-9C51-4810FCEFD133}">
      <dgm:prSet/>
      <dgm:spPr/>
      <dgm:t>
        <a:bodyPr/>
        <a:lstStyle/>
        <a:p>
          <a:endParaRPr lang="en-US"/>
        </a:p>
      </dgm:t>
    </dgm:pt>
    <dgm:pt modelId="{0309AC2A-9183-4913-99E5-BBCE8F64F4E0}" type="sibTrans" cxnId="{AA3594E6-A079-4606-9C51-4810FCEFD133}">
      <dgm:prSet/>
      <dgm:spPr/>
      <dgm:t>
        <a:bodyPr/>
        <a:lstStyle/>
        <a:p>
          <a:endParaRPr lang="en-US"/>
        </a:p>
      </dgm:t>
    </dgm:pt>
    <dgm:pt modelId="{2D01E8F9-C3EA-4DCC-BF38-560273E063D4}">
      <dgm:prSet phldrT="[Text]"/>
      <dgm:spPr/>
      <dgm:t>
        <a:bodyPr/>
        <a:lstStyle/>
        <a:p>
          <a:r>
            <a:rPr lang="en-US" dirty="0"/>
            <a:t>enable the selection of a smaller number of representatives from the entire data set,</a:t>
          </a:r>
        </a:p>
      </dgm:t>
    </dgm:pt>
    <dgm:pt modelId="{30FAE517-7F2F-4520-B2D2-F1DE4489AF1C}" type="parTrans" cxnId="{A455141A-07D8-4BE0-915D-DA70F0714282}">
      <dgm:prSet/>
      <dgm:spPr/>
      <dgm:t>
        <a:bodyPr/>
        <a:lstStyle/>
        <a:p>
          <a:endParaRPr lang="en-US"/>
        </a:p>
      </dgm:t>
    </dgm:pt>
    <dgm:pt modelId="{BE6927D5-4185-4987-B7A7-122633792275}" type="sibTrans" cxnId="{A455141A-07D8-4BE0-915D-DA70F0714282}">
      <dgm:prSet/>
      <dgm:spPr/>
      <dgm:t>
        <a:bodyPr/>
        <a:lstStyle/>
        <a:p>
          <a:endParaRPr lang="en-US"/>
        </a:p>
      </dgm:t>
    </dgm:pt>
    <dgm:pt modelId="{1F161426-F076-454F-99D2-5BC5FCED718E}" type="pres">
      <dgm:prSet presAssocID="{D93BCFAE-6A93-4364-B59B-217753966488}" presName="linear" presStyleCnt="0">
        <dgm:presLayoutVars>
          <dgm:dir/>
          <dgm:animLvl val="lvl"/>
          <dgm:resizeHandles val="exact"/>
        </dgm:presLayoutVars>
      </dgm:prSet>
      <dgm:spPr/>
    </dgm:pt>
    <dgm:pt modelId="{33E6D16D-C168-413F-B49D-425D969716EF}" type="pres">
      <dgm:prSet presAssocID="{3139120E-A062-437E-87B2-BEEF403F62F2}" presName="parentLin" presStyleCnt="0"/>
      <dgm:spPr/>
    </dgm:pt>
    <dgm:pt modelId="{63ABE854-04A6-48D9-B1FE-F43D5959B34A}" type="pres">
      <dgm:prSet presAssocID="{3139120E-A062-437E-87B2-BEEF403F62F2}" presName="parentLeftMargin" presStyleLbl="node1" presStyleIdx="0" presStyleCnt="5"/>
      <dgm:spPr/>
    </dgm:pt>
    <dgm:pt modelId="{B9C75383-6A97-4798-94D2-5F374EBE827E}" type="pres">
      <dgm:prSet presAssocID="{3139120E-A062-437E-87B2-BEEF403F62F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7EC6A4-6387-4FE1-A259-2FCE54DA028B}" type="pres">
      <dgm:prSet presAssocID="{3139120E-A062-437E-87B2-BEEF403F62F2}" presName="negativeSpace" presStyleCnt="0"/>
      <dgm:spPr/>
    </dgm:pt>
    <dgm:pt modelId="{09BD449E-F81F-4D2A-A798-82512644715F}" type="pres">
      <dgm:prSet presAssocID="{3139120E-A062-437E-87B2-BEEF403F62F2}" presName="childText" presStyleLbl="conFgAcc1" presStyleIdx="0" presStyleCnt="5">
        <dgm:presLayoutVars>
          <dgm:bulletEnabled val="1"/>
        </dgm:presLayoutVars>
      </dgm:prSet>
      <dgm:spPr/>
    </dgm:pt>
    <dgm:pt modelId="{5B7A7156-C36F-46F8-800F-3E02132E26A1}" type="pres">
      <dgm:prSet presAssocID="{81BA85D0-3664-4E19-A640-5F9EAB2DB796}" presName="spaceBetweenRectangles" presStyleCnt="0"/>
      <dgm:spPr/>
    </dgm:pt>
    <dgm:pt modelId="{FF7C833B-85DF-488E-841F-9F154D4B374F}" type="pres">
      <dgm:prSet presAssocID="{C4ABA827-C03D-4A13-B8A0-5BC5467F6558}" presName="parentLin" presStyleCnt="0"/>
      <dgm:spPr/>
    </dgm:pt>
    <dgm:pt modelId="{6C07459D-3280-4B73-B792-B36026DF0F10}" type="pres">
      <dgm:prSet presAssocID="{C4ABA827-C03D-4A13-B8A0-5BC5467F6558}" presName="parentLeftMargin" presStyleLbl="node1" presStyleIdx="0" presStyleCnt="5"/>
      <dgm:spPr/>
    </dgm:pt>
    <dgm:pt modelId="{80825E83-692A-4084-99AF-4BB0F5984BD2}" type="pres">
      <dgm:prSet presAssocID="{C4ABA827-C03D-4A13-B8A0-5BC5467F655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19F881-23B0-4692-B0FC-58F445E0CD42}" type="pres">
      <dgm:prSet presAssocID="{C4ABA827-C03D-4A13-B8A0-5BC5467F6558}" presName="negativeSpace" presStyleCnt="0"/>
      <dgm:spPr/>
    </dgm:pt>
    <dgm:pt modelId="{EF7CAB9F-149D-4808-970C-2026A95AF7C5}" type="pres">
      <dgm:prSet presAssocID="{C4ABA827-C03D-4A13-B8A0-5BC5467F6558}" presName="childText" presStyleLbl="conFgAcc1" presStyleIdx="1" presStyleCnt="5">
        <dgm:presLayoutVars>
          <dgm:bulletEnabled val="1"/>
        </dgm:presLayoutVars>
      </dgm:prSet>
      <dgm:spPr/>
    </dgm:pt>
    <dgm:pt modelId="{CB8AB617-6C9B-4862-9738-0C5005A7312D}" type="pres">
      <dgm:prSet presAssocID="{7E28783E-215F-4EFB-B0DD-CBC0EC479949}" presName="spaceBetweenRectangles" presStyleCnt="0"/>
      <dgm:spPr/>
    </dgm:pt>
    <dgm:pt modelId="{71C29885-3CC4-4112-B2CC-F7393F125D7C}" type="pres">
      <dgm:prSet presAssocID="{81721417-5D36-4157-83AE-040BE16B5129}" presName="parentLin" presStyleCnt="0"/>
      <dgm:spPr/>
    </dgm:pt>
    <dgm:pt modelId="{D2EBEAEE-BEA6-4D18-B669-FD5EF4104308}" type="pres">
      <dgm:prSet presAssocID="{81721417-5D36-4157-83AE-040BE16B5129}" presName="parentLeftMargin" presStyleLbl="node1" presStyleIdx="1" presStyleCnt="5"/>
      <dgm:spPr/>
    </dgm:pt>
    <dgm:pt modelId="{A866D472-01C9-494C-8245-814899B7A573}" type="pres">
      <dgm:prSet presAssocID="{81721417-5D36-4157-83AE-040BE16B5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F1D77C-1000-4788-A8F9-C99168C5E5C5}" type="pres">
      <dgm:prSet presAssocID="{81721417-5D36-4157-83AE-040BE16B5129}" presName="negativeSpace" presStyleCnt="0"/>
      <dgm:spPr/>
    </dgm:pt>
    <dgm:pt modelId="{3BF564DA-9B89-47EC-979C-535B8085E5D7}" type="pres">
      <dgm:prSet presAssocID="{81721417-5D36-4157-83AE-040BE16B5129}" presName="childText" presStyleLbl="conFgAcc1" presStyleIdx="2" presStyleCnt="5">
        <dgm:presLayoutVars>
          <dgm:bulletEnabled val="1"/>
        </dgm:presLayoutVars>
      </dgm:prSet>
      <dgm:spPr/>
    </dgm:pt>
    <dgm:pt modelId="{9A8E7083-0DE5-4EF3-BC68-F8EEFB5964C3}" type="pres">
      <dgm:prSet presAssocID="{B9E6FF06-30F2-4109-BF06-723051E63DFE}" presName="spaceBetweenRectangles" presStyleCnt="0"/>
      <dgm:spPr/>
    </dgm:pt>
    <dgm:pt modelId="{8852B930-D296-436F-A085-E53AF22765C0}" type="pres">
      <dgm:prSet presAssocID="{32C5D5A9-527D-4310-9F31-4BB15F28516B}" presName="parentLin" presStyleCnt="0"/>
      <dgm:spPr/>
    </dgm:pt>
    <dgm:pt modelId="{54EA9EC6-0997-4A04-B7D6-C3A411174C50}" type="pres">
      <dgm:prSet presAssocID="{32C5D5A9-527D-4310-9F31-4BB15F28516B}" presName="parentLeftMargin" presStyleLbl="node1" presStyleIdx="2" presStyleCnt="5"/>
      <dgm:spPr/>
    </dgm:pt>
    <dgm:pt modelId="{AF5A9635-A907-4719-BD62-8A24CEA48150}" type="pres">
      <dgm:prSet presAssocID="{32C5D5A9-527D-4310-9F31-4BB15F28516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BFC04F-A656-4F4E-B073-5C3E79BB8BAC}" type="pres">
      <dgm:prSet presAssocID="{32C5D5A9-527D-4310-9F31-4BB15F28516B}" presName="negativeSpace" presStyleCnt="0"/>
      <dgm:spPr/>
    </dgm:pt>
    <dgm:pt modelId="{7EA6794F-DCED-45AF-8646-DE97B4276424}" type="pres">
      <dgm:prSet presAssocID="{32C5D5A9-527D-4310-9F31-4BB15F28516B}" presName="childText" presStyleLbl="conFgAcc1" presStyleIdx="3" presStyleCnt="5">
        <dgm:presLayoutVars>
          <dgm:bulletEnabled val="1"/>
        </dgm:presLayoutVars>
      </dgm:prSet>
      <dgm:spPr/>
    </dgm:pt>
    <dgm:pt modelId="{8342F51B-962A-4518-8F93-4CCDD9C856EE}" type="pres">
      <dgm:prSet presAssocID="{0309AC2A-9183-4913-99E5-BBCE8F64F4E0}" presName="spaceBetweenRectangles" presStyleCnt="0"/>
      <dgm:spPr/>
    </dgm:pt>
    <dgm:pt modelId="{45C84151-4ED7-46A3-8162-FE78C918911C}" type="pres">
      <dgm:prSet presAssocID="{2D01E8F9-C3EA-4DCC-BF38-560273E063D4}" presName="parentLin" presStyleCnt="0"/>
      <dgm:spPr/>
    </dgm:pt>
    <dgm:pt modelId="{C47E472A-5423-4F4D-B68D-2E1E64C1BEAB}" type="pres">
      <dgm:prSet presAssocID="{2D01E8F9-C3EA-4DCC-BF38-560273E063D4}" presName="parentLeftMargin" presStyleLbl="node1" presStyleIdx="3" presStyleCnt="5"/>
      <dgm:spPr/>
    </dgm:pt>
    <dgm:pt modelId="{9C87A471-908D-4929-9CE1-FBFC23B72609}" type="pres">
      <dgm:prSet presAssocID="{2D01E8F9-C3EA-4DCC-BF38-560273E063D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6A8217C-365A-4BE9-A39D-445C053C35F1}" type="pres">
      <dgm:prSet presAssocID="{2D01E8F9-C3EA-4DCC-BF38-560273E063D4}" presName="negativeSpace" presStyleCnt="0"/>
      <dgm:spPr/>
    </dgm:pt>
    <dgm:pt modelId="{9E14700C-80B5-447C-A435-8985B77D9626}" type="pres">
      <dgm:prSet presAssocID="{2D01E8F9-C3EA-4DCC-BF38-560273E063D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42CF303-CFBA-47BB-810E-F738D814DE71}" srcId="{C4ABA827-C03D-4A13-B8A0-5BC5467F6558}" destId="{85D37825-A3D7-4A94-B64E-5A9045D69C75}" srcOrd="0" destOrd="0" parTransId="{78FC5A53-1AC4-4891-A8E9-126D5C0EDEB0}" sibTransId="{38211BCA-61F8-41CA-93DF-676E83BB3D4F}"/>
    <dgm:cxn modelId="{A455141A-07D8-4BE0-915D-DA70F0714282}" srcId="{D93BCFAE-6A93-4364-B59B-217753966488}" destId="{2D01E8F9-C3EA-4DCC-BF38-560273E063D4}" srcOrd="4" destOrd="0" parTransId="{30FAE517-7F2F-4520-B2D2-F1DE4489AF1C}" sibTransId="{BE6927D5-4185-4987-B7A7-122633792275}"/>
    <dgm:cxn modelId="{F69EE528-E09C-44DF-A0A8-EAFDCBCAC1A2}" type="presOf" srcId="{C4ABA827-C03D-4A13-B8A0-5BC5467F6558}" destId="{80825E83-692A-4084-99AF-4BB0F5984BD2}" srcOrd="1" destOrd="0" presId="urn:microsoft.com/office/officeart/2005/8/layout/list1"/>
    <dgm:cxn modelId="{EFDAA134-3DE9-47E2-A959-DAE0EE9FC50A}" srcId="{D93BCFAE-6A93-4364-B59B-217753966488}" destId="{C4ABA827-C03D-4A13-B8A0-5BC5467F6558}" srcOrd="1" destOrd="0" parTransId="{60CDA7CD-305A-4552-93D3-A6B06AE87FC9}" sibTransId="{7E28783E-215F-4EFB-B0DD-CBC0EC479949}"/>
    <dgm:cxn modelId="{BCF39544-CC67-47A2-A26E-E8BEDA097633}" type="presOf" srcId="{2D01E8F9-C3EA-4DCC-BF38-560273E063D4}" destId="{9C87A471-908D-4929-9CE1-FBFC23B72609}" srcOrd="1" destOrd="0" presId="urn:microsoft.com/office/officeart/2005/8/layout/list1"/>
    <dgm:cxn modelId="{FD05554F-DFA6-4335-AC4B-C846713E2F3B}" type="presOf" srcId="{4150DFB2-F5EF-412C-83E0-9297FC5B21AF}" destId="{09BD449E-F81F-4D2A-A798-82512644715F}" srcOrd="0" destOrd="0" presId="urn:microsoft.com/office/officeart/2005/8/layout/list1"/>
    <dgm:cxn modelId="{6134CD72-5F81-4252-8E8D-DCADE32AF57F}" type="presOf" srcId="{5C04B89F-95EE-4442-8067-C2C8D34586B0}" destId="{3BF564DA-9B89-47EC-979C-535B8085E5D7}" srcOrd="0" destOrd="0" presId="urn:microsoft.com/office/officeart/2005/8/layout/list1"/>
    <dgm:cxn modelId="{D3331E75-E746-4A74-8707-2B133CDBE60A}" srcId="{D93BCFAE-6A93-4364-B59B-217753966488}" destId="{3139120E-A062-437E-87B2-BEEF403F62F2}" srcOrd="0" destOrd="0" parTransId="{C6F06C41-6E42-474B-A703-4232E34BF52D}" sibTransId="{81BA85D0-3664-4E19-A640-5F9EAB2DB796}"/>
    <dgm:cxn modelId="{FA59057C-0668-4BD1-A9EC-78DD4E5FF8E8}" type="presOf" srcId="{85D37825-A3D7-4A94-B64E-5A9045D69C75}" destId="{EF7CAB9F-149D-4808-970C-2026A95AF7C5}" srcOrd="0" destOrd="0" presId="urn:microsoft.com/office/officeart/2005/8/layout/list1"/>
    <dgm:cxn modelId="{90CC597E-C3AC-4471-8B0B-8D865F6239C4}" srcId="{81721417-5D36-4157-83AE-040BE16B5129}" destId="{F8BC13F4-1D1B-40E4-887A-680CBFB8F6B3}" srcOrd="1" destOrd="0" parTransId="{5BFD164F-4794-4F87-800C-F567EF26093E}" sibTransId="{C7C6DC29-4803-4891-AD98-55B243B466C6}"/>
    <dgm:cxn modelId="{9D184A8D-1D43-4630-955D-E8F2F8CBEFC7}" type="presOf" srcId="{81721417-5D36-4157-83AE-040BE16B5129}" destId="{A866D472-01C9-494C-8245-814899B7A573}" srcOrd="1" destOrd="0" presId="urn:microsoft.com/office/officeart/2005/8/layout/list1"/>
    <dgm:cxn modelId="{A1BE0794-A42B-46A8-840E-B7B4543A4E03}" srcId="{81721417-5D36-4157-83AE-040BE16B5129}" destId="{5C04B89F-95EE-4442-8067-C2C8D34586B0}" srcOrd="0" destOrd="0" parTransId="{0DBB2248-B162-4070-B839-01487708EDFF}" sibTransId="{D1E7D31C-719F-4491-AB69-1C31D78D17B3}"/>
    <dgm:cxn modelId="{D0670DA1-4A69-41F8-9582-21019D728CBD}" type="presOf" srcId="{2D01E8F9-C3EA-4DCC-BF38-560273E063D4}" destId="{C47E472A-5423-4F4D-B68D-2E1E64C1BEAB}" srcOrd="0" destOrd="0" presId="urn:microsoft.com/office/officeart/2005/8/layout/list1"/>
    <dgm:cxn modelId="{3C5A51AB-9D57-4545-B992-E583E7957FA3}" srcId="{D93BCFAE-6A93-4364-B59B-217753966488}" destId="{81721417-5D36-4157-83AE-040BE16B5129}" srcOrd="2" destOrd="0" parTransId="{3B25CE30-8EA1-4B09-8FD2-6C3382841478}" sibTransId="{B9E6FF06-30F2-4109-BF06-723051E63DFE}"/>
    <dgm:cxn modelId="{55BB3CAD-91D1-438D-8EFB-BBE000C2B21B}" type="presOf" srcId="{3139120E-A062-437E-87B2-BEEF403F62F2}" destId="{B9C75383-6A97-4798-94D2-5F374EBE827E}" srcOrd="1" destOrd="0" presId="urn:microsoft.com/office/officeart/2005/8/layout/list1"/>
    <dgm:cxn modelId="{B006F9B0-DE18-4381-9609-97AE5239E47F}" type="presOf" srcId="{3139120E-A062-437E-87B2-BEEF403F62F2}" destId="{63ABE854-04A6-48D9-B1FE-F43D5959B34A}" srcOrd="0" destOrd="0" presId="urn:microsoft.com/office/officeart/2005/8/layout/list1"/>
    <dgm:cxn modelId="{C21F2ABC-89B2-4A05-9C19-E6C0CA65CAFC}" type="presOf" srcId="{F8BC13F4-1D1B-40E4-887A-680CBFB8F6B3}" destId="{3BF564DA-9B89-47EC-979C-535B8085E5D7}" srcOrd="0" destOrd="1" presId="urn:microsoft.com/office/officeart/2005/8/layout/list1"/>
    <dgm:cxn modelId="{DA6A5AC0-4914-4841-82AF-9C21CE01178E}" type="presOf" srcId="{C4ABA827-C03D-4A13-B8A0-5BC5467F6558}" destId="{6C07459D-3280-4B73-B792-B36026DF0F10}" srcOrd="0" destOrd="0" presId="urn:microsoft.com/office/officeart/2005/8/layout/list1"/>
    <dgm:cxn modelId="{77CEB0C3-2441-491B-AA00-2E4D28F4B590}" type="presOf" srcId="{32C5D5A9-527D-4310-9F31-4BB15F28516B}" destId="{54EA9EC6-0997-4A04-B7D6-C3A411174C50}" srcOrd="0" destOrd="0" presId="urn:microsoft.com/office/officeart/2005/8/layout/list1"/>
    <dgm:cxn modelId="{D6A3BCE3-DB71-4254-B864-55636AEE4DE7}" type="presOf" srcId="{D93BCFAE-6A93-4364-B59B-217753966488}" destId="{1F161426-F076-454F-99D2-5BC5FCED718E}" srcOrd="0" destOrd="0" presId="urn:microsoft.com/office/officeart/2005/8/layout/list1"/>
    <dgm:cxn modelId="{AA3594E6-A079-4606-9C51-4810FCEFD133}" srcId="{D93BCFAE-6A93-4364-B59B-217753966488}" destId="{32C5D5A9-527D-4310-9F31-4BB15F28516B}" srcOrd="3" destOrd="0" parTransId="{366953A3-4098-45B7-9FE7-A7D8C7FB13BE}" sibTransId="{0309AC2A-9183-4913-99E5-BBCE8F64F4E0}"/>
    <dgm:cxn modelId="{4E45C0EC-5D70-4778-B3A6-22BDF191E65C}" type="presOf" srcId="{32C5D5A9-527D-4310-9F31-4BB15F28516B}" destId="{AF5A9635-A907-4719-BD62-8A24CEA48150}" srcOrd="1" destOrd="0" presId="urn:microsoft.com/office/officeart/2005/8/layout/list1"/>
    <dgm:cxn modelId="{0ADE12F1-CF1B-4624-A4F6-978199DB5070}" type="presOf" srcId="{81721417-5D36-4157-83AE-040BE16B5129}" destId="{D2EBEAEE-BEA6-4D18-B669-FD5EF4104308}" srcOrd="0" destOrd="0" presId="urn:microsoft.com/office/officeart/2005/8/layout/list1"/>
    <dgm:cxn modelId="{6C3FD8F1-40A8-4AAA-A66A-11661BE121BB}" srcId="{3139120E-A062-437E-87B2-BEEF403F62F2}" destId="{4150DFB2-F5EF-412C-83E0-9297FC5B21AF}" srcOrd="0" destOrd="0" parTransId="{E6E8D7DA-0714-44F0-A2EB-D78EB4D25136}" sibTransId="{3B95E93B-BDE2-40C3-BB8C-AF513FC2E60F}"/>
    <dgm:cxn modelId="{71A9A445-7F08-4A05-8D65-CA0915EBD794}" type="presParOf" srcId="{1F161426-F076-454F-99D2-5BC5FCED718E}" destId="{33E6D16D-C168-413F-B49D-425D969716EF}" srcOrd="0" destOrd="0" presId="urn:microsoft.com/office/officeart/2005/8/layout/list1"/>
    <dgm:cxn modelId="{264B0F2C-9441-4DE8-812E-6321910A1DA3}" type="presParOf" srcId="{33E6D16D-C168-413F-B49D-425D969716EF}" destId="{63ABE854-04A6-48D9-B1FE-F43D5959B34A}" srcOrd="0" destOrd="0" presId="urn:microsoft.com/office/officeart/2005/8/layout/list1"/>
    <dgm:cxn modelId="{DB4CE1E4-A3DE-4C46-9899-C83A5547E068}" type="presParOf" srcId="{33E6D16D-C168-413F-B49D-425D969716EF}" destId="{B9C75383-6A97-4798-94D2-5F374EBE827E}" srcOrd="1" destOrd="0" presId="urn:microsoft.com/office/officeart/2005/8/layout/list1"/>
    <dgm:cxn modelId="{AECF1C77-7E22-4DCD-B092-82E8151D008B}" type="presParOf" srcId="{1F161426-F076-454F-99D2-5BC5FCED718E}" destId="{177EC6A4-6387-4FE1-A259-2FCE54DA028B}" srcOrd="1" destOrd="0" presId="urn:microsoft.com/office/officeart/2005/8/layout/list1"/>
    <dgm:cxn modelId="{C3F03977-1332-4A44-82B7-D458A535DAD1}" type="presParOf" srcId="{1F161426-F076-454F-99D2-5BC5FCED718E}" destId="{09BD449E-F81F-4D2A-A798-82512644715F}" srcOrd="2" destOrd="0" presId="urn:microsoft.com/office/officeart/2005/8/layout/list1"/>
    <dgm:cxn modelId="{C048A2E7-426B-44D3-833E-6212B523C84E}" type="presParOf" srcId="{1F161426-F076-454F-99D2-5BC5FCED718E}" destId="{5B7A7156-C36F-46F8-800F-3E02132E26A1}" srcOrd="3" destOrd="0" presId="urn:microsoft.com/office/officeart/2005/8/layout/list1"/>
    <dgm:cxn modelId="{01457B7A-1DD1-4D79-9192-902F0F03FAEC}" type="presParOf" srcId="{1F161426-F076-454F-99D2-5BC5FCED718E}" destId="{FF7C833B-85DF-488E-841F-9F154D4B374F}" srcOrd="4" destOrd="0" presId="urn:microsoft.com/office/officeart/2005/8/layout/list1"/>
    <dgm:cxn modelId="{CDD45DA8-7E4C-4D91-BEBE-2E714B59805E}" type="presParOf" srcId="{FF7C833B-85DF-488E-841F-9F154D4B374F}" destId="{6C07459D-3280-4B73-B792-B36026DF0F10}" srcOrd="0" destOrd="0" presId="urn:microsoft.com/office/officeart/2005/8/layout/list1"/>
    <dgm:cxn modelId="{CBB6A447-5386-462E-9EFC-1765B76AD898}" type="presParOf" srcId="{FF7C833B-85DF-488E-841F-9F154D4B374F}" destId="{80825E83-692A-4084-99AF-4BB0F5984BD2}" srcOrd="1" destOrd="0" presId="urn:microsoft.com/office/officeart/2005/8/layout/list1"/>
    <dgm:cxn modelId="{1062D7E3-6271-48F1-8B39-4E9FCDC91CE1}" type="presParOf" srcId="{1F161426-F076-454F-99D2-5BC5FCED718E}" destId="{6919F881-23B0-4692-B0FC-58F445E0CD42}" srcOrd="5" destOrd="0" presId="urn:microsoft.com/office/officeart/2005/8/layout/list1"/>
    <dgm:cxn modelId="{6ED3281C-E6E6-411F-B71C-959B2657507D}" type="presParOf" srcId="{1F161426-F076-454F-99D2-5BC5FCED718E}" destId="{EF7CAB9F-149D-4808-970C-2026A95AF7C5}" srcOrd="6" destOrd="0" presId="urn:microsoft.com/office/officeart/2005/8/layout/list1"/>
    <dgm:cxn modelId="{F15D610A-1E79-4A28-BCA9-EF3E69A6F12D}" type="presParOf" srcId="{1F161426-F076-454F-99D2-5BC5FCED718E}" destId="{CB8AB617-6C9B-4862-9738-0C5005A7312D}" srcOrd="7" destOrd="0" presId="urn:microsoft.com/office/officeart/2005/8/layout/list1"/>
    <dgm:cxn modelId="{7D022F99-8647-4D77-AC41-F67998364F90}" type="presParOf" srcId="{1F161426-F076-454F-99D2-5BC5FCED718E}" destId="{71C29885-3CC4-4112-B2CC-F7393F125D7C}" srcOrd="8" destOrd="0" presId="urn:microsoft.com/office/officeart/2005/8/layout/list1"/>
    <dgm:cxn modelId="{123978DE-B8E4-4034-8A0A-F9382C7CCE7A}" type="presParOf" srcId="{71C29885-3CC4-4112-B2CC-F7393F125D7C}" destId="{D2EBEAEE-BEA6-4D18-B669-FD5EF4104308}" srcOrd="0" destOrd="0" presId="urn:microsoft.com/office/officeart/2005/8/layout/list1"/>
    <dgm:cxn modelId="{6A5C68E4-2C00-44FE-B4A4-C839F35388C5}" type="presParOf" srcId="{71C29885-3CC4-4112-B2CC-F7393F125D7C}" destId="{A866D472-01C9-494C-8245-814899B7A573}" srcOrd="1" destOrd="0" presId="urn:microsoft.com/office/officeart/2005/8/layout/list1"/>
    <dgm:cxn modelId="{B6F972C2-02AD-4660-902C-54130C9F010D}" type="presParOf" srcId="{1F161426-F076-454F-99D2-5BC5FCED718E}" destId="{B4F1D77C-1000-4788-A8F9-C99168C5E5C5}" srcOrd="9" destOrd="0" presId="urn:microsoft.com/office/officeart/2005/8/layout/list1"/>
    <dgm:cxn modelId="{381E111B-94E0-4F6C-B826-BAC0A4220753}" type="presParOf" srcId="{1F161426-F076-454F-99D2-5BC5FCED718E}" destId="{3BF564DA-9B89-47EC-979C-535B8085E5D7}" srcOrd="10" destOrd="0" presId="urn:microsoft.com/office/officeart/2005/8/layout/list1"/>
    <dgm:cxn modelId="{B7ADFE20-9DA8-4362-82D1-DADA2FF66DC4}" type="presParOf" srcId="{1F161426-F076-454F-99D2-5BC5FCED718E}" destId="{9A8E7083-0DE5-4EF3-BC68-F8EEFB5964C3}" srcOrd="11" destOrd="0" presId="urn:microsoft.com/office/officeart/2005/8/layout/list1"/>
    <dgm:cxn modelId="{BAE2D10D-CA70-45CC-84F2-1AEA95296FF2}" type="presParOf" srcId="{1F161426-F076-454F-99D2-5BC5FCED718E}" destId="{8852B930-D296-436F-A085-E53AF22765C0}" srcOrd="12" destOrd="0" presId="urn:microsoft.com/office/officeart/2005/8/layout/list1"/>
    <dgm:cxn modelId="{E4CC6846-3CF2-4C70-8F42-A1A3ED649D7C}" type="presParOf" srcId="{8852B930-D296-436F-A085-E53AF22765C0}" destId="{54EA9EC6-0997-4A04-B7D6-C3A411174C50}" srcOrd="0" destOrd="0" presId="urn:microsoft.com/office/officeart/2005/8/layout/list1"/>
    <dgm:cxn modelId="{72191304-2C99-4310-81AF-4C956FA2A91F}" type="presParOf" srcId="{8852B930-D296-436F-A085-E53AF22765C0}" destId="{AF5A9635-A907-4719-BD62-8A24CEA48150}" srcOrd="1" destOrd="0" presId="urn:microsoft.com/office/officeart/2005/8/layout/list1"/>
    <dgm:cxn modelId="{8872F12A-998E-4B13-B280-6B48C8C36E89}" type="presParOf" srcId="{1F161426-F076-454F-99D2-5BC5FCED718E}" destId="{82BFC04F-A656-4F4E-B073-5C3E79BB8BAC}" srcOrd="13" destOrd="0" presId="urn:microsoft.com/office/officeart/2005/8/layout/list1"/>
    <dgm:cxn modelId="{C8E7130E-296C-4EA6-844B-9433F17EAF3F}" type="presParOf" srcId="{1F161426-F076-454F-99D2-5BC5FCED718E}" destId="{7EA6794F-DCED-45AF-8646-DE97B4276424}" srcOrd="14" destOrd="0" presId="urn:microsoft.com/office/officeart/2005/8/layout/list1"/>
    <dgm:cxn modelId="{06228821-CE9D-44B9-97DB-5BE72F578AB2}" type="presParOf" srcId="{1F161426-F076-454F-99D2-5BC5FCED718E}" destId="{8342F51B-962A-4518-8F93-4CCDD9C856EE}" srcOrd="15" destOrd="0" presId="urn:microsoft.com/office/officeart/2005/8/layout/list1"/>
    <dgm:cxn modelId="{8005B2BE-3C9D-4294-80A7-0704E676CE35}" type="presParOf" srcId="{1F161426-F076-454F-99D2-5BC5FCED718E}" destId="{45C84151-4ED7-46A3-8162-FE78C918911C}" srcOrd="16" destOrd="0" presId="urn:microsoft.com/office/officeart/2005/8/layout/list1"/>
    <dgm:cxn modelId="{A94DCF48-3212-492A-BE1D-1BC8298A061C}" type="presParOf" srcId="{45C84151-4ED7-46A3-8162-FE78C918911C}" destId="{C47E472A-5423-4F4D-B68D-2E1E64C1BEAB}" srcOrd="0" destOrd="0" presId="urn:microsoft.com/office/officeart/2005/8/layout/list1"/>
    <dgm:cxn modelId="{D4114109-4B35-4ADF-9350-9A9D74B9A26E}" type="presParOf" srcId="{45C84151-4ED7-46A3-8162-FE78C918911C}" destId="{9C87A471-908D-4929-9CE1-FBFC23B72609}" srcOrd="1" destOrd="0" presId="urn:microsoft.com/office/officeart/2005/8/layout/list1"/>
    <dgm:cxn modelId="{D4ABE360-EE14-420B-B475-61F5965297C4}" type="presParOf" srcId="{1F161426-F076-454F-99D2-5BC5FCED718E}" destId="{26A8217C-365A-4BE9-A39D-445C053C35F1}" srcOrd="17" destOrd="0" presId="urn:microsoft.com/office/officeart/2005/8/layout/list1"/>
    <dgm:cxn modelId="{3F1291E0-2C94-4206-9D68-BC278D164F1D}" type="presParOf" srcId="{1F161426-F076-454F-99D2-5BC5FCED718E}" destId="{9E14700C-80B5-447C-A435-8985B77D962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D8D0B-9BA5-4BDF-9693-E972983977C0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2119460-A5D0-45AC-8B1D-E996FF727594}">
      <dgm:prSet phldrT="[Text]"/>
      <dgm:spPr/>
      <dgm:t>
        <a:bodyPr/>
        <a:lstStyle/>
        <a:p>
          <a:r>
            <a:rPr lang="en-US" dirty="0"/>
            <a:t>Mahalanobis</a:t>
          </a:r>
        </a:p>
      </dgm:t>
    </dgm:pt>
    <dgm:pt modelId="{5A62F317-E1D2-4965-882C-684700834F1F}" type="parTrans" cxnId="{153C62BC-CD0F-44FD-8A58-64E2E17604AA}">
      <dgm:prSet/>
      <dgm:spPr/>
      <dgm:t>
        <a:bodyPr/>
        <a:lstStyle/>
        <a:p>
          <a:endParaRPr lang="en-US"/>
        </a:p>
      </dgm:t>
    </dgm:pt>
    <dgm:pt modelId="{A5C30420-C467-4255-8C7F-C5A8A175E81C}" type="sibTrans" cxnId="{153C62BC-CD0F-44FD-8A58-64E2E17604AA}">
      <dgm:prSet/>
      <dgm:spPr/>
      <dgm:t>
        <a:bodyPr/>
        <a:lstStyle/>
        <a:p>
          <a:endParaRPr lang="en-US"/>
        </a:p>
      </dgm:t>
    </dgm:pt>
    <dgm:pt modelId="{F9A6C997-95B0-48A5-84A7-957EAD45CA3D}">
      <dgm:prSet phldrT="[Text]"/>
      <dgm:spPr/>
      <dgm:t>
        <a:bodyPr/>
        <a:lstStyle/>
        <a:p>
          <a:r>
            <a:rPr lang="en-US" dirty="0"/>
            <a:t>correlation coefficients</a:t>
          </a:r>
        </a:p>
      </dgm:t>
    </dgm:pt>
    <dgm:pt modelId="{E832BB9E-66C3-443A-A077-DB9C5AA3D45F}" type="parTrans" cxnId="{26C254CB-3A0F-450F-9BBC-94474B84FE3B}">
      <dgm:prSet/>
      <dgm:spPr/>
      <dgm:t>
        <a:bodyPr/>
        <a:lstStyle/>
        <a:p>
          <a:endParaRPr lang="en-US"/>
        </a:p>
      </dgm:t>
    </dgm:pt>
    <dgm:pt modelId="{1B6BFAED-A32B-4790-A532-DE0320911160}" type="sibTrans" cxnId="{26C254CB-3A0F-450F-9BBC-94474B84FE3B}">
      <dgm:prSet/>
      <dgm:spPr/>
      <dgm:t>
        <a:bodyPr/>
        <a:lstStyle/>
        <a:p>
          <a:endParaRPr lang="en-US"/>
        </a:p>
      </dgm:t>
    </dgm:pt>
    <dgm:pt modelId="{AE1DC6C4-99C7-4D02-9DCB-622D0166AE0D}">
      <dgm:prSet phldrT="[Text]"/>
      <dgm:spPr/>
      <dgm:t>
        <a:bodyPr/>
        <a:lstStyle/>
        <a:p>
          <a:r>
            <a:rPr lang="en-US" dirty="0"/>
            <a:t>Cosine</a:t>
          </a:r>
        </a:p>
      </dgm:t>
    </dgm:pt>
    <dgm:pt modelId="{821E1250-2E65-4275-A220-E31D4F4EA4DF}" type="parTrans" cxnId="{EB4E469D-D8AC-44A4-AB42-2904947DC531}">
      <dgm:prSet/>
      <dgm:spPr/>
      <dgm:t>
        <a:bodyPr/>
        <a:lstStyle/>
        <a:p>
          <a:endParaRPr lang="en-US"/>
        </a:p>
      </dgm:t>
    </dgm:pt>
    <dgm:pt modelId="{5A4F4FC5-1E6D-4C7E-8B65-DFC47330087B}" type="sibTrans" cxnId="{EB4E469D-D8AC-44A4-AB42-2904947DC531}">
      <dgm:prSet/>
      <dgm:spPr/>
      <dgm:t>
        <a:bodyPr/>
        <a:lstStyle/>
        <a:p>
          <a:endParaRPr lang="en-US"/>
        </a:p>
      </dgm:t>
    </dgm:pt>
    <dgm:pt modelId="{AFAAC185-ECC0-4512-8652-CE9332A5688F}">
      <dgm:prSet phldrT="[Text]"/>
      <dgm:spPr/>
      <dgm:t>
        <a:bodyPr/>
        <a:lstStyle/>
        <a:p>
          <a:r>
            <a:rPr lang="en-US" dirty="0"/>
            <a:t>Canberra measures</a:t>
          </a:r>
        </a:p>
      </dgm:t>
    </dgm:pt>
    <dgm:pt modelId="{34A16DFB-3DB3-49A2-828F-FE2874DE3093}" type="parTrans" cxnId="{27AA580B-D3D6-4C24-94E9-85B98A598CDF}">
      <dgm:prSet/>
      <dgm:spPr/>
      <dgm:t>
        <a:bodyPr/>
        <a:lstStyle/>
        <a:p>
          <a:endParaRPr lang="en-US"/>
        </a:p>
      </dgm:t>
    </dgm:pt>
    <dgm:pt modelId="{1C0A249B-CC51-4B9D-B6BD-49638F2F19AC}" type="sibTrans" cxnId="{27AA580B-D3D6-4C24-94E9-85B98A598CDF}">
      <dgm:prSet/>
      <dgm:spPr/>
      <dgm:t>
        <a:bodyPr/>
        <a:lstStyle/>
        <a:p>
          <a:endParaRPr lang="en-US"/>
        </a:p>
      </dgm:t>
    </dgm:pt>
    <dgm:pt modelId="{45BB3B7F-C686-48DF-A6AC-22362C271033}" type="pres">
      <dgm:prSet presAssocID="{E20D8D0B-9BA5-4BDF-9693-E972983977C0}" presName="linear" presStyleCnt="0">
        <dgm:presLayoutVars>
          <dgm:dir/>
          <dgm:animLvl val="lvl"/>
          <dgm:resizeHandles val="exact"/>
        </dgm:presLayoutVars>
      </dgm:prSet>
      <dgm:spPr/>
    </dgm:pt>
    <dgm:pt modelId="{9429232C-D56C-4D32-8E50-58675AA4B0E2}" type="pres">
      <dgm:prSet presAssocID="{62119460-A5D0-45AC-8B1D-E996FF727594}" presName="parentLin" presStyleCnt="0"/>
      <dgm:spPr/>
    </dgm:pt>
    <dgm:pt modelId="{0FA8390E-76D2-4DD6-9FDB-E3E73A99A6CF}" type="pres">
      <dgm:prSet presAssocID="{62119460-A5D0-45AC-8B1D-E996FF727594}" presName="parentLeftMargin" presStyleLbl="node1" presStyleIdx="0" presStyleCnt="4"/>
      <dgm:spPr/>
    </dgm:pt>
    <dgm:pt modelId="{135BB848-3D1A-43B1-970A-D79A421355A6}" type="pres">
      <dgm:prSet presAssocID="{62119460-A5D0-45AC-8B1D-E996FF7275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85AD6A-9FE4-4272-9C14-288CBC11202E}" type="pres">
      <dgm:prSet presAssocID="{62119460-A5D0-45AC-8B1D-E996FF727594}" presName="negativeSpace" presStyleCnt="0"/>
      <dgm:spPr/>
    </dgm:pt>
    <dgm:pt modelId="{1C4D9E46-09BC-4122-B308-5593FA667264}" type="pres">
      <dgm:prSet presAssocID="{62119460-A5D0-45AC-8B1D-E996FF727594}" presName="childText" presStyleLbl="conFgAcc1" presStyleIdx="0" presStyleCnt="4">
        <dgm:presLayoutVars>
          <dgm:bulletEnabled val="1"/>
        </dgm:presLayoutVars>
      </dgm:prSet>
      <dgm:spPr/>
    </dgm:pt>
    <dgm:pt modelId="{94BA8CD7-11C6-42B5-B3C7-16C5B2BEC036}" type="pres">
      <dgm:prSet presAssocID="{A5C30420-C467-4255-8C7F-C5A8A175E81C}" presName="spaceBetweenRectangles" presStyleCnt="0"/>
      <dgm:spPr/>
    </dgm:pt>
    <dgm:pt modelId="{13098A9F-6D79-4686-89E9-C988815ADCA1}" type="pres">
      <dgm:prSet presAssocID="{F9A6C997-95B0-48A5-84A7-957EAD45CA3D}" presName="parentLin" presStyleCnt="0"/>
      <dgm:spPr/>
    </dgm:pt>
    <dgm:pt modelId="{24455707-3E97-4508-BE0A-8B23787BF3C9}" type="pres">
      <dgm:prSet presAssocID="{F9A6C997-95B0-48A5-84A7-957EAD45CA3D}" presName="parentLeftMargin" presStyleLbl="node1" presStyleIdx="0" presStyleCnt="4"/>
      <dgm:spPr/>
    </dgm:pt>
    <dgm:pt modelId="{550C3030-F14C-4E43-99C5-847A85CD5096}" type="pres">
      <dgm:prSet presAssocID="{F9A6C997-95B0-48A5-84A7-957EAD45CA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A001D0-9AB6-492B-AB39-7F5EA8E54637}" type="pres">
      <dgm:prSet presAssocID="{F9A6C997-95B0-48A5-84A7-957EAD45CA3D}" presName="negativeSpace" presStyleCnt="0"/>
      <dgm:spPr/>
    </dgm:pt>
    <dgm:pt modelId="{B0E19AC1-A6A6-4EC4-908D-13D27445903D}" type="pres">
      <dgm:prSet presAssocID="{F9A6C997-95B0-48A5-84A7-957EAD45CA3D}" presName="childText" presStyleLbl="conFgAcc1" presStyleIdx="1" presStyleCnt="4">
        <dgm:presLayoutVars>
          <dgm:bulletEnabled val="1"/>
        </dgm:presLayoutVars>
      </dgm:prSet>
      <dgm:spPr/>
    </dgm:pt>
    <dgm:pt modelId="{6C298F4C-2714-487C-B0A0-B8BFAF0B6245}" type="pres">
      <dgm:prSet presAssocID="{1B6BFAED-A32B-4790-A532-DE0320911160}" presName="spaceBetweenRectangles" presStyleCnt="0"/>
      <dgm:spPr/>
    </dgm:pt>
    <dgm:pt modelId="{947BFBF0-2B0F-4AD8-AA72-07BF15D4F277}" type="pres">
      <dgm:prSet presAssocID="{AE1DC6C4-99C7-4D02-9DCB-622D0166AE0D}" presName="parentLin" presStyleCnt="0"/>
      <dgm:spPr/>
    </dgm:pt>
    <dgm:pt modelId="{9369E40F-B298-498E-9AB9-932DFFFE8E90}" type="pres">
      <dgm:prSet presAssocID="{AE1DC6C4-99C7-4D02-9DCB-622D0166AE0D}" presName="parentLeftMargin" presStyleLbl="node1" presStyleIdx="1" presStyleCnt="4"/>
      <dgm:spPr/>
    </dgm:pt>
    <dgm:pt modelId="{C1953CB5-52BD-4210-A377-BB301A06BE93}" type="pres">
      <dgm:prSet presAssocID="{AE1DC6C4-99C7-4D02-9DCB-622D0166AE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3CB1CC-8A16-4E93-BD7D-6871B80FD177}" type="pres">
      <dgm:prSet presAssocID="{AE1DC6C4-99C7-4D02-9DCB-622D0166AE0D}" presName="negativeSpace" presStyleCnt="0"/>
      <dgm:spPr/>
    </dgm:pt>
    <dgm:pt modelId="{7D7D2244-8BF4-467C-AD60-7204C0A94A12}" type="pres">
      <dgm:prSet presAssocID="{AE1DC6C4-99C7-4D02-9DCB-622D0166AE0D}" presName="childText" presStyleLbl="conFgAcc1" presStyleIdx="2" presStyleCnt="4">
        <dgm:presLayoutVars>
          <dgm:bulletEnabled val="1"/>
        </dgm:presLayoutVars>
      </dgm:prSet>
      <dgm:spPr/>
    </dgm:pt>
    <dgm:pt modelId="{8584844D-113C-457A-94F7-B67E7790AFDD}" type="pres">
      <dgm:prSet presAssocID="{5A4F4FC5-1E6D-4C7E-8B65-DFC47330087B}" presName="spaceBetweenRectangles" presStyleCnt="0"/>
      <dgm:spPr/>
    </dgm:pt>
    <dgm:pt modelId="{A2B9563F-2374-4839-9F84-B4CCAB736CA0}" type="pres">
      <dgm:prSet presAssocID="{AFAAC185-ECC0-4512-8652-CE9332A5688F}" presName="parentLin" presStyleCnt="0"/>
      <dgm:spPr/>
    </dgm:pt>
    <dgm:pt modelId="{C86A5BE1-1587-49D0-A64F-7546A1B6381C}" type="pres">
      <dgm:prSet presAssocID="{AFAAC185-ECC0-4512-8652-CE9332A5688F}" presName="parentLeftMargin" presStyleLbl="node1" presStyleIdx="2" presStyleCnt="4"/>
      <dgm:spPr/>
    </dgm:pt>
    <dgm:pt modelId="{AB742271-4CE9-45BA-AC06-FD8DDB8D2108}" type="pres">
      <dgm:prSet presAssocID="{AFAAC185-ECC0-4512-8652-CE9332A5688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34E3A3D-2508-4A83-8A88-5AF2BCB7CAAB}" type="pres">
      <dgm:prSet presAssocID="{AFAAC185-ECC0-4512-8652-CE9332A5688F}" presName="negativeSpace" presStyleCnt="0"/>
      <dgm:spPr/>
    </dgm:pt>
    <dgm:pt modelId="{1E4EC4C9-ECF9-4DF3-86BB-22CBC4D369E7}" type="pres">
      <dgm:prSet presAssocID="{AFAAC185-ECC0-4512-8652-CE9332A5688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7AA580B-D3D6-4C24-94E9-85B98A598CDF}" srcId="{E20D8D0B-9BA5-4BDF-9693-E972983977C0}" destId="{AFAAC185-ECC0-4512-8652-CE9332A5688F}" srcOrd="3" destOrd="0" parTransId="{34A16DFB-3DB3-49A2-828F-FE2874DE3093}" sibTransId="{1C0A249B-CC51-4B9D-B6BD-49638F2F19AC}"/>
    <dgm:cxn modelId="{06F16528-AD38-49DB-AEDE-9A654C81AF99}" type="presOf" srcId="{62119460-A5D0-45AC-8B1D-E996FF727594}" destId="{0FA8390E-76D2-4DD6-9FDB-E3E73A99A6CF}" srcOrd="0" destOrd="0" presId="urn:microsoft.com/office/officeart/2005/8/layout/list1"/>
    <dgm:cxn modelId="{3DA0523F-9D9B-4E92-A9F6-F58172BB91D8}" type="presOf" srcId="{E20D8D0B-9BA5-4BDF-9693-E972983977C0}" destId="{45BB3B7F-C686-48DF-A6AC-22362C271033}" srcOrd="0" destOrd="0" presId="urn:microsoft.com/office/officeart/2005/8/layout/list1"/>
    <dgm:cxn modelId="{FBF2F35E-FEFB-4374-B4F7-184CB3AF44E5}" type="presOf" srcId="{AFAAC185-ECC0-4512-8652-CE9332A5688F}" destId="{C86A5BE1-1587-49D0-A64F-7546A1B6381C}" srcOrd="0" destOrd="0" presId="urn:microsoft.com/office/officeart/2005/8/layout/list1"/>
    <dgm:cxn modelId="{49A96475-5DBA-4909-8054-0AF7E18C902A}" type="presOf" srcId="{F9A6C997-95B0-48A5-84A7-957EAD45CA3D}" destId="{550C3030-F14C-4E43-99C5-847A85CD5096}" srcOrd="1" destOrd="0" presId="urn:microsoft.com/office/officeart/2005/8/layout/list1"/>
    <dgm:cxn modelId="{EB4E469D-D8AC-44A4-AB42-2904947DC531}" srcId="{E20D8D0B-9BA5-4BDF-9693-E972983977C0}" destId="{AE1DC6C4-99C7-4D02-9DCB-622D0166AE0D}" srcOrd="2" destOrd="0" parTransId="{821E1250-2E65-4275-A220-E31D4F4EA4DF}" sibTransId="{5A4F4FC5-1E6D-4C7E-8B65-DFC47330087B}"/>
    <dgm:cxn modelId="{9B85D7B4-B03F-4F09-8244-45780BD44863}" type="presOf" srcId="{AE1DC6C4-99C7-4D02-9DCB-622D0166AE0D}" destId="{C1953CB5-52BD-4210-A377-BB301A06BE93}" srcOrd="1" destOrd="0" presId="urn:microsoft.com/office/officeart/2005/8/layout/list1"/>
    <dgm:cxn modelId="{153C62BC-CD0F-44FD-8A58-64E2E17604AA}" srcId="{E20D8D0B-9BA5-4BDF-9693-E972983977C0}" destId="{62119460-A5D0-45AC-8B1D-E996FF727594}" srcOrd="0" destOrd="0" parTransId="{5A62F317-E1D2-4965-882C-684700834F1F}" sibTransId="{A5C30420-C467-4255-8C7F-C5A8A175E81C}"/>
    <dgm:cxn modelId="{26C254CB-3A0F-450F-9BBC-94474B84FE3B}" srcId="{E20D8D0B-9BA5-4BDF-9693-E972983977C0}" destId="{F9A6C997-95B0-48A5-84A7-957EAD45CA3D}" srcOrd="1" destOrd="0" parTransId="{E832BB9E-66C3-443A-A077-DB9C5AA3D45F}" sibTransId="{1B6BFAED-A32B-4790-A532-DE0320911160}"/>
    <dgm:cxn modelId="{D37790CC-7FFA-454B-B0E1-DDBECB3BEEE9}" type="presOf" srcId="{AE1DC6C4-99C7-4D02-9DCB-622D0166AE0D}" destId="{9369E40F-B298-498E-9AB9-932DFFFE8E90}" srcOrd="0" destOrd="0" presId="urn:microsoft.com/office/officeart/2005/8/layout/list1"/>
    <dgm:cxn modelId="{3FB82EDF-7634-434D-97F9-14C0371EF53F}" type="presOf" srcId="{AFAAC185-ECC0-4512-8652-CE9332A5688F}" destId="{AB742271-4CE9-45BA-AC06-FD8DDB8D2108}" srcOrd="1" destOrd="0" presId="urn:microsoft.com/office/officeart/2005/8/layout/list1"/>
    <dgm:cxn modelId="{1B0302E9-5C1D-4441-A6D9-B6915A06A551}" type="presOf" srcId="{62119460-A5D0-45AC-8B1D-E996FF727594}" destId="{135BB848-3D1A-43B1-970A-D79A421355A6}" srcOrd="1" destOrd="0" presId="urn:microsoft.com/office/officeart/2005/8/layout/list1"/>
    <dgm:cxn modelId="{3E3403F8-2159-442B-9211-EDEE97DD7AD5}" type="presOf" srcId="{F9A6C997-95B0-48A5-84A7-957EAD45CA3D}" destId="{24455707-3E97-4508-BE0A-8B23787BF3C9}" srcOrd="0" destOrd="0" presId="urn:microsoft.com/office/officeart/2005/8/layout/list1"/>
    <dgm:cxn modelId="{A3044511-15D1-409A-9FA5-CCECC13464F6}" type="presParOf" srcId="{45BB3B7F-C686-48DF-A6AC-22362C271033}" destId="{9429232C-D56C-4D32-8E50-58675AA4B0E2}" srcOrd="0" destOrd="0" presId="urn:microsoft.com/office/officeart/2005/8/layout/list1"/>
    <dgm:cxn modelId="{A676FCE8-FB71-46BC-A2E5-94946D4DDE97}" type="presParOf" srcId="{9429232C-D56C-4D32-8E50-58675AA4B0E2}" destId="{0FA8390E-76D2-4DD6-9FDB-E3E73A99A6CF}" srcOrd="0" destOrd="0" presId="urn:microsoft.com/office/officeart/2005/8/layout/list1"/>
    <dgm:cxn modelId="{608C6F0B-0470-450E-A733-8DC438C91133}" type="presParOf" srcId="{9429232C-D56C-4D32-8E50-58675AA4B0E2}" destId="{135BB848-3D1A-43B1-970A-D79A421355A6}" srcOrd="1" destOrd="0" presId="urn:microsoft.com/office/officeart/2005/8/layout/list1"/>
    <dgm:cxn modelId="{6EA574D1-5893-4752-A60E-F73E5C738C57}" type="presParOf" srcId="{45BB3B7F-C686-48DF-A6AC-22362C271033}" destId="{6685AD6A-9FE4-4272-9C14-288CBC11202E}" srcOrd="1" destOrd="0" presId="urn:microsoft.com/office/officeart/2005/8/layout/list1"/>
    <dgm:cxn modelId="{14093714-892D-436E-8E19-C361534614A7}" type="presParOf" srcId="{45BB3B7F-C686-48DF-A6AC-22362C271033}" destId="{1C4D9E46-09BC-4122-B308-5593FA667264}" srcOrd="2" destOrd="0" presId="urn:microsoft.com/office/officeart/2005/8/layout/list1"/>
    <dgm:cxn modelId="{48FBE4BE-68F7-4B82-B5CC-12098C49FA50}" type="presParOf" srcId="{45BB3B7F-C686-48DF-A6AC-22362C271033}" destId="{94BA8CD7-11C6-42B5-B3C7-16C5B2BEC036}" srcOrd="3" destOrd="0" presId="urn:microsoft.com/office/officeart/2005/8/layout/list1"/>
    <dgm:cxn modelId="{41AF3A8A-924B-4257-B1E2-7A5E4A3BD3D6}" type="presParOf" srcId="{45BB3B7F-C686-48DF-A6AC-22362C271033}" destId="{13098A9F-6D79-4686-89E9-C988815ADCA1}" srcOrd="4" destOrd="0" presId="urn:microsoft.com/office/officeart/2005/8/layout/list1"/>
    <dgm:cxn modelId="{4B1BC0FE-DA29-4976-8C2D-65F3BF144D31}" type="presParOf" srcId="{13098A9F-6D79-4686-89E9-C988815ADCA1}" destId="{24455707-3E97-4508-BE0A-8B23787BF3C9}" srcOrd="0" destOrd="0" presId="urn:microsoft.com/office/officeart/2005/8/layout/list1"/>
    <dgm:cxn modelId="{5DC6171B-06A1-43C2-A821-E4E79FF4B3E6}" type="presParOf" srcId="{13098A9F-6D79-4686-89E9-C988815ADCA1}" destId="{550C3030-F14C-4E43-99C5-847A85CD5096}" srcOrd="1" destOrd="0" presId="urn:microsoft.com/office/officeart/2005/8/layout/list1"/>
    <dgm:cxn modelId="{1C8CF439-87A1-4599-A094-C92114B65D9B}" type="presParOf" srcId="{45BB3B7F-C686-48DF-A6AC-22362C271033}" destId="{1FA001D0-9AB6-492B-AB39-7F5EA8E54637}" srcOrd="5" destOrd="0" presId="urn:microsoft.com/office/officeart/2005/8/layout/list1"/>
    <dgm:cxn modelId="{9BCD924F-A580-4B82-8C96-4944543A60B5}" type="presParOf" srcId="{45BB3B7F-C686-48DF-A6AC-22362C271033}" destId="{B0E19AC1-A6A6-4EC4-908D-13D27445903D}" srcOrd="6" destOrd="0" presId="urn:microsoft.com/office/officeart/2005/8/layout/list1"/>
    <dgm:cxn modelId="{E58ED777-3ECB-4187-B644-BC7B378ABEF8}" type="presParOf" srcId="{45BB3B7F-C686-48DF-A6AC-22362C271033}" destId="{6C298F4C-2714-487C-B0A0-B8BFAF0B6245}" srcOrd="7" destOrd="0" presId="urn:microsoft.com/office/officeart/2005/8/layout/list1"/>
    <dgm:cxn modelId="{B0F45104-1D84-44EA-BC19-2ECB9A69422E}" type="presParOf" srcId="{45BB3B7F-C686-48DF-A6AC-22362C271033}" destId="{947BFBF0-2B0F-4AD8-AA72-07BF15D4F277}" srcOrd="8" destOrd="0" presId="urn:microsoft.com/office/officeart/2005/8/layout/list1"/>
    <dgm:cxn modelId="{BF748D2C-26D4-401C-B339-A2D20857ED8B}" type="presParOf" srcId="{947BFBF0-2B0F-4AD8-AA72-07BF15D4F277}" destId="{9369E40F-B298-498E-9AB9-932DFFFE8E90}" srcOrd="0" destOrd="0" presId="urn:microsoft.com/office/officeart/2005/8/layout/list1"/>
    <dgm:cxn modelId="{84D275CF-B800-4C77-91BF-197924C09CE7}" type="presParOf" srcId="{947BFBF0-2B0F-4AD8-AA72-07BF15D4F277}" destId="{C1953CB5-52BD-4210-A377-BB301A06BE93}" srcOrd="1" destOrd="0" presId="urn:microsoft.com/office/officeart/2005/8/layout/list1"/>
    <dgm:cxn modelId="{E1B521E9-DC13-4279-9788-F60075E4D8B4}" type="presParOf" srcId="{45BB3B7F-C686-48DF-A6AC-22362C271033}" destId="{7C3CB1CC-8A16-4E93-BD7D-6871B80FD177}" srcOrd="9" destOrd="0" presId="urn:microsoft.com/office/officeart/2005/8/layout/list1"/>
    <dgm:cxn modelId="{B5C387E4-FF74-4953-84ED-24A230166EC5}" type="presParOf" srcId="{45BB3B7F-C686-48DF-A6AC-22362C271033}" destId="{7D7D2244-8BF4-467C-AD60-7204C0A94A12}" srcOrd="10" destOrd="0" presId="urn:microsoft.com/office/officeart/2005/8/layout/list1"/>
    <dgm:cxn modelId="{F78C1B9F-9E96-4F13-A3BF-E36D7048C9FD}" type="presParOf" srcId="{45BB3B7F-C686-48DF-A6AC-22362C271033}" destId="{8584844D-113C-457A-94F7-B67E7790AFDD}" srcOrd="11" destOrd="0" presId="urn:microsoft.com/office/officeart/2005/8/layout/list1"/>
    <dgm:cxn modelId="{E9E4F18F-E5A4-4924-994A-34D550FCCAC7}" type="presParOf" srcId="{45BB3B7F-C686-48DF-A6AC-22362C271033}" destId="{A2B9563F-2374-4839-9F84-B4CCAB736CA0}" srcOrd="12" destOrd="0" presId="urn:microsoft.com/office/officeart/2005/8/layout/list1"/>
    <dgm:cxn modelId="{549BEC64-C8FE-4729-B6F0-24A5516E9E1A}" type="presParOf" srcId="{A2B9563F-2374-4839-9F84-B4CCAB736CA0}" destId="{C86A5BE1-1587-49D0-A64F-7546A1B6381C}" srcOrd="0" destOrd="0" presId="urn:microsoft.com/office/officeart/2005/8/layout/list1"/>
    <dgm:cxn modelId="{94CD2FB4-3C6F-4583-B103-338CE35B6782}" type="presParOf" srcId="{A2B9563F-2374-4839-9F84-B4CCAB736CA0}" destId="{AB742271-4CE9-45BA-AC06-FD8DDB8D2108}" srcOrd="1" destOrd="0" presId="urn:microsoft.com/office/officeart/2005/8/layout/list1"/>
    <dgm:cxn modelId="{8300A4B3-164B-4B75-8D44-EF8C11A428FD}" type="presParOf" srcId="{45BB3B7F-C686-48DF-A6AC-22362C271033}" destId="{B34E3A3D-2508-4A83-8A88-5AF2BCB7CAAB}" srcOrd="13" destOrd="0" presId="urn:microsoft.com/office/officeart/2005/8/layout/list1"/>
    <dgm:cxn modelId="{75B0F3EB-84F7-43B3-A1FC-0B2AAA605B97}" type="presParOf" srcId="{45BB3B7F-C686-48DF-A6AC-22362C271033}" destId="{1E4EC4C9-ECF9-4DF3-86BB-22CBC4D369E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D449E-F81F-4D2A-A798-82512644715F}">
      <dsp:nvSpPr>
        <dsp:cNvPr id="0" name=""/>
        <dsp:cNvSpPr/>
      </dsp:nvSpPr>
      <dsp:spPr>
        <a:xfrm>
          <a:off x="0" y="200394"/>
          <a:ext cx="7410773" cy="5425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158" tIns="270764" rIns="57515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such as the mean or mode values for all selected variables</a:t>
          </a:r>
        </a:p>
      </dsp:txBody>
      <dsp:txXfrm>
        <a:off x="0" y="200394"/>
        <a:ext cx="7410773" cy="542587"/>
      </dsp:txXfrm>
    </dsp:sp>
    <dsp:sp modelId="{B9C75383-6A97-4798-94D2-5F374EBE827E}">
      <dsp:nvSpPr>
        <dsp:cNvPr id="0" name=""/>
        <dsp:cNvSpPr/>
      </dsp:nvSpPr>
      <dsp:spPr>
        <a:xfrm>
          <a:off x="370538" y="8514"/>
          <a:ext cx="5187541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77" tIns="0" rIns="19607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Summary of cluster</a:t>
          </a:r>
        </a:p>
      </dsp:txBody>
      <dsp:txXfrm>
        <a:off x="389272" y="27248"/>
        <a:ext cx="5150073" cy="346292"/>
      </dsp:txXfrm>
    </dsp:sp>
    <dsp:sp modelId="{EF7CAB9F-149D-4808-970C-2026A95AF7C5}">
      <dsp:nvSpPr>
        <dsp:cNvPr id="0" name=""/>
        <dsp:cNvSpPr/>
      </dsp:nvSpPr>
      <dsp:spPr>
        <a:xfrm>
          <a:off x="0" y="1005062"/>
          <a:ext cx="7410773" cy="5425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158" tIns="270764" rIns="57515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Series of histogram matrix</a:t>
          </a:r>
        </a:p>
      </dsp:txBody>
      <dsp:txXfrm>
        <a:off x="0" y="1005062"/>
        <a:ext cx="7410773" cy="542587"/>
      </dsp:txXfrm>
    </dsp:sp>
    <dsp:sp modelId="{80825E83-692A-4084-99AF-4BB0F5984BD2}">
      <dsp:nvSpPr>
        <dsp:cNvPr id="0" name=""/>
        <dsp:cNvSpPr/>
      </dsp:nvSpPr>
      <dsp:spPr>
        <a:xfrm>
          <a:off x="370538" y="813181"/>
          <a:ext cx="5187541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77" tIns="0" rIns="19607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visualization</a:t>
          </a:r>
        </a:p>
      </dsp:txBody>
      <dsp:txXfrm>
        <a:off x="389272" y="831915"/>
        <a:ext cx="5150073" cy="346292"/>
      </dsp:txXfrm>
    </dsp:sp>
    <dsp:sp modelId="{3BF564DA-9B89-47EC-979C-535B8085E5D7}">
      <dsp:nvSpPr>
        <dsp:cNvPr id="0" name=""/>
        <dsp:cNvSpPr/>
      </dsp:nvSpPr>
      <dsp:spPr>
        <a:xfrm>
          <a:off x="0" y="1809729"/>
          <a:ext cx="7410773" cy="7371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158" tIns="270764" rIns="57515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Manually naming each cluster can be instructive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customer groups - “Suburban, affluent, and price-sensitive.”</a:t>
          </a:r>
        </a:p>
      </dsp:txBody>
      <dsp:txXfrm>
        <a:off x="0" y="1809729"/>
        <a:ext cx="7410773" cy="737100"/>
      </dsp:txXfrm>
    </dsp:sp>
    <dsp:sp modelId="{A866D472-01C9-494C-8245-814899B7A573}">
      <dsp:nvSpPr>
        <dsp:cNvPr id="0" name=""/>
        <dsp:cNvSpPr/>
      </dsp:nvSpPr>
      <dsp:spPr>
        <a:xfrm>
          <a:off x="370538" y="1617849"/>
          <a:ext cx="5187541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77" tIns="0" rIns="19607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Naming the clusters</a:t>
          </a:r>
        </a:p>
      </dsp:txBody>
      <dsp:txXfrm>
        <a:off x="389272" y="1636583"/>
        <a:ext cx="5150073" cy="346292"/>
      </dsp:txXfrm>
    </dsp:sp>
    <dsp:sp modelId="{7EA6794F-DCED-45AF-8646-DE97B4276424}">
      <dsp:nvSpPr>
        <dsp:cNvPr id="0" name=""/>
        <dsp:cNvSpPr/>
      </dsp:nvSpPr>
      <dsp:spPr>
        <a:xfrm>
          <a:off x="0" y="2808909"/>
          <a:ext cx="7410773" cy="327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A9635-A907-4719-BD62-8A24CEA48150}">
      <dsp:nvSpPr>
        <dsp:cNvPr id="0" name=""/>
        <dsp:cNvSpPr/>
      </dsp:nvSpPr>
      <dsp:spPr>
        <a:xfrm>
          <a:off x="370538" y="2617029"/>
          <a:ext cx="5187541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77" tIns="0" rIns="19607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outliers</a:t>
          </a:r>
        </a:p>
      </dsp:txBody>
      <dsp:txXfrm>
        <a:off x="389272" y="2635763"/>
        <a:ext cx="5150073" cy="346292"/>
      </dsp:txXfrm>
    </dsp:sp>
    <dsp:sp modelId="{9E14700C-80B5-447C-A435-8985B77D9626}">
      <dsp:nvSpPr>
        <dsp:cNvPr id="0" name=""/>
        <dsp:cNvSpPr/>
      </dsp:nvSpPr>
      <dsp:spPr>
        <a:xfrm>
          <a:off x="0" y="3398589"/>
          <a:ext cx="7410773" cy="327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7A471-908D-4929-9CE1-FBFC23B72609}">
      <dsp:nvSpPr>
        <dsp:cNvPr id="0" name=""/>
        <dsp:cNvSpPr/>
      </dsp:nvSpPr>
      <dsp:spPr>
        <a:xfrm>
          <a:off x="370538" y="3206709"/>
          <a:ext cx="5187541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77" tIns="0" rIns="19607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enable the selection of a smaller number of representatives from the entire data set,</a:t>
          </a:r>
        </a:p>
      </dsp:txBody>
      <dsp:txXfrm>
        <a:off x="389272" y="3225443"/>
        <a:ext cx="5150073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9E46-09BC-4122-B308-5593FA667264}">
      <dsp:nvSpPr>
        <dsp:cNvPr id="0" name=""/>
        <dsp:cNvSpPr/>
      </dsp:nvSpPr>
      <dsp:spPr>
        <a:xfrm>
          <a:off x="0" y="352333"/>
          <a:ext cx="6256149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BB848-3D1A-43B1-970A-D79A421355A6}">
      <dsp:nvSpPr>
        <dsp:cNvPr id="0" name=""/>
        <dsp:cNvSpPr/>
      </dsp:nvSpPr>
      <dsp:spPr>
        <a:xfrm>
          <a:off x="312807" y="42373"/>
          <a:ext cx="4379304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527" tIns="0" rIns="16552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Mahalanobis</a:t>
          </a:r>
        </a:p>
      </dsp:txBody>
      <dsp:txXfrm>
        <a:off x="343069" y="72635"/>
        <a:ext cx="4318780" cy="559396"/>
      </dsp:txXfrm>
    </dsp:sp>
    <dsp:sp modelId="{B0E19AC1-A6A6-4EC4-908D-13D27445903D}">
      <dsp:nvSpPr>
        <dsp:cNvPr id="0" name=""/>
        <dsp:cNvSpPr/>
      </dsp:nvSpPr>
      <dsp:spPr>
        <a:xfrm>
          <a:off x="0" y="1304893"/>
          <a:ext cx="6256149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C3030-F14C-4E43-99C5-847A85CD5096}">
      <dsp:nvSpPr>
        <dsp:cNvPr id="0" name=""/>
        <dsp:cNvSpPr/>
      </dsp:nvSpPr>
      <dsp:spPr>
        <a:xfrm>
          <a:off x="312807" y="994933"/>
          <a:ext cx="4379304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527" tIns="0" rIns="16552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correlation coefficients</a:t>
          </a:r>
        </a:p>
      </dsp:txBody>
      <dsp:txXfrm>
        <a:off x="343069" y="1025195"/>
        <a:ext cx="4318780" cy="559396"/>
      </dsp:txXfrm>
    </dsp:sp>
    <dsp:sp modelId="{7D7D2244-8BF4-467C-AD60-7204C0A94A12}">
      <dsp:nvSpPr>
        <dsp:cNvPr id="0" name=""/>
        <dsp:cNvSpPr/>
      </dsp:nvSpPr>
      <dsp:spPr>
        <a:xfrm>
          <a:off x="0" y="2257454"/>
          <a:ext cx="6256149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53CB5-52BD-4210-A377-BB301A06BE93}">
      <dsp:nvSpPr>
        <dsp:cNvPr id="0" name=""/>
        <dsp:cNvSpPr/>
      </dsp:nvSpPr>
      <dsp:spPr>
        <a:xfrm>
          <a:off x="312807" y="1947493"/>
          <a:ext cx="4379304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527" tIns="0" rIns="16552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Cosine</a:t>
          </a:r>
        </a:p>
      </dsp:txBody>
      <dsp:txXfrm>
        <a:off x="343069" y="1977755"/>
        <a:ext cx="4318780" cy="559396"/>
      </dsp:txXfrm>
    </dsp:sp>
    <dsp:sp modelId="{1E4EC4C9-ECF9-4DF3-86BB-22CBC4D369E7}">
      <dsp:nvSpPr>
        <dsp:cNvPr id="0" name=""/>
        <dsp:cNvSpPr/>
      </dsp:nvSpPr>
      <dsp:spPr>
        <a:xfrm>
          <a:off x="0" y="3210014"/>
          <a:ext cx="6256149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42271-4CE9-45BA-AC06-FD8DDB8D2108}">
      <dsp:nvSpPr>
        <dsp:cNvPr id="0" name=""/>
        <dsp:cNvSpPr/>
      </dsp:nvSpPr>
      <dsp:spPr>
        <a:xfrm>
          <a:off x="312807" y="2900054"/>
          <a:ext cx="4379304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527" tIns="0" rIns="16552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Canberra measures</a:t>
          </a:r>
        </a:p>
      </dsp:txBody>
      <dsp:txXfrm>
        <a:off x="343069" y="2930316"/>
        <a:ext cx="4318780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04:30.5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0,'21'0'203,"1"0"-188,-1 0-15,44 0 16,-44 0-16,44 0 16,0 21-16,-22-21 15,-22 0-15,22 0 16,0 0-16,-21 0 15,21 0-15,-43 22 16,21-22-16,1 0 16,-1 0 15,1 0 47,21 0-47,-21 0-15,21 0 0,-22 0-1,22 0-15,-21 0 16,21 0-16,-22 0 15,1 0-15,21 0 16,0 21-16,-22-21 16,1 0-1,21 0 17,-21 0-1,21 0-16,-22 0 1,1 0 0,-1 0-1,1 0-15,21 0 16,-22 0 46,1 0 63,-1 0-93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2:08.10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0,'22'0'390,"-1"0"-390,22 21 16,-21 1-16,21-22 16,-22 0-1,1 0-15,-1 0 16,1 0-1,-1 0 1,1 0 0,-1 0-1,1 0-15,-1 0 16,1 0 0,0 0-1,-1 0 32,1 0 0,-1 0 15,1 0-46,-1 0 15,1 0 1,-1 0-17,1 0-15,21 0 16,-22 0-1,22 0 1,-21 0-16,-1 0 16,1 0-1,-1 0-15,1 0 32,21 0-17,-21 0 32,21 0 0,-22 0 0,22 0-32,-21 0 17,-1 0 186,1 0-186,-1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2:13.12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0,'0'22'156,"22"-22"-140,-1 0-16,1 0 31,21 0-15,-22 0-1,22 0-15,-21 0 16,21 0-16,-22 0 15,22 0-15,1 0 16,-1 0-16,-22 0 16,22 0-16,-21 0 15,42 0-15,-42 0 16,-1 0-16,1 0 16,42 0-16,-42 0 15,21 0 1,-22 0-16,23 0 15,-23 0 17,22 0-17,-21 0 1,21 0 0,-22 0-1,22 0-15,-21 0 31,21 0 1,-22 0 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2:18.07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68 0,'0'-21'63,"43"21"-48,-22 0-15,22 0 16,-21 0 0,21-22-1,-22 22-15,22 0 16,0 0-16,22 0 15,21-21-15,0 21 16,-21 0-16,-1 0 16,-21 0-16,0 0 15,-21 0 32,21 0 0,-21 0-16,21 0-15,-22 0 0,22 0-1,-21 0-15,21 0 31,-22 0 1,1 0-1,-1 0-15,1 0-1,-1 0-15,1 0 16,-1 0 15,1 0-15,-1 0 15,1 0 156,0 0-155,-1 0-17,1 0 1,-1 0 0,1 0-1,-1 0 204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2:34.3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0,'0'22'47,"22"-22"-15,-1 0-17,1 0-15,-1 0 16,23 0-1,20 0-15,-42 0 16,64 0-16,-43 0 16,0 0-16,0 0 15,-22 0-15,44 0 16,-43 0-16,-1 0 16,1 0-16,-1 0 62,1 0-46,-1 0-16,1 0 31,-1 0-31,1 0 16,21 0-1,-22 0-15,1 0 16,-1 0-16,1 0 15,-1 0-15,1 0 16,-1 0-16,1 0 31,0 0-15,-1 0 0,1 0-1,-1 0-15,1 0 16,-1 0-1,1 0 1,-1 0 0,1 0-1,-1 0-15,1 0 32,-1 0-17,1 0 1,-1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2:39.82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53 0,'0'-22'266,"22"22"-266,-1 0 15,22 0-15,-21 0 16,21 0-16,0 0 16,0 0-16,0 0 15,0 0-15,-21 0 16,21 0-16,-22 0 16,1 0-16,21 0 15,-22 0 1,1 0 15,21-21-15,0 21-1,-22 0-15,1 0 16,21 0 0,0 0-1,-21 0 1,-1 0-16,1 0 15,-1 0-15,1 0 16,-1 0-16,1 0 16,-1 0 15,1 0 328,-1 0-296,1 0 31,-1 0-48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2:51.49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17 0,'21'0'140,"1"0"-140,21 0 16,0 0-1,21 0-15,1 0 16,-1 0-16,-20 0 16,20 0-16,-21 0 15,0 0-15,0 0 16,-21 0-16,21 0 16,0 0-1,0 0 1,-22 0-16,22 0 15,1 0-15,-23 22 16,1-22-16,42 0 16,-42 0-16,21 0 15,-22 0-15,22 0 16,-21 0-16,21 0 16,0 0-1,0 0 1,-21 0-16,42 0 15,-42 0 1,-1 0-16,1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2:55.8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0,'22'0'94,"0"0"-94,21 22 15,-22-22-15,44 0 16,-1 0-16,22 0 16,-21 0-16,21 0 15,0 0-15,-43 0 16,22 0-16,-1 0 15,-42 0-15,21 0 16,-22 0-16,23 0 16,-23 0-16,1 0 15,-1 0 1,1 0 0,-1 0 15,1 0 297,-1 0-297,1 0-15,-1 0-1,1 0-15,-1 0 63,1 0 62,-1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2:58.73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0,'22'0'235,"-1"0"-220,1 0 1,21 0-16,0 0 15,-22 0-15,44 0 16,-22 0-16,22 0 16,-22 0-16,0 0 15,21 0-15,-42 0 16,-1 0-16,1 0 16,21 0-16,-22 0 15,1 0 1,-1 0-16,1 0 15,21 0 1,-22 0 0,1 0 15,0 0-31,-1 0 16,1 0-16,-1 0 15,1 0-15,-1 0 16,22 0-16,0 0 15,-21 0 1,-1 0 78,1 0-47,-1 0-32,1 0 63,-1 0-62,1 0 15,-1 0 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3:01.7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0,'22'0'156,"42"0"-156,1 0 16,-1 0-16,-21 0 15,22 0-15,0 0 16,-44 0-16,65 0 16,-21 0-16,-1 0 15,1 0-15,-22 0 16,0 0-16,22 0 15,-44 0-15,44 0 16,-44 0 0,22 0-1,-21 0 1,-1 0 0,1 0-1,-1 0 1,1 0-1,0 0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3:12.12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0,'21'0'78,"1"0"-62,-1 0-16,44 0 15,0 0-15,42 0 16,-21 0-16,0 0 16,44 0-16,-66 0 15,22 21-15,-21-21 16,-44 0-16,1 0 15,-1 0 1,1 0 0,-1 0-1,1 0 1,0 0 0,-1 0-16,1 0 15,42 0-15,-42 0 16,42 0-16,-42 0 15,42 0-15,1 0 16,-1 0-16,-20 0 16,-1 0-16,-22 0 15,22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05:30.73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0,'21'22'15,"1"-22"32,21 0-15,-21 0 14,-1 0-14,1 0-1,-1 0-15,1 0-1,-1 0 1,1 0-1,-1 0 1,1 0 0,-1 0 15,1 0-15,-1 0-16,1 0 15,-1 22 1,1-22-16,43 0 15,-44 21-15,22-21 16,-21 0 0,-1 0-1,22 22 1,-21-22 15,-1 0 0,1 0 1,-1 0-1,1 0-15,-1 0-1,1 0 16,-1 0-31,1 0 16,-1 0 0,1 0-1,0 0 1,-1 0 0,1 0-1,21 0 16,-22 0-15,1 0 0,-1 0-1,1 0 1,-1 21 0,1-21-1,-1 0-15,1 0 31,21 22-31,-22-22 16,1 0 0,-1 0-16,1 0 47,21 0-16,-21 0-16,-1 0 1,1 0 0,-1 0-1,1 0 1,-1 0 0,1 0-1,-1 0 48,1 0-32,-1 0-15,1 0 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3:17.0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 0,'21'0'219,"44"0"-219,-22 0 16,21 0-16,23 0 15,-23 0-15,1 0 16,-22 0-16,0 0 16,21 0-16,-42 0 15,-1 0-15,1 0 16,-1 0-16,1 0 15,0 0 1,-1 0-16,1 0 16,21 0-1,-22 0 1,1 0 0,-1 0-16,1 21 15,-1-21 1,1 0-16,-1 0 31,1 0-31,-1 0 31,1 0 32,-1 0-63,1 0 31,-1 0-15,1 0-1,-1 0 1,1 0 0,0 0-1,-1 0 16,22 0 1,-21 0-1,21 0 31,-22 0-30,1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3:26.1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0,'0'21'125,"22"-21"-110,42 0 1,1 0-16,-1 0 15,1 0-15,0 0 16,21 0-16,0 0 16,-22 0-16,22 0 15,-21 0-15,-44 0 16,1 0-16,21 0 16,0 0-16,-21 0 31,-1 0-31,1 0 15,-1 0 17,1 0-32,-1 0 15,1 0-15,-1 0 16,1 0-16,-1 0 16,1 0-16,-1 0 15,1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3:31.60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0,'21'0'125,"22"0"-109,22 0-16,0 0 15,21 0-15,-43 0 16,43 0-16,-22 0 16,1 0-16,0 0 15,-22 0-15,0 0 16,-22 0-16,22 0 15,0 0-15,0 0 16,-21 0 0,21 0-16,0 0 15,0 0 1,0 0-16,-21 0 16,-1 0-16,22 0 15,-21 0 1,-1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3:41.5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17 0,'22'0'203,"-1"0"-203,1 0 16,21 0-16,-22 0 15,1 0-15,-1 0 16,22 0-16,0 0 15,-21 0 1,21 0 0,-22 0-1,23 0 1,-23 0-16,22 0 16,-21 0-1,21 0 1,-22 0-1,1 0 1,-1 0 0,1 0-16,-1 0 15,22 0 1,-21 0 0,-1 0-16,1 0 15,-1 22 1,1-22-1,-1 21 32,1-21-31,0 0 0,-1 0-1,1 0 1,-1 0-16,1 0 0,-22 22 15,21-22 1,1 0-16,-1 0 47,1 0-31,-1 0 15,1 0-16,-1 0 1,1 0 0,-1 0-1,1 0 1,-1 0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3:44.40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0,'22'0'203,"-1"0"-203,22 0 16,22 21 0,-1-21-16,-21 0 15,43 0-15,-42 0 16,20 22-16,1-22 16,-22 0-16,43 21 15,-65 1-15,22-22 16,-21 0-16,21 0 15,-21 0 1,21 0-16,0 0 16,0 0-1,0 0-15,-22 0 16,44 0-16,-1 0 16,-21 0-16,22 22 15,0-22-15,-22 0 16,0 0-1,-22 0 1,1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4:10.3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164 172 0,'-21'0'265,"-1"0"-218,1 0-16,-1 0 32,1 0-32,-1 0 0,1 22 32,21 0 374,0-1-421,0 1 15,0-1-15,0 1 0,0-1 15,0 1-16,0-1 1,0 22 15,0-21-15,0 21 0,0-22-1,21 1-15,-21 21 16,0 0-1,0-21-15,0-1 32,0 1-17,0-1-15,0 1 47,0-1-47,0 1 31,0-1-15,0 1 15,0-1 1,0 1-17,0-1 1,0 1 15,0 21 0,0-22-15,0 22 62,22-21 47,-1-22-62,1 0-17,-1 0-30,1 21 0,-1-21-16,1 0 15,-1 0-15,1 0 16,-1 0 0,1 0 46,-44 0 204,22-21-266,-21 21 15</inkml:trace>
  <inkml:trace contextRef="#ctx0" brushRef="#br0" timeOffset="1337">143 926 0,'21'0'391,"1"0"-375,-1 0-16,1 21 31,-22 1-16,21-1 17,1 1-32,-22-1 15,21-21 1,-21 22-16,0 0 250,-21-1-219,-1-21-15,-42 43-16,64-21 15,-22-22-15,22 43 16,-21-43-16,21 21 16,-22-21-16,22 22 15,-21-22-15</inkml:trace>
  <inkml:trace contextRef="#ctx0" brushRef="#br0" timeOffset="2945">78 0 0,'22'0'141,"-1"0"-125,-21 22-1,43 21-15,-43 0 16,22-22 0,-22 1-16,21-1 15,-21 1 1,0 0 234,0-1-235,0 22-15,-21-21 16,-1-1 0,1 22-1,-1-21-15,1-1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14:16.7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130 148 0,'22'0'140,"-1"0"-140,1 0 16,-1 0 0,22 0-1,-21 0 1,-1 0-1,1 0-15,0 0 110,-1 0-79,-42 0 250,-1 0-265,0 0 0,1 0-1,-1 0 1,-21 0-1,22 0 17,-22 0 15,21 0-16,-21 0-31,22 0 15,-22 0 1,21 0 281,22 21-281,0 22-1,0-21-15,0-1 16,0 1-16,0-1 15,0 22 1,0-21 0,0 21-1,0-22-15,0 1 16,0-1 0,0 1-16,0 21 15,0-21-15,0-1 16,0 22-16,0-21 15,22 21-15,-22 0 16,0 0-16,21-43 16,-21 43-16,0-22 15,22 1 1,-22-1 15,0 1-15,0-1-1,0 1 1,21 0 234,22-22-203,-21 0-47,21 0 16,-22 0-1,44 0-15,-44 0 16,1 0-1,0 0-15,-1 0 125,1 0-93,-1 0-17,1 0 173,-22-22-173,-22 0-15,1 1 16,-1-1 15,1 22-15,-1-21 15</inkml:trace>
  <inkml:trace contextRef="#ctx0" brushRef="#br0" timeOffset="848">324 836 0,'0'22'203,"0"-1"-203,22 1 16,-1-1 0,-21 1 15,0 0 94,0-1-94,-21 1 0,-1-1 1,22 1-32,-22-22 0,22 21 31,-21-21 141</inkml:trace>
  <inkml:trace contextRef="#ctx0" brushRef="#br0" timeOffset="2201">281 18 0,'21'-21'140,"1"21"-124,21 21-16,-43 1 15,22-1-15,-1 23 16,1-23 0,-22 1 46,0-1 110,0 22-172,0 0 16,-22-21-16,22-1 31,-21-21-31,21 22 16,-22-1-1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05:34.44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0,'0'43'156,"22"-43"-156,-1 0 16,23 21 15,-23-21-15,1 22-16,-1-22 15,1 0 1,21 0 0,-22 0-1,1 0 1,21 0-16,-22 0 15,1 0 1,-1 0-16,1 0 16,21 0-1,-22 0 17,1 0-17,0 0-15,-1 0 16,1 0-1,-1 0-15,1 0 16,-1 0-16,1 0 31,-1 0-31,1 0 16,-1 0 0,1 0-1,-1 0 1,1 0-1,-1 0-15,1 0 16,-1 0 15,22 0-31,-21 0 16,-1 0-16,1 0 16,0 0-1,-1 0 1,1 0-16,-1 0 15,1 21-15,-1-21 16,1 0 0,-1 0-16,1 0 15,-1 0 32,1 0-31,-1 0-1,1 0 1,-1 0 0,1 0 15,-1 0 31,1 0-15,-1 0 0,1 0 31,0 0-62,-1 0 31,1 0 0,21 0-32,129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05:41.16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 0 0,'-21'0'390,"42"0"-296,1 0 31,-1 22-78,22-22 15,-21 0-46,21 0 0,-22 0-1,23 0 1,-23 0 0,22 0 15,-21 0-16,21 0 1,-22 0 0,22 21-16,-21-21 15,-1 0-15,22 22 16,-21-22-16,-1 0 31,22 0-31,-21 0 31,0 0-31,-1 21 16,22-21-16,0 0 16,0 0-16,-21 0 15,21 0-15,0 0 16,0 43-16,-22-43 16,1 0-16,-1 0 15,1 0 16,0 0-15,-1 0 0,1 0 31,-1 0-47,1 0 15,21 0 16,-22 0-31,1 0 32,-1 0-32,1 0 15,-1 0 1,1 0 0,-1 0-16,1 0 31,-1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05:45.13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0,'22'0'203,"-1"0"-203,1 0 15,64 21-15,-43-21 16,21 0-16,-21 0 16,0 0-16,1 0 15,-1 22-15,0-22 16,-22 0-16,1 22 15,-1-22 1,1 0 15,-1 0-15,1 0-16,-1 0 16,22 0-1,-21 0-15,21 0 16,-22 0-16,44 0 15,-43 0-15,-1 0 16,1 0-16,42 0 16,-42 0-1,21 0-15,-22 0 32,1 0-1,-1 0-31,1 0 15,-1 0 17,1 0-32,-1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05:50.20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0,'21'0'141,"1"0"-141,21 0 15,0 43 1,21-21-16,22-22 16,22 22-16,0-22 15,-22 0-15,0 0 16,-21 0-16,42 43 16,-64-43-16,0 0 15,0 21-15,-21-21 16,-1 0-16,1 0 15,-1 0 1,1 0 15,21 0-15,-21 0 0,-1 0-16,1 0 15,-1 0 1,1 0-16,-1 0 31,1 0-15,-1 0-1,1 22 204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06:25.1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0,'0'21'265,"22"-21"-233,-1 0-32,1 0 15,21 0-15,0 0 16,0 0-16,-22 0 15,44 0-15,-22 0 16,22 0-16,-44 0 16,1 0-16,-1 0 15,1 0-15,-1 0 16,1 0 15,-1 0-15,1 0-1,-1 0-15,22 0 16,-21 0 0,0 0-16,21 43 15,0-43 1,-22 0-16,22 0 16,-21 0 15,21 0-16,-22 0-15,22 0 16,-21 22 0,-1-22-1,1 0-15,-1 0 32,1 0-17,0 0-15,-1 0 16,22 0-16,-21 0 15,-1 0-15,1 0 16,21 0-16,0 0 16,-22 0-1,22 0-15,-21 0 32,21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06:35.80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0,'21'0'31,"1"0"16,-1 0-32,1 0 1,21 0 0,-22 0-1,22 0-15,-21 0 0,21 0 16,-22 0 0,23 0-16,-1 0 15,0 0 1,-22 0-1,1 0 1,-1 0 0,1 0-1,-1 0 1,1 0-16,-1 0 16,1 0-1,21 0-15,0 0 16,-22 0-1,23 0-15,-23 0 16,22 0 0,-21 0-1,21 0 1,-22 0 0,1 0-1,-1 0-15,1 0 16,-1 0 31,1 0-32,-1 0 32,1 0-31,-1 0-16,1 0 31,-1 0-31,1 0 16,-1 0 15,1 0-15,0 0-1,-1 0 16,1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5T06:06:42.4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 0,'43'0'172,"0"0"-156,22 0-16,-22 0 15,0 0-15,0 0 16,21 0 0,-21 0-16,1 0 15,-23 0 1,1 0-1,-1 0-15,1 0 16,-1 0 0,1 0-1,-1 0 1,22 0 0,-21 0-16,21 0 15,0 0-15,-22 0 16,1 0-16,21 0 15,-22 0-15,1 0 16,21 0-16,-21 0 16,21 0-16,-22 22 15,1-22-15,21 0 16,-22 0 0,1 0-16,-1 0 15,1 0 1,-1 0-16,1 0 15,-1 0 17,1 0-32,-1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12/19/18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49CB33-727B-46B9-AC74-6A245EC00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DEE90A7-2003-4972-8CCD-0420D384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D939D1F-A883-4326-9705-E6DD2C5697C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D3421E1-0695-458C-8A09-8CF8F141A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4853965"/>
            <a:ext cx="3875315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129903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1519-96E6-48B0-BEFE-BE8240CDE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6571" y="4868863"/>
            <a:ext cx="374196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US"/>
              <a:t>content to be used for explanation/reference educational purposes,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8.emf"/><Relationship Id="rId26" Type="http://schemas.openxmlformats.org/officeDocument/2006/relationships/image" Target="../media/image102.emf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06.emf"/><Relationship Id="rId42" Type="http://schemas.openxmlformats.org/officeDocument/2006/relationships/image" Target="../media/image110.emf"/><Relationship Id="rId47" Type="http://schemas.openxmlformats.org/officeDocument/2006/relationships/customXml" Target="../ink/ink23.xml"/><Relationship Id="rId50" Type="http://schemas.openxmlformats.org/officeDocument/2006/relationships/image" Target="../media/image114.emf"/><Relationship Id="rId7" Type="http://schemas.openxmlformats.org/officeDocument/2006/relationships/customXml" Target="../ink/ink3.xml"/><Relationship Id="rId12" Type="http://schemas.openxmlformats.org/officeDocument/2006/relationships/image" Target="../media/image95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08.emf"/><Relationship Id="rId46" Type="http://schemas.openxmlformats.org/officeDocument/2006/relationships/image" Target="../media/image112.emf"/><Relationship Id="rId2" Type="http://schemas.openxmlformats.org/officeDocument/2006/relationships/image" Target="../media/image16.png"/><Relationship Id="rId16" Type="http://schemas.openxmlformats.org/officeDocument/2006/relationships/image" Target="../media/image97.emf"/><Relationship Id="rId20" Type="http://schemas.openxmlformats.org/officeDocument/2006/relationships/image" Target="../media/image99.emf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1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emf"/><Relationship Id="rId11" Type="http://schemas.openxmlformats.org/officeDocument/2006/relationships/customXml" Target="../ink/ink5.xml"/><Relationship Id="rId24" Type="http://schemas.openxmlformats.org/officeDocument/2006/relationships/image" Target="../media/image101.emf"/><Relationship Id="rId32" Type="http://schemas.openxmlformats.org/officeDocument/2006/relationships/image" Target="../media/image105.emf"/><Relationship Id="rId37" Type="http://schemas.openxmlformats.org/officeDocument/2006/relationships/customXml" Target="../ink/ink18.xml"/><Relationship Id="rId40" Type="http://schemas.openxmlformats.org/officeDocument/2006/relationships/image" Target="../media/image109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03.emf"/><Relationship Id="rId36" Type="http://schemas.openxmlformats.org/officeDocument/2006/relationships/image" Target="../media/image107.emf"/><Relationship Id="rId49" Type="http://schemas.openxmlformats.org/officeDocument/2006/relationships/customXml" Target="../ink/ink24.xml"/><Relationship Id="rId10" Type="http://schemas.openxmlformats.org/officeDocument/2006/relationships/image" Target="../media/image94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111.emf"/><Relationship Id="rId52" Type="http://schemas.openxmlformats.org/officeDocument/2006/relationships/image" Target="../media/image115.emf"/><Relationship Id="rId4" Type="http://schemas.openxmlformats.org/officeDocument/2006/relationships/image" Target="../media/image91.emf"/><Relationship Id="rId9" Type="http://schemas.openxmlformats.org/officeDocument/2006/relationships/customXml" Target="../ink/ink4.xml"/><Relationship Id="rId14" Type="http://schemas.openxmlformats.org/officeDocument/2006/relationships/image" Target="../media/image96.emf"/><Relationship Id="rId22" Type="http://schemas.openxmlformats.org/officeDocument/2006/relationships/image" Target="../media/image100.emf"/><Relationship Id="rId27" Type="http://schemas.openxmlformats.org/officeDocument/2006/relationships/customXml" Target="../ink/ink13.xml"/><Relationship Id="rId30" Type="http://schemas.openxmlformats.org/officeDocument/2006/relationships/image" Target="../media/image104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113.emf"/><Relationship Id="rId8" Type="http://schemas.openxmlformats.org/officeDocument/2006/relationships/image" Target="../media/image93.emf"/><Relationship Id="rId51" Type="http://schemas.openxmlformats.org/officeDocument/2006/relationships/customXml" Target="../ink/ink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EDAB-477D-49A3-989C-402B8D6CB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D3B00-6AE5-4F85-8E1C-2C03D6B93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IDENTIFYING AND UNDERSTANDING</a:t>
            </a:r>
            <a:br>
              <a:rPr lang="en-US"/>
            </a:br>
            <a:r>
              <a:rPr lang="en-US"/>
              <a:t>GROUPS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F7F3-BD81-40D6-9C40-4ACC598C88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-1" y="4853965"/>
            <a:ext cx="3875315" cy="242976"/>
          </a:xfrm>
        </p:spPr>
        <p:txBody>
          <a:bodyPr/>
          <a:lstStyle/>
          <a:p>
            <a:fld id="{F7E8B682-9A6D-4246-AAE7-4FA3B8662F3D}" type="datetime1">
              <a:rPr lang="en-US" smtClean="0"/>
              <a:t>12/19/18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5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D871-AFA1-4252-8079-D9F26986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7ACD0-EE1B-4D9F-A103-D2ACE54CF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7D60D-F029-4F6F-9DE5-AEC2878056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9ED20D-91A4-4AAB-BD2C-A08206012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43564"/>
              </p:ext>
            </p:extLst>
          </p:nvPr>
        </p:nvGraphicFramePr>
        <p:xfrm>
          <a:off x="3967566" y="1036988"/>
          <a:ext cx="5075259" cy="1162050"/>
        </p:xfrm>
        <a:graphic>
          <a:graphicData uri="http://schemas.openxmlformats.org/drawingml/2006/table">
            <a:tbl>
              <a:tblPr/>
              <a:tblGrid>
                <a:gridCol w="725037">
                  <a:extLst>
                    <a:ext uri="{9D8B030D-6E8A-4147-A177-3AD203B41FA5}">
                      <a16:colId xmlns:a16="http://schemas.microsoft.com/office/drawing/2014/main" val="2077057860"/>
                    </a:ext>
                  </a:extLst>
                </a:gridCol>
                <a:gridCol w="725037">
                  <a:extLst>
                    <a:ext uri="{9D8B030D-6E8A-4147-A177-3AD203B41FA5}">
                      <a16:colId xmlns:a16="http://schemas.microsoft.com/office/drawing/2014/main" val="150841626"/>
                    </a:ext>
                  </a:extLst>
                </a:gridCol>
                <a:gridCol w="725037">
                  <a:extLst>
                    <a:ext uri="{9D8B030D-6E8A-4147-A177-3AD203B41FA5}">
                      <a16:colId xmlns:a16="http://schemas.microsoft.com/office/drawing/2014/main" val="1768966236"/>
                    </a:ext>
                  </a:extLst>
                </a:gridCol>
                <a:gridCol w="725037">
                  <a:extLst>
                    <a:ext uri="{9D8B030D-6E8A-4147-A177-3AD203B41FA5}">
                      <a16:colId xmlns:a16="http://schemas.microsoft.com/office/drawing/2014/main" val="650373511"/>
                    </a:ext>
                  </a:extLst>
                </a:gridCol>
                <a:gridCol w="725037">
                  <a:extLst>
                    <a:ext uri="{9D8B030D-6E8A-4147-A177-3AD203B41FA5}">
                      <a16:colId xmlns:a16="http://schemas.microsoft.com/office/drawing/2014/main" val="3053489367"/>
                    </a:ext>
                  </a:extLst>
                </a:gridCol>
                <a:gridCol w="725037">
                  <a:extLst>
                    <a:ext uri="{9D8B030D-6E8A-4147-A177-3AD203B41FA5}">
                      <a16:colId xmlns:a16="http://schemas.microsoft.com/office/drawing/2014/main" val="3038465682"/>
                    </a:ext>
                  </a:extLst>
                </a:gridCol>
                <a:gridCol w="725037">
                  <a:extLst>
                    <a:ext uri="{9D8B030D-6E8A-4147-A177-3AD203B41FA5}">
                      <a16:colId xmlns:a16="http://schemas.microsoft.com/office/drawing/2014/main" val="14659036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Groceries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86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763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964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65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940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2253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B8814D6-30F2-4A19-9ED0-7C8165E8E370}"/>
              </a:ext>
            </a:extLst>
          </p:cNvPr>
          <p:cNvSpPr/>
          <p:nvPr/>
        </p:nvSpPr>
        <p:spPr>
          <a:xfrm>
            <a:off x="101168" y="891540"/>
            <a:ext cx="36416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observations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6 </a:t>
            </a:r>
            <a:r>
              <a:rPr lang="en-US" sz="1600" dirty="0">
                <a:solidFill>
                  <a:srgbClr val="0070C0"/>
                </a:solidFill>
              </a:rPr>
              <a:t>normalized</a:t>
            </a:r>
            <a:r>
              <a:rPr lang="en-US" sz="1600" dirty="0"/>
              <a:t> variables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income,      age,          children, electronic,  groceries,  clothes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98C173-C9E8-4447-BCDE-51FBC2C38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77635"/>
              </p:ext>
            </p:extLst>
          </p:nvPr>
        </p:nvGraphicFramePr>
        <p:xfrm>
          <a:off x="188129" y="2487824"/>
          <a:ext cx="8854698" cy="18872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55071">
                  <a:extLst>
                    <a:ext uri="{9D8B030D-6E8A-4147-A177-3AD203B41FA5}">
                      <a16:colId xmlns:a16="http://schemas.microsoft.com/office/drawing/2014/main" val="391729692"/>
                    </a:ext>
                  </a:extLst>
                </a:gridCol>
                <a:gridCol w="2851688">
                  <a:extLst>
                    <a:ext uri="{9D8B030D-6E8A-4147-A177-3AD203B41FA5}">
                      <a16:colId xmlns:a16="http://schemas.microsoft.com/office/drawing/2014/main" val="37325238"/>
                    </a:ext>
                  </a:extLst>
                </a:gridCol>
                <a:gridCol w="1751309">
                  <a:extLst>
                    <a:ext uri="{9D8B030D-6E8A-4147-A177-3AD203B41FA5}">
                      <a16:colId xmlns:a16="http://schemas.microsoft.com/office/drawing/2014/main" val="1950893162"/>
                    </a:ext>
                  </a:extLst>
                </a:gridCol>
                <a:gridCol w="1696630">
                  <a:extLst>
                    <a:ext uri="{9D8B030D-6E8A-4147-A177-3AD203B41FA5}">
                      <a16:colId xmlns:a16="http://schemas.microsoft.com/office/drawing/2014/main" val="106773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 Distance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Distance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Mixed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Euclidean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Square Euclidean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Manhattan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Maximum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Minkowski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Simple matching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Jaccard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Russell and Rao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Dice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Rogers and </a:t>
                      </a:r>
                      <a:r>
                        <a:rPr lang="en-US" sz="1600" dirty="0" err="1"/>
                        <a:t>Tanimoto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Mahalanobis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Correlation coefficient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Canberra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3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D29C-C79E-4FEA-A1E1-8A8BE1F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7290F-A43F-46DB-B3DE-54F42225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5965-490B-4E78-B5F7-E025107A1D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E656A9-522C-4349-9D62-FC68BC14EEE2}"/>
              </a:ext>
            </a:extLst>
          </p:cNvPr>
          <p:cNvSpPr/>
          <p:nvPr/>
        </p:nvSpPr>
        <p:spPr>
          <a:xfrm>
            <a:off x="77490" y="992371"/>
            <a:ext cx="87332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>
                <a:solidFill>
                  <a:srgbClr val="0070C0"/>
                </a:solidFill>
              </a:rPr>
              <a:t>euclidean</a:t>
            </a:r>
            <a:r>
              <a:rPr lang="en-US" sz="1600" dirty="0"/>
              <a:t> distance is one of the most common distance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 data set only has two variables, then the </a:t>
            </a:r>
            <a:r>
              <a:rPr lang="en-US" sz="1600" dirty="0" err="1"/>
              <a:t>euclidean</a:t>
            </a:r>
            <a:r>
              <a:rPr lang="en-US" sz="1600" dirty="0"/>
              <a:t> distance would calculate the physical distance between the 2 points plotted on a scatterplot.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formula calculates a </a:t>
            </a:r>
            <a:r>
              <a:rPr lang="en-US" sz="1600" dirty="0" err="1">
                <a:solidFill>
                  <a:srgbClr val="0070C0"/>
                </a:solidFill>
              </a:rPr>
              <a:t>euclidean</a:t>
            </a:r>
            <a:r>
              <a:rPr lang="en-US" sz="1600" dirty="0"/>
              <a:t> distance between two observations ( p and q), measured over n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>
                <a:solidFill>
                  <a:srgbClr val="0070C0"/>
                </a:solidFill>
              </a:rPr>
              <a:t>euclidean</a:t>
            </a:r>
            <a:r>
              <a:rPr lang="en-US" sz="1600" dirty="0"/>
              <a:t> distance between observations A and B using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205C6-509F-4B14-BDC4-5EB9FF15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00" y="2571750"/>
            <a:ext cx="2402397" cy="58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7B42D-EF89-435A-854A-D98AB04F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5" y="3546916"/>
            <a:ext cx="3887330" cy="10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0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D616-5C93-4C1F-A966-D61A1F70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Euclidean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84E7D-7F1C-4E38-8A40-C51A4CAD3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81D4-DD1D-4884-9C6A-3F675C70C1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7C97F-5CBB-44A3-A2D2-A1008A97D009}"/>
              </a:ext>
            </a:extLst>
          </p:cNvPr>
          <p:cNvSpPr/>
          <p:nvPr/>
        </p:nvSpPr>
        <p:spPr>
          <a:xfrm>
            <a:off x="61992" y="956447"/>
            <a:ext cx="891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square </a:t>
            </a:r>
            <a:r>
              <a:rPr lang="en-US" sz="1600" dirty="0" err="1">
                <a:solidFill>
                  <a:srgbClr val="0070C0"/>
                </a:solidFill>
              </a:rPr>
              <a:t>euclidean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is the </a:t>
            </a:r>
            <a:r>
              <a:rPr lang="en-US" sz="1600" dirty="0">
                <a:highlight>
                  <a:srgbClr val="FFFF00"/>
                </a:highlight>
              </a:rPr>
              <a:t>sum of the squares </a:t>
            </a:r>
            <a:r>
              <a:rPr lang="en-US" sz="1600" dirty="0"/>
              <a:t>of the difference between the two observations, and it is calculated using the following formula: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98707-1FDA-436A-AD83-F72AEEF44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4" y="1217372"/>
            <a:ext cx="2638425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D8E63-1703-4BB1-B890-5331ED033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244745"/>
            <a:ext cx="58674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7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3054-86D1-4A93-9A19-9B526663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234C3-4B47-4665-B019-EB629203F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7362-C3C1-40C3-B2C9-CF05999ED3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EBF6C-D7A3-4B09-A305-242BDB48CA5F}"/>
              </a:ext>
            </a:extLst>
          </p:cNvPr>
          <p:cNvSpPr/>
          <p:nvPr/>
        </p:nvSpPr>
        <p:spPr>
          <a:xfrm>
            <a:off x="108488" y="891540"/>
            <a:ext cx="87410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Manhattan distance</a:t>
            </a:r>
            <a:r>
              <a:rPr lang="en-US" sz="1600" dirty="0"/>
              <a:t>, which is also called the </a:t>
            </a:r>
            <a:r>
              <a:rPr lang="en-US" sz="1600" dirty="0">
                <a:highlight>
                  <a:srgbClr val="FFFF00"/>
                </a:highlight>
              </a:rPr>
              <a:t>city block distance</a:t>
            </a:r>
            <a:r>
              <a:rPr lang="en-US" sz="1600" dirty="0"/>
              <a:t>, is the sum of the absolute distances between the variables, which is always a </a:t>
            </a:r>
            <a:r>
              <a:rPr lang="en-US" sz="1600" dirty="0">
                <a:highlight>
                  <a:srgbClr val="FFFF00"/>
                </a:highlight>
              </a:rPr>
              <a:t>positive</a:t>
            </a:r>
            <a:r>
              <a:rPr lang="en-US" sz="1600" dirty="0"/>
              <a:t> value representing the difference.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Calculating the </a:t>
            </a:r>
            <a:r>
              <a:rPr lang="en-US" sz="1600" dirty="0" err="1"/>
              <a:t>manhattan</a:t>
            </a:r>
            <a:r>
              <a:rPr lang="en-US" sz="1600" dirty="0"/>
              <a:t> distance between observations A and B using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13BD7-7C3C-4898-8C19-41809CB4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" y="1476315"/>
            <a:ext cx="262890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81ED5-C642-408A-92F5-B352CBD2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571750"/>
            <a:ext cx="52959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8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C3AC-38EB-481B-8B20-8C6BE796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DB601-D6F2-4268-B001-1DF0DBE2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B739-665C-47E1-BCE6-D8AE390BEB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06C1C-378E-43EA-BF75-33CB936BB3D8}"/>
              </a:ext>
            </a:extLst>
          </p:cNvPr>
          <p:cNvSpPr/>
          <p:nvPr/>
        </p:nvSpPr>
        <p:spPr>
          <a:xfrm>
            <a:off x="77491" y="988428"/>
            <a:ext cx="88340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calculate the maximum distance between two observations, the absolute difference between each variable is determined and the </a:t>
            </a:r>
            <a:r>
              <a:rPr lang="en-US" sz="1600" dirty="0">
                <a:highlight>
                  <a:srgbClr val="FFFF00"/>
                </a:highlight>
              </a:rPr>
              <a:t>highest</a:t>
            </a:r>
            <a:r>
              <a:rPr lang="en-US" sz="1600" dirty="0"/>
              <a:t> difference is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maximum distance between observations A and B, is 1.0, because that is the difference between the values in the variable </a:t>
            </a:r>
            <a:r>
              <a:rPr lang="en-US" sz="1600" dirty="0">
                <a:solidFill>
                  <a:srgbClr val="0070C0"/>
                </a:solidFill>
              </a:rPr>
              <a:t>children</a:t>
            </a:r>
            <a:r>
              <a:rPr lang="en-US" sz="1600" dirty="0"/>
              <a:t> (0 minus 1), as well as </a:t>
            </a:r>
            <a:r>
              <a:rPr lang="en-US" sz="1600" dirty="0">
                <a:solidFill>
                  <a:srgbClr val="0070C0"/>
                </a:solidFill>
              </a:rPr>
              <a:t>electronics</a:t>
            </a:r>
            <a:r>
              <a:rPr lang="en-US" sz="1600" dirty="0"/>
              <a:t> (1 minus 0).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F6B92-5409-4AFF-8B31-0F67C5EC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670091"/>
            <a:ext cx="25050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0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B705-20B7-4ABF-B209-DAB557D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Minkowski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B94EF-DE41-4608-8379-367B52319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8CA0-F9B4-4407-9491-D6D51FE350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73D39-91C3-4C5D-94F0-320E5A1B97AE}"/>
              </a:ext>
            </a:extLst>
          </p:cNvPr>
          <p:cNvSpPr/>
          <p:nvPr/>
        </p:nvSpPr>
        <p:spPr>
          <a:xfrm>
            <a:off x="108487" y="891540"/>
            <a:ext cx="87875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Minkowski</a:t>
            </a:r>
            <a:r>
              <a:rPr lang="en-US" sz="1600" dirty="0"/>
              <a:t> distance is a general distance formula, where the order, or </a:t>
            </a:r>
            <a:r>
              <a:rPr 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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r>
              <a:rPr lang="en-US" sz="1600" dirty="0"/>
              <a:t>can take any positive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</a:t>
            </a:r>
            <a:r>
              <a:rPr 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</a:t>
            </a:r>
            <a:r>
              <a:rPr lang="en-US" sz="1600" dirty="0"/>
              <a:t> is œ, the Minkowski distance is the same as the </a:t>
            </a:r>
            <a:r>
              <a:rPr lang="en-US" sz="1600" dirty="0">
                <a:solidFill>
                  <a:srgbClr val="0070C0"/>
                </a:solidFill>
              </a:rPr>
              <a:t>maximum</a:t>
            </a:r>
            <a:r>
              <a:rPr lang="en-US" sz="1600" dirty="0"/>
              <a:t>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</a:t>
            </a:r>
            <a:r>
              <a:rPr 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</a:t>
            </a:r>
            <a:r>
              <a:rPr lang="en-US" sz="1600" dirty="0"/>
              <a:t> is 1, the Minkowski distance is the same as the </a:t>
            </a:r>
            <a:r>
              <a:rPr lang="en-US" sz="1600" dirty="0">
                <a:solidFill>
                  <a:srgbClr val="0070C0"/>
                </a:solidFill>
              </a:rPr>
              <a:t>Manhattan</a:t>
            </a:r>
            <a:r>
              <a:rPr lang="en-US" sz="1600" dirty="0"/>
              <a:t>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</a:t>
            </a:r>
            <a:r>
              <a:rPr 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</a:t>
            </a:r>
            <a:r>
              <a:rPr lang="en-US" sz="1600" dirty="0"/>
              <a:t> is 2, the Minkowski distance is the same as the </a:t>
            </a:r>
            <a:r>
              <a:rPr lang="en-US" sz="1600" dirty="0">
                <a:solidFill>
                  <a:srgbClr val="0070C0"/>
                </a:solidFill>
              </a:rPr>
              <a:t>Euclidean</a:t>
            </a:r>
            <a:r>
              <a:rPr lang="en-US" sz="1600" dirty="0"/>
              <a:t>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formula is used to calculate the </a:t>
            </a:r>
            <a:r>
              <a:rPr lang="en-US" sz="1600" dirty="0">
                <a:solidFill>
                  <a:srgbClr val="0070C0"/>
                </a:solidFill>
              </a:rPr>
              <a:t>Minkowski</a:t>
            </a:r>
            <a:r>
              <a:rPr lang="en-US" sz="1600" dirty="0"/>
              <a:t> distance: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Minkowski</a:t>
            </a:r>
            <a:r>
              <a:rPr lang="en-US" sz="1600" dirty="0"/>
              <a:t> distance between A and B, where </a:t>
            </a:r>
            <a:r>
              <a:rPr 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</a:t>
            </a:r>
            <a:r>
              <a:rPr lang="en-US" sz="1600" dirty="0"/>
              <a:t> is equal to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C2E32-E3D5-4192-920F-D6D1C314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738" y="2406744"/>
            <a:ext cx="2962275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94AAE-B983-475E-AD9B-A874892B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743485"/>
            <a:ext cx="4800600" cy="10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3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F9CF-7E57-4B6A-95C8-405E3585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all Pairs of Observations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6658-FB4D-42BB-9253-32C5AF139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8227-1BD4-416C-A630-0B9CDCD21D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71C62-6307-4834-B293-0BD22E56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976955"/>
            <a:ext cx="7905750" cy="3781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EA20FD-6BAD-4FBC-9CF4-896EA5F8E983}"/>
                  </a:ext>
                </a:extLst>
              </p14:cNvPr>
              <p14:cNvContentPartPr/>
              <p14:nvPr/>
            </p14:nvContentPartPr>
            <p14:xfrm>
              <a:off x="991977" y="1968443"/>
              <a:ext cx="465120" cy="2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EA20FD-6BAD-4FBC-9CF4-896EA5F8E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977" y="1896443"/>
                <a:ext cx="536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DE9918-5C1D-448F-A10B-66AEBD77300D}"/>
                  </a:ext>
                </a:extLst>
              </p14:cNvPr>
              <p14:cNvContentPartPr/>
              <p14:nvPr/>
            </p14:nvContentPartPr>
            <p14:xfrm>
              <a:off x="1968297" y="1937123"/>
              <a:ext cx="558360" cy="5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DE9918-5C1D-448F-A10B-66AEBD7730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2297" y="1865123"/>
                <a:ext cx="630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E9EE88-5085-4B2A-ABD3-8A7A0BBD2656}"/>
                  </a:ext>
                </a:extLst>
              </p14:cNvPr>
              <p14:cNvContentPartPr/>
              <p14:nvPr/>
            </p14:nvContentPartPr>
            <p14:xfrm>
              <a:off x="3022017" y="1898603"/>
              <a:ext cx="581760" cy="4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E9EE88-5085-4B2A-ABD3-8A7A0BBD2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6017" y="1826603"/>
                <a:ext cx="6534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DE9F7F-AB93-45B1-A8AE-05C654843E99}"/>
                  </a:ext>
                </a:extLst>
              </p14:cNvPr>
              <p14:cNvContentPartPr/>
              <p14:nvPr/>
            </p14:nvContentPartPr>
            <p14:xfrm>
              <a:off x="5106777" y="1945043"/>
              <a:ext cx="496080" cy="52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DE9F7F-AB93-45B1-A8AE-05C654843E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0777" y="1873043"/>
                <a:ext cx="5677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F0F7BF-0713-4094-A748-6882A6B5F3B3}"/>
                  </a:ext>
                </a:extLst>
              </p14:cNvPr>
              <p14:cNvContentPartPr/>
              <p14:nvPr/>
            </p14:nvContentPartPr>
            <p14:xfrm>
              <a:off x="6261297" y="1929563"/>
              <a:ext cx="418680" cy="27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F0F7BF-0713-4094-A748-6882A6B5F3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25297" y="1857563"/>
                <a:ext cx="4903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6F4B84-48A3-4E83-8603-E9D772BBBC66}"/>
                  </a:ext>
                </a:extLst>
              </p14:cNvPr>
              <p14:cNvContentPartPr/>
              <p14:nvPr/>
            </p14:nvContentPartPr>
            <p14:xfrm>
              <a:off x="7361817" y="1921643"/>
              <a:ext cx="473040" cy="6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6F4B84-48A3-4E83-8603-E9D772BBBC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5817" y="1849643"/>
                <a:ext cx="544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0375B06-6639-4AC6-A3F9-82B3CB0A4F07}"/>
                  </a:ext>
                </a:extLst>
              </p14:cNvPr>
              <p14:cNvContentPartPr/>
              <p14:nvPr/>
            </p14:nvContentPartPr>
            <p14:xfrm>
              <a:off x="984057" y="2487563"/>
              <a:ext cx="511920" cy="3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0375B06-6639-4AC6-A3F9-82B3CB0A4F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8057" y="2415563"/>
                <a:ext cx="583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1EA467-471C-42ED-9FF4-F09E45230912}"/>
                  </a:ext>
                </a:extLst>
              </p14:cNvPr>
              <p14:cNvContentPartPr/>
              <p14:nvPr/>
            </p14:nvContentPartPr>
            <p14:xfrm>
              <a:off x="2022657" y="2503043"/>
              <a:ext cx="4420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1EA467-471C-42ED-9FF4-F09E4523091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86657" y="2431043"/>
                <a:ext cx="513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0E05BE-84EC-4793-9495-73FC12B921A7}"/>
                  </a:ext>
                </a:extLst>
              </p14:cNvPr>
              <p14:cNvContentPartPr/>
              <p14:nvPr/>
            </p14:nvContentPartPr>
            <p14:xfrm>
              <a:off x="3045417" y="2471723"/>
              <a:ext cx="449640" cy="1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0E05BE-84EC-4793-9495-73FC12B921A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9417" y="2399723"/>
                <a:ext cx="521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9B489F-CB7E-4423-946C-AD922973C8BA}"/>
                  </a:ext>
                </a:extLst>
              </p14:cNvPr>
              <p14:cNvContentPartPr/>
              <p14:nvPr/>
            </p14:nvContentPartPr>
            <p14:xfrm>
              <a:off x="5199657" y="2487563"/>
              <a:ext cx="37224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9B489F-CB7E-4423-946C-AD922973C8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63657" y="2415563"/>
                <a:ext cx="4438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BA8E679-CEAD-4895-9A49-F38335AEA701}"/>
                  </a:ext>
                </a:extLst>
              </p14:cNvPr>
              <p14:cNvContentPartPr/>
              <p14:nvPr/>
            </p14:nvContentPartPr>
            <p14:xfrm>
              <a:off x="6276777" y="2510603"/>
              <a:ext cx="387720" cy="9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BA8E679-CEAD-4895-9A49-F38335AEA70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40777" y="2438603"/>
                <a:ext cx="4593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B57DA62-B43E-4F9E-9E34-143587EE647B}"/>
                  </a:ext>
                </a:extLst>
              </p14:cNvPr>
              <p14:cNvContentPartPr/>
              <p14:nvPr/>
            </p14:nvContentPartPr>
            <p14:xfrm>
              <a:off x="7330857" y="2517083"/>
              <a:ext cx="480600" cy="24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B57DA62-B43E-4F9E-9E34-143587EE647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94857" y="2445083"/>
                <a:ext cx="5522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99BCF42-C1C0-4CD6-92F4-0027EA3CA624}"/>
                  </a:ext>
                </a:extLst>
              </p14:cNvPr>
              <p14:cNvContentPartPr/>
              <p14:nvPr/>
            </p14:nvContentPartPr>
            <p14:xfrm>
              <a:off x="1030497" y="3626603"/>
              <a:ext cx="442080" cy="8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99BCF42-C1C0-4CD6-92F4-0027EA3CA62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4497" y="3554603"/>
                <a:ext cx="5137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FB04E1-B75D-437A-9021-110F0B366BAA}"/>
                  </a:ext>
                </a:extLst>
              </p14:cNvPr>
              <p14:cNvContentPartPr/>
              <p14:nvPr/>
            </p14:nvContentPartPr>
            <p14:xfrm>
              <a:off x="2014737" y="3646403"/>
              <a:ext cx="356760" cy="19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FB04E1-B75D-437A-9021-110F0B366BA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78737" y="3574403"/>
                <a:ext cx="4284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D5F3484-C5DA-48D7-8906-8BAAC4F5C8D8}"/>
                  </a:ext>
                </a:extLst>
              </p14:cNvPr>
              <p14:cNvContentPartPr/>
              <p14:nvPr/>
            </p14:nvContentPartPr>
            <p14:xfrm>
              <a:off x="3068817" y="3597083"/>
              <a:ext cx="488520" cy="21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D5F3484-C5DA-48D7-8906-8BAAC4F5C8D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32817" y="3525083"/>
                <a:ext cx="5601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A6A2034-0864-41AE-A262-0EAD123157F7}"/>
                  </a:ext>
                </a:extLst>
              </p14:cNvPr>
              <p14:cNvContentPartPr/>
              <p14:nvPr/>
            </p14:nvContentPartPr>
            <p14:xfrm>
              <a:off x="5176257" y="3618683"/>
              <a:ext cx="411120" cy="11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6A2034-0864-41AE-A262-0EAD123157F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40257" y="3546683"/>
                <a:ext cx="4827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9A4054-6538-45D6-839E-11032906CF37}"/>
                  </a:ext>
                </a:extLst>
              </p14:cNvPr>
              <p14:cNvContentPartPr/>
              <p14:nvPr/>
            </p14:nvContentPartPr>
            <p14:xfrm>
              <a:off x="6276777" y="3603203"/>
              <a:ext cx="41868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9A4054-6538-45D6-839E-11032906CF3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40777" y="3531203"/>
                <a:ext cx="490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E1D5FC-9914-4898-91B6-CC772C8C4AFC}"/>
                  </a:ext>
                </a:extLst>
              </p14:cNvPr>
              <p14:cNvContentPartPr/>
              <p14:nvPr/>
            </p14:nvContentPartPr>
            <p14:xfrm>
              <a:off x="7369377" y="3634523"/>
              <a:ext cx="4035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E1D5FC-9914-4898-91B6-CC772C8C4AF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33377" y="3562523"/>
                <a:ext cx="475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7EA9C59-3482-4E6D-93DC-E5B28A6BECDD}"/>
                  </a:ext>
                </a:extLst>
              </p14:cNvPr>
              <p14:cNvContentPartPr/>
              <p14:nvPr/>
            </p14:nvContentPartPr>
            <p14:xfrm>
              <a:off x="1022937" y="3890123"/>
              <a:ext cx="550440" cy="11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7EA9C59-3482-4E6D-93DC-E5B28A6BECD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86937" y="3818123"/>
                <a:ext cx="622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05618E1-33C4-4BCB-AB7E-D75BC613CFF4}"/>
                  </a:ext>
                </a:extLst>
              </p14:cNvPr>
              <p14:cNvContentPartPr/>
              <p14:nvPr/>
            </p14:nvContentPartPr>
            <p14:xfrm>
              <a:off x="2038137" y="3898043"/>
              <a:ext cx="473040" cy="21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5618E1-33C4-4BCB-AB7E-D75BC613CFF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02137" y="3826043"/>
                <a:ext cx="544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A88667-F798-4313-A466-F0B6C2E635C4}"/>
                  </a:ext>
                </a:extLst>
              </p14:cNvPr>
              <p14:cNvContentPartPr/>
              <p14:nvPr/>
            </p14:nvContentPartPr>
            <p14:xfrm>
              <a:off x="3076377" y="3921083"/>
              <a:ext cx="411120" cy="10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A88667-F798-4313-A466-F0B6C2E635C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40377" y="3849083"/>
                <a:ext cx="4827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CA9DFC-7D29-4BEB-8961-068004D41D8B}"/>
                  </a:ext>
                </a:extLst>
              </p14:cNvPr>
              <p14:cNvContentPartPr/>
              <p14:nvPr/>
            </p14:nvContentPartPr>
            <p14:xfrm>
              <a:off x="5153217" y="3897683"/>
              <a:ext cx="41868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CA9DFC-7D29-4BEB-8961-068004D41D8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17217" y="3825683"/>
                <a:ext cx="490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73B0F6-DEDE-49E8-A275-82BD7423FE4D}"/>
                  </a:ext>
                </a:extLst>
              </p14:cNvPr>
              <p14:cNvContentPartPr/>
              <p14:nvPr/>
            </p14:nvContentPartPr>
            <p14:xfrm>
              <a:off x="6261297" y="3876083"/>
              <a:ext cx="418680" cy="30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73B0F6-DEDE-49E8-A275-82BD7423FE4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25297" y="3804083"/>
                <a:ext cx="4903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E111A1-A057-49A7-B867-7EC19DD53FB3}"/>
                  </a:ext>
                </a:extLst>
              </p14:cNvPr>
              <p14:cNvContentPartPr/>
              <p14:nvPr/>
            </p14:nvContentPartPr>
            <p14:xfrm>
              <a:off x="7338417" y="3905603"/>
              <a:ext cx="511920" cy="40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E111A1-A057-49A7-B867-7EC19DD53FB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02417" y="3833603"/>
                <a:ext cx="5835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5610A5-8CEE-42BD-A247-EFB56666EF54}"/>
                  </a:ext>
                </a:extLst>
              </p14:cNvPr>
              <p14:cNvContentPartPr/>
              <p14:nvPr/>
            </p14:nvContentPartPr>
            <p14:xfrm>
              <a:off x="6132417" y="3556763"/>
              <a:ext cx="108000" cy="450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5610A5-8CEE-42BD-A247-EFB56666EF5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23417" y="3547763"/>
                <a:ext cx="12564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606959-9C7C-49A1-A5C0-E43014EBBFD9}"/>
                  </a:ext>
                </a:extLst>
              </p14:cNvPr>
              <p14:cNvContentPartPr/>
              <p14:nvPr/>
            </p14:nvContentPartPr>
            <p14:xfrm>
              <a:off x="7190817" y="3596723"/>
              <a:ext cx="156240" cy="386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606959-9C7C-49A1-A5C0-E43014EBBF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181817" y="3587723"/>
                <a:ext cx="173880" cy="4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35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3BC9-9E07-41CD-8AE2-49E5F062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Distance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4C36E-86FF-472A-B15E-8C488883A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AF9F-6502-44AD-840E-9F72DBB19E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06A9B-D480-4296-965C-17E7E8EF6EB2}"/>
              </a:ext>
            </a:extLst>
          </p:cNvPr>
          <p:cNvSpPr/>
          <p:nvPr/>
        </p:nvSpPr>
        <p:spPr>
          <a:xfrm>
            <a:off x="100738" y="891540"/>
            <a:ext cx="895027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Measures to calculate distances when the observations being compared use </a:t>
            </a:r>
            <a:r>
              <a:rPr lang="en-US" sz="1600" dirty="0">
                <a:highlight>
                  <a:srgbClr val="FFFF00"/>
                </a:highlight>
              </a:rPr>
              <a:t>all binary variables</a:t>
            </a:r>
            <a:r>
              <a:rPr lang="en-US" sz="1600" dirty="0"/>
              <a:t>; that is, variables with values of either 0 or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Similarity</a:t>
            </a:r>
            <a:r>
              <a:rPr lang="en-US" sz="1600" dirty="0"/>
              <a:t> measures how alike two observations are to each other, with </a:t>
            </a:r>
            <a:r>
              <a:rPr lang="en-US" sz="1600" dirty="0">
                <a:solidFill>
                  <a:srgbClr val="0070C0"/>
                </a:solidFill>
              </a:rPr>
              <a:t>high similarity </a:t>
            </a:r>
            <a:r>
              <a:rPr lang="en-US" sz="1600" dirty="0"/>
              <a:t>values representing situations when the two observations are </a:t>
            </a:r>
            <a:r>
              <a:rPr lang="en-US" sz="1600" dirty="0">
                <a:highlight>
                  <a:srgbClr val="FFFF00"/>
                </a:highlight>
              </a:rPr>
              <a:t>alike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contrasts with </a:t>
            </a:r>
            <a:r>
              <a:rPr lang="en-US" sz="1600" dirty="0">
                <a:solidFill>
                  <a:srgbClr val="0070C0"/>
                </a:solidFill>
              </a:rPr>
              <a:t>distance</a:t>
            </a:r>
            <a:r>
              <a:rPr lang="en-US" sz="1600" dirty="0"/>
              <a:t> measures, where </a:t>
            </a:r>
            <a:r>
              <a:rPr lang="en-US" sz="1600" dirty="0">
                <a:highlight>
                  <a:srgbClr val="FFFF00"/>
                </a:highlight>
              </a:rPr>
              <a:t>low values </a:t>
            </a:r>
            <a:r>
              <a:rPr lang="en-US" sz="1600" dirty="0"/>
              <a:t>indicate the observations are </a:t>
            </a:r>
            <a:r>
              <a:rPr lang="en-US" sz="1600" dirty="0">
                <a:highlight>
                  <a:srgbClr val="FFFF00"/>
                </a:highlight>
              </a:rPr>
              <a:t>alike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a:  the number of variables where the value for both A and B is 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b:  the number of variables where the value for A is 1 and the value for B is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c:  the number of variables where the value for A is 0 and the value for B is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d:  the number of variables where the value for both A and B is 0</a:t>
            </a:r>
          </a:p>
        </p:txBody>
      </p:sp>
    </p:spTree>
    <p:extLst>
      <p:ext uri="{BB962C8B-B14F-4D97-AF65-F5344CB8AC3E}">
        <p14:creationId xmlns:p14="http://schemas.microsoft.com/office/powerpoint/2010/main" val="394374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D02D-745C-41DA-8396-43C93652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CA4E0-7757-496E-8CBB-E545D682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0927-DA47-4A2C-B1F6-F4C154B3CF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B03378-0084-4B18-A3EF-7B6709134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95057"/>
              </p:ext>
            </p:extLst>
          </p:nvPr>
        </p:nvGraphicFramePr>
        <p:xfrm>
          <a:off x="201909" y="1029237"/>
          <a:ext cx="6756400" cy="1162050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95193116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57894226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7655512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6646602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375854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14230485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6378309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33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837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854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01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734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59256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3D00CF2-1A31-494D-A5A7-86F1226ACD24}"/>
              </a:ext>
            </a:extLst>
          </p:cNvPr>
          <p:cNvSpPr/>
          <p:nvPr/>
        </p:nvSpPr>
        <p:spPr>
          <a:xfrm>
            <a:off x="147234" y="2302226"/>
            <a:ext cx="8865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observations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</a:t>
            </a:r>
            <a:r>
              <a:rPr lang="en-US" sz="1600" dirty="0">
                <a:solidFill>
                  <a:srgbClr val="0070C0"/>
                </a:solidFill>
              </a:rPr>
              <a:t>binary</a:t>
            </a:r>
            <a:r>
              <a:rPr lang="en-US" sz="1600" dirty="0"/>
              <a:t> variables:  urban, technology, services, legal, and female.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values for a, b, c, and d for customers B and C are calculated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= 1 (</a:t>
            </a:r>
            <a:r>
              <a:rPr lang="en-US" sz="1600" dirty="0">
                <a:solidFill>
                  <a:srgbClr val="0070C0"/>
                </a:solidFill>
              </a:rPr>
              <a:t>female</a:t>
            </a:r>
            <a:r>
              <a:rPr lang="en-US" sz="1600" dirty="0"/>
              <a:t> is both 1 in observations B and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 = 1 (</a:t>
            </a:r>
            <a:r>
              <a:rPr lang="en-US" sz="1600" dirty="0">
                <a:solidFill>
                  <a:srgbClr val="0070C0"/>
                </a:solidFill>
              </a:rPr>
              <a:t>services</a:t>
            </a:r>
            <a:r>
              <a:rPr lang="en-US" sz="1600" dirty="0"/>
              <a:t> is 1 in observation B and 0 in observation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 = 1 (</a:t>
            </a:r>
            <a:r>
              <a:rPr lang="en-US" sz="1600" dirty="0">
                <a:solidFill>
                  <a:srgbClr val="0070C0"/>
                </a:solidFill>
              </a:rPr>
              <a:t>legal</a:t>
            </a:r>
            <a:r>
              <a:rPr lang="en-US" sz="1600" dirty="0"/>
              <a:t> is 0 in observation B and 1 in observation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 = 2 (</a:t>
            </a:r>
            <a:r>
              <a:rPr lang="en-US" sz="1600" dirty="0">
                <a:solidFill>
                  <a:srgbClr val="0070C0"/>
                </a:solidFill>
              </a:rPr>
              <a:t>urban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technology</a:t>
            </a:r>
            <a:r>
              <a:rPr lang="en-US" sz="1600" dirty="0"/>
              <a:t> are both 0 in observations B and C)</a:t>
            </a:r>
          </a:p>
        </p:txBody>
      </p:sp>
    </p:spTree>
    <p:extLst>
      <p:ext uri="{BB962C8B-B14F-4D97-AF65-F5344CB8AC3E}">
        <p14:creationId xmlns:p14="http://schemas.microsoft.com/office/powerpoint/2010/main" val="14322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41D9-9A78-4706-A6CD-B9D0B661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matching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8266C-E039-476C-8D5E-299473CA2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9D4C-7CCA-4C2A-856D-F45280576B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D6F44-91F9-4D48-BEA8-498A5F093B3B}"/>
              </a:ext>
            </a:extLst>
          </p:cNvPr>
          <p:cNvSpPr/>
          <p:nvPr/>
        </p:nvSpPr>
        <p:spPr>
          <a:xfrm>
            <a:off x="100739" y="957431"/>
            <a:ext cx="85783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method calculates the number of common 1 or 0 as a proportion of all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formula is used to calculate the </a:t>
            </a:r>
            <a:r>
              <a:rPr lang="en-US" sz="1600" dirty="0">
                <a:solidFill>
                  <a:srgbClr val="0070C0"/>
                </a:solidFill>
              </a:rPr>
              <a:t>similarity</a:t>
            </a:r>
            <a:r>
              <a:rPr lang="en-US" sz="1600" dirty="0"/>
              <a:t>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corresponding </a:t>
            </a:r>
            <a:r>
              <a:rPr lang="en-US" sz="1600" dirty="0">
                <a:solidFill>
                  <a:srgbClr val="0070C0"/>
                </a:solidFill>
              </a:rPr>
              <a:t>distance</a:t>
            </a:r>
            <a:r>
              <a:rPr lang="en-US" sz="1600" dirty="0"/>
              <a:t> calculation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simple </a:t>
            </a:r>
            <a:r>
              <a:rPr lang="en-US" sz="1600" dirty="0">
                <a:solidFill>
                  <a:srgbClr val="0070C0"/>
                </a:solidFill>
              </a:rPr>
              <a:t>distance</a:t>
            </a:r>
            <a:r>
              <a:rPr lang="en-US" sz="1600" dirty="0"/>
              <a:t> between B and C is: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DACE9-C016-460A-9760-6CB514E6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788428"/>
            <a:ext cx="202882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D8E7F-D636-4FBD-9A17-8CAE7F48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2582562"/>
            <a:ext cx="243840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726437-8D7D-401A-BFED-0A77EB7ED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3253373"/>
            <a:ext cx="27241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2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A29-8753-457A-9AE5-F925799A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AND UNDERSTANDING</a:t>
            </a:r>
            <a:br>
              <a:rPr lang="en-US" dirty="0"/>
            </a:br>
            <a:r>
              <a:rPr lang="en-US" dirty="0"/>
              <a:t>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69493-68DF-4352-94E2-E3DC9F118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C063-4CD9-44C3-BABF-10697899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12/19/18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A991-329F-44F6-B586-5747962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Jaccard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91D4B-02CD-4484-9582-3EED93919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9056-3568-451D-983D-44F3D305616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9CA57-5E9F-4FFE-A9A1-EE52ADAF2A6E}"/>
              </a:ext>
            </a:extLst>
          </p:cNvPr>
          <p:cNvSpPr/>
          <p:nvPr/>
        </p:nvSpPr>
        <p:spPr>
          <a:xfrm>
            <a:off x="69741" y="891540"/>
            <a:ext cx="88262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method calculates the proportion of common ones against the total number of values that are 1 in either or both observations.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method does not incorporate </a:t>
            </a:r>
            <a:r>
              <a:rPr lang="en-US" sz="1600" dirty="0">
                <a:solidFill>
                  <a:srgbClr val="0070C0"/>
                </a:solidFill>
              </a:rPr>
              <a:t>d</a:t>
            </a:r>
            <a:r>
              <a:rPr lang="en-US" sz="1600" dirty="0"/>
              <a:t> (the number of values where the variables are both zero).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formula is used to calculate the </a:t>
            </a:r>
            <a:r>
              <a:rPr lang="en-US" sz="1600" dirty="0">
                <a:solidFill>
                  <a:srgbClr val="0070C0"/>
                </a:solidFill>
              </a:rPr>
              <a:t>similarity</a:t>
            </a:r>
            <a:r>
              <a:rPr lang="en-US" sz="1600" dirty="0"/>
              <a:t>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corresponding distance calculation 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Jaccard</a:t>
            </a:r>
            <a:r>
              <a:rPr lang="en-US" sz="1600" dirty="0"/>
              <a:t> distance between B and C is: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F730C-0019-4F91-AAC7-C79D3924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2044077"/>
            <a:ext cx="1885950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2F4A32-0395-4AFB-B9A6-847BE9436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05" y="2495550"/>
            <a:ext cx="2114550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F225B-EDA0-462A-BFAC-48B00166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3446085"/>
            <a:ext cx="20764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3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E7C5-3FA8-43CE-87C8-8444F2E3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and Rao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D1B00-443A-4DA6-9030-459722ACB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2727-A5CC-4B3A-96C3-832CBD5C73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C1570-8B63-4158-B975-6BBE500FD5FC}"/>
              </a:ext>
            </a:extLst>
          </p:cNvPr>
          <p:cNvSpPr/>
          <p:nvPr/>
        </p:nvSpPr>
        <p:spPr>
          <a:xfrm>
            <a:off x="139483" y="960388"/>
            <a:ext cx="87022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method calculates the proportion of variables where 1 is common in both observations against the total number of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Whereas the </a:t>
            </a:r>
            <a:r>
              <a:rPr lang="en-US" sz="1600" dirty="0">
                <a:solidFill>
                  <a:srgbClr val="0070C0"/>
                </a:solidFill>
              </a:rPr>
              <a:t>Jaccard</a:t>
            </a:r>
            <a:r>
              <a:rPr lang="en-US" sz="1600" dirty="0"/>
              <a:t> method disregarded the count for where both values are 0 (</a:t>
            </a:r>
            <a:r>
              <a:rPr lang="en-US" sz="1600" dirty="0">
                <a:solidFill>
                  <a:srgbClr val="0070C0"/>
                </a:solidFill>
              </a:rPr>
              <a:t>d</a:t>
            </a:r>
            <a:r>
              <a:rPr lang="en-US" sz="1600" dirty="0"/>
              <a:t>), the </a:t>
            </a:r>
            <a:r>
              <a:rPr lang="en-US" sz="1600" dirty="0">
                <a:solidFill>
                  <a:srgbClr val="0070C0"/>
                </a:solidFill>
              </a:rPr>
              <a:t>Russell and Rao</a:t>
            </a:r>
            <a:r>
              <a:rPr lang="en-US" sz="1600" dirty="0"/>
              <a:t> method incorporates it into the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similarity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corresponding </a:t>
            </a:r>
            <a:r>
              <a:rPr lang="en-US" sz="1600" dirty="0">
                <a:solidFill>
                  <a:srgbClr val="0070C0"/>
                </a:solidFill>
              </a:rPr>
              <a:t>distance</a:t>
            </a:r>
            <a:r>
              <a:rPr lang="en-US" sz="1600" dirty="0"/>
              <a:t> calculation 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Russel and Rao distance between B and C is: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E751F-FEA4-4AAB-9F59-37149271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61" y="2346641"/>
            <a:ext cx="209550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F1F21-ECE5-4CAF-83A4-A302A5DC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80" y="3068508"/>
            <a:ext cx="2409825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E0468-90D7-47AD-A22F-6A8D9A972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49658"/>
            <a:ext cx="2667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16A4-714B-491A-A0DC-0F3E0E60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CCB47-C594-46EB-AE28-87BD8156F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65A8-6382-46D3-A1B2-14B7067661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E1BAB9-9022-4D89-8DC0-991FF28EA833}"/>
              </a:ext>
            </a:extLst>
          </p:cNvPr>
          <p:cNvSpPr/>
          <p:nvPr/>
        </p:nvSpPr>
        <p:spPr>
          <a:xfrm>
            <a:off x="100738" y="891540"/>
            <a:ext cx="874879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Dice</a:t>
            </a:r>
            <a:r>
              <a:rPr lang="en-US" sz="1600" dirty="0"/>
              <a:t> method takes into account the number of variables in the two observations which have 1 in common and weighs this against the number of variables with 1 in either or both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method is similar to </a:t>
            </a:r>
            <a:r>
              <a:rPr lang="en-US" sz="1600" dirty="0">
                <a:solidFill>
                  <a:srgbClr val="0070C0"/>
                </a:solidFill>
              </a:rPr>
              <a:t>Jaccard</a:t>
            </a:r>
            <a:r>
              <a:rPr lang="en-US" sz="1600" dirty="0"/>
              <a:t>;  however, the </a:t>
            </a:r>
            <a:r>
              <a:rPr lang="en-US" sz="1600" dirty="0">
                <a:solidFill>
                  <a:srgbClr val="0070C0"/>
                </a:solidFill>
              </a:rPr>
              <a:t>Dice</a:t>
            </a:r>
            <a:r>
              <a:rPr lang="en-US" sz="1600" dirty="0"/>
              <a:t> formula puts greater emphasis on the common 1 (</a:t>
            </a:r>
            <a:r>
              <a:rPr lang="en-US" sz="1600" dirty="0">
                <a:solidFill>
                  <a:srgbClr val="0070C0"/>
                </a:solidFill>
              </a:rPr>
              <a:t>a</a:t>
            </a:r>
            <a:r>
              <a:rPr lang="en-US" sz="16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formula is used to calculate the </a:t>
            </a:r>
            <a:r>
              <a:rPr lang="en-US" sz="1600" dirty="0">
                <a:solidFill>
                  <a:srgbClr val="0070C0"/>
                </a:solidFill>
              </a:rPr>
              <a:t>similarity</a:t>
            </a:r>
            <a:r>
              <a:rPr lang="en-US" sz="1600" dirty="0"/>
              <a:t> coefficients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distance formula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Dice</a:t>
            </a:r>
            <a:r>
              <a:rPr lang="en-US" sz="1600" dirty="0"/>
              <a:t> distance between customer B and C is: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A6388-9FBE-4D27-BCE0-B2B920BB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2263152"/>
            <a:ext cx="1876425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EA955E-C1B3-4787-AD1F-5F4DA0AA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2790825"/>
            <a:ext cx="226695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045A4-8C7C-475F-A4AD-FEDFECBB2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2" y="3670935"/>
            <a:ext cx="24860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EB0C-56E4-4454-AB4E-FEEA27BF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Rogers and </a:t>
            </a:r>
            <a:r>
              <a:rPr lang="en-US" dirty="0" err="1"/>
              <a:t>Tanimoto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03B6B-2560-424E-AA7F-D2BC80B28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F415-0376-45C1-BC6A-B5574AE9CD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42157-9A24-444F-94C4-A21D244684BF}"/>
              </a:ext>
            </a:extLst>
          </p:cNvPr>
          <p:cNvSpPr/>
          <p:nvPr/>
        </p:nvSpPr>
        <p:spPr>
          <a:xfrm>
            <a:off x="54245" y="980679"/>
            <a:ext cx="89115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Unlike the methods described above, this method takes into account when both variables have common 0 or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formula is used to calculate the </a:t>
            </a:r>
            <a:r>
              <a:rPr lang="en-US" sz="1600" dirty="0">
                <a:solidFill>
                  <a:srgbClr val="0070C0"/>
                </a:solidFill>
              </a:rPr>
              <a:t>similarity</a:t>
            </a:r>
            <a:r>
              <a:rPr lang="en-US" sz="1600" dirty="0"/>
              <a:t>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corresponding distance calculation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Rogers and </a:t>
            </a:r>
            <a:r>
              <a:rPr lang="en-US" sz="1600" dirty="0" err="1">
                <a:solidFill>
                  <a:srgbClr val="0070C0"/>
                </a:solidFill>
              </a:rPr>
              <a:t>Tanimoto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distance between B and C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7655E-3DF2-4EE4-9B81-57D11A22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1519288"/>
            <a:ext cx="268605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500084-C64F-4DC5-9415-7193A265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2072661"/>
            <a:ext cx="2886075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9987C7-9F3B-4014-A474-3486EF605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3338512"/>
            <a:ext cx="2562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9621-5748-4AB4-B604-F9A1195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Pairs of Distances for 5 Customers</a:t>
            </a:r>
            <a:br>
              <a:rPr lang="en-US" dirty="0"/>
            </a:br>
            <a:r>
              <a:rPr lang="en-US" dirty="0"/>
              <a:t>Over 5 Binary Distance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C666D-9DE2-41D3-BFB6-904569CB7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9CF05-EC55-4E00-88B7-F62FCC6D71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CEC32-F0D4-4223-A82B-68C3C9D6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981718"/>
            <a:ext cx="71532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7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D4D3-6D4B-4451-9E0D-2BD97736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Binary Similarity and Distance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A604B-EDE7-43B7-A499-552D2B1FA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DFF4-FF49-4BD9-BAA7-A3E10F07DB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C92B0-DDB9-4FD6-98C3-50D57377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5" y="957666"/>
            <a:ext cx="79152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82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6B01-35D6-4607-A821-449EE2C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00832-56E8-4D5F-B884-B73050A20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EB96-3CDB-4A63-B01E-CD350C15CD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21325-3208-45C7-945C-7315FA0D881F}"/>
              </a:ext>
            </a:extLst>
          </p:cNvPr>
          <p:cNvSpPr/>
          <p:nvPr/>
        </p:nvSpPr>
        <p:spPr>
          <a:xfrm>
            <a:off x="100739" y="948698"/>
            <a:ext cx="87565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sets </a:t>
            </a:r>
            <a:r>
              <a:rPr lang="en-US" sz="1600" dirty="0">
                <a:highlight>
                  <a:srgbClr val="FFFF00"/>
                </a:highlight>
              </a:rPr>
              <a:t>rarely contain </a:t>
            </a:r>
            <a:r>
              <a:rPr lang="en-US" sz="1600" dirty="0"/>
              <a:t>solely </a:t>
            </a:r>
            <a:r>
              <a:rPr lang="en-US" sz="1600" dirty="0">
                <a:solidFill>
                  <a:srgbClr val="0070C0"/>
                </a:solidFill>
              </a:rPr>
              <a:t>continuous</a:t>
            </a:r>
            <a:r>
              <a:rPr lang="en-US" sz="1600" dirty="0"/>
              <a:t> variables or solely </a:t>
            </a:r>
            <a:r>
              <a:rPr lang="en-US" sz="1600" dirty="0">
                <a:solidFill>
                  <a:srgbClr val="0070C0"/>
                </a:solidFill>
              </a:rPr>
              <a:t>discrete</a:t>
            </a:r>
            <a:r>
              <a:rPr lang="en-US" sz="1600" dirty="0"/>
              <a:t> variables, additional methods are needed to cluster data sets that include this </a:t>
            </a:r>
            <a:r>
              <a:rPr lang="en-US" sz="1600" dirty="0">
                <a:solidFill>
                  <a:srgbClr val="0070C0"/>
                </a:solidFill>
              </a:rPr>
              <a:t>mixture of variables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DF6E2B-5B54-48EC-8FAE-2B67B2451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13013"/>
              </p:ext>
            </p:extLst>
          </p:nvPr>
        </p:nvGraphicFramePr>
        <p:xfrm>
          <a:off x="182104" y="1720356"/>
          <a:ext cx="8593812" cy="1143000"/>
        </p:xfrm>
        <a:graphic>
          <a:graphicData uri="http://schemas.openxmlformats.org/drawingml/2006/table">
            <a:tbl>
              <a:tblPr/>
              <a:tblGrid>
                <a:gridCol w="716151">
                  <a:extLst>
                    <a:ext uri="{9D8B030D-6E8A-4147-A177-3AD203B41FA5}">
                      <a16:colId xmlns:a16="http://schemas.microsoft.com/office/drawing/2014/main" val="1314271780"/>
                    </a:ext>
                  </a:extLst>
                </a:gridCol>
                <a:gridCol w="716151">
                  <a:extLst>
                    <a:ext uri="{9D8B030D-6E8A-4147-A177-3AD203B41FA5}">
                      <a16:colId xmlns:a16="http://schemas.microsoft.com/office/drawing/2014/main" val="550585945"/>
                    </a:ext>
                  </a:extLst>
                </a:gridCol>
                <a:gridCol w="716151">
                  <a:extLst>
                    <a:ext uri="{9D8B030D-6E8A-4147-A177-3AD203B41FA5}">
                      <a16:colId xmlns:a16="http://schemas.microsoft.com/office/drawing/2014/main" val="1012772898"/>
                    </a:ext>
                  </a:extLst>
                </a:gridCol>
                <a:gridCol w="716151">
                  <a:extLst>
                    <a:ext uri="{9D8B030D-6E8A-4147-A177-3AD203B41FA5}">
                      <a16:colId xmlns:a16="http://schemas.microsoft.com/office/drawing/2014/main" val="243119952"/>
                    </a:ext>
                  </a:extLst>
                </a:gridCol>
                <a:gridCol w="716151">
                  <a:extLst>
                    <a:ext uri="{9D8B030D-6E8A-4147-A177-3AD203B41FA5}">
                      <a16:colId xmlns:a16="http://schemas.microsoft.com/office/drawing/2014/main" val="1037601"/>
                    </a:ext>
                  </a:extLst>
                </a:gridCol>
                <a:gridCol w="716151">
                  <a:extLst>
                    <a:ext uri="{9D8B030D-6E8A-4147-A177-3AD203B41FA5}">
                      <a16:colId xmlns:a16="http://schemas.microsoft.com/office/drawing/2014/main" val="1999529379"/>
                    </a:ext>
                  </a:extLst>
                </a:gridCol>
                <a:gridCol w="716151">
                  <a:extLst>
                    <a:ext uri="{9D8B030D-6E8A-4147-A177-3AD203B41FA5}">
                      <a16:colId xmlns:a16="http://schemas.microsoft.com/office/drawing/2014/main" val="4264718198"/>
                    </a:ext>
                  </a:extLst>
                </a:gridCol>
                <a:gridCol w="716151">
                  <a:extLst>
                    <a:ext uri="{9D8B030D-6E8A-4147-A177-3AD203B41FA5}">
                      <a16:colId xmlns:a16="http://schemas.microsoft.com/office/drawing/2014/main" val="1941184056"/>
                    </a:ext>
                  </a:extLst>
                </a:gridCol>
                <a:gridCol w="716151">
                  <a:extLst>
                    <a:ext uri="{9D8B030D-6E8A-4147-A177-3AD203B41FA5}">
                      <a16:colId xmlns:a16="http://schemas.microsoft.com/office/drawing/2014/main" val="1135450248"/>
                    </a:ext>
                  </a:extLst>
                </a:gridCol>
                <a:gridCol w="716151">
                  <a:extLst>
                    <a:ext uri="{9D8B030D-6E8A-4147-A177-3AD203B41FA5}">
                      <a16:colId xmlns:a16="http://schemas.microsoft.com/office/drawing/2014/main" val="2176514633"/>
                    </a:ext>
                  </a:extLst>
                </a:gridCol>
                <a:gridCol w="716151">
                  <a:extLst>
                    <a:ext uri="{9D8B030D-6E8A-4147-A177-3AD203B41FA5}">
                      <a16:colId xmlns:a16="http://schemas.microsoft.com/office/drawing/2014/main" val="416097962"/>
                    </a:ext>
                  </a:extLst>
                </a:gridCol>
                <a:gridCol w="716151">
                  <a:extLst>
                    <a:ext uri="{9D8B030D-6E8A-4147-A177-3AD203B41FA5}">
                      <a16:colId xmlns:a16="http://schemas.microsoft.com/office/drawing/2014/main" val="2143125690"/>
                    </a:ext>
                  </a:extLst>
                </a:gridCol>
              </a:tblGrid>
              <a:tr h="196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9369" marR="9369" marT="93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9369" marR="9369" marT="93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</a:p>
                  </a:txBody>
                  <a:tcPr marL="9369" marR="9369" marT="93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9369" marR="9369" marT="93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369" marR="9369" marT="93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9369" marR="9369" marT="93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369" marR="9369" marT="93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9369" marR="9369" marT="93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9369" marR="9369" marT="93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Groceries</a:t>
                      </a:r>
                    </a:p>
                  </a:txBody>
                  <a:tcPr marL="9369" marR="9369" marT="93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Clothes</a:t>
                      </a:r>
                    </a:p>
                  </a:txBody>
                  <a:tcPr marL="9369" marR="9369" marT="93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412880"/>
                  </a:ext>
                </a:extLst>
              </a:tr>
              <a:tr h="187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818536"/>
                  </a:ext>
                </a:extLst>
              </a:tr>
              <a:tr h="187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408844"/>
                  </a:ext>
                </a:extLst>
              </a:tr>
              <a:tr h="187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534148"/>
                  </a:ext>
                </a:extLst>
              </a:tr>
              <a:tr h="187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34922"/>
                  </a:ext>
                </a:extLst>
              </a:tr>
              <a:tr h="196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369" marR="9369" marT="93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369" marR="9369" marT="93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0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54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1B7F-F2BE-4F22-B1B8-C3C2F14F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513AA-9CC4-41C4-BF8D-E77BC622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DAC2-8670-43EB-912A-9A36549703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DFC69-BB53-4E4F-BC88-DF15597928C0}"/>
              </a:ext>
            </a:extLst>
          </p:cNvPr>
          <p:cNvSpPr/>
          <p:nvPr/>
        </p:nvSpPr>
        <p:spPr>
          <a:xfrm>
            <a:off x="92828" y="891540"/>
            <a:ext cx="64164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measure is calculated with the following formula for two observations A and B over i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where </a:t>
            </a:r>
            <a:r>
              <a:rPr lang="en-US" sz="1600" dirty="0">
                <a:solidFill>
                  <a:srgbClr val="0070C0"/>
                </a:solidFill>
              </a:rPr>
              <a:t>w</a:t>
            </a:r>
            <a:r>
              <a:rPr lang="en-US" sz="1600" baseline="-25000" dirty="0">
                <a:solidFill>
                  <a:srgbClr val="0070C0"/>
                </a:solidFill>
              </a:rPr>
              <a:t>i</a:t>
            </a:r>
            <a:r>
              <a:rPr lang="en-US" sz="1600" dirty="0"/>
              <a:t> is a weight for the i</a:t>
            </a:r>
            <a:r>
              <a:rPr lang="en-US" sz="1600" baseline="30000" dirty="0"/>
              <a:t>th</a:t>
            </a:r>
            <a:r>
              <a:rPr lang="en-US" sz="1600" dirty="0"/>
              <a:t> variable and it takes the value 1 when both values are NOT NULL otherwise it is 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d</a:t>
            </a:r>
            <a:r>
              <a:rPr lang="en-US" sz="1600" baseline="-25000" dirty="0">
                <a:solidFill>
                  <a:srgbClr val="0070C0"/>
                </a:solidFill>
              </a:rPr>
              <a:t>i</a:t>
            </a:r>
            <a:r>
              <a:rPr lang="en-US" sz="1600" baseline="300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 is the square of the distance between the ith value of the two observations (A</a:t>
            </a:r>
            <a:r>
              <a:rPr lang="en-US" sz="1600" baseline="-25000" dirty="0"/>
              <a:t>i</a:t>
            </a:r>
            <a:r>
              <a:rPr lang="en-US" sz="1600" dirty="0"/>
              <a:t> and B</a:t>
            </a:r>
            <a:r>
              <a:rPr lang="en-US" sz="1600" baseline="-25000" dirty="0"/>
              <a:t>i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R</a:t>
            </a:r>
            <a:r>
              <a:rPr lang="en-US" sz="1600" baseline="-25000" dirty="0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is the </a:t>
            </a:r>
            <a:r>
              <a:rPr lang="en-US" sz="1600" dirty="0">
                <a:solidFill>
                  <a:srgbClr val="0070C0"/>
                </a:solidFill>
              </a:rPr>
              <a:t>range</a:t>
            </a:r>
            <a:r>
              <a:rPr lang="en-US" sz="1600" dirty="0"/>
              <a:t> over all values of the ith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categorical variables, </a:t>
            </a:r>
            <a:r>
              <a:rPr lang="en-US" sz="1600" dirty="0">
                <a:solidFill>
                  <a:srgbClr val="0070C0"/>
                </a:solidFill>
              </a:rPr>
              <a:t>d</a:t>
            </a:r>
            <a:r>
              <a:rPr lang="en-US" sz="1600" baseline="-25000" dirty="0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is 0 if the A</a:t>
            </a:r>
            <a:r>
              <a:rPr lang="en-US" sz="1600" baseline="-25000" dirty="0"/>
              <a:t>i</a:t>
            </a:r>
            <a:r>
              <a:rPr lang="en-US" sz="1600" dirty="0"/>
              <a:t> and B</a:t>
            </a:r>
            <a:r>
              <a:rPr lang="en-US" sz="1600" baseline="-25000" dirty="0"/>
              <a:t>i</a:t>
            </a:r>
            <a:r>
              <a:rPr lang="en-US" sz="1600" dirty="0"/>
              <a:t> are the same, otherwise it is 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55433-548C-43CF-A3C7-D7E450DA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901755"/>
            <a:ext cx="2295525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5EC1BB-6552-431F-B217-F4F06714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99" y="2344072"/>
            <a:ext cx="1971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58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88B6-3E95-4136-9F8B-4D1D1B14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B4D68-E64D-44B4-88FA-A12992500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A5A87-36C3-49B4-8A17-4C31626062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53E2F-3DE6-41EB-A9B9-1E7C493EF762}"/>
              </a:ext>
            </a:extLst>
          </p:cNvPr>
          <p:cNvSpPr/>
          <p:nvPr/>
        </p:nvSpPr>
        <p:spPr>
          <a:xfrm>
            <a:off x="93374" y="961239"/>
            <a:ext cx="7903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B and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there are no missing values in any of the observations, the weights (</a:t>
            </a:r>
            <a:r>
              <a:rPr lang="en-US" sz="1600" dirty="0">
                <a:solidFill>
                  <a:srgbClr val="0070C0"/>
                </a:solidFill>
              </a:rPr>
              <a:t>w</a:t>
            </a:r>
            <a:r>
              <a:rPr lang="en-US" sz="1600" baseline="-25000" dirty="0">
                <a:solidFill>
                  <a:srgbClr val="0070C0"/>
                </a:solidFill>
              </a:rPr>
              <a:t>i</a:t>
            </a:r>
            <a:r>
              <a:rPr lang="en-US" sz="1600" dirty="0"/>
              <a:t>) will all be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6D1FF-6492-4610-B179-55BA4B4DD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4" y="1725879"/>
            <a:ext cx="5875540" cy="3128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B4DCD-6EFE-44DF-A3F2-D2BE14BF3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965" y="2022459"/>
            <a:ext cx="2788661" cy="26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8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ABC5-FB5C-417B-AE7B-FE08B9D2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5F7D0-F396-4E45-B50D-D585CE7BA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B0AD-398D-44A8-9CE3-4E4CFAF0E1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6A0BA25-F5AB-4B0C-8A23-C3338A919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593443"/>
              </p:ext>
            </p:extLst>
          </p:nvPr>
        </p:nvGraphicFramePr>
        <p:xfrm>
          <a:off x="152399" y="984141"/>
          <a:ext cx="6256149" cy="378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6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8BEB-EC3A-4867-8F7B-AA30FEA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8DB65-CB5E-467F-81DD-082C92B76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E570-CBC0-4EC2-9A24-6EDB8C663A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164C1-DB00-4797-8617-E0CC35326336}"/>
              </a:ext>
            </a:extLst>
          </p:cNvPr>
          <p:cNvSpPr/>
          <p:nvPr/>
        </p:nvSpPr>
        <p:spPr>
          <a:xfrm>
            <a:off x="92990" y="891540"/>
            <a:ext cx="85550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decompose a data set into simpler subsets to help make sense of the entire collection of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groups may reflect different types of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 types of customers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demographic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885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49A1-9386-4DF7-8907-FBC33943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Mahalanobis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248ED3-8C16-4CE3-A0C1-7BF3076BF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3FC77-619A-4F7D-A8E3-90C2C2DFEB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62A14-7793-4105-A2F3-64E7BEA2BFF4}"/>
              </a:ext>
            </a:extLst>
          </p:cNvPr>
          <p:cNvSpPr/>
          <p:nvPr/>
        </p:nvSpPr>
        <p:spPr>
          <a:xfrm>
            <a:off x="85239" y="891540"/>
            <a:ext cx="51144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Mahalanobis</a:t>
            </a:r>
            <a:r>
              <a:rPr lang="en-US" sz="1600" dirty="0"/>
              <a:t> distance takes into account correlations within a data set between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method is </a:t>
            </a:r>
            <a:r>
              <a:rPr lang="en-US" sz="1600" dirty="0">
                <a:highlight>
                  <a:srgbClr val="FFFF00"/>
                </a:highlight>
              </a:rPr>
              <a:t>not dependent </a:t>
            </a:r>
            <a:r>
              <a:rPr lang="en-US" sz="1600" dirty="0"/>
              <a:t>upon the </a:t>
            </a:r>
            <a:r>
              <a:rPr lang="en-US" sz="1600" dirty="0">
                <a:solidFill>
                  <a:srgbClr val="0070C0"/>
                </a:solidFill>
              </a:rPr>
              <a:t>scale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“-1”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inverse</a:t>
            </a:r>
            <a:r>
              <a:rPr lang="en-US" sz="1600" dirty="0"/>
              <a:t> matrix , “T”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70C0"/>
                </a:solidFill>
              </a:rPr>
              <a:t>transformed</a:t>
            </a:r>
            <a:r>
              <a:rPr lang="en-US" sz="1600" dirty="0"/>
              <a:t>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 is the </a:t>
            </a:r>
            <a:r>
              <a:rPr lang="en-US" sz="1600" dirty="0">
                <a:solidFill>
                  <a:srgbClr val="0070C0"/>
                </a:solidFill>
              </a:rPr>
              <a:t>covariance</a:t>
            </a:r>
            <a:r>
              <a:rPr lang="en-US" sz="1600" dirty="0"/>
              <a:t>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en-US" sz="1600" baseline="-25000" dirty="0"/>
              <a:t>j,k</a:t>
            </a:r>
            <a:r>
              <a:rPr lang="en-US" sz="1600" dirty="0"/>
              <a:t> are the values in the </a:t>
            </a:r>
            <a:r>
              <a:rPr lang="en-US" sz="1600" dirty="0">
                <a:solidFill>
                  <a:srgbClr val="0070C0"/>
                </a:solidFill>
              </a:rPr>
              <a:t>covariance matrix</a:t>
            </a:r>
            <a:r>
              <a:rPr lang="en-US" sz="1600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X is the original data table with X</a:t>
            </a:r>
            <a:r>
              <a:rPr lang="en-US" sz="1600" baseline="-25000" dirty="0"/>
              <a:t>ij </a:t>
            </a:r>
            <a:r>
              <a:rPr lang="en-US" sz="1600" dirty="0"/>
              <a:t>as the value at column j and row i,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 is the number of observations,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X</a:t>
            </a:r>
            <a:r>
              <a:rPr lang="en-US" sz="1600" baseline="-25000" dirty="0"/>
              <a:t>j</a:t>
            </a:r>
            <a:r>
              <a:rPr lang="en-US" sz="1600" dirty="0"/>
              <a:t> is the average for column 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X</a:t>
            </a:r>
            <a:r>
              <a:rPr lang="en-US" sz="1600" baseline="-25000" dirty="0"/>
              <a:t>k</a:t>
            </a:r>
            <a:r>
              <a:rPr lang="en-US" sz="1600" dirty="0"/>
              <a:t> is the average for row 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B523B-BD4D-4556-9612-17686087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16" y="978880"/>
            <a:ext cx="3716548" cy="640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00A67-C44B-4308-9C26-64EE9B0EF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40" y="2379553"/>
            <a:ext cx="36195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81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BBE8-B797-46BF-B56F-5BF44C83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18935-AC9F-4F5F-AD52-47AA06676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753E-53E4-4554-A868-C9A35DF6AC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FD5E2-58D7-430D-9460-7F08ACAC3F34}"/>
              </a:ext>
            </a:extLst>
          </p:cNvPr>
          <p:cNvSpPr/>
          <p:nvPr/>
        </p:nvSpPr>
        <p:spPr>
          <a:xfrm>
            <a:off x="123986" y="891540"/>
            <a:ext cx="8927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clustering, it is also possible to group variables based on the linear relationship between pairs of variables (r). </a:t>
            </a:r>
          </a:p>
          <a:p>
            <a:endParaRPr lang="en-US" dirty="0"/>
          </a:p>
          <a:p>
            <a:r>
              <a:rPr lang="en-US" dirty="0"/>
              <a:t>Using the following formula, variables x and y can be compared: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97660-4DDA-4C4A-BA0B-A727575B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37" y="1515605"/>
            <a:ext cx="24288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08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36FB-F212-49D4-9015-47C3D69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63C5A0-278A-49AF-9E1B-DDBFBE1B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A3EE-F4CA-4091-A8AF-A7A3BDD44B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F620A-598A-48B1-83DF-0FEF57C330A9}"/>
              </a:ext>
            </a:extLst>
          </p:cNvPr>
          <p:cNvSpPr/>
          <p:nvPr/>
        </p:nvSpPr>
        <p:spPr>
          <a:xfrm>
            <a:off x="100738" y="891540"/>
            <a:ext cx="8857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the </a:t>
            </a:r>
            <a:r>
              <a:rPr lang="en-US" sz="1600" dirty="0">
                <a:solidFill>
                  <a:srgbClr val="0070C0"/>
                </a:solidFill>
              </a:rPr>
              <a:t>cosine formula </a:t>
            </a:r>
            <a:r>
              <a:rPr lang="en-US" sz="1600" dirty="0"/>
              <a:t>is often effective when clustering vectors of features, such as </a:t>
            </a:r>
            <a:r>
              <a:rPr lang="en-US" sz="1600" dirty="0">
                <a:highlight>
                  <a:srgbClr val="FFFF00"/>
                </a:highlight>
              </a:rPr>
              <a:t>terms or words</a:t>
            </a:r>
            <a:r>
              <a:rPr lang="en-US" sz="1600" dirty="0"/>
              <a:t> that relate to documents, which are </a:t>
            </a:r>
            <a:r>
              <a:rPr lang="en-US" sz="1600" dirty="0">
                <a:highlight>
                  <a:srgbClr val="FFFF00"/>
                </a:highlight>
              </a:rPr>
              <a:t>often sparse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formula for </a:t>
            </a:r>
            <a:r>
              <a:rPr lang="en-US" sz="1600" dirty="0">
                <a:solidFill>
                  <a:srgbClr val="0070C0"/>
                </a:solidFill>
              </a:rPr>
              <a:t>cosine (cs) </a:t>
            </a:r>
            <a:r>
              <a:rPr lang="en-US" sz="1600" dirty="0"/>
              <a:t>where p and q represent the observations 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59623-DEE4-47EA-B13D-7F3F420C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64" y="2100262"/>
            <a:ext cx="25050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81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643EA-A1D4-4C38-A9C2-EC0FFA28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MODELS FROM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DEF01-5F90-4224-B6C3-2739A3C88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61D2-E12A-49FE-A3AD-9C3219CC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4853965"/>
            <a:ext cx="3967566" cy="242976"/>
          </a:xfrm>
        </p:spPr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343192-393A-4D13-9E48-431912C73B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864100"/>
            <a:ext cx="2057400" cy="274638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24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5C11-087C-4333-B17E-C229AA69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118453-39F8-4819-A206-B3A086573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87" y="981700"/>
            <a:ext cx="5643276" cy="37821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0E82-63EF-4D57-9CC7-C345053B8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6E1E4-2895-4675-9AED-17FC5DB9E1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89FE8-481F-4C6D-BC8B-AACCB62BD758}"/>
              </a:ext>
            </a:extLst>
          </p:cNvPr>
          <p:cNvSpPr/>
          <p:nvPr/>
        </p:nvSpPr>
        <p:spPr>
          <a:xfrm>
            <a:off x="5579390" y="915066"/>
            <a:ext cx="356461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variable that a model is to predict is often referred to as a </a:t>
            </a:r>
            <a:r>
              <a:rPr lang="en-US" sz="1400" dirty="0">
                <a:solidFill>
                  <a:srgbClr val="0070C0"/>
                </a:solidFill>
              </a:rPr>
              <a:t>y-variable </a:t>
            </a:r>
            <a:r>
              <a:rPr lang="en-US" sz="1400" dirty="0"/>
              <a:t>or </a:t>
            </a:r>
            <a:r>
              <a:rPr lang="en-US" sz="1400" dirty="0">
                <a:solidFill>
                  <a:srgbClr val="0070C0"/>
                </a:solidFill>
              </a:rPr>
              <a:t>response</a:t>
            </a:r>
            <a:r>
              <a:rPr lang="en-US" sz="1400" dirty="0"/>
              <a:t>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variables that will be encoded in the model and used in predicting this </a:t>
            </a:r>
            <a:r>
              <a:rPr lang="en-US" sz="1400" dirty="0">
                <a:solidFill>
                  <a:srgbClr val="0070C0"/>
                </a:solidFill>
              </a:rPr>
              <a:t>response</a:t>
            </a:r>
            <a:r>
              <a:rPr lang="en-US" sz="1400" dirty="0"/>
              <a:t> are referred to as the </a:t>
            </a:r>
            <a:r>
              <a:rPr lang="en-US" sz="1400" dirty="0">
                <a:solidFill>
                  <a:srgbClr val="0070C0"/>
                </a:solidFill>
              </a:rPr>
              <a:t>x-variables </a:t>
            </a:r>
            <a:r>
              <a:rPr lang="en-US" sz="1400" dirty="0"/>
              <a:t>or the </a:t>
            </a:r>
            <a:r>
              <a:rPr lang="en-US" sz="1400" dirty="0">
                <a:solidFill>
                  <a:srgbClr val="0070C0"/>
                </a:solidFill>
              </a:rPr>
              <a:t>independent</a:t>
            </a:r>
            <a:r>
              <a:rPr lang="en-US" sz="1400" dirty="0"/>
              <a:t>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we have chosen the </a:t>
            </a:r>
            <a:r>
              <a:rPr lang="en-US" sz="1400" dirty="0">
                <a:solidFill>
                  <a:srgbClr val="0070C0"/>
                </a:solidFill>
              </a:rPr>
              <a:t>response</a:t>
            </a:r>
            <a:r>
              <a:rPr lang="en-US" sz="1400" dirty="0"/>
              <a:t> variable to be </a:t>
            </a:r>
            <a:r>
              <a:rPr lang="en-US" sz="1400" dirty="0">
                <a:solidFill>
                  <a:srgbClr val="0070C0"/>
                </a:solidFill>
              </a:rPr>
              <a:t>miles per gallon (MPG)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variables will be used as </a:t>
            </a:r>
            <a:r>
              <a:rPr lang="en-US" sz="1400" dirty="0">
                <a:solidFill>
                  <a:srgbClr val="0070C0"/>
                </a:solidFill>
              </a:rPr>
              <a:t>independent</a:t>
            </a:r>
            <a:r>
              <a:rPr lang="en-US" sz="1400" dirty="0"/>
              <a:t> variables (x-variables).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Cylinders (x1), Displacement (x2), Horsepower (x3),Weight (x4), and Acceleration (x5). case is MPG.</a:t>
            </a:r>
          </a:p>
        </p:txBody>
      </p:sp>
    </p:spTree>
    <p:extLst>
      <p:ext uri="{BB962C8B-B14F-4D97-AF65-F5344CB8AC3E}">
        <p14:creationId xmlns:p14="http://schemas.microsoft.com/office/powerpoint/2010/main" val="24710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8BEB-EC3A-4867-8F7B-AA30FEA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group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8DB65-CB5E-467F-81DD-082C92B76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E570-CBC0-4EC2-9A24-6EDB8C663A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 dirty="0"/>
              <a:t> – </a:t>
            </a:r>
            <a:r>
              <a:rPr lang="en-US" dirty="0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164C1-DB00-4797-8617-E0CC35326336}"/>
              </a:ext>
            </a:extLst>
          </p:cNvPr>
          <p:cNvSpPr/>
          <p:nvPr/>
        </p:nvSpPr>
        <p:spPr>
          <a:xfrm>
            <a:off x="92989" y="891540"/>
            <a:ext cx="88572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ways to visualize and group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</a:t>
            </a:r>
            <a:r>
              <a:rPr lang="en-US" sz="1600" dirty="0">
                <a:highlight>
                  <a:srgbClr val="FFFF00"/>
                </a:highlight>
              </a:rPr>
              <a:t>similarities</a:t>
            </a:r>
            <a:r>
              <a:rPr lang="en-US" sz="1600" dirty="0"/>
              <a:t> of the overall set of variables of interest, as in the case of </a:t>
            </a:r>
            <a:r>
              <a:rPr lang="en-US" sz="1600" dirty="0">
                <a:solidFill>
                  <a:srgbClr val="0070C0"/>
                </a:solidFill>
              </a:rPr>
              <a:t>clustering</a:t>
            </a:r>
            <a:r>
              <a:rPr lang="en-US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that have </a:t>
            </a:r>
            <a:r>
              <a:rPr lang="en-US" sz="1600" dirty="0">
                <a:highlight>
                  <a:srgbClr val="FFFF00"/>
                </a:highlight>
              </a:rPr>
              <a:t>high values</a:t>
            </a:r>
            <a:r>
              <a:rPr lang="en-US" sz="1600" dirty="0"/>
              <a:t> for certain variables may form groups different from those that have </a:t>
            </a:r>
            <a:r>
              <a:rPr lang="en-US" sz="1600" dirty="0">
                <a:highlight>
                  <a:srgbClr val="FFFF00"/>
                </a:highlight>
              </a:rPr>
              <a:t>low values </a:t>
            </a:r>
            <a:r>
              <a:rPr lang="en-US" sz="1600" dirty="0"/>
              <a:t>for the same variables.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groups based on interesting combinations of </a:t>
            </a:r>
            <a:r>
              <a:rPr lang="en-US" sz="1600" dirty="0">
                <a:highlight>
                  <a:srgbClr val="FFFF00"/>
                </a:highlight>
              </a:rPr>
              <a:t>predefined categories</a:t>
            </a:r>
            <a:r>
              <a:rPr lang="en-US" sz="1600" dirty="0"/>
              <a:t> - </a:t>
            </a:r>
            <a:r>
              <a:rPr lang="en-US" sz="1600" dirty="0">
                <a:solidFill>
                  <a:srgbClr val="0070C0"/>
                </a:solidFill>
              </a:rPr>
              <a:t>association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rules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 rule might be that a group of customers who historically purchased products A, B, and C also purchased product 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Another directed approach, referred to as </a:t>
            </a:r>
            <a:r>
              <a:rPr lang="en-US" sz="1600" dirty="0">
                <a:solidFill>
                  <a:srgbClr val="0070C0"/>
                </a:solidFill>
              </a:rPr>
              <a:t>decision trees</a:t>
            </a:r>
            <a:r>
              <a:rPr lang="en-US" sz="1600" dirty="0"/>
              <a:t>, groups observations based on a combination of </a:t>
            </a:r>
            <a:r>
              <a:rPr lang="en-US" sz="1600" dirty="0">
                <a:highlight>
                  <a:srgbClr val="FFFF00"/>
                </a:highlight>
              </a:rPr>
              <a:t>ranges of continuous variables </a:t>
            </a:r>
            <a:r>
              <a:rPr lang="en-US" sz="1600" dirty="0"/>
              <a:t>or of </a:t>
            </a:r>
            <a:r>
              <a:rPr lang="en-US" sz="1600" dirty="0">
                <a:highlight>
                  <a:srgbClr val="FFFF00"/>
                </a:highlight>
              </a:rPr>
              <a:t>specific categories</a:t>
            </a:r>
          </a:p>
        </p:txBody>
      </p:sp>
    </p:spTree>
    <p:extLst>
      <p:ext uri="{BB962C8B-B14F-4D97-AF65-F5344CB8AC3E}">
        <p14:creationId xmlns:p14="http://schemas.microsoft.com/office/powerpoint/2010/main" val="323276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3FF3-000A-40BD-B244-6308C09C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57675-D191-46F8-97F3-150D00DDC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2D0B-C38C-4366-9537-3D3DF48964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7E6B4-E3D8-4D4A-909B-1B97F7962EF6}"/>
              </a:ext>
            </a:extLst>
          </p:cNvPr>
          <p:cNvSpPr/>
          <p:nvPr/>
        </p:nvSpPr>
        <p:spPr>
          <a:xfrm>
            <a:off x="100739" y="891540"/>
            <a:ext cx="88727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a given data set it is not necessarily known beforehand what groups of observations the entire data set is composed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For example</a:t>
            </a:r>
            <a:r>
              <a:rPr lang="en-US" sz="1600" dirty="0"/>
              <a:t>, in examining </a:t>
            </a:r>
            <a:r>
              <a:rPr lang="en-US" sz="1600" dirty="0">
                <a:highlight>
                  <a:srgbClr val="FFFF00"/>
                </a:highlight>
              </a:rPr>
              <a:t>customer data </a:t>
            </a:r>
            <a:r>
              <a:rPr lang="en-US" sz="1600" dirty="0"/>
              <a:t>collected from a particular store, it is possible to identify and summarize </a:t>
            </a:r>
            <a:r>
              <a:rPr lang="en-US" sz="1600" dirty="0">
                <a:highlight>
                  <a:srgbClr val="FFFF00"/>
                </a:highlight>
              </a:rPr>
              <a:t>classes of customers </a:t>
            </a:r>
            <a:r>
              <a:rPr lang="en-US" sz="1600" dirty="0"/>
              <a:t>directly from the data to answer questions such as “What types of customers visit the store?”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Clustering is an </a:t>
            </a:r>
            <a:r>
              <a:rPr lang="en-US" sz="1600" dirty="0">
                <a:solidFill>
                  <a:srgbClr val="0070C0"/>
                </a:solidFill>
              </a:rPr>
              <a:t>unsupervised</a:t>
            </a:r>
            <a:r>
              <a:rPr lang="en-US" sz="1600" dirty="0"/>
              <a:t> method, labels/targets are not available in the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clustering is used as an </a:t>
            </a:r>
            <a:r>
              <a:rPr lang="en-US" sz="1600" dirty="0">
                <a:highlight>
                  <a:srgbClr val="FFFF00"/>
                </a:highlight>
              </a:rPr>
              <a:t>open ended </a:t>
            </a:r>
            <a:r>
              <a:rPr lang="en-US" sz="1600" dirty="0"/>
              <a:t>way to explore, understand and formulate questions about the data in exploratory data analysis (EDA)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Many clustering methods are available, each have its own use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For clustering, there is </a:t>
            </a:r>
            <a:r>
              <a:rPr lang="en-US" sz="1600" i="1" dirty="0">
                <a:solidFill>
                  <a:srgbClr val="FF0000"/>
                </a:solidFill>
              </a:rPr>
              <a:t>no way to measure accuracy </a:t>
            </a:r>
            <a:r>
              <a:rPr lang="en-US" sz="1600" i="1" dirty="0"/>
              <a:t>and the solution is judged by its “usefulness.”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7885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995B-01C3-4FE8-B6AD-7943DE5F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8F87A-63BF-4248-BEE1-2FEF637E4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5294-3CBD-4616-8727-DC72B67B4C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1F19E-B1AA-40B4-83F7-4F23B1422A6D}"/>
              </a:ext>
            </a:extLst>
          </p:cNvPr>
          <p:cNvSpPr/>
          <p:nvPr/>
        </p:nvSpPr>
        <p:spPr>
          <a:xfrm>
            <a:off x="85240" y="946727"/>
            <a:ext cx="55446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set of observations are shown on the scatterplot – notice the apparent </a:t>
            </a:r>
            <a:r>
              <a:rPr lang="en-US" sz="1600" dirty="0">
                <a:highlight>
                  <a:srgbClr val="FFFF00"/>
                </a:highlight>
              </a:rPr>
              <a:t>groups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Clustering is a </a:t>
            </a:r>
            <a:r>
              <a:rPr lang="en-US" sz="1600" dirty="0">
                <a:highlight>
                  <a:srgbClr val="FFFF00"/>
                </a:highlight>
              </a:rPr>
              <a:t>flexible approach </a:t>
            </a:r>
            <a:r>
              <a:rPr lang="en-US" sz="1600" dirty="0"/>
              <a:t>for grouping.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For example</a:t>
            </a:r>
            <a:r>
              <a:rPr lang="en-US" sz="1600" dirty="0"/>
              <a:t>, based on the criteria for clustering the observations, observation X was not determined to be a member of cluster A. However, if a more relaxed criterion was used, X may have been included in cluster 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69648-0E65-42B9-BC31-A2563D1E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873" y="1090612"/>
            <a:ext cx="3256952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4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CC5A-9E5F-4D66-B2DA-D913C21A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cluster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32F110-723C-4BFC-A69B-EB9C37D4F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E478-DAF7-40D0-BCBF-8EBC03CE04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CA9C04-AEE0-43FE-8509-3D9961F3A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05484"/>
              </p:ext>
            </p:extLst>
          </p:nvPr>
        </p:nvGraphicFramePr>
        <p:xfrm>
          <a:off x="105904" y="891540"/>
          <a:ext cx="7410773" cy="373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47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D6EF-A045-4F69-B55D-58FD9336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02D97-A98C-49A3-926D-F239F5603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8EF-B591-428B-A8EF-A9E3FC0DBE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E0D68-645D-400E-B871-C8E2C17462DA}"/>
              </a:ext>
            </a:extLst>
          </p:cNvPr>
          <p:cNvSpPr/>
          <p:nvPr/>
        </p:nvSpPr>
        <p:spPr>
          <a:xfrm>
            <a:off x="92990" y="893817"/>
            <a:ext cx="61683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method of </a:t>
            </a:r>
            <a:r>
              <a:rPr lang="en-US" sz="1600" dirty="0">
                <a:solidFill>
                  <a:srgbClr val="0070C0"/>
                </a:solidFill>
              </a:rPr>
              <a:t>clustering</a:t>
            </a:r>
            <a:r>
              <a:rPr lang="en-US" sz="1600" dirty="0"/>
              <a:t> needs a way to measure how </a:t>
            </a:r>
            <a:r>
              <a:rPr lang="en-US" sz="1600" dirty="0">
                <a:solidFill>
                  <a:srgbClr val="0070C0"/>
                </a:solidFill>
              </a:rPr>
              <a:t>similar</a:t>
            </a:r>
            <a:r>
              <a:rPr lang="en-US" sz="1600" dirty="0"/>
              <a:t> observations are to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calculate </a:t>
            </a:r>
            <a:r>
              <a:rPr lang="en-US" sz="1600" dirty="0">
                <a:solidFill>
                  <a:srgbClr val="0070C0"/>
                </a:solidFill>
              </a:rPr>
              <a:t>similarity</a:t>
            </a:r>
            <a:r>
              <a:rPr lang="en-US" sz="1600" dirty="0"/>
              <a:t>, we need to </a:t>
            </a:r>
            <a:r>
              <a:rPr lang="en-US" sz="1600" dirty="0">
                <a:highlight>
                  <a:srgbClr val="FFFF00"/>
                </a:highlight>
              </a:rPr>
              <a:t>compute the distance </a:t>
            </a:r>
            <a:r>
              <a:rPr lang="en-US" sz="1600" dirty="0"/>
              <a:t>between observations.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example with 2 observations and 2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highlight>
                  <a:srgbClr val="FFFF00"/>
                </a:highlight>
              </a:rPr>
              <a:t>physical distance </a:t>
            </a:r>
            <a:r>
              <a:rPr lang="en-US" sz="1600" dirty="0"/>
              <a:t>between the two observations by plotting them on the scatterplot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4BCE7-82EA-4A94-9AE0-AC88A540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9" y="2205037"/>
            <a:ext cx="4505325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0E6A5-CC6C-4466-B780-6E86232B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62" y="921722"/>
            <a:ext cx="2913847" cy="2166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3381B2-9B6B-465C-8AFB-A30DD6CFB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442" y="3890086"/>
            <a:ext cx="1813060" cy="7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6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D6EF-A045-4F69-B55D-58FD9336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02D97-A98C-49A3-926D-F239F5603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8EF-B591-428B-A8EF-A9E3FC0DBE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l"/>
            <a:fld id="{B7D6B663-8DAB-4EA1-B019-BBACB021B42A}" type="datetime1">
              <a:rPr lang="en-US" smtClean="0"/>
              <a:pPr algn="l"/>
              <a:t>12/19/18</a:t>
            </a:fld>
            <a:r>
              <a:rPr lang="en-US"/>
              <a:t> – </a:t>
            </a:r>
            <a:r>
              <a:rPr lang="en-US">
                <a:solidFill>
                  <a:srgbClr val="FF0000">
                    <a:alpha val="70000"/>
                  </a:srgbClr>
                </a:solidFill>
              </a:rPr>
              <a:t>content to be used for explanation/reference educational purposes,</a:t>
            </a:r>
            <a:endParaRPr lang="en-US" dirty="0">
              <a:solidFill>
                <a:srgbClr val="FF0000">
                  <a:alpha val="70000"/>
                </a:srgb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7D4958-CEC7-4027-BCCA-7E79EBE7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4" y="957828"/>
            <a:ext cx="4253882" cy="942358"/>
          </a:xfrm>
          <a:prstGeom prst="rect">
            <a:avLst/>
          </a:prstGeom>
        </p:spPr>
      </p:pic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ACA2DCB1-DF41-40C2-9F94-ACDEF9AD6C0D}"/>
              </a:ext>
            </a:extLst>
          </p:cNvPr>
          <p:cNvSpPr/>
          <p:nvPr/>
        </p:nvSpPr>
        <p:spPr>
          <a:xfrm>
            <a:off x="174355" y="2035512"/>
            <a:ext cx="4110926" cy="1978549"/>
          </a:xfrm>
          <a:prstGeom prst="accentBorderCallout1">
            <a:avLst>
              <a:gd name="adj1" fmla="val 18750"/>
              <a:gd name="adj2" fmla="val -1611"/>
              <a:gd name="adj3" fmla="val -28471"/>
              <a:gd name="adj4" fmla="val 65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d</a:t>
            </a:r>
            <a:r>
              <a:rPr lang="en-US" sz="1050" baseline="-25000" dirty="0"/>
              <a:t>A−B</a:t>
            </a:r>
            <a:r>
              <a:rPr lang="en-US" sz="1050" dirty="0"/>
              <a:t> = 0.17</a:t>
            </a:r>
          </a:p>
          <a:p>
            <a:r>
              <a:rPr lang="en-US" sz="1050" dirty="0"/>
              <a:t>d</a:t>
            </a:r>
            <a:r>
              <a:rPr lang="en-US" sz="1050" baseline="-25000" dirty="0"/>
              <a:t>A−C</a:t>
            </a:r>
            <a:r>
              <a:rPr lang="en-US" sz="1050" dirty="0"/>
              <a:t> = 0.83</a:t>
            </a:r>
          </a:p>
          <a:p>
            <a:r>
              <a:rPr lang="en-US" sz="1050" dirty="0"/>
              <a:t>d</a:t>
            </a:r>
            <a:r>
              <a:rPr lang="en-US" sz="1050" baseline="-25000" dirty="0"/>
              <a:t>B−C</a:t>
            </a:r>
            <a:r>
              <a:rPr lang="en-US" sz="1050" dirty="0"/>
              <a:t> = 0.86</a:t>
            </a:r>
          </a:p>
          <a:p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The distance between A and B is 0.17, whereas the distance between A and C is 0.83, which indicates that there is </a:t>
            </a:r>
            <a:r>
              <a:rPr lang="en-US" sz="1050" dirty="0">
                <a:highlight>
                  <a:srgbClr val="FFFF00"/>
                </a:highlight>
              </a:rPr>
              <a:t>more</a:t>
            </a:r>
            <a:r>
              <a:rPr lang="en-US" sz="1050" dirty="0"/>
              <a:t> </a:t>
            </a:r>
            <a:r>
              <a:rPr lang="en-US" sz="1050" dirty="0">
                <a:highlight>
                  <a:srgbClr val="FFFF00"/>
                </a:highlight>
              </a:rPr>
              <a:t>similarity</a:t>
            </a:r>
            <a:r>
              <a:rPr lang="en-US" sz="1050" dirty="0"/>
              <a:t> between observations </a:t>
            </a:r>
            <a:r>
              <a:rPr lang="en-US" sz="1050" dirty="0">
                <a:highlight>
                  <a:srgbClr val="FFFF00"/>
                </a:highlight>
              </a:rPr>
              <a:t>A and B </a:t>
            </a:r>
            <a:r>
              <a:rPr lang="en-US" sz="1050" dirty="0"/>
              <a:t>than A and 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The shape of histograms A and B are similar, whereas the shape of histogram C is not similar to A or 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9A761E-6E5B-4BE1-9D09-6C37EB4F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16" y="932558"/>
            <a:ext cx="2676129" cy="38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335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170631</TotalTime>
  <Words>2609</Words>
  <Application>Microsoft Office PowerPoint</Application>
  <PresentationFormat>On-screen Show (16:9)</PresentationFormat>
  <Paragraphs>478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Gill Sans MT</vt:lpstr>
      <vt:lpstr>Parcel</vt:lpstr>
      <vt:lpstr>data science with python</vt:lpstr>
      <vt:lpstr>IDENTIFYING AND UNDERSTANDING GROUPS</vt:lpstr>
      <vt:lpstr>overview</vt:lpstr>
      <vt:lpstr>Ways to group</vt:lpstr>
      <vt:lpstr>clustering</vt:lpstr>
      <vt:lpstr>process of clustering</vt:lpstr>
      <vt:lpstr>Outcome of cluster analysis</vt:lpstr>
      <vt:lpstr>distances</vt:lpstr>
      <vt:lpstr>distances</vt:lpstr>
      <vt:lpstr>DISTANCE MEASURES</vt:lpstr>
      <vt:lpstr>Euclidean</vt:lpstr>
      <vt:lpstr>Square Euclidean</vt:lpstr>
      <vt:lpstr>Manhattan</vt:lpstr>
      <vt:lpstr>Maximum</vt:lpstr>
      <vt:lpstr>Minkowski</vt:lpstr>
      <vt:lpstr>Distances between all Pairs of Observations</vt:lpstr>
      <vt:lpstr>Binary Distance Measures</vt:lpstr>
      <vt:lpstr>Sample table</vt:lpstr>
      <vt:lpstr>Simple matching</vt:lpstr>
      <vt:lpstr>Jaccard</vt:lpstr>
      <vt:lpstr>Russell and Rao</vt:lpstr>
      <vt:lpstr>Dice</vt:lpstr>
      <vt:lpstr>Rogers and Tanimoto</vt:lpstr>
      <vt:lpstr>Comparison of Pairs of Distances for 5 Customers Over 5 Binary Distance Measures</vt:lpstr>
      <vt:lpstr>Additional Binary Similarity and Distance Measures</vt:lpstr>
      <vt:lpstr>Mixed Variables</vt:lpstr>
      <vt:lpstr>gower</vt:lpstr>
      <vt:lpstr>Explanation</vt:lpstr>
      <vt:lpstr>Other Measures</vt:lpstr>
      <vt:lpstr>Mahalanobis</vt:lpstr>
      <vt:lpstr>Correlation coefficient</vt:lpstr>
      <vt:lpstr>Cosine</vt:lpstr>
      <vt:lpstr>BUILDING MODELS FROM DATA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2176</cp:revision>
  <cp:lastPrinted>2017-04-27T07:15:37Z</cp:lastPrinted>
  <dcterms:modified xsi:type="dcterms:W3CDTF">2018-12-19T09:16:18Z</dcterms:modified>
</cp:coreProperties>
</file>