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9.xml" ContentType="application/inkml+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580" r:id="rId1"/>
  </p:sldMasterIdLst>
  <p:notesMasterIdLst>
    <p:notesMasterId r:id="rId96"/>
  </p:notesMasterIdLst>
  <p:handoutMasterIdLst>
    <p:handoutMasterId r:id="rId97"/>
  </p:handoutMasterIdLst>
  <p:sldIdLst>
    <p:sldId id="350" r:id="rId2"/>
    <p:sldId id="351" r:id="rId3"/>
    <p:sldId id="380" r:id="rId4"/>
    <p:sldId id="381" r:id="rId5"/>
    <p:sldId id="382" r:id="rId6"/>
    <p:sldId id="383" r:id="rId7"/>
    <p:sldId id="384" r:id="rId8"/>
    <p:sldId id="385" r:id="rId9"/>
    <p:sldId id="354" r:id="rId10"/>
    <p:sldId id="443" r:id="rId11"/>
    <p:sldId id="444" r:id="rId12"/>
    <p:sldId id="353" r:id="rId13"/>
    <p:sldId id="386" r:id="rId14"/>
    <p:sldId id="352" r:id="rId15"/>
    <p:sldId id="357" r:id="rId16"/>
    <p:sldId id="389" r:id="rId17"/>
    <p:sldId id="459" r:id="rId18"/>
    <p:sldId id="388" r:id="rId19"/>
    <p:sldId id="431" r:id="rId20"/>
    <p:sldId id="433" r:id="rId21"/>
    <p:sldId id="460" r:id="rId22"/>
    <p:sldId id="461" r:id="rId23"/>
    <p:sldId id="358" r:id="rId24"/>
    <p:sldId id="391" r:id="rId25"/>
    <p:sldId id="415" r:id="rId26"/>
    <p:sldId id="393" r:id="rId27"/>
    <p:sldId id="394" r:id="rId28"/>
    <p:sldId id="462" r:id="rId29"/>
    <p:sldId id="363" r:id="rId30"/>
    <p:sldId id="359" r:id="rId31"/>
    <p:sldId id="392" r:id="rId32"/>
    <p:sldId id="387" r:id="rId33"/>
    <p:sldId id="424" r:id="rId34"/>
    <p:sldId id="369" r:id="rId35"/>
    <p:sldId id="373" r:id="rId36"/>
    <p:sldId id="374" r:id="rId37"/>
    <p:sldId id="423" r:id="rId38"/>
    <p:sldId id="376" r:id="rId39"/>
    <p:sldId id="396" r:id="rId40"/>
    <p:sldId id="397" r:id="rId41"/>
    <p:sldId id="398" r:id="rId42"/>
    <p:sldId id="399" r:id="rId43"/>
    <p:sldId id="377" r:id="rId44"/>
    <p:sldId id="371" r:id="rId45"/>
    <p:sldId id="364" r:id="rId46"/>
    <p:sldId id="370" r:id="rId47"/>
    <p:sldId id="400" r:id="rId48"/>
    <p:sldId id="401" r:id="rId49"/>
    <p:sldId id="403" r:id="rId50"/>
    <p:sldId id="402" r:id="rId51"/>
    <p:sldId id="404" r:id="rId52"/>
    <p:sldId id="405" r:id="rId53"/>
    <p:sldId id="406" r:id="rId54"/>
    <p:sldId id="407" r:id="rId55"/>
    <p:sldId id="408" r:id="rId56"/>
    <p:sldId id="409" r:id="rId57"/>
    <p:sldId id="410" r:id="rId58"/>
    <p:sldId id="411" r:id="rId59"/>
    <p:sldId id="449" r:id="rId60"/>
    <p:sldId id="412" r:id="rId61"/>
    <p:sldId id="414" r:id="rId62"/>
    <p:sldId id="375" r:id="rId63"/>
    <p:sldId id="447" r:id="rId64"/>
    <p:sldId id="450" r:id="rId65"/>
    <p:sldId id="448" r:id="rId66"/>
    <p:sldId id="451" r:id="rId67"/>
    <p:sldId id="453" r:id="rId68"/>
    <p:sldId id="454" r:id="rId69"/>
    <p:sldId id="455" r:id="rId70"/>
    <p:sldId id="456" r:id="rId71"/>
    <p:sldId id="457" r:id="rId72"/>
    <p:sldId id="458" r:id="rId73"/>
    <p:sldId id="378" r:id="rId74"/>
    <p:sldId id="427" r:id="rId75"/>
    <p:sldId id="428" r:id="rId76"/>
    <p:sldId id="429" r:id="rId77"/>
    <p:sldId id="434" r:id="rId78"/>
    <p:sldId id="435" r:id="rId79"/>
    <p:sldId id="436" r:id="rId80"/>
    <p:sldId id="437" r:id="rId81"/>
    <p:sldId id="438" r:id="rId82"/>
    <p:sldId id="439" r:id="rId83"/>
    <p:sldId id="440" r:id="rId84"/>
    <p:sldId id="441" r:id="rId85"/>
    <p:sldId id="442" r:id="rId86"/>
    <p:sldId id="430" r:id="rId87"/>
    <p:sldId id="379" r:id="rId88"/>
    <p:sldId id="416" r:id="rId89"/>
    <p:sldId id="418" r:id="rId90"/>
    <p:sldId id="419" r:id="rId91"/>
    <p:sldId id="420" r:id="rId92"/>
    <p:sldId id="422" r:id="rId93"/>
    <p:sldId id="425" r:id="rId94"/>
    <p:sldId id="426" r:id="rId95"/>
  </p:sldIdLst>
  <p:sldSz cx="9144000" cy="5143500" type="screen16x9"/>
  <p:notesSz cx="6858000" cy="9945688"/>
  <p:embeddedFontLst>
    <p:embeddedFont>
      <p:font typeface="Calibri" panose="020F0502020204030204" pitchFamily="34" charset="0"/>
      <p:regular r:id="rId98"/>
      <p:bold r:id="rId99"/>
      <p:italic r:id="rId100"/>
      <p:boldItalic r:id="rId101"/>
    </p:embeddedFont>
    <p:embeddedFont>
      <p:font typeface="Gill Sans MT" panose="020B0502020104020203" pitchFamily="34" charset="0"/>
      <p:regular r:id="rId102"/>
      <p:bold r:id="rId103"/>
      <p:italic r:id="rId104"/>
      <p:boldItalic r:id="rId10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initials="Gu" lastIdx="6" clrIdx="0"/>
  <p:cmAuthor id="2" name="Bhupen" initials="B" lastIdx="2" clrIdx="1">
    <p:extLst>
      <p:ext uri="{19B8F6BF-5375-455C-9EA6-DF929625EA0E}">
        <p15:presenceInfo xmlns:p15="http://schemas.microsoft.com/office/powerpoint/2012/main" userId="Bhup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5458E1-0376-4910-A6E8-49B6F46B1678}">
  <a:tblStyle styleId="{1E5458E1-0376-4910-A6E8-49B6F46B1678}" styleName="Table_0"/>
  <a:tblStyle styleId="{2D7838A6-8AF6-4D93-9898-C73CC40452AA}"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7" autoAdjust="0"/>
    <p:restoredTop sz="95628" autoAdjust="0"/>
  </p:normalViewPr>
  <p:slideViewPr>
    <p:cSldViewPr snapToGrid="0">
      <p:cViewPr varScale="1">
        <p:scale>
          <a:sx n="99" d="100"/>
          <a:sy n="99" d="100"/>
        </p:scale>
        <p:origin x="102" y="378"/>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font" Target="fonts/font5.fntdata"/><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font" Target="fonts/font3.fntdata"/><Relationship Id="rId105"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font" Target="fonts/font6.fntdata"/><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font" Target="fonts/font2.fntdata"/><Relationship Id="rId10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104"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658278-A78C-48BA-9B5D-4B3ACABCEF80}"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n-US"/>
        </a:p>
      </dgm:t>
    </dgm:pt>
    <dgm:pt modelId="{E4133FB4-B96E-4C22-9178-A8C540391383}">
      <dgm:prSet phldrT="[Text]"/>
      <dgm:spPr/>
      <dgm:t>
        <a:bodyPr/>
        <a:lstStyle/>
        <a:p>
          <a:r>
            <a:rPr lang="en-US" dirty="0"/>
            <a:t>Linear Discriminant Analysis</a:t>
          </a:r>
        </a:p>
      </dgm:t>
    </dgm:pt>
    <dgm:pt modelId="{66A23D5B-1A4B-4131-82CE-AEDD9670D122}" type="parTrans" cxnId="{621911F4-3B95-4D8D-BE38-DA82152D81EF}">
      <dgm:prSet/>
      <dgm:spPr/>
      <dgm:t>
        <a:bodyPr/>
        <a:lstStyle/>
        <a:p>
          <a:endParaRPr lang="en-US"/>
        </a:p>
      </dgm:t>
    </dgm:pt>
    <dgm:pt modelId="{44018A68-C226-4C07-B260-6E722AA1C07E}" type="sibTrans" cxnId="{621911F4-3B95-4D8D-BE38-DA82152D81EF}">
      <dgm:prSet/>
      <dgm:spPr/>
      <dgm:t>
        <a:bodyPr/>
        <a:lstStyle/>
        <a:p>
          <a:endParaRPr lang="en-US"/>
        </a:p>
      </dgm:t>
    </dgm:pt>
    <dgm:pt modelId="{15FCA0E9-F6A9-4B6F-B471-26107C787465}">
      <dgm:prSet phldrT="[Text]"/>
      <dgm:spPr/>
      <dgm:t>
        <a:bodyPr/>
        <a:lstStyle/>
        <a:p>
          <a:r>
            <a:rPr lang="en-US" dirty="0"/>
            <a:t>Singular value decomposition, Factor Analysis</a:t>
          </a:r>
        </a:p>
      </dgm:t>
    </dgm:pt>
    <dgm:pt modelId="{903EE8A7-183E-44E2-8587-36AEE26A61A2}" type="parTrans" cxnId="{3627D8CD-0E9F-4E3D-A60C-7458BB809212}">
      <dgm:prSet/>
      <dgm:spPr/>
      <dgm:t>
        <a:bodyPr/>
        <a:lstStyle/>
        <a:p>
          <a:endParaRPr lang="en-US"/>
        </a:p>
      </dgm:t>
    </dgm:pt>
    <dgm:pt modelId="{7699FBDD-F174-49FA-AB13-6BB2389EA07C}" type="sibTrans" cxnId="{3627D8CD-0E9F-4E3D-A60C-7458BB809212}">
      <dgm:prSet/>
      <dgm:spPr/>
      <dgm:t>
        <a:bodyPr/>
        <a:lstStyle/>
        <a:p>
          <a:endParaRPr lang="en-US"/>
        </a:p>
      </dgm:t>
    </dgm:pt>
    <dgm:pt modelId="{B731ED0E-6B5A-41B7-847C-EA3D5F14722D}">
      <dgm:prSet phldrT="[Text]"/>
      <dgm:spPr/>
      <dgm:t>
        <a:bodyPr/>
        <a:lstStyle/>
        <a:p>
          <a:r>
            <a:rPr lang="en-US" dirty="0">
              <a:highlight>
                <a:srgbClr val="FFFF00"/>
              </a:highlight>
            </a:rPr>
            <a:t>Principal Component Analysis</a:t>
          </a:r>
        </a:p>
      </dgm:t>
    </dgm:pt>
    <dgm:pt modelId="{08D3EEFF-7005-44B0-B5B0-9212397E06E4}" type="parTrans" cxnId="{169AA0E4-F7A4-4E92-B7A6-F6DAF0032FFB}">
      <dgm:prSet/>
      <dgm:spPr/>
      <dgm:t>
        <a:bodyPr/>
        <a:lstStyle/>
        <a:p>
          <a:endParaRPr lang="en-US"/>
        </a:p>
      </dgm:t>
    </dgm:pt>
    <dgm:pt modelId="{92E79E7F-018C-462F-BC84-8B4D31A51E2E}" type="sibTrans" cxnId="{169AA0E4-F7A4-4E92-B7A6-F6DAF0032FFB}">
      <dgm:prSet/>
      <dgm:spPr/>
      <dgm:t>
        <a:bodyPr/>
        <a:lstStyle/>
        <a:p>
          <a:endParaRPr lang="en-US"/>
        </a:p>
      </dgm:t>
    </dgm:pt>
    <dgm:pt modelId="{D6F6BC10-E556-486E-B137-1D45C84E984D}" type="pres">
      <dgm:prSet presAssocID="{62658278-A78C-48BA-9B5D-4B3ACABCEF80}" presName="linear" presStyleCnt="0">
        <dgm:presLayoutVars>
          <dgm:dir/>
          <dgm:animLvl val="lvl"/>
          <dgm:resizeHandles val="exact"/>
        </dgm:presLayoutVars>
      </dgm:prSet>
      <dgm:spPr/>
    </dgm:pt>
    <dgm:pt modelId="{CE0CBC41-BAED-4DBC-9E96-62452A886DC5}" type="pres">
      <dgm:prSet presAssocID="{E4133FB4-B96E-4C22-9178-A8C540391383}" presName="parentLin" presStyleCnt="0"/>
      <dgm:spPr/>
    </dgm:pt>
    <dgm:pt modelId="{02BB077B-573F-4B74-8E20-D15FB1D60904}" type="pres">
      <dgm:prSet presAssocID="{E4133FB4-B96E-4C22-9178-A8C540391383}" presName="parentLeftMargin" presStyleLbl="node1" presStyleIdx="0" presStyleCnt="3"/>
      <dgm:spPr/>
    </dgm:pt>
    <dgm:pt modelId="{1BD0C3E7-8D0B-44A9-AE3B-B1641B2051AB}" type="pres">
      <dgm:prSet presAssocID="{E4133FB4-B96E-4C22-9178-A8C540391383}" presName="parentText" presStyleLbl="node1" presStyleIdx="0" presStyleCnt="3">
        <dgm:presLayoutVars>
          <dgm:chMax val="0"/>
          <dgm:bulletEnabled val="1"/>
        </dgm:presLayoutVars>
      </dgm:prSet>
      <dgm:spPr/>
    </dgm:pt>
    <dgm:pt modelId="{37C63EB7-6070-4DED-86AF-878E88CFAFD3}" type="pres">
      <dgm:prSet presAssocID="{E4133FB4-B96E-4C22-9178-A8C540391383}" presName="negativeSpace" presStyleCnt="0"/>
      <dgm:spPr/>
    </dgm:pt>
    <dgm:pt modelId="{DF91984B-89CC-40C2-9EFF-28BA362E8115}" type="pres">
      <dgm:prSet presAssocID="{E4133FB4-B96E-4C22-9178-A8C540391383}" presName="childText" presStyleLbl="conFgAcc1" presStyleIdx="0" presStyleCnt="3">
        <dgm:presLayoutVars>
          <dgm:bulletEnabled val="1"/>
        </dgm:presLayoutVars>
      </dgm:prSet>
      <dgm:spPr/>
    </dgm:pt>
    <dgm:pt modelId="{A2DAAA96-E864-49F9-A5A9-F70845900CC1}" type="pres">
      <dgm:prSet presAssocID="{44018A68-C226-4C07-B260-6E722AA1C07E}" presName="spaceBetweenRectangles" presStyleCnt="0"/>
      <dgm:spPr/>
    </dgm:pt>
    <dgm:pt modelId="{77AD5F64-8A60-482A-9126-901015F7BCFB}" type="pres">
      <dgm:prSet presAssocID="{15FCA0E9-F6A9-4B6F-B471-26107C787465}" presName="parentLin" presStyleCnt="0"/>
      <dgm:spPr/>
    </dgm:pt>
    <dgm:pt modelId="{354D825D-AE28-454C-83AA-6419793838CA}" type="pres">
      <dgm:prSet presAssocID="{15FCA0E9-F6A9-4B6F-B471-26107C787465}" presName="parentLeftMargin" presStyleLbl="node1" presStyleIdx="0" presStyleCnt="3"/>
      <dgm:spPr/>
    </dgm:pt>
    <dgm:pt modelId="{FCC829DE-E88C-4E2F-830C-80802B45BDD6}" type="pres">
      <dgm:prSet presAssocID="{15FCA0E9-F6A9-4B6F-B471-26107C787465}" presName="parentText" presStyleLbl="node1" presStyleIdx="1" presStyleCnt="3">
        <dgm:presLayoutVars>
          <dgm:chMax val="0"/>
          <dgm:bulletEnabled val="1"/>
        </dgm:presLayoutVars>
      </dgm:prSet>
      <dgm:spPr/>
    </dgm:pt>
    <dgm:pt modelId="{1B14308D-7485-4EED-A3E1-36E6CA413ADF}" type="pres">
      <dgm:prSet presAssocID="{15FCA0E9-F6A9-4B6F-B471-26107C787465}" presName="negativeSpace" presStyleCnt="0"/>
      <dgm:spPr/>
    </dgm:pt>
    <dgm:pt modelId="{321E8485-EDBF-496F-A5C3-F44958A24A9D}" type="pres">
      <dgm:prSet presAssocID="{15FCA0E9-F6A9-4B6F-B471-26107C787465}" presName="childText" presStyleLbl="conFgAcc1" presStyleIdx="1" presStyleCnt="3">
        <dgm:presLayoutVars>
          <dgm:bulletEnabled val="1"/>
        </dgm:presLayoutVars>
      </dgm:prSet>
      <dgm:spPr/>
    </dgm:pt>
    <dgm:pt modelId="{B3EB195E-BB93-4F3F-83E9-9799F23E4D1F}" type="pres">
      <dgm:prSet presAssocID="{7699FBDD-F174-49FA-AB13-6BB2389EA07C}" presName="spaceBetweenRectangles" presStyleCnt="0"/>
      <dgm:spPr/>
    </dgm:pt>
    <dgm:pt modelId="{690051E2-75FB-4E9A-9A5F-5D6CDAF4A402}" type="pres">
      <dgm:prSet presAssocID="{B731ED0E-6B5A-41B7-847C-EA3D5F14722D}" presName="parentLin" presStyleCnt="0"/>
      <dgm:spPr/>
    </dgm:pt>
    <dgm:pt modelId="{449A609C-ECD7-4D40-AE1D-0E0818714E17}" type="pres">
      <dgm:prSet presAssocID="{B731ED0E-6B5A-41B7-847C-EA3D5F14722D}" presName="parentLeftMargin" presStyleLbl="node1" presStyleIdx="1" presStyleCnt="3"/>
      <dgm:spPr/>
    </dgm:pt>
    <dgm:pt modelId="{530D4019-EF6B-4B32-993E-C46BF6350869}" type="pres">
      <dgm:prSet presAssocID="{B731ED0E-6B5A-41B7-847C-EA3D5F14722D}" presName="parentText" presStyleLbl="node1" presStyleIdx="2" presStyleCnt="3">
        <dgm:presLayoutVars>
          <dgm:chMax val="0"/>
          <dgm:bulletEnabled val="1"/>
        </dgm:presLayoutVars>
      </dgm:prSet>
      <dgm:spPr/>
    </dgm:pt>
    <dgm:pt modelId="{A9CFAFC4-AC82-4ACE-8753-04958AD3A443}" type="pres">
      <dgm:prSet presAssocID="{B731ED0E-6B5A-41B7-847C-EA3D5F14722D}" presName="negativeSpace" presStyleCnt="0"/>
      <dgm:spPr/>
    </dgm:pt>
    <dgm:pt modelId="{C5FA133A-A9B1-4156-9D93-CCCD81C48E9E}" type="pres">
      <dgm:prSet presAssocID="{B731ED0E-6B5A-41B7-847C-EA3D5F14722D}" presName="childText" presStyleLbl="conFgAcc1" presStyleIdx="2" presStyleCnt="3">
        <dgm:presLayoutVars>
          <dgm:bulletEnabled val="1"/>
        </dgm:presLayoutVars>
      </dgm:prSet>
      <dgm:spPr/>
    </dgm:pt>
  </dgm:ptLst>
  <dgm:cxnLst>
    <dgm:cxn modelId="{64269201-1B6E-4A8F-9418-E71FDCA8FB05}" type="presOf" srcId="{62658278-A78C-48BA-9B5D-4B3ACABCEF80}" destId="{D6F6BC10-E556-486E-B137-1D45C84E984D}" srcOrd="0" destOrd="0" presId="urn:microsoft.com/office/officeart/2005/8/layout/list1"/>
    <dgm:cxn modelId="{D4F7CD6F-7D45-4864-B4EC-A941780D3670}" type="presOf" srcId="{E4133FB4-B96E-4C22-9178-A8C540391383}" destId="{02BB077B-573F-4B74-8E20-D15FB1D60904}" srcOrd="0" destOrd="0" presId="urn:microsoft.com/office/officeart/2005/8/layout/list1"/>
    <dgm:cxn modelId="{D6A883AE-9B17-42BE-B4F7-B0629F9048E2}" type="presOf" srcId="{E4133FB4-B96E-4C22-9178-A8C540391383}" destId="{1BD0C3E7-8D0B-44A9-AE3B-B1641B2051AB}" srcOrd="1" destOrd="0" presId="urn:microsoft.com/office/officeart/2005/8/layout/list1"/>
    <dgm:cxn modelId="{878486B4-87D6-4DB0-B6B2-B37115CA2E90}" type="presOf" srcId="{B731ED0E-6B5A-41B7-847C-EA3D5F14722D}" destId="{449A609C-ECD7-4D40-AE1D-0E0818714E17}" srcOrd="0" destOrd="0" presId="urn:microsoft.com/office/officeart/2005/8/layout/list1"/>
    <dgm:cxn modelId="{3627D8CD-0E9F-4E3D-A60C-7458BB809212}" srcId="{62658278-A78C-48BA-9B5D-4B3ACABCEF80}" destId="{15FCA0E9-F6A9-4B6F-B471-26107C787465}" srcOrd="1" destOrd="0" parTransId="{903EE8A7-183E-44E2-8587-36AEE26A61A2}" sibTransId="{7699FBDD-F174-49FA-AB13-6BB2389EA07C}"/>
    <dgm:cxn modelId="{DA07DED1-D619-4E89-A63E-1754BE8E8A7F}" type="presOf" srcId="{B731ED0E-6B5A-41B7-847C-EA3D5F14722D}" destId="{530D4019-EF6B-4B32-993E-C46BF6350869}" srcOrd="1" destOrd="0" presId="urn:microsoft.com/office/officeart/2005/8/layout/list1"/>
    <dgm:cxn modelId="{55EB1FDA-491E-4C09-B13D-ABCF93FCAE30}" type="presOf" srcId="{15FCA0E9-F6A9-4B6F-B471-26107C787465}" destId="{354D825D-AE28-454C-83AA-6419793838CA}" srcOrd="0" destOrd="0" presId="urn:microsoft.com/office/officeart/2005/8/layout/list1"/>
    <dgm:cxn modelId="{169AA0E4-F7A4-4E92-B7A6-F6DAF0032FFB}" srcId="{62658278-A78C-48BA-9B5D-4B3ACABCEF80}" destId="{B731ED0E-6B5A-41B7-847C-EA3D5F14722D}" srcOrd="2" destOrd="0" parTransId="{08D3EEFF-7005-44B0-B5B0-9212397E06E4}" sibTransId="{92E79E7F-018C-462F-BC84-8B4D31A51E2E}"/>
    <dgm:cxn modelId="{93160FE8-8915-4951-8680-BD2257A5A351}" type="presOf" srcId="{15FCA0E9-F6A9-4B6F-B471-26107C787465}" destId="{FCC829DE-E88C-4E2F-830C-80802B45BDD6}" srcOrd="1" destOrd="0" presId="urn:microsoft.com/office/officeart/2005/8/layout/list1"/>
    <dgm:cxn modelId="{621911F4-3B95-4D8D-BE38-DA82152D81EF}" srcId="{62658278-A78C-48BA-9B5D-4B3ACABCEF80}" destId="{E4133FB4-B96E-4C22-9178-A8C540391383}" srcOrd="0" destOrd="0" parTransId="{66A23D5B-1A4B-4131-82CE-AEDD9670D122}" sibTransId="{44018A68-C226-4C07-B260-6E722AA1C07E}"/>
    <dgm:cxn modelId="{4E01177A-08BA-4EFE-B5D2-5CBFD8D4A3A0}" type="presParOf" srcId="{D6F6BC10-E556-486E-B137-1D45C84E984D}" destId="{CE0CBC41-BAED-4DBC-9E96-62452A886DC5}" srcOrd="0" destOrd="0" presId="urn:microsoft.com/office/officeart/2005/8/layout/list1"/>
    <dgm:cxn modelId="{6ADA6B02-7194-456F-AD9F-D1D491D57FEA}" type="presParOf" srcId="{CE0CBC41-BAED-4DBC-9E96-62452A886DC5}" destId="{02BB077B-573F-4B74-8E20-D15FB1D60904}" srcOrd="0" destOrd="0" presId="urn:microsoft.com/office/officeart/2005/8/layout/list1"/>
    <dgm:cxn modelId="{C61A8E97-9C11-483C-A5C5-6BFB21E5C787}" type="presParOf" srcId="{CE0CBC41-BAED-4DBC-9E96-62452A886DC5}" destId="{1BD0C3E7-8D0B-44A9-AE3B-B1641B2051AB}" srcOrd="1" destOrd="0" presId="urn:microsoft.com/office/officeart/2005/8/layout/list1"/>
    <dgm:cxn modelId="{83D2A4BE-1758-4BED-A034-D1CCBDE9E582}" type="presParOf" srcId="{D6F6BC10-E556-486E-B137-1D45C84E984D}" destId="{37C63EB7-6070-4DED-86AF-878E88CFAFD3}" srcOrd="1" destOrd="0" presId="urn:microsoft.com/office/officeart/2005/8/layout/list1"/>
    <dgm:cxn modelId="{1FAAE2C0-A216-4E4C-8A15-5E0388D43135}" type="presParOf" srcId="{D6F6BC10-E556-486E-B137-1D45C84E984D}" destId="{DF91984B-89CC-40C2-9EFF-28BA362E8115}" srcOrd="2" destOrd="0" presId="urn:microsoft.com/office/officeart/2005/8/layout/list1"/>
    <dgm:cxn modelId="{8AB82EA2-55CD-4E5D-8776-9263F754DFB2}" type="presParOf" srcId="{D6F6BC10-E556-486E-B137-1D45C84E984D}" destId="{A2DAAA96-E864-49F9-A5A9-F70845900CC1}" srcOrd="3" destOrd="0" presId="urn:microsoft.com/office/officeart/2005/8/layout/list1"/>
    <dgm:cxn modelId="{D633A437-E42E-42E3-A452-AB1FE66E033C}" type="presParOf" srcId="{D6F6BC10-E556-486E-B137-1D45C84E984D}" destId="{77AD5F64-8A60-482A-9126-901015F7BCFB}" srcOrd="4" destOrd="0" presId="urn:microsoft.com/office/officeart/2005/8/layout/list1"/>
    <dgm:cxn modelId="{803D5C80-B4C2-40D4-873A-96B1F783A8A7}" type="presParOf" srcId="{77AD5F64-8A60-482A-9126-901015F7BCFB}" destId="{354D825D-AE28-454C-83AA-6419793838CA}" srcOrd="0" destOrd="0" presId="urn:microsoft.com/office/officeart/2005/8/layout/list1"/>
    <dgm:cxn modelId="{2EE28CB4-26F7-43E2-93F9-96D21D0236DE}" type="presParOf" srcId="{77AD5F64-8A60-482A-9126-901015F7BCFB}" destId="{FCC829DE-E88C-4E2F-830C-80802B45BDD6}" srcOrd="1" destOrd="0" presId="urn:microsoft.com/office/officeart/2005/8/layout/list1"/>
    <dgm:cxn modelId="{D3426B1C-69E8-4B84-86C9-6969E5C4D49E}" type="presParOf" srcId="{D6F6BC10-E556-486E-B137-1D45C84E984D}" destId="{1B14308D-7485-4EED-A3E1-36E6CA413ADF}" srcOrd="5" destOrd="0" presId="urn:microsoft.com/office/officeart/2005/8/layout/list1"/>
    <dgm:cxn modelId="{0E78D834-C00E-4D82-BDEF-AA4AFC919D71}" type="presParOf" srcId="{D6F6BC10-E556-486E-B137-1D45C84E984D}" destId="{321E8485-EDBF-496F-A5C3-F44958A24A9D}" srcOrd="6" destOrd="0" presId="urn:microsoft.com/office/officeart/2005/8/layout/list1"/>
    <dgm:cxn modelId="{CF76DBDB-CB29-488D-B889-737078BA9214}" type="presParOf" srcId="{D6F6BC10-E556-486E-B137-1D45C84E984D}" destId="{B3EB195E-BB93-4F3F-83E9-9799F23E4D1F}" srcOrd="7" destOrd="0" presId="urn:microsoft.com/office/officeart/2005/8/layout/list1"/>
    <dgm:cxn modelId="{AECCFDE7-C5CE-4F79-A960-A7B95006E1DB}" type="presParOf" srcId="{D6F6BC10-E556-486E-B137-1D45C84E984D}" destId="{690051E2-75FB-4E9A-9A5F-5D6CDAF4A402}" srcOrd="8" destOrd="0" presId="urn:microsoft.com/office/officeart/2005/8/layout/list1"/>
    <dgm:cxn modelId="{4D62B987-BEBC-4CF8-9564-1FC87F38DB01}" type="presParOf" srcId="{690051E2-75FB-4E9A-9A5F-5D6CDAF4A402}" destId="{449A609C-ECD7-4D40-AE1D-0E0818714E17}" srcOrd="0" destOrd="0" presId="urn:microsoft.com/office/officeart/2005/8/layout/list1"/>
    <dgm:cxn modelId="{33B04068-D599-437B-A40F-A5BEFEDB008F}" type="presParOf" srcId="{690051E2-75FB-4E9A-9A5F-5D6CDAF4A402}" destId="{530D4019-EF6B-4B32-993E-C46BF6350869}" srcOrd="1" destOrd="0" presId="urn:microsoft.com/office/officeart/2005/8/layout/list1"/>
    <dgm:cxn modelId="{EB721189-3BF6-4C92-BD93-DBD36282F82A}" type="presParOf" srcId="{D6F6BC10-E556-486E-B137-1D45C84E984D}" destId="{A9CFAFC4-AC82-4ACE-8753-04958AD3A443}" srcOrd="9" destOrd="0" presId="urn:microsoft.com/office/officeart/2005/8/layout/list1"/>
    <dgm:cxn modelId="{89BB78BE-14A9-4A0D-8616-31C795F8F63C}" type="presParOf" srcId="{D6F6BC10-E556-486E-B137-1D45C84E984D}" destId="{C5FA133A-A9B1-4156-9D93-CCCD81C48E9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1B2900B-5A48-484C-ACA8-C07567D4322C}"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US"/>
        </a:p>
      </dgm:t>
    </dgm:pt>
    <dgm:pt modelId="{44ECA0F6-043C-46D3-BA85-356833B8B0C0}">
      <dgm:prSet phldrT="[Text]" custT="1"/>
      <dgm:spPr/>
      <dgm:t>
        <a:bodyPr/>
        <a:lstStyle/>
        <a:p>
          <a:r>
            <a:rPr lang="en-US" sz="1600" b="1" dirty="0"/>
            <a:t>Step 7</a:t>
          </a:r>
          <a:r>
            <a:rPr lang="en-US" sz="1600" dirty="0"/>
            <a:t>. Directions of greatest variability</a:t>
          </a:r>
        </a:p>
      </dgm:t>
    </dgm:pt>
    <dgm:pt modelId="{A507061D-C14A-4DD8-B760-7383A0E97101}" type="parTrans" cxnId="{124AC6DA-426E-4374-916C-EA7E63A3266B}">
      <dgm:prSet/>
      <dgm:spPr/>
      <dgm:t>
        <a:bodyPr/>
        <a:lstStyle/>
        <a:p>
          <a:endParaRPr lang="en-US" sz="1600"/>
        </a:p>
      </dgm:t>
    </dgm:pt>
    <dgm:pt modelId="{FF81A587-0CCD-488A-83C6-37291830BF4B}" type="sibTrans" cxnId="{124AC6DA-426E-4374-916C-EA7E63A3266B}">
      <dgm:prSet/>
      <dgm:spPr/>
      <dgm:t>
        <a:bodyPr/>
        <a:lstStyle/>
        <a:p>
          <a:endParaRPr lang="en-US" sz="1600"/>
        </a:p>
      </dgm:t>
    </dgm:pt>
    <dgm:pt modelId="{FEF538C3-D1D1-4C17-AE7B-B59A7E741EED}" type="pres">
      <dgm:prSet presAssocID="{E1B2900B-5A48-484C-ACA8-C07567D4322C}" presName="linear" presStyleCnt="0">
        <dgm:presLayoutVars>
          <dgm:animLvl val="lvl"/>
          <dgm:resizeHandles val="exact"/>
        </dgm:presLayoutVars>
      </dgm:prSet>
      <dgm:spPr/>
    </dgm:pt>
    <dgm:pt modelId="{C0DFD524-7904-4ACB-803C-0E6DC9159ABC}" type="pres">
      <dgm:prSet presAssocID="{44ECA0F6-043C-46D3-BA85-356833B8B0C0}" presName="parentText" presStyleLbl="node1" presStyleIdx="0" presStyleCnt="1">
        <dgm:presLayoutVars>
          <dgm:chMax val="0"/>
          <dgm:bulletEnabled val="1"/>
        </dgm:presLayoutVars>
      </dgm:prSet>
      <dgm:spPr/>
    </dgm:pt>
  </dgm:ptLst>
  <dgm:cxnLst>
    <dgm:cxn modelId="{32ED8C31-898C-4FC9-AE40-F267C9E81FB1}" type="presOf" srcId="{E1B2900B-5A48-484C-ACA8-C07567D4322C}" destId="{FEF538C3-D1D1-4C17-AE7B-B59A7E741EED}" srcOrd="0" destOrd="0" presId="urn:microsoft.com/office/officeart/2005/8/layout/vList2"/>
    <dgm:cxn modelId="{0A9E903B-7CE4-4ABE-A38A-B178A7A4EEFC}" type="presOf" srcId="{44ECA0F6-043C-46D3-BA85-356833B8B0C0}" destId="{C0DFD524-7904-4ACB-803C-0E6DC9159ABC}" srcOrd="0" destOrd="0" presId="urn:microsoft.com/office/officeart/2005/8/layout/vList2"/>
    <dgm:cxn modelId="{124AC6DA-426E-4374-916C-EA7E63A3266B}" srcId="{E1B2900B-5A48-484C-ACA8-C07567D4322C}" destId="{44ECA0F6-043C-46D3-BA85-356833B8B0C0}" srcOrd="0" destOrd="0" parTransId="{A507061D-C14A-4DD8-B760-7383A0E97101}" sibTransId="{FF81A587-0CCD-488A-83C6-37291830BF4B}"/>
    <dgm:cxn modelId="{382186F9-46EB-4345-AC8A-5904AC5E1745}" type="presParOf" srcId="{FEF538C3-D1D1-4C17-AE7B-B59A7E741EED}" destId="{C0DFD524-7904-4ACB-803C-0E6DC9159AB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1B2900B-5A48-484C-ACA8-C07567D4322C}"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US"/>
        </a:p>
      </dgm:t>
    </dgm:pt>
    <dgm:pt modelId="{44ECA0F6-043C-46D3-BA85-356833B8B0C0}">
      <dgm:prSet phldrT="[Text]" custT="1"/>
      <dgm:spPr/>
      <dgm:t>
        <a:bodyPr/>
        <a:lstStyle/>
        <a:p>
          <a:r>
            <a:rPr lang="en-US" sz="1600" b="1" dirty="0"/>
            <a:t>Step 8</a:t>
          </a:r>
          <a:r>
            <a:rPr lang="en-US" sz="1600" dirty="0"/>
            <a:t>. How many dimensions or PCs</a:t>
          </a:r>
        </a:p>
      </dgm:t>
    </dgm:pt>
    <dgm:pt modelId="{A507061D-C14A-4DD8-B760-7383A0E97101}" type="parTrans" cxnId="{124AC6DA-426E-4374-916C-EA7E63A3266B}">
      <dgm:prSet/>
      <dgm:spPr/>
      <dgm:t>
        <a:bodyPr/>
        <a:lstStyle/>
        <a:p>
          <a:endParaRPr lang="en-US" sz="1600"/>
        </a:p>
      </dgm:t>
    </dgm:pt>
    <dgm:pt modelId="{FF81A587-0CCD-488A-83C6-37291830BF4B}" type="sibTrans" cxnId="{124AC6DA-426E-4374-916C-EA7E63A3266B}">
      <dgm:prSet/>
      <dgm:spPr/>
      <dgm:t>
        <a:bodyPr/>
        <a:lstStyle/>
        <a:p>
          <a:endParaRPr lang="en-US" sz="1600"/>
        </a:p>
      </dgm:t>
    </dgm:pt>
    <dgm:pt modelId="{FEF538C3-D1D1-4C17-AE7B-B59A7E741EED}" type="pres">
      <dgm:prSet presAssocID="{E1B2900B-5A48-484C-ACA8-C07567D4322C}" presName="linear" presStyleCnt="0">
        <dgm:presLayoutVars>
          <dgm:animLvl val="lvl"/>
          <dgm:resizeHandles val="exact"/>
        </dgm:presLayoutVars>
      </dgm:prSet>
      <dgm:spPr/>
    </dgm:pt>
    <dgm:pt modelId="{C0DFD524-7904-4ACB-803C-0E6DC9159ABC}" type="pres">
      <dgm:prSet presAssocID="{44ECA0F6-043C-46D3-BA85-356833B8B0C0}" presName="parentText" presStyleLbl="node1" presStyleIdx="0" presStyleCnt="1">
        <dgm:presLayoutVars>
          <dgm:chMax val="0"/>
          <dgm:bulletEnabled val="1"/>
        </dgm:presLayoutVars>
      </dgm:prSet>
      <dgm:spPr/>
    </dgm:pt>
  </dgm:ptLst>
  <dgm:cxnLst>
    <dgm:cxn modelId="{32ED8C31-898C-4FC9-AE40-F267C9E81FB1}" type="presOf" srcId="{E1B2900B-5A48-484C-ACA8-C07567D4322C}" destId="{FEF538C3-D1D1-4C17-AE7B-B59A7E741EED}" srcOrd="0" destOrd="0" presId="urn:microsoft.com/office/officeart/2005/8/layout/vList2"/>
    <dgm:cxn modelId="{0A9E903B-7CE4-4ABE-A38A-B178A7A4EEFC}" type="presOf" srcId="{44ECA0F6-043C-46D3-BA85-356833B8B0C0}" destId="{C0DFD524-7904-4ACB-803C-0E6DC9159ABC}" srcOrd="0" destOrd="0" presId="urn:microsoft.com/office/officeart/2005/8/layout/vList2"/>
    <dgm:cxn modelId="{124AC6DA-426E-4374-916C-EA7E63A3266B}" srcId="{E1B2900B-5A48-484C-ACA8-C07567D4322C}" destId="{44ECA0F6-043C-46D3-BA85-356833B8B0C0}" srcOrd="0" destOrd="0" parTransId="{A507061D-C14A-4DD8-B760-7383A0E97101}" sibTransId="{FF81A587-0CCD-488A-83C6-37291830BF4B}"/>
    <dgm:cxn modelId="{382186F9-46EB-4345-AC8A-5904AC5E1745}" type="presParOf" srcId="{FEF538C3-D1D1-4C17-AE7B-B59A7E741EED}" destId="{C0DFD524-7904-4ACB-803C-0E6DC9159AB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4BCE1A5-AFC5-407D-BD9F-1696610DE6D8}"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6882E3C2-35F2-4A79-8472-00F4AEA88229}">
      <dgm:prSet phldrT="[Text]" custT="1"/>
      <dgm:spPr/>
      <dgm:t>
        <a:bodyPr/>
        <a:lstStyle/>
        <a:p>
          <a:r>
            <a:rPr lang="en-US" sz="1200" dirty="0"/>
            <a:t>Missing Values</a:t>
          </a:r>
        </a:p>
      </dgm:t>
    </dgm:pt>
    <dgm:pt modelId="{7FBE7A50-F5CA-4427-8682-5E9375B86862}" type="parTrans" cxnId="{A2B60BAE-3D24-47B3-8342-A2A4211A50B6}">
      <dgm:prSet/>
      <dgm:spPr/>
      <dgm:t>
        <a:bodyPr/>
        <a:lstStyle/>
        <a:p>
          <a:endParaRPr lang="en-US" sz="2000"/>
        </a:p>
      </dgm:t>
    </dgm:pt>
    <dgm:pt modelId="{56803888-64BB-499D-A8A3-9B312A853A6E}" type="sibTrans" cxnId="{A2B60BAE-3D24-47B3-8342-A2A4211A50B6}">
      <dgm:prSet/>
      <dgm:spPr/>
      <dgm:t>
        <a:bodyPr/>
        <a:lstStyle/>
        <a:p>
          <a:endParaRPr lang="en-US" sz="2000"/>
        </a:p>
      </dgm:t>
    </dgm:pt>
    <dgm:pt modelId="{A2420522-03F0-4B3D-BA9A-133BEAD9AA8D}">
      <dgm:prSet phldrT="[Text]" custT="1"/>
      <dgm:spPr/>
      <dgm:t>
        <a:bodyPr/>
        <a:lstStyle/>
        <a:p>
          <a:r>
            <a:rPr lang="en-US" sz="1200" dirty="0"/>
            <a:t>find features with a fraction of missing values above a specified threshold. </a:t>
          </a:r>
        </a:p>
      </dgm:t>
    </dgm:pt>
    <dgm:pt modelId="{361F1B8A-7BA2-4080-801C-9EFE5EFFFB4E}" type="parTrans" cxnId="{177F8ED7-A902-4E09-A0A1-860B12485AB5}">
      <dgm:prSet/>
      <dgm:spPr/>
      <dgm:t>
        <a:bodyPr/>
        <a:lstStyle/>
        <a:p>
          <a:endParaRPr lang="en-US" sz="2000"/>
        </a:p>
      </dgm:t>
    </dgm:pt>
    <dgm:pt modelId="{63072E9E-1686-4AD6-B185-D15FD13B5E02}" type="sibTrans" cxnId="{177F8ED7-A902-4E09-A0A1-860B12485AB5}">
      <dgm:prSet/>
      <dgm:spPr/>
      <dgm:t>
        <a:bodyPr/>
        <a:lstStyle/>
        <a:p>
          <a:endParaRPr lang="en-US" sz="2000"/>
        </a:p>
      </dgm:t>
    </dgm:pt>
    <dgm:pt modelId="{B2AEA627-4FB9-433A-A472-576E5AA6F1A6}">
      <dgm:prSet custT="1"/>
      <dgm:spPr/>
      <dgm:t>
        <a:bodyPr/>
        <a:lstStyle/>
        <a:p>
          <a:r>
            <a:rPr lang="en-US" sz="1200" dirty="0"/>
            <a:t>Collinear Features</a:t>
          </a:r>
        </a:p>
      </dgm:t>
    </dgm:pt>
    <dgm:pt modelId="{B30D3B46-9858-4F08-9A3B-537C628B156B}" type="parTrans" cxnId="{E1C8205E-534B-4E5F-9D28-B8602074D748}">
      <dgm:prSet/>
      <dgm:spPr/>
      <dgm:t>
        <a:bodyPr/>
        <a:lstStyle/>
        <a:p>
          <a:endParaRPr lang="en-US" sz="2000"/>
        </a:p>
      </dgm:t>
    </dgm:pt>
    <dgm:pt modelId="{480E3868-6857-4055-AA7F-252FD1DBA451}" type="sibTrans" cxnId="{E1C8205E-534B-4E5F-9D28-B8602074D748}">
      <dgm:prSet/>
      <dgm:spPr/>
      <dgm:t>
        <a:bodyPr/>
        <a:lstStyle/>
        <a:p>
          <a:endParaRPr lang="en-US" sz="2000"/>
        </a:p>
      </dgm:t>
    </dgm:pt>
    <dgm:pt modelId="{D3B87D40-460B-40E1-B3D4-038A60778023}">
      <dgm:prSet custT="1"/>
      <dgm:spPr/>
      <dgm:t>
        <a:bodyPr/>
        <a:lstStyle/>
        <a:p>
          <a:r>
            <a:rPr lang="en-US" sz="1200" dirty="0"/>
            <a:t>Collinear features are features that are highly correlated with one another. In machine learning, these lead to decreased generalization performance on the test set due to high variance and less model interpretability.</a:t>
          </a:r>
        </a:p>
      </dgm:t>
    </dgm:pt>
    <dgm:pt modelId="{5011B25B-BBA6-449F-843E-86D9E59E0315}" type="parTrans" cxnId="{6CD36192-C6E6-437A-9F37-972E3CB2CC16}">
      <dgm:prSet/>
      <dgm:spPr/>
      <dgm:t>
        <a:bodyPr/>
        <a:lstStyle/>
        <a:p>
          <a:endParaRPr lang="en-US" sz="2000"/>
        </a:p>
      </dgm:t>
    </dgm:pt>
    <dgm:pt modelId="{AEC57851-E4EB-40AD-BFC4-142934E2B58F}" type="sibTrans" cxnId="{6CD36192-C6E6-437A-9F37-972E3CB2CC16}">
      <dgm:prSet/>
      <dgm:spPr/>
      <dgm:t>
        <a:bodyPr/>
        <a:lstStyle/>
        <a:p>
          <a:endParaRPr lang="en-US" sz="2000"/>
        </a:p>
      </dgm:t>
    </dgm:pt>
    <dgm:pt modelId="{48BC386B-B33C-42F5-A584-1B0EC6A4D891}">
      <dgm:prSet custT="1"/>
      <dgm:spPr/>
      <dgm:t>
        <a:bodyPr/>
        <a:lstStyle/>
        <a:p>
          <a:r>
            <a:rPr lang="en-US" sz="1200" dirty="0"/>
            <a:t>Zero/low Importance Features</a:t>
          </a:r>
        </a:p>
      </dgm:t>
    </dgm:pt>
    <dgm:pt modelId="{C7122775-4DB9-449D-B1D6-2ECD9BEC1292}" type="parTrans" cxnId="{1C323049-2C43-4C4F-8B25-C0F4701DAC86}">
      <dgm:prSet/>
      <dgm:spPr/>
      <dgm:t>
        <a:bodyPr/>
        <a:lstStyle/>
        <a:p>
          <a:endParaRPr lang="en-US" sz="2000"/>
        </a:p>
      </dgm:t>
    </dgm:pt>
    <dgm:pt modelId="{837C270F-6093-47D4-AC9D-03FDD27AA1AD}" type="sibTrans" cxnId="{1C323049-2C43-4C4F-8B25-C0F4701DAC86}">
      <dgm:prSet/>
      <dgm:spPr/>
      <dgm:t>
        <a:bodyPr/>
        <a:lstStyle/>
        <a:p>
          <a:endParaRPr lang="en-US" sz="2000"/>
        </a:p>
      </dgm:t>
    </dgm:pt>
    <dgm:pt modelId="{FC3E154D-D017-4CA4-ADE1-74A22A2AABCC}">
      <dgm:prSet custT="1"/>
      <dgm:spPr/>
      <dgm:t>
        <a:bodyPr/>
        <a:lstStyle/>
        <a:p>
          <a:r>
            <a:rPr lang="en-US" sz="1200" dirty="0"/>
            <a:t>only for supervised machine learning problems where we have labels for training a model and is non-deterministic. </a:t>
          </a:r>
        </a:p>
        <a:p>
          <a:r>
            <a:rPr lang="en-US" sz="1200" dirty="0"/>
            <a:t>use feature importance for feature selection by removing zero importance features. In a tree-based model, the features with zero importance are not used to split any nodes, and so we can remove them without affecting model performance.</a:t>
          </a:r>
        </a:p>
      </dgm:t>
    </dgm:pt>
    <dgm:pt modelId="{ECBDE5C6-E8F8-4387-904E-04F75B6AB615}" type="parTrans" cxnId="{BC9C0BB4-47AA-4603-8FDA-C41B30AAF096}">
      <dgm:prSet/>
      <dgm:spPr/>
      <dgm:t>
        <a:bodyPr/>
        <a:lstStyle/>
        <a:p>
          <a:endParaRPr lang="en-US" sz="2000"/>
        </a:p>
      </dgm:t>
    </dgm:pt>
    <dgm:pt modelId="{C09E10B9-1AA7-4565-9B91-66014E4602D0}" type="sibTrans" cxnId="{BC9C0BB4-47AA-4603-8FDA-C41B30AAF096}">
      <dgm:prSet/>
      <dgm:spPr/>
      <dgm:t>
        <a:bodyPr/>
        <a:lstStyle/>
        <a:p>
          <a:endParaRPr lang="en-US" sz="2000"/>
        </a:p>
      </dgm:t>
    </dgm:pt>
    <dgm:pt modelId="{EB309858-629B-41E2-97FF-7F8065468081}">
      <dgm:prSet custT="1"/>
      <dgm:spPr/>
      <dgm:t>
        <a:bodyPr/>
        <a:lstStyle/>
        <a:p>
          <a:r>
            <a:rPr lang="en-US" sz="1200" b="0" i="0" dirty="0"/>
            <a:t>Single Unique Value Features</a:t>
          </a:r>
          <a:endParaRPr lang="en-US" sz="1200" b="0" dirty="0"/>
        </a:p>
      </dgm:t>
    </dgm:pt>
    <dgm:pt modelId="{611FAB19-97CB-4A53-9101-145BE3738F18}" type="parTrans" cxnId="{881741FF-5A8D-4EB7-9AF7-837B5470D38F}">
      <dgm:prSet/>
      <dgm:spPr/>
      <dgm:t>
        <a:bodyPr/>
        <a:lstStyle/>
        <a:p>
          <a:endParaRPr lang="en-US" sz="2000"/>
        </a:p>
      </dgm:t>
    </dgm:pt>
    <dgm:pt modelId="{9A73EF41-807B-4F92-849A-B4EC82F4977A}" type="sibTrans" cxnId="{881741FF-5A8D-4EB7-9AF7-837B5470D38F}">
      <dgm:prSet/>
      <dgm:spPr/>
      <dgm:t>
        <a:bodyPr/>
        <a:lstStyle/>
        <a:p>
          <a:endParaRPr lang="en-US" sz="2000"/>
        </a:p>
      </dgm:t>
    </dgm:pt>
    <dgm:pt modelId="{2E83EEA0-7E94-4BBE-A33A-CF1BD253A0EE}">
      <dgm:prSet custT="1"/>
      <dgm:spPr/>
      <dgm:t>
        <a:bodyPr/>
        <a:lstStyle/>
        <a:p>
          <a:r>
            <a:rPr lang="en-US" sz="1200" dirty="0"/>
            <a:t>A feature with only one unique value cannot be useful for machine learning because this feature has zero variance. For example, a tree-based model can never make a split on a feature with only one value (since there are no groups to divide the observations into).</a:t>
          </a:r>
        </a:p>
      </dgm:t>
    </dgm:pt>
    <dgm:pt modelId="{438C58E1-BE50-4389-9F4C-2181C9411D56}" type="parTrans" cxnId="{AF1C5DE2-C077-4D43-A05C-B567E802B3DE}">
      <dgm:prSet/>
      <dgm:spPr/>
      <dgm:t>
        <a:bodyPr/>
        <a:lstStyle/>
        <a:p>
          <a:endParaRPr lang="en-US" sz="2000"/>
        </a:p>
      </dgm:t>
    </dgm:pt>
    <dgm:pt modelId="{FD828BEE-0205-4E2F-92C4-0D27FA8F968E}" type="sibTrans" cxnId="{AF1C5DE2-C077-4D43-A05C-B567E802B3DE}">
      <dgm:prSet/>
      <dgm:spPr/>
      <dgm:t>
        <a:bodyPr/>
        <a:lstStyle/>
        <a:p>
          <a:endParaRPr lang="en-US" sz="2000"/>
        </a:p>
      </dgm:t>
    </dgm:pt>
    <dgm:pt modelId="{0830012D-D961-4A0A-B35B-995FAA9EC094}" type="pres">
      <dgm:prSet presAssocID="{14BCE1A5-AFC5-407D-BD9F-1696610DE6D8}" presName="linear" presStyleCnt="0">
        <dgm:presLayoutVars>
          <dgm:dir/>
          <dgm:animLvl val="lvl"/>
          <dgm:resizeHandles val="exact"/>
        </dgm:presLayoutVars>
      </dgm:prSet>
      <dgm:spPr/>
    </dgm:pt>
    <dgm:pt modelId="{ABDEFB84-0A63-42C8-9CA9-85CEC66B3CA5}" type="pres">
      <dgm:prSet presAssocID="{6882E3C2-35F2-4A79-8472-00F4AEA88229}" presName="parentLin" presStyleCnt="0"/>
      <dgm:spPr/>
    </dgm:pt>
    <dgm:pt modelId="{6D02583B-DEC8-4E6A-98BE-9A5799A9C220}" type="pres">
      <dgm:prSet presAssocID="{6882E3C2-35F2-4A79-8472-00F4AEA88229}" presName="parentLeftMargin" presStyleLbl="node1" presStyleIdx="0" presStyleCnt="4"/>
      <dgm:spPr/>
    </dgm:pt>
    <dgm:pt modelId="{818F59FC-7AC9-44B8-8A67-716CFF80CD1A}" type="pres">
      <dgm:prSet presAssocID="{6882E3C2-35F2-4A79-8472-00F4AEA88229}" presName="parentText" presStyleLbl="node1" presStyleIdx="0" presStyleCnt="4">
        <dgm:presLayoutVars>
          <dgm:chMax val="0"/>
          <dgm:bulletEnabled val="1"/>
        </dgm:presLayoutVars>
      </dgm:prSet>
      <dgm:spPr/>
    </dgm:pt>
    <dgm:pt modelId="{2E183301-7996-4EC9-B1AA-C8859468FDB4}" type="pres">
      <dgm:prSet presAssocID="{6882E3C2-35F2-4A79-8472-00F4AEA88229}" presName="negativeSpace" presStyleCnt="0"/>
      <dgm:spPr/>
    </dgm:pt>
    <dgm:pt modelId="{459EEF6F-4F4D-432A-977A-0F85D6B01EA5}" type="pres">
      <dgm:prSet presAssocID="{6882E3C2-35F2-4A79-8472-00F4AEA88229}" presName="childText" presStyleLbl="conFgAcc1" presStyleIdx="0" presStyleCnt="4">
        <dgm:presLayoutVars>
          <dgm:bulletEnabled val="1"/>
        </dgm:presLayoutVars>
      </dgm:prSet>
      <dgm:spPr/>
    </dgm:pt>
    <dgm:pt modelId="{920A33BF-6CC5-43FC-A34E-E5526A8B6159}" type="pres">
      <dgm:prSet presAssocID="{56803888-64BB-499D-A8A3-9B312A853A6E}" presName="spaceBetweenRectangles" presStyleCnt="0"/>
      <dgm:spPr/>
    </dgm:pt>
    <dgm:pt modelId="{37D4EDFF-8409-46F0-801E-CC86B728598A}" type="pres">
      <dgm:prSet presAssocID="{B2AEA627-4FB9-433A-A472-576E5AA6F1A6}" presName="parentLin" presStyleCnt="0"/>
      <dgm:spPr/>
    </dgm:pt>
    <dgm:pt modelId="{83B22C7C-A1D9-4494-828A-D9502BA2AEC5}" type="pres">
      <dgm:prSet presAssocID="{B2AEA627-4FB9-433A-A472-576E5AA6F1A6}" presName="parentLeftMargin" presStyleLbl="node1" presStyleIdx="0" presStyleCnt="4"/>
      <dgm:spPr/>
    </dgm:pt>
    <dgm:pt modelId="{1AA1EEC4-0D45-4059-9E5D-5E9E68468857}" type="pres">
      <dgm:prSet presAssocID="{B2AEA627-4FB9-433A-A472-576E5AA6F1A6}" presName="parentText" presStyleLbl="node1" presStyleIdx="1" presStyleCnt="4">
        <dgm:presLayoutVars>
          <dgm:chMax val="0"/>
          <dgm:bulletEnabled val="1"/>
        </dgm:presLayoutVars>
      </dgm:prSet>
      <dgm:spPr/>
    </dgm:pt>
    <dgm:pt modelId="{365745FB-F4D7-4A82-AEDA-04F2882526E9}" type="pres">
      <dgm:prSet presAssocID="{B2AEA627-4FB9-433A-A472-576E5AA6F1A6}" presName="negativeSpace" presStyleCnt="0"/>
      <dgm:spPr/>
    </dgm:pt>
    <dgm:pt modelId="{29129AAF-D9B9-4897-925C-A7DC306DFBB3}" type="pres">
      <dgm:prSet presAssocID="{B2AEA627-4FB9-433A-A472-576E5AA6F1A6}" presName="childText" presStyleLbl="conFgAcc1" presStyleIdx="1" presStyleCnt="4">
        <dgm:presLayoutVars>
          <dgm:bulletEnabled val="1"/>
        </dgm:presLayoutVars>
      </dgm:prSet>
      <dgm:spPr/>
    </dgm:pt>
    <dgm:pt modelId="{11F0FA0A-A111-40D7-A900-62789C060D84}" type="pres">
      <dgm:prSet presAssocID="{480E3868-6857-4055-AA7F-252FD1DBA451}" presName="spaceBetweenRectangles" presStyleCnt="0"/>
      <dgm:spPr/>
    </dgm:pt>
    <dgm:pt modelId="{5CB1752A-BED7-4D29-B122-091AB23B762C}" type="pres">
      <dgm:prSet presAssocID="{48BC386B-B33C-42F5-A584-1B0EC6A4D891}" presName="parentLin" presStyleCnt="0"/>
      <dgm:spPr/>
    </dgm:pt>
    <dgm:pt modelId="{0D3FFD52-0F4F-4D57-BB53-7811FC8E9145}" type="pres">
      <dgm:prSet presAssocID="{48BC386B-B33C-42F5-A584-1B0EC6A4D891}" presName="parentLeftMargin" presStyleLbl="node1" presStyleIdx="1" presStyleCnt="4"/>
      <dgm:spPr/>
    </dgm:pt>
    <dgm:pt modelId="{2B41860F-D73E-4D51-87C7-40113C8B2471}" type="pres">
      <dgm:prSet presAssocID="{48BC386B-B33C-42F5-A584-1B0EC6A4D891}" presName="parentText" presStyleLbl="node1" presStyleIdx="2" presStyleCnt="4">
        <dgm:presLayoutVars>
          <dgm:chMax val="0"/>
          <dgm:bulletEnabled val="1"/>
        </dgm:presLayoutVars>
      </dgm:prSet>
      <dgm:spPr/>
    </dgm:pt>
    <dgm:pt modelId="{71ABF450-AB3A-40F0-A059-2F63A1C6DB6F}" type="pres">
      <dgm:prSet presAssocID="{48BC386B-B33C-42F5-A584-1B0EC6A4D891}" presName="negativeSpace" presStyleCnt="0"/>
      <dgm:spPr/>
    </dgm:pt>
    <dgm:pt modelId="{AE0EC979-533C-4C72-89FA-1F028D28C458}" type="pres">
      <dgm:prSet presAssocID="{48BC386B-B33C-42F5-A584-1B0EC6A4D891}" presName="childText" presStyleLbl="conFgAcc1" presStyleIdx="2" presStyleCnt="4">
        <dgm:presLayoutVars>
          <dgm:bulletEnabled val="1"/>
        </dgm:presLayoutVars>
      </dgm:prSet>
      <dgm:spPr/>
    </dgm:pt>
    <dgm:pt modelId="{117B235C-4441-4634-8CF3-94A0E71AEEAB}" type="pres">
      <dgm:prSet presAssocID="{837C270F-6093-47D4-AC9D-03FDD27AA1AD}" presName="spaceBetweenRectangles" presStyleCnt="0"/>
      <dgm:spPr/>
    </dgm:pt>
    <dgm:pt modelId="{F1BA27C6-02F1-4569-B34D-219773153A43}" type="pres">
      <dgm:prSet presAssocID="{EB309858-629B-41E2-97FF-7F8065468081}" presName="parentLin" presStyleCnt="0"/>
      <dgm:spPr/>
    </dgm:pt>
    <dgm:pt modelId="{A549829C-B712-44B4-B119-76BA26348CC3}" type="pres">
      <dgm:prSet presAssocID="{EB309858-629B-41E2-97FF-7F8065468081}" presName="parentLeftMargin" presStyleLbl="node1" presStyleIdx="2" presStyleCnt="4"/>
      <dgm:spPr/>
    </dgm:pt>
    <dgm:pt modelId="{83BEE3DD-F695-4886-A545-3A583DB2E8E2}" type="pres">
      <dgm:prSet presAssocID="{EB309858-629B-41E2-97FF-7F8065468081}" presName="parentText" presStyleLbl="node1" presStyleIdx="3" presStyleCnt="4">
        <dgm:presLayoutVars>
          <dgm:chMax val="0"/>
          <dgm:bulletEnabled val="1"/>
        </dgm:presLayoutVars>
      </dgm:prSet>
      <dgm:spPr/>
    </dgm:pt>
    <dgm:pt modelId="{370FD005-53D5-4CBF-B6C9-303EE27CADFD}" type="pres">
      <dgm:prSet presAssocID="{EB309858-629B-41E2-97FF-7F8065468081}" presName="negativeSpace" presStyleCnt="0"/>
      <dgm:spPr/>
    </dgm:pt>
    <dgm:pt modelId="{BCE6F089-AE13-4413-8939-E52A67A0E964}" type="pres">
      <dgm:prSet presAssocID="{EB309858-629B-41E2-97FF-7F8065468081}" presName="childText" presStyleLbl="conFgAcc1" presStyleIdx="3" presStyleCnt="4">
        <dgm:presLayoutVars>
          <dgm:bulletEnabled val="1"/>
        </dgm:presLayoutVars>
      </dgm:prSet>
      <dgm:spPr/>
    </dgm:pt>
  </dgm:ptLst>
  <dgm:cxnLst>
    <dgm:cxn modelId="{4195AB11-AC16-4A46-89BC-0FFF09BA3390}" type="presOf" srcId="{B2AEA627-4FB9-433A-A472-576E5AA6F1A6}" destId="{1AA1EEC4-0D45-4059-9E5D-5E9E68468857}" srcOrd="1" destOrd="0" presId="urn:microsoft.com/office/officeart/2005/8/layout/list1"/>
    <dgm:cxn modelId="{2CE7B427-85E9-4C2D-8E8F-307C191D3344}" type="presOf" srcId="{B2AEA627-4FB9-433A-A472-576E5AA6F1A6}" destId="{83B22C7C-A1D9-4494-828A-D9502BA2AEC5}" srcOrd="0" destOrd="0" presId="urn:microsoft.com/office/officeart/2005/8/layout/list1"/>
    <dgm:cxn modelId="{788E592B-50EA-4BF1-A8E1-57ED17481FCB}" type="presOf" srcId="{48BC386B-B33C-42F5-A584-1B0EC6A4D891}" destId="{2B41860F-D73E-4D51-87C7-40113C8B2471}" srcOrd="1" destOrd="0" presId="urn:microsoft.com/office/officeart/2005/8/layout/list1"/>
    <dgm:cxn modelId="{E1C8205E-534B-4E5F-9D28-B8602074D748}" srcId="{14BCE1A5-AFC5-407D-BD9F-1696610DE6D8}" destId="{B2AEA627-4FB9-433A-A472-576E5AA6F1A6}" srcOrd="1" destOrd="0" parTransId="{B30D3B46-9858-4F08-9A3B-537C628B156B}" sibTransId="{480E3868-6857-4055-AA7F-252FD1DBA451}"/>
    <dgm:cxn modelId="{1C323049-2C43-4C4F-8B25-C0F4701DAC86}" srcId="{14BCE1A5-AFC5-407D-BD9F-1696610DE6D8}" destId="{48BC386B-B33C-42F5-A584-1B0EC6A4D891}" srcOrd="2" destOrd="0" parTransId="{C7122775-4DB9-449D-B1D6-2ECD9BEC1292}" sibTransId="{837C270F-6093-47D4-AC9D-03FDD27AA1AD}"/>
    <dgm:cxn modelId="{BD1F8D4C-C8D8-4AA5-A368-7FBA6A49CA1E}" type="presOf" srcId="{FC3E154D-D017-4CA4-ADE1-74A22A2AABCC}" destId="{AE0EC979-533C-4C72-89FA-1F028D28C458}" srcOrd="0" destOrd="0" presId="urn:microsoft.com/office/officeart/2005/8/layout/list1"/>
    <dgm:cxn modelId="{4D5D2051-C5A8-47F1-AE21-7B212355DA27}" type="presOf" srcId="{14BCE1A5-AFC5-407D-BD9F-1696610DE6D8}" destId="{0830012D-D961-4A0A-B35B-995FAA9EC094}" srcOrd="0" destOrd="0" presId="urn:microsoft.com/office/officeart/2005/8/layout/list1"/>
    <dgm:cxn modelId="{DA2D2581-9ECA-4CBC-81C8-412FC6C41A30}" type="presOf" srcId="{EB309858-629B-41E2-97FF-7F8065468081}" destId="{83BEE3DD-F695-4886-A545-3A583DB2E8E2}" srcOrd="1" destOrd="0" presId="urn:microsoft.com/office/officeart/2005/8/layout/list1"/>
    <dgm:cxn modelId="{718B2983-6E4F-4DB8-8246-DD7C5BF95F3E}" type="presOf" srcId="{EB309858-629B-41E2-97FF-7F8065468081}" destId="{A549829C-B712-44B4-B119-76BA26348CC3}" srcOrd="0" destOrd="0" presId="urn:microsoft.com/office/officeart/2005/8/layout/list1"/>
    <dgm:cxn modelId="{0E11BD8C-B779-4334-BECF-BCE71DCCB4C7}" type="presOf" srcId="{6882E3C2-35F2-4A79-8472-00F4AEA88229}" destId="{6D02583B-DEC8-4E6A-98BE-9A5799A9C220}" srcOrd="0" destOrd="0" presId="urn:microsoft.com/office/officeart/2005/8/layout/list1"/>
    <dgm:cxn modelId="{6CD36192-C6E6-437A-9F37-972E3CB2CC16}" srcId="{B2AEA627-4FB9-433A-A472-576E5AA6F1A6}" destId="{D3B87D40-460B-40E1-B3D4-038A60778023}" srcOrd="0" destOrd="0" parTransId="{5011B25B-BBA6-449F-843E-86D9E59E0315}" sibTransId="{AEC57851-E4EB-40AD-BFC4-142934E2B58F}"/>
    <dgm:cxn modelId="{5CB505A0-4E3D-4545-88B8-8F3E23A23DEE}" type="presOf" srcId="{6882E3C2-35F2-4A79-8472-00F4AEA88229}" destId="{818F59FC-7AC9-44B8-8A67-716CFF80CD1A}" srcOrd="1" destOrd="0" presId="urn:microsoft.com/office/officeart/2005/8/layout/list1"/>
    <dgm:cxn modelId="{A2B60BAE-3D24-47B3-8342-A2A4211A50B6}" srcId="{14BCE1A5-AFC5-407D-BD9F-1696610DE6D8}" destId="{6882E3C2-35F2-4A79-8472-00F4AEA88229}" srcOrd="0" destOrd="0" parTransId="{7FBE7A50-F5CA-4427-8682-5E9375B86862}" sibTransId="{56803888-64BB-499D-A8A3-9B312A853A6E}"/>
    <dgm:cxn modelId="{BC9C0BB4-47AA-4603-8FDA-C41B30AAF096}" srcId="{48BC386B-B33C-42F5-A584-1B0EC6A4D891}" destId="{FC3E154D-D017-4CA4-ADE1-74A22A2AABCC}" srcOrd="0" destOrd="0" parTransId="{ECBDE5C6-E8F8-4387-904E-04F75B6AB615}" sibTransId="{C09E10B9-1AA7-4565-9B91-66014E4602D0}"/>
    <dgm:cxn modelId="{459AC7B7-92F5-4A28-AAA8-1E21FF75923F}" type="presOf" srcId="{D3B87D40-460B-40E1-B3D4-038A60778023}" destId="{29129AAF-D9B9-4897-925C-A7DC306DFBB3}" srcOrd="0" destOrd="0" presId="urn:microsoft.com/office/officeart/2005/8/layout/list1"/>
    <dgm:cxn modelId="{B20C72BA-0384-4AC3-A5B9-D1870D074678}" type="presOf" srcId="{2E83EEA0-7E94-4BBE-A33A-CF1BD253A0EE}" destId="{BCE6F089-AE13-4413-8939-E52A67A0E964}" srcOrd="0" destOrd="0" presId="urn:microsoft.com/office/officeart/2005/8/layout/list1"/>
    <dgm:cxn modelId="{7D26A0C8-3C88-419B-979B-9726A553904E}" type="presOf" srcId="{48BC386B-B33C-42F5-A584-1B0EC6A4D891}" destId="{0D3FFD52-0F4F-4D57-BB53-7811FC8E9145}" srcOrd="0" destOrd="0" presId="urn:microsoft.com/office/officeart/2005/8/layout/list1"/>
    <dgm:cxn modelId="{177F8ED7-A902-4E09-A0A1-860B12485AB5}" srcId="{6882E3C2-35F2-4A79-8472-00F4AEA88229}" destId="{A2420522-03F0-4B3D-BA9A-133BEAD9AA8D}" srcOrd="0" destOrd="0" parTransId="{361F1B8A-7BA2-4080-801C-9EFE5EFFFB4E}" sibTransId="{63072E9E-1686-4AD6-B185-D15FD13B5E02}"/>
    <dgm:cxn modelId="{AF1C5DE2-C077-4D43-A05C-B567E802B3DE}" srcId="{EB309858-629B-41E2-97FF-7F8065468081}" destId="{2E83EEA0-7E94-4BBE-A33A-CF1BD253A0EE}" srcOrd="0" destOrd="0" parTransId="{438C58E1-BE50-4389-9F4C-2181C9411D56}" sibTransId="{FD828BEE-0205-4E2F-92C4-0D27FA8F968E}"/>
    <dgm:cxn modelId="{083B07FF-8504-493E-8FB5-E223852FA5ED}" type="presOf" srcId="{A2420522-03F0-4B3D-BA9A-133BEAD9AA8D}" destId="{459EEF6F-4F4D-432A-977A-0F85D6B01EA5}" srcOrd="0" destOrd="0" presId="urn:microsoft.com/office/officeart/2005/8/layout/list1"/>
    <dgm:cxn modelId="{881741FF-5A8D-4EB7-9AF7-837B5470D38F}" srcId="{14BCE1A5-AFC5-407D-BD9F-1696610DE6D8}" destId="{EB309858-629B-41E2-97FF-7F8065468081}" srcOrd="3" destOrd="0" parTransId="{611FAB19-97CB-4A53-9101-145BE3738F18}" sibTransId="{9A73EF41-807B-4F92-849A-B4EC82F4977A}"/>
    <dgm:cxn modelId="{601D5F28-713D-4C0A-AE66-20D4E11C5C70}" type="presParOf" srcId="{0830012D-D961-4A0A-B35B-995FAA9EC094}" destId="{ABDEFB84-0A63-42C8-9CA9-85CEC66B3CA5}" srcOrd="0" destOrd="0" presId="urn:microsoft.com/office/officeart/2005/8/layout/list1"/>
    <dgm:cxn modelId="{8C303488-D85B-4A2E-B18F-C8057230C7F4}" type="presParOf" srcId="{ABDEFB84-0A63-42C8-9CA9-85CEC66B3CA5}" destId="{6D02583B-DEC8-4E6A-98BE-9A5799A9C220}" srcOrd="0" destOrd="0" presId="urn:microsoft.com/office/officeart/2005/8/layout/list1"/>
    <dgm:cxn modelId="{8A21769C-32E3-451F-89AF-968653D12067}" type="presParOf" srcId="{ABDEFB84-0A63-42C8-9CA9-85CEC66B3CA5}" destId="{818F59FC-7AC9-44B8-8A67-716CFF80CD1A}" srcOrd="1" destOrd="0" presId="urn:microsoft.com/office/officeart/2005/8/layout/list1"/>
    <dgm:cxn modelId="{34F021F1-3D48-46CC-94CE-550B64B92943}" type="presParOf" srcId="{0830012D-D961-4A0A-B35B-995FAA9EC094}" destId="{2E183301-7996-4EC9-B1AA-C8859468FDB4}" srcOrd="1" destOrd="0" presId="urn:microsoft.com/office/officeart/2005/8/layout/list1"/>
    <dgm:cxn modelId="{C237B550-240A-4CCC-A5AA-2928AC0450CE}" type="presParOf" srcId="{0830012D-D961-4A0A-B35B-995FAA9EC094}" destId="{459EEF6F-4F4D-432A-977A-0F85D6B01EA5}" srcOrd="2" destOrd="0" presId="urn:microsoft.com/office/officeart/2005/8/layout/list1"/>
    <dgm:cxn modelId="{EDAA4910-8B85-4C46-89F3-7BF243DBC42E}" type="presParOf" srcId="{0830012D-D961-4A0A-B35B-995FAA9EC094}" destId="{920A33BF-6CC5-43FC-A34E-E5526A8B6159}" srcOrd="3" destOrd="0" presId="urn:microsoft.com/office/officeart/2005/8/layout/list1"/>
    <dgm:cxn modelId="{FF1B1C14-5F2B-4970-A501-EE81B21DB872}" type="presParOf" srcId="{0830012D-D961-4A0A-B35B-995FAA9EC094}" destId="{37D4EDFF-8409-46F0-801E-CC86B728598A}" srcOrd="4" destOrd="0" presId="urn:microsoft.com/office/officeart/2005/8/layout/list1"/>
    <dgm:cxn modelId="{F997430C-E641-47CF-ADE8-96932D4EEA68}" type="presParOf" srcId="{37D4EDFF-8409-46F0-801E-CC86B728598A}" destId="{83B22C7C-A1D9-4494-828A-D9502BA2AEC5}" srcOrd="0" destOrd="0" presId="urn:microsoft.com/office/officeart/2005/8/layout/list1"/>
    <dgm:cxn modelId="{676CBF41-4CE8-473F-82F5-6998D99B90FC}" type="presParOf" srcId="{37D4EDFF-8409-46F0-801E-CC86B728598A}" destId="{1AA1EEC4-0D45-4059-9E5D-5E9E68468857}" srcOrd="1" destOrd="0" presId="urn:microsoft.com/office/officeart/2005/8/layout/list1"/>
    <dgm:cxn modelId="{9074B53D-1860-46AD-9708-E189A894FB7B}" type="presParOf" srcId="{0830012D-D961-4A0A-B35B-995FAA9EC094}" destId="{365745FB-F4D7-4A82-AEDA-04F2882526E9}" srcOrd="5" destOrd="0" presId="urn:microsoft.com/office/officeart/2005/8/layout/list1"/>
    <dgm:cxn modelId="{CBE7FA1C-8908-4ADA-9CB0-AD0FF5558882}" type="presParOf" srcId="{0830012D-D961-4A0A-B35B-995FAA9EC094}" destId="{29129AAF-D9B9-4897-925C-A7DC306DFBB3}" srcOrd="6" destOrd="0" presId="urn:microsoft.com/office/officeart/2005/8/layout/list1"/>
    <dgm:cxn modelId="{16B6B369-AF11-44EC-BDA4-5EB586765461}" type="presParOf" srcId="{0830012D-D961-4A0A-B35B-995FAA9EC094}" destId="{11F0FA0A-A111-40D7-A900-62789C060D84}" srcOrd="7" destOrd="0" presId="urn:microsoft.com/office/officeart/2005/8/layout/list1"/>
    <dgm:cxn modelId="{0F1BFEDC-01CF-48FE-9106-6B3AAC522DEC}" type="presParOf" srcId="{0830012D-D961-4A0A-B35B-995FAA9EC094}" destId="{5CB1752A-BED7-4D29-B122-091AB23B762C}" srcOrd="8" destOrd="0" presId="urn:microsoft.com/office/officeart/2005/8/layout/list1"/>
    <dgm:cxn modelId="{3B1B5962-AC1B-49C1-871B-E32682BED068}" type="presParOf" srcId="{5CB1752A-BED7-4D29-B122-091AB23B762C}" destId="{0D3FFD52-0F4F-4D57-BB53-7811FC8E9145}" srcOrd="0" destOrd="0" presId="urn:microsoft.com/office/officeart/2005/8/layout/list1"/>
    <dgm:cxn modelId="{A522030B-F014-45EF-82E7-F1D17E454CB6}" type="presParOf" srcId="{5CB1752A-BED7-4D29-B122-091AB23B762C}" destId="{2B41860F-D73E-4D51-87C7-40113C8B2471}" srcOrd="1" destOrd="0" presId="urn:microsoft.com/office/officeart/2005/8/layout/list1"/>
    <dgm:cxn modelId="{58AE00FD-C8B7-40BB-9040-291D4FCC6A68}" type="presParOf" srcId="{0830012D-D961-4A0A-B35B-995FAA9EC094}" destId="{71ABF450-AB3A-40F0-A059-2F63A1C6DB6F}" srcOrd="9" destOrd="0" presId="urn:microsoft.com/office/officeart/2005/8/layout/list1"/>
    <dgm:cxn modelId="{9E848D9D-3DAF-4901-8977-2E5732E37D92}" type="presParOf" srcId="{0830012D-D961-4A0A-B35B-995FAA9EC094}" destId="{AE0EC979-533C-4C72-89FA-1F028D28C458}" srcOrd="10" destOrd="0" presId="urn:microsoft.com/office/officeart/2005/8/layout/list1"/>
    <dgm:cxn modelId="{1D1DA7C2-B7A2-4249-AD9B-7862DB7C0548}" type="presParOf" srcId="{0830012D-D961-4A0A-B35B-995FAA9EC094}" destId="{117B235C-4441-4634-8CF3-94A0E71AEEAB}" srcOrd="11" destOrd="0" presId="urn:microsoft.com/office/officeart/2005/8/layout/list1"/>
    <dgm:cxn modelId="{2028F780-A40F-4BE6-849E-78B6FFD845BD}" type="presParOf" srcId="{0830012D-D961-4A0A-B35B-995FAA9EC094}" destId="{F1BA27C6-02F1-4569-B34D-219773153A43}" srcOrd="12" destOrd="0" presId="urn:microsoft.com/office/officeart/2005/8/layout/list1"/>
    <dgm:cxn modelId="{7BAAF086-9EC2-4AD1-908B-EBC07156F2C8}" type="presParOf" srcId="{F1BA27C6-02F1-4569-B34D-219773153A43}" destId="{A549829C-B712-44B4-B119-76BA26348CC3}" srcOrd="0" destOrd="0" presId="urn:microsoft.com/office/officeart/2005/8/layout/list1"/>
    <dgm:cxn modelId="{01F70928-DC82-4187-BC21-27E08F397269}" type="presParOf" srcId="{F1BA27C6-02F1-4569-B34D-219773153A43}" destId="{83BEE3DD-F695-4886-A545-3A583DB2E8E2}" srcOrd="1" destOrd="0" presId="urn:microsoft.com/office/officeart/2005/8/layout/list1"/>
    <dgm:cxn modelId="{4832C6A5-8165-4683-B78F-D8DEEC78EABC}" type="presParOf" srcId="{0830012D-D961-4A0A-B35B-995FAA9EC094}" destId="{370FD005-53D5-4CBF-B6C9-303EE27CADFD}" srcOrd="13" destOrd="0" presId="urn:microsoft.com/office/officeart/2005/8/layout/list1"/>
    <dgm:cxn modelId="{C7C211DE-1488-4B27-B448-0C60459A2AC7}" type="presParOf" srcId="{0830012D-D961-4A0A-B35B-995FAA9EC094}" destId="{BCE6F089-AE13-4413-8939-E52A67A0E964}"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B2900B-5A48-484C-ACA8-C07567D4322C}"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US"/>
        </a:p>
      </dgm:t>
    </dgm:pt>
    <dgm:pt modelId="{44ECA0F6-043C-46D3-BA85-356833B8B0C0}">
      <dgm:prSet phldrT="[Text]" custT="1"/>
      <dgm:spPr/>
      <dgm:t>
        <a:bodyPr/>
        <a:lstStyle/>
        <a:p>
          <a:r>
            <a:rPr lang="en-US" sz="1600" b="1" dirty="0"/>
            <a:t>Step 1</a:t>
          </a:r>
          <a:r>
            <a:rPr lang="en-US" sz="1600" dirty="0"/>
            <a:t>. Center data</a:t>
          </a:r>
        </a:p>
      </dgm:t>
    </dgm:pt>
    <dgm:pt modelId="{A507061D-C14A-4DD8-B760-7383A0E97101}" type="parTrans" cxnId="{124AC6DA-426E-4374-916C-EA7E63A3266B}">
      <dgm:prSet/>
      <dgm:spPr/>
      <dgm:t>
        <a:bodyPr/>
        <a:lstStyle/>
        <a:p>
          <a:endParaRPr lang="en-US" sz="1600"/>
        </a:p>
      </dgm:t>
    </dgm:pt>
    <dgm:pt modelId="{FF81A587-0CCD-488A-83C6-37291830BF4B}" type="sibTrans" cxnId="{124AC6DA-426E-4374-916C-EA7E63A3266B}">
      <dgm:prSet/>
      <dgm:spPr/>
      <dgm:t>
        <a:bodyPr/>
        <a:lstStyle/>
        <a:p>
          <a:endParaRPr lang="en-US" sz="1600"/>
        </a:p>
      </dgm:t>
    </dgm:pt>
    <dgm:pt modelId="{FEF538C3-D1D1-4C17-AE7B-B59A7E741EED}" type="pres">
      <dgm:prSet presAssocID="{E1B2900B-5A48-484C-ACA8-C07567D4322C}" presName="linear" presStyleCnt="0">
        <dgm:presLayoutVars>
          <dgm:animLvl val="lvl"/>
          <dgm:resizeHandles val="exact"/>
        </dgm:presLayoutVars>
      </dgm:prSet>
      <dgm:spPr/>
    </dgm:pt>
    <dgm:pt modelId="{C0DFD524-7904-4ACB-803C-0E6DC9159ABC}" type="pres">
      <dgm:prSet presAssocID="{44ECA0F6-043C-46D3-BA85-356833B8B0C0}" presName="parentText" presStyleLbl="node1" presStyleIdx="0" presStyleCnt="1">
        <dgm:presLayoutVars>
          <dgm:chMax val="0"/>
          <dgm:bulletEnabled val="1"/>
        </dgm:presLayoutVars>
      </dgm:prSet>
      <dgm:spPr/>
    </dgm:pt>
  </dgm:ptLst>
  <dgm:cxnLst>
    <dgm:cxn modelId="{32ED8C31-898C-4FC9-AE40-F267C9E81FB1}" type="presOf" srcId="{E1B2900B-5A48-484C-ACA8-C07567D4322C}" destId="{FEF538C3-D1D1-4C17-AE7B-B59A7E741EED}" srcOrd="0" destOrd="0" presId="urn:microsoft.com/office/officeart/2005/8/layout/vList2"/>
    <dgm:cxn modelId="{0A9E903B-7CE4-4ABE-A38A-B178A7A4EEFC}" type="presOf" srcId="{44ECA0F6-043C-46D3-BA85-356833B8B0C0}" destId="{C0DFD524-7904-4ACB-803C-0E6DC9159ABC}" srcOrd="0" destOrd="0" presId="urn:microsoft.com/office/officeart/2005/8/layout/vList2"/>
    <dgm:cxn modelId="{124AC6DA-426E-4374-916C-EA7E63A3266B}" srcId="{E1B2900B-5A48-484C-ACA8-C07567D4322C}" destId="{44ECA0F6-043C-46D3-BA85-356833B8B0C0}" srcOrd="0" destOrd="0" parTransId="{A507061D-C14A-4DD8-B760-7383A0E97101}" sibTransId="{FF81A587-0CCD-488A-83C6-37291830BF4B}"/>
    <dgm:cxn modelId="{382186F9-46EB-4345-AC8A-5904AC5E1745}" type="presParOf" srcId="{FEF538C3-D1D1-4C17-AE7B-B59A7E741EED}" destId="{C0DFD524-7904-4ACB-803C-0E6DC9159AB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B2900B-5A48-484C-ACA8-C07567D4322C}"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US"/>
        </a:p>
      </dgm:t>
    </dgm:pt>
    <dgm:pt modelId="{44ECA0F6-043C-46D3-BA85-356833B8B0C0}">
      <dgm:prSet phldrT="[Text]" custT="1"/>
      <dgm:spPr/>
      <dgm:t>
        <a:bodyPr/>
        <a:lstStyle/>
        <a:p>
          <a:r>
            <a:rPr lang="en-US" sz="1600" b="1" dirty="0"/>
            <a:t>Step 2</a:t>
          </a:r>
          <a:r>
            <a:rPr lang="en-US" sz="1600" dirty="0"/>
            <a:t>. Compute covariance matrix</a:t>
          </a:r>
        </a:p>
      </dgm:t>
    </dgm:pt>
    <dgm:pt modelId="{A507061D-C14A-4DD8-B760-7383A0E97101}" type="parTrans" cxnId="{124AC6DA-426E-4374-916C-EA7E63A3266B}">
      <dgm:prSet/>
      <dgm:spPr/>
      <dgm:t>
        <a:bodyPr/>
        <a:lstStyle/>
        <a:p>
          <a:endParaRPr lang="en-US" sz="1600"/>
        </a:p>
      </dgm:t>
    </dgm:pt>
    <dgm:pt modelId="{FF81A587-0CCD-488A-83C6-37291830BF4B}" type="sibTrans" cxnId="{124AC6DA-426E-4374-916C-EA7E63A3266B}">
      <dgm:prSet/>
      <dgm:spPr/>
      <dgm:t>
        <a:bodyPr/>
        <a:lstStyle/>
        <a:p>
          <a:endParaRPr lang="en-US" sz="1600"/>
        </a:p>
      </dgm:t>
    </dgm:pt>
    <dgm:pt modelId="{FEF538C3-D1D1-4C17-AE7B-B59A7E741EED}" type="pres">
      <dgm:prSet presAssocID="{E1B2900B-5A48-484C-ACA8-C07567D4322C}" presName="linear" presStyleCnt="0">
        <dgm:presLayoutVars>
          <dgm:animLvl val="lvl"/>
          <dgm:resizeHandles val="exact"/>
        </dgm:presLayoutVars>
      </dgm:prSet>
      <dgm:spPr/>
    </dgm:pt>
    <dgm:pt modelId="{C0DFD524-7904-4ACB-803C-0E6DC9159ABC}" type="pres">
      <dgm:prSet presAssocID="{44ECA0F6-043C-46D3-BA85-356833B8B0C0}" presName="parentText" presStyleLbl="node1" presStyleIdx="0" presStyleCnt="1">
        <dgm:presLayoutVars>
          <dgm:chMax val="0"/>
          <dgm:bulletEnabled val="1"/>
        </dgm:presLayoutVars>
      </dgm:prSet>
      <dgm:spPr/>
    </dgm:pt>
  </dgm:ptLst>
  <dgm:cxnLst>
    <dgm:cxn modelId="{32ED8C31-898C-4FC9-AE40-F267C9E81FB1}" type="presOf" srcId="{E1B2900B-5A48-484C-ACA8-C07567D4322C}" destId="{FEF538C3-D1D1-4C17-AE7B-B59A7E741EED}" srcOrd="0" destOrd="0" presId="urn:microsoft.com/office/officeart/2005/8/layout/vList2"/>
    <dgm:cxn modelId="{0A9E903B-7CE4-4ABE-A38A-B178A7A4EEFC}" type="presOf" srcId="{44ECA0F6-043C-46D3-BA85-356833B8B0C0}" destId="{C0DFD524-7904-4ACB-803C-0E6DC9159ABC}" srcOrd="0" destOrd="0" presId="urn:microsoft.com/office/officeart/2005/8/layout/vList2"/>
    <dgm:cxn modelId="{124AC6DA-426E-4374-916C-EA7E63A3266B}" srcId="{E1B2900B-5A48-484C-ACA8-C07567D4322C}" destId="{44ECA0F6-043C-46D3-BA85-356833B8B0C0}" srcOrd="0" destOrd="0" parTransId="{A507061D-C14A-4DD8-B760-7383A0E97101}" sibTransId="{FF81A587-0CCD-488A-83C6-37291830BF4B}"/>
    <dgm:cxn modelId="{382186F9-46EB-4345-AC8A-5904AC5E1745}" type="presParOf" srcId="{FEF538C3-D1D1-4C17-AE7B-B59A7E741EED}" destId="{C0DFD524-7904-4ACB-803C-0E6DC9159AB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1B2900B-5A48-484C-ACA8-C07567D4322C}"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US"/>
        </a:p>
      </dgm:t>
    </dgm:pt>
    <dgm:pt modelId="{44ECA0F6-043C-46D3-BA85-356833B8B0C0}">
      <dgm:prSet phldrT="[Text]" custT="1"/>
      <dgm:spPr/>
      <dgm:t>
        <a:bodyPr/>
        <a:lstStyle/>
        <a:p>
          <a:r>
            <a:rPr lang="en-US" sz="1600" b="1" dirty="0"/>
            <a:t>Step 2</a:t>
          </a:r>
          <a:r>
            <a:rPr lang="en-US" sz="1600" dirty="0"/>
            <a:t>. Compute covariance matrix</a:t>
          </a:r>
        </a:p>
      </dgm:t>
    </dgm:pt>
    <dgm:pt modelId="{A507061D-C14A-4DD8-B760-7383A0E97101}" type="parTrans" cxnId="{124AC6DA-426E-4374-916C-EA7E63A3266B}">
      <dgm:prSet/>
      <dgm:spPr/>
      <dgm:t>
        <a:bodyPr/>
        <a:lstStyle/>
        <a:p>
          <a:endParaRPr lang="en-US" sz="1600"/>
        </a:p>
      </dgm:t>
    </dgm:pt>
    <dgm:pt modelId="{FF81A587-0CCD-488A-83C6-37291830BF4B}" type="sibTrans" cxnId="{124AC6DA-426E-4374-916C-EA7E63A3266B}">
      <dgm:prSet/>
      <dgm:spPr/>
      <dgm:t>
        <a:bodyPr/>
        <a:lstStyle/>
        <a:p>
          <a:endParaRPr lang="en-US" sz="1600"/>
        </a:p>
      </dgm:t>
    </dgm:pt>
    <dgm:pt modelId="{FEF538C3-D1D1-4C17-AE7B-B59A7E741EED}" type="pres">
      <dgm:prSet presAssocID="{E1B2900B-5A48-484C-ACA8-C07567D4322C}" presName="linear" presStyleCnt="0">
        <dgm:presLayoutVars>
          <dgm:animLvl val="lvl"/>
          <dgm:resizeHandles val="exact"/>
        </dgm:presLayoutVars>
      </dgm:prSet>
      <dgm:spPr/>
    </dgm:pt>
    <dgm:pt modelId="{C0DFD524-7904-4ACB-803C-0E6DC9159ABC}" type="pres">
      <dgm:prSet presAssocID="{44ECA0F6-043C-46D3-BA85-356833B8B0C0}" presName="parentText" presStyleLbl="node1" presStyleIdx="0" presStyleCnt="1">
        <dgm:presLayoutVars>
          <dgm:chMax val="0"/>
          <dgm:bulletEnabled val="1"/>
        </dgm:presLayoutVars>
      </dgm:prSet>
      <dgm:spPr/>
    </dgm:pt>
  </dgm:ptLst>
  <dgm:cxnLst>
    <dgm:cxn modelId="{32ED8C31-898C-4FC9-AE40-F267C9E81FB1}" type="presOf" srcId="{E1B2900B-5A48-484C-ACA8-C07567D4322C}" destId="{FEF538C3-D1D1-4C17-AE7B-B59A7E741EED}" srcOrd="0" destOrd="0" presId="urn:microsoft.com/office/officeart/2005/8/layout/vList2"/>
    <dgm:cxn modelId="{0A9E903B-7CE4-4ABE-A38A-B178A7A4EEFC}" type="presOf" srcId="{44ECA0F6-043C-46D3-BA85-356833B8B0C0}" destId="{C0DFD524-7904-4ACB-803C-0E6DC9159ABC}" srcOrd="0" destOrd="0" presId="urn:microsoft.com/office/officeart/2005/8/layout/vList2"/>
    <dgm:cxn modelId="{124AC6DA-426E-4374-916C-EA7E63A3266B}" srcId="{E1B2900B-5A48-484C-ACA8-C07567D4322C}" destId="{44ECA0F6-043C-46D3-BA85-356833B8B0C0}" srcOrd="0" destOrd="0" parTransId="{A507061D-C14A-4DD8-B760-7383A0E97101}" sibTransId="{FF81A587-0CCD-488A-83C6-37291830BF4B}"/>
    <dgm:cxn modelId="{382186F9-46EB-4345-AC8A-5904AC5E1745}" type="presParOf" srcId="{FEF538C3-D1D1-4C17-AE7B-B59A7E741EED}" destId="{C0DFD524-7904-4ACB-803C-0E6DC9159AB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1B2900B-5A48-484C-ACA8-C07567D4322C}"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US"/>
        </a:p>
      </dgm:t>
    </dgm:pt>
    <dgm:pt modelId="{44ECA0F6-043C-46D3-BA85-356833B8B0C0}">
      <dgm:prSet phldrT="[Text]" custT="1"/>
      <dgm:spPr/>
      <dgm:t>
        <a:bodyPr/>
        <a:lstStyle/>
        <a:p>
          <a:r>
            <a:rPr lang="en-US" sz="1600" b="1" dirty="0"/>
            <a:t>Step 3</a:t>
          </a:r>
          <a:r>
            <a:rPr lang="en-US" sz="1600" dirty="0"/>
            <a:t>. Find principal components – Eigen values</a:t>
          </a:r>
        </a:p>
      </dgm:t>
    </dgm:pt>
    <dgm:pt modelId="{A507061D-C14A-4DD8-B760-7383A0E97101}" type="parTrans" cxnId="{124AC6DA-426E-4374-916C-EA7E63A3266B}">
      <dgm:prSet/>
      <dgm:spPr/>
      <dgm:t>
        <a:bodyPr/>
        <a:lstStyle/>
        <a:p>
          <a:endParaRPr lang="en-US" sz="1600"/>
        </a:p>
      </dgm:t>
    </dgm:pt>
    <dgm:pt modelId="{FF81A587-0CCD-488A-83C6-37291830BF4B}" type="sibTrans" cxnId="{124AC6DA-426E-4374-916C-EA7E63A3266B}">
      <dgm:prSet/>
      <dgm:spPr/>
      <dgm:t>
        <a:bodyPr/>
        <a:lstStyle/>
        <a:p>
          <a:endParaRPr lang="en-US" sz="1600"/>
        </a:p>
      </dgm:t>
    </dgm:pt>
    <dgm:pt modelId="{FEF538C3-D1D1-4C17-AE7B-B59A7E741EED}" type="pres">
      <dgm:prSet presAssocID="{E1B2900B-5A48-484C-ACA8-C07567D4322C}" presName="linear" presStyleCnt="0">
        <dgm:presLayoutVars>
          <dgm:animLvl val="lvl"/>
          <dgm:resizeHandles val="exact"/>
        </dgm:presLayoutVars>
      </dgm:prSet>
      <dgm:spPr/>
    </dgm:pt>
    <dgm:pt modelId="{C0DFD524-7904-4ACB-803C-0E6DC9159ABC}" type="pres">
      <dgm:prSet presAssocID="{44ECA0F6-043C-46D3-BA85-356833B8B0C0}" presName="parentText" presStyleLbl="node1" presStyleIdx="0" presStyleCnt="1">
        <dgm:presLayoutVars>
          <dgm:chMax val="0"/>
          <dgm:bulletEnabled val="1"/>
        </dgm:presLayoutVars>
      </dgm:prSet>
      <dgm:spPr/>
    </dgm:pt>
  </dgm:ptLst>
  <dgm:cxnLst>
    <dgm:cxn modelId="{32ED8C31-898C-4FC9-AE40-F267C9E81FB1}" type="presOf" srcId="{E1B2900B-5A48-484C-ACA8-C07567D4322C}" destId="{FEF538C3-D1D1-4C17-AE7B-B59A7E741EED}" srcOrd="0" destOrd="0" presId="urn:microsoft.com/office/officeart/2005/8/layout/vList2"/>
    <dgm:cxn modelId="{0A9E903B-7CE4-4ABE-A38A-B178A7A4EEFC}" type="presOf" srcId="{44ECA0F6-043C-46D3-BA85-356833B8B0C0}" destId="{C0DFD524-7904-4ACB-803C-0E6DC9159ABC}" srcOrd="0" destOrd="0" presId="urn:microsoft.com/office/officeart/2005/8/layout/vList2"/>
    <dgm:cxn modelId="{124AC6DA-426E-4374-916C-EA7E63A3266B}" srcId="{E1B2900B-5A48-484C-ACA8-C07567D4322C}" destId="{44ECA0F6-043C-46D3-BA85-356833B8B0C0}" srcOrd="0" destOrd="0" parTransId="{A507061D-C14A-4DD8-B760-7383A0E97101}" sibTransId="{FF81A587-0CCD-488A-83C6-37291830BF4B}"/>
    <dgm:cxn modelId="{382186F9-46EB-4345-AC8A-5904AC5E1745}" type="presParOf" srcId="{FEF538C3-D1D1-4C17-AE7B-B59A7E741EED}" destId="{C0DFD524-7904-4ACB-803C-0E6DC9159AB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1B2900B-5A48-484C-ACA8-C07567D4322C}"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US"/>
        </a:p>
      </dgm:t>
    </dgm:pt>
    <dgm:pt modelId="{44ECA0F6-043C-46D3-BA85-356833B8B0C0}">
      <dgm:prSet phldrT="[Text]" custT="1"/>
      <dgm:spPr/>
      <dgm:t>
        <a:bodyPr/>
        <a:lstStyle/>
        <a:p>
          <a:r>
            <a:rPr lang="en-US" sz="1600" b="1" dirty="0"/>
            <a:t>Step 4</a:t>
          </a:r>
          <a:r>
            <a:rPr lang="en-US" sz="1600" dirty="0"/>
            <a:t>. Find principal components (</a:t>
          </a:r>
          <a:r>
            <a:rPr lang="en-US" sz="1600" dirty="0">
              <a:solidFill>
                <a:srgbClr val="0070C0"/>
              </a:solidFill>
            </a:rPr>
            <a:t>eigen vector</a:t>
          </a:r>
          <a:r>
            <a:rPr lang="en-US" sz="1600" dirty="0"/>
            <a:t>)</a:t>
          </a:r>
        </a:p>
      </dgm:t>
    </dgm:pt>
    <dgm:pt modelId="{A507061D-C14A-4DD8-B760-7383A0E97101}" type="parTrans" cxnId="{124AC6DA-426E-4374-916C-EA7E63A3266B}">
      <dgm:prSet/>
      <dgm:spPr/>
      <dgm:t>
        <a:bodyPr/>
        <a:lstStyle/>
        <a:p>
          <a:endParaRPr lang="en-US" sz="1600"/>
        </a:p>
      </dgm:t>
    </dgm:pt>
    <dgm:pt modelId="{FF81A587-0CCD-488A-83C6-37291830BF4B}" type="sibTrans" cxnId="{124AC6DA-426E-4374-916C-EA7E63A3266B}">
      <dgm:prSet/>
      <dgm:spPr/>
      <dgm:t>
        <a:bodyPr/>
        <a:lstStyle/>
        <a:p>
          <a:endParaRPr lang="en-US" sz="1600"/>
        </a:p>
      </dgm:t>
    </dgm:pt>
    <dgm:pt modelId="{FEF538C3-D1D1-4C17-AE7B-B59A7E741EED}" type="pres">
      <dgm:prSet presAssocID="{E1B2900B-5A48-484C-ACA8-C07567D4322C}" presName="linear" presStyleCnt="0">
        <dgm:presLayoutVars>
          <dgm:animLvl val="lvl"/>
          <dgm:resizeHandles val="exact"/>
        </dgm:presLayoutVars>
      </dgm:prSet>
      <dgm:spPr/>
    </dgm:pt>
    <dgm:pt modelId="{C0DFD524-7904-4ACB-803C-0E6DC9159ABC}" type="pres">
      <dgm:prSet presAssocID="{44ECA0F6-043C-46D3-BA85-356833B8B0C0}" presName="parentText" presStyleLbl="node1" presStyleIdx="0" presStyleCnt="1">
        <dgm:presLayoutVars>
          <dgm:chMax val="0"/>
          <dgm:bulletEnabled val="1"/>
        </dgm:presLayoutVars>
      </dgm:prSet>
      <dgm:spPr/>
    </dgm:pt>
  </dgm:ptLst>
  <dgm:cxnLst>
    <dgm:cxn modelId="{32ED8C31-898C-4FC9-AE40-F267C9E81FB1}" type="presOf" srcId="{E1B2900B-5A48-484C-ACA8-C07567D4322C}" destId="{FEF538C3-D1D1-4C17-AE7B-B59A7E741EED}" srcOrd="0" destOrd="0" presId="urn:microsoft.com/office/officeart/2005/8/layout/vList2"/>
    <dgm:cxn modelId="{0A9E903B-7CE4-4ABE-A38A-B178A7A4EEFC}" type="presOf" srcId="{44ECA0F6-043C-46D3-BA85-356833B8B0C0}" destId="{C0DFD524-7904-4ACB-803C-0E6DC9159ABC}" srcOrd="0" destOrd="0" presId="urn:microsoft.com/office/officeart/2005/8/layout/vList2"/>
    <dgm:cxn modelId="{124AC6DA-426E-4374-916C-EA7E63A3266B}" srcId="{E1B2900B-5A48-484C-ACA8-C07567D4322C}" destId="{44ECA0F6-043C-46D3-BA85-356833B8B0C0}" srcOrd="0" destOrd="0" parTransId="{A507061D-C14A-4DD8-B760-7383A0E97101}" sibTransId="{FF81A587-0CCD-488A-83C6-37291830BF4B}"/>
    <dgm:cxn modelId="{382186F9-46EB-4345-AC8A-5904AC5E1745}" type="presParOf" srcId="{FEF538C3-D1D1-4C17-AE7B-B59A7E741EED}" destId="{C0DFD524-7904-4ACB-803C-0E6DC9159AB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1B2900B-5A48-484C-ACA8-C07567D4322C}"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US"/>
        </a:p>
      </dgm:t>
    </dgm:pt>
    <dgm:pt modelId="{44ECA0F6-043C-46D3-BA85-356833B8B0C0}">
      <dgm:prSet phldrT="[Text]" custT="1"/>
      <dgm:spPr/>
      <dgm:t>
        <a:bodyPr/>
        <a:lstStyle/>
        <a:p>
          <a:r>
            <a:rPr lang="en-US" sz="1600" b="1" dirty="0"/>
            <a:t>Step 5</a:t>
          </a:r>
          <a:r>
            <a:rPr lang="en-US" sz="1600" dirty="0"/>
            <a:t>. Find principal components (</a:t>
          </a:r>
          <a:r>
            <a:rPr lang="en-US" sz="1600" dirty="0">
              <a:solidFill>
                <a:srgbClr val="0070C0"/>
              </a:solidFill>
            </a:rPr>
            <a:t>eigen vector</a:t>
          </a:r>
          <a:r>
            <a:rPr lang="en-US" sz="1600" dirty="0"/>
            <a:t>)</a:t>
          </a:r>
        </a:p>
      </dgm:t>
    </dgm:pt>
    <dgm:pt modelId="{A507061D-C14A-4DD8-B760-7383A0E97101}" type="parTrans" cxnId="{124AC6DA-426E-4374-916C-EA7E63A3266B}">
      <dgm:prSet/>
      <dgm:spPr/>
      <dgm:t>
        <a:bodyPr/>
        <a:lstStyle/>
        <a:p>
          <a:endParaRPr lang="en-US" sz="1600"/>
        </a:p>
      </dgm:t>
    </dgm:pt>
    <dgm:pt modelId="{FF81A587-0CCD-488A-83C6-37291830BF4B}" type="sibTrans" cxnId="{124AC6DA-426E-4374-916C-EA7E63A3266B}">
      <dgm:prSet/>
      <dgm:spPr/>
      <dgm:t>
        <a:bodyPr/>
        <a:lstStyle/>
        <a:p>
          <a:endParaRPr lang="en-US" sz="1600"/>
        </a:p>
      </dgm:t>
    </dgm:pt>
    <dgm:pt modelId="{FEF538C3-D1D1-4C17-AE7B-B59A7E741EED}" type="pres">
      <dgm:prSet presAssocID="{E1B2900B-5A48-484C-ACA8-C07567D4322C}" presName="linear" presStyleCnt="0">
        <dgm:presLayoutVars>
          <dgm:animLvl val="lvl"/>
          <dgm:resizeHandles val="exact"/>
        </dgm:presLayoutVars>
      </dgm:prSet>
      <dgm:spPr/>
    </dgm:pt>
    <dgm:pt modelId="{C0DFD524-7904-4ACB-803C-0E6DC9159ABC}" type="pres">
      <dgm:prSet presAssocID="{44ECA0F6-043C-46D3-BA85-356833B8B0C0}" presName="parentText" presStyleLbl="node1" presStyleIdx="0" presStyleCnt="1">
        <dgm:presLayoutVars>
          <dgm:chMax val="0"/>
          <dgm:bulletEnabled val="1"/>
        </dgm:presLayoutVars>
      </dgm:prSet>
      <dgm:spPr/>
    </dgm:pt>
  </dgm:ptLst>
  <dgm:cxnLst>
    <dgm:cxn modelId="{32ED8C31-898C-4FC9-AE40-F267C9E81FB1}" type="presOf" srcId="{E1B2900B-5A48-484C-ACA8-C07567D4322C}" destId="{FEF538C3-D1D1-4C17-AE7B-B59A7E741EED}" srcOrd="0" destOrd="0" presId="urn:microsoft.com/office/officeart/2005/8/layout/vList2"/>
    <dgm:cxn modelId="{0A9E903B-7CE4-4ABE-A38A-B178A7A4EEFC}" type="presOf" srcId="{44ECA0F6-043C-46D3-BA85-356833B8B0C0}" destId="{C0DFD524-7904-4ACB-803C-0E6DC9159ABC}" srcOrd="0" destOrd="0" presId="urn:microsoft.com/office/officeart/2005/8/layout/vList2"/>
    <dgm:cxn modelId="{124AC6DA-426E-4374-916C-EA7E63A3266B}" srcId="{E1B2900B-5A48-484C-ACA8-C07567D4322C}" destId="{44ECA0F6-043C-46D3-BA85-356833B8B0C0}" srcOrd="0" destOrd="0" parTransId="{A507061D-C14A-4DD8-B760-7383A0E97101}" sibTransId="{FF81A587-0CCD-488A-83C6-37291830BF4B}"/>
    <dgm:cxn modelId="{382186F9-46EB-4345-AC8A-5904AC5E1745}" type="presParOf" srcId="{FEF538C3-D1D1-4C17-AE7B-B59A7E741EED}" destId="{C0DFD524-7904-4ACB-803C-0E6DC9159AB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1B2900B-5A48-484C-ACA8-C07567D4322C}"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US"/>
        </a:p>
      </dgm:t>
    </dgm:pt>
    <dgm:pt modelId="{44ECA0F6-043C-46D3-BA85-356833B8B0C0}">
      <dgm:prSet phldrT="[Text]" custT="1"/>
      <dgm:spPr/>
      <dgm:t>
        <a:bodyPr/>
        <a:lstStyle/>
        <a:p>
          <a:r>
            <a:rPr lang="en-US" sz="1600" b="1" dirty="0"/>
            <a:t>Step 6</a:t>
          </a:r>
          <a:r>
            <a:rPr lang="en-US" sz="1600" dirty="0"/>
            <a:t>. Projecting Data to new dimensions</a:t>
          </a:r>
        </a:p>
      </dgm:t>
    </dgm:pt>
    <dgm:pt modelId="{A507061D-C14A-4DD8-B760-7383A0E97101}" type="parTrans" cxnId="{124AC6DA-426E-4374-916C-EA7E63A3266B}">
      <dgm:prSet/>
      <dgm:spPr/>
      <dgm:t>
        <a:bodyPr/>
        <a:lstStyle/>
        <a:p>
          <a:endParaRPr lang="en-US" sz="1600"/>
        </a:p>
      </dgm:t>
    </dgm:pt>
    <dgm:pt modelId="{FF81A587-0CCD-488A-83C6-37291830BF4B}" type="sibTrans" cxnId="{124AC6DA-426E-4374-916C-EA7E63A3266B}">
      <dgm:prSet/>
      <dgm:spPr/>
      <dgm:t>
        <a:bodyPr/>
        <a:lstStyle/>
        <a:p>
          <a:endParaRPr lang="en-US" sz="1600"/>
        </a:p>
      </dgm:t>
    </dgm:pt>
    <dgm:pt modelId="{FEF538C3-D1D1-4C17-AE7B-B59A7E741EED}" type="pres">
      <dgm:prSet presAssocID="{E1B2900B-5A48-484C-ACA8-C07567D4322C}" presName="linear" presStyleCnt="0">
        <dgm:presLayoutVars>
          <dgm:animLvl val="lvl"/>
          <dgm:resizeHandles val="exact"/>
        </dgm:presLayoutVars>
      </dgm:prSet>
      <dgm:spPr/>
    </dgm:pt>
    <dgm:pt modelId="{C0DFD524-7904-4ACB-803C-0E6DC9159ABC}" type="pres">
      <dgm:prSet presAssocID="{44ECA0F6-043C-46D3-BA85-356833B8B0C0}" presName="parentText" presStyleLbl="node1" presStyleIdx="0" presStyleCnt="1">
        <dgm:presLayoutVars>
          <dgm:chMax val="0"/>
          <dgm:bulletEnabled val="1"/>
        </dgm:presLayoutVars>
      </dgm:prSet>
      <dgm:spPr/>
    </dgm:pt>
  </dgm:ptLst>
  <dgm:cxnLst>
    <dgm:cxn modelId="{32ED8C31-898C-4FC9-AE40-F267C9E81FB1}" type="presOf" srcId="{E1B2900B-5A48-484C-ACA8-C07567D4322C}" destId="{FEF538C3-D1D1-4C17-AE7B-B59A7E741EED}" srcOrd="0" destOrd="0" presId="urn:microsoft.com/office/officeart/2005/8/layout/vList2"/>
    <dgm:cxn modelId="{0A9E903B-7CE4-4ABE-A38A-B178A7A4EEFC}" type="presOf" srcId="{44ECA0F6-043C-46D3-BA85-356833B8B0C0}" destId="{C0DFD524-7904-4ACB-803C-0E6DC9159ABC}" srcOrd="0" destOrd="0" presId="urn:microsoft.com/office/officeart/2005/8/layout/vList2"/>
    <dgm:cxn modelId="{124AC6DA-426E-4374-916C-EA7E63A3266B}" srcId="{E1B2900B-5A48-484C-ACA8-C07567D4322C}" destId="{44ECA0F6-043C-46D3-BA85-356833B8B0C0}" srcOrd="0" destOrd="0" parTransId="{A507061D-C14A-4DD8-B760-7383A0E97101}" sibTransId="{FF81A587-0CCD-488A-83C6-37291830BF4B}"/>
    <dgm:cxn modelId="{382186F9-46EB-4345-AC8A-5904AC5E1745}" type="presParOf" srcId="{FEF538C3-D1D1-4C17-AE7B-B59A7E741EED}" destId="{C0DFD524-7904-4ACB-803C-0E6DC9159AB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1B2900B-5A48-484C-ACA8-C07567D4322C}"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US"/>
        </a:p>
      </dgm:t>
    </dgm:pt>
    <dgm:pt modelId="{44ECA0F6-043C-46D3-BA85-356833B8B0C0}">
      <dgm:prSet phldrT="[Text]" custT="1"/>
      <dgm:spPr/>
      <dgm:t>
        <a:bodyPr/>
        <a:lstStyle/>
        <a:p>
          <a:r>
            <a:rPr lang="en-US" sz="1600" b="1" dirty="0"/>
            <a:t>Step 7</a:t>
          </a:r>
          <a:r>
            <a:rPr lang="en-US" sz="1600" dirty="0"/>
            <a:t>. Directions of greatest variability</a:t>
          </a:r>
        </a:p>
      </dgm:t>
    </dgm:pt>
    <dgm:pt modelId="{A507061D-C14A-4DD8-B760-7383A0E97101}" type="parTrans" cxnId="{124AC6DA-426E-4374-916C-EA7E63A3266B}">
      <dgm:prSet/>
      <dgm:spPr/>
      <dgm:t>
        <a:bodyPr/>
        <a:lstStyle/>
        <a:p>
          <a:endParaRPr lang="en-US" sz="1600"/>
        </a:p>
      </dgm:t>
    </dgm:pt>
    <dgm:pt modelId="{FF81A587-0CCD-488A-83C6-37291830BF4B}" type="sibTrans" cxnId="{124AC6DA-426E-4374-916C-EA7E63A3266B}">
      <dgm:prSet/>
      <dgm:spPr/>
      <dgm:t>
        <a:bodyPr/>
        <a:lstStyle/>
        <a:p>
          <a:endParaRPr lang="en-US" sz="1600"/>
        </a:p>
      </dgm:t>
    </dgm:pt>
    <dgm:pt modelId="{FEF538C3-D1D1-4C17-AE7B-B59A7E741EED}" type="pres">
      <dgm:prSet presAssocID="{E1B2900B-5A48-484C-ACA8-C07567D4322C}" presName="linear" presStyleCnt="0">
        <dgm:presLayoutVars>
          <dgm:animLvl val="lvl"/>
          <dgm:resizeHandles val="exact"/>
        </dgm:presLayoutVars>
      </dgm:prSet>
      <dgm:spPr/>
    </dgm:pt>
    <dgm:pt modelId="{C0DFD524-7904-4ACB-803C-0E6DC9159ABC}" type="pres">
      <dgm:prSet presAssocID="{44ECA0F6-043C-46D3-BA85-356833B8B0C0}" presName="parentText" presStyleLbl="node1" presStyleIdx="0" presStyleCnt="1">
        <dgm:presLayoutVars>
          <dgm:chMax val="0"/>
          <dgm:bulletEnabled val="1"/>
        </dgm:presLayoutVars>
      </dgm:prSet>
      <dgm:spPr/>
    </dgm:pt>
  </dgm:ptLst>
  <dgm:cxnLst>
    <dgm:cxn modelId="{32ED8C31-898C-4FC9-AE40-F267C9E81FB1}" type="presOf" srcId="{E1B2900B-5A48-484C-ACA8-C07567D4322C}" destId="{FEF538C3-D1D1-4C17-AE7B-B59A7E741EED}" srcOrd="0" destOrd="0" presId="urn:microsoft.com/office/officeart/2005/8/layout/vList2"/>
    <dgm:cxn modelId="{0A9E903B-7CE4-4ABE-A38A-B178A7A4EEFC}" type="presOf" srcId="{44ECA0F6-043C-46D3-BA85-356833B8B0C0}" destId="{C0DFD524-7904-4ACB-803C-0E6DC9159ABC}" srcOrd="0" destOrd="0" presId="urn:microsoft.com/office/officeart/2005/8/layout/vList2"/>
    <dgm:cxn modelId="{124AC6DA-426E-4374-916C-EA7E63A3266B}" srcId="{E1B2900B-5A48-484C-ACA8-C07567D4322C}" destId="{44ECA0F6-043C-46D3-BA85-356833B8B0C0}" srcOrd="0" destOrd="0" parTransId="{A507061D-C14A-4DD8-B760-7383A0E97101}" sibTransId="{FF81A587-0CCD-488A-83C6-37291830BF4B}"/>
    <dgm:cxn modelId="{382186F9-46EB-4345-AC8A-5904AC5E1745}" type="presParOf" srcId="{FEF538C3-D1D1-4C17-AE7B-B59A7E741EED}" destId="{C0DFD524-7904-4ACB-803C-0E6DC9159AB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91984B-89CC-40C2-9EFF-28BA362E8115}">
      <dsp:nvSpPr>
        <dsp:cNvPr id="0" name=""/>
        <dsp:cNvSpPr/>
      </dsp:nvSpPr>
      <dsp:spPr>
        <a:xfrm>
          <a:off x="0" y="295864"/>
          <a:ext cx="8090263" cy="5040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D0C3E7-8D0B-44A9-AE3B-B1641B2051AB}">
      <dsp:nvSpPr>
        <dsp:cNvPr id="0" name=""/>
        <dsp:cNvSpPr/>
      </dsp:nvSpPr>
      <dsp:spPr>
        <a:xfrm>
          <a:off x="404513" y="664"/>
          <a:ext cx="5663184" cy="59040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4055" tIns="0" rIns="214055" bIns="0" numCol="1" spcCol="1270" anchor="ctr" anchorCtr="0">
          <a:noAutofit/>
        </a:bodyPr>
        <a:lstStyle/>
        <a:p>
          <a:pPr marL="0" lvl="0" indent="0" algn="l" defTabSz="889000">
            <a:lnSpc>
              <a:spcPct val="90000"/>
            </a:lnSpc>
            <a:spcBef>
              <a:spcPct val="0"/>
            </a:spcBef>
            <a:spcAft>
              <a:spcPct val="35000"/>
            </a:spcAft>
            <a:buNone/>
          </a:pPr>
          <a:r>
            <a:rPr lang="en-US" sz="2000" kern="1200" dirty="0"/>
            <a:t>Linear Discriminant Analysis</a:t>
          </a:r>
        </a:p>
      </dsp:txBody>
      <dsp:txXfrm>
        <a:off x="433334" y="29485"/>
        <a:ext cx="5605542" cy="532758"/>
      </dsp:txXfrm>
    </dsp:sp>
    <dsp:sp modelId="{321E8485-EDBF-496F-A5C3-F44958A24A9D}">
      <dsp:nvSpPr>
        <dsp:cNvPr id="0" name=""/>
        <dsp:cNvSpPr/>
      </dsp:nvSpPr>
      <dsp:spPr>
        <a:xfrm>
          <a:off x="0" y="1203065"/>
          <a:ext cx="8090263" cy="5040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C829DE-E88C-4E2F-830C-80802B45BDD6}">
      <dsp:nvSpPr>
        <dsp:cNvPr id="0" name=""/>
        <dsp:cNvSpPr/>
      </dsp:nvSpPr>
      <dsp:spPr>
        <a:xfrm>
          <a:off x="404513" y="907864"/>
          <a:ext cx="5663184" cy="59040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4055" tIns="0" rIns="214055" bIns="0" numCol="1" spcCol="1270" anchor="ctr" anchorCtr="0">
          <a:noAutofit/>
        </a:bodyPr>
        <a:lstStyle/>
        <a:p>
          <a:pPr marL="0" lvl="0" indent="0" algn="l" defTabSz="889000">
            <a:lnSpc>
              <a:spcPct val="90000"/>
            </a:lnSpc>
            <a:spcBef>
              <a:spcPct val="0"/>
            </a:spcBef>
            <a:spcAft>
              <a:spcPct val="35000"/>
            </a:spcAft>
            <a:buNone/>
          </a:pPr>
          <a:r>
            <a:rPr lang="en-US" sz="2000" kern="1200" dirty="0"/>
            <a:t>Singular value decomposition, Factor Analysis</a:t>
          </a:r>
        </a:p>
      </dsp:txBody>
      <dsp:txXfrm>
        <a:off x="433334" y="936685"/>
        <a:ext cx="5605542" cy="532758"/>
      </dsp:txXfrm>
    </dsp:sp>
    <dsp:sp modelId="{C5FA133A-A9B1-4156-9D93-CCCD81C48E9E}">
      <dsp:nvSpPr>
        <dsp:cNvPr id="0" name=""/>
        <dsp:cNvSpPr/>
      </dsp:nvSpPr>
      <dsp:spPr>
        <a:xfrm>
          <a:off x="0" y="2110265"/>
          <a:ext cx="8090263" cy="5040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0D4019-EF6B-4B32-993E-C46BF6350869}">
      <dsp:nvSpPr>
        <dsp:cNvPr id="0" name=""/>
        <dsp:cNvSpPr/>
      </dsp:nvSpPr>
      <dsp:spPr>
        <a:xfrm>
          <a:off x="404513" y="1815065"/>
          <a:ext cx="5663184" cy="59040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4055" tIns="0" rIns="214055" bIns="0" numCol="1" spcCol="1270" anchor="ctr" anchorCtr="0">
          <a:noAutofit/>
        </a:bodyPr>
        <a:lstStyle/>
        <a:p>
          <a:pPr marL="0" lvl="0" indent="0" algn="l" defTabSz="889000">
            <a:lnSpc>
              <a:spcPct val="90000"/>
            </a:lnSpc>
            <a:spcBef>
              <a:spcPct val="0"/>
            </a:spcBef>
            <a:spcAft>
              <a:spcPct val="35000"/>
            </a:spcAft>
            <a:buNone/>
          </a:pPr>
          <a:r>
            <a:rPr lang="en-US" sz="2000" kern="1200" dirty="0">
              <a:highlight>
                <a:srgbClr val="FFFF00"/>
              </a:highlight>
            </a:rPr>
            <a:t>Principal Component Analysis</a:t>
          </a:r>
        </a:p>
      </dsp:txBody>
      <dsp:txXfrm>
        <a:off x="433334" y="1843886"/>
        <a:ext cx="5605542" cy="53275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DFD524-7904-4ACB-803C-0E6DC9159ABC}">
      <dsp:nvSpPr>
        <dsp:cNvPr id="0" name=""/>
        <dsp:cNvSpPr/>
      </dsp:nvSpPr>
      <dsp:spPr>
        <a:xfrm>
          <a:off x="0" y="175"/>
          <a:ext cx="4439478" cy="338203"/>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Step 7</a:t>
          </a:r>
          <a:r>
            <a:rPr lang="en-US" sz="1600" kern="1200" dirty="0"/>
            <a:t>. Directions of greatest variability</a:t>
          </a:r>
        </a:p>
      </dsp:txBody>
      <dsp:txXfrm>
        <a:off x="16510" y="16685"/>
        <a:ext cx="4406458" cy="30518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DFD524-7904-4ACB-803C-0E6DC9159ABC}">
      <dsp:nvSpPr>
        <dsp:cNvPr id="0" name=""/>
        <dsp:cNvSpPr/>
      </dsp:nvSpPr>
      <dsp:spPr>
        <a:xfrm>
          <a:off x="0" y="175"/>
          <a:ext cx="4439478" cy="338203"/>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Step 8</a:t>
          </a:r>
          <a:r>
            <a:rPr lang="en-US" sz="1600" kern="1200" dirty="0"/>
            <a:t>. How many dimensions or PCs</a:t>
          </a:r>
        </a:p>
      </dsp:txBody>
      <dsp:txXfrm>
        <a:off x="16510" y="16685"/>
        <a:ext cx="4406458" cy="30518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9EEF6F-4F4D-432A-977A-0F85D6B01EA5}">
      <dsp:nvSpPr>
        <dsp:cNvPr id="0" name=""/>
        <dsp:cNvSpPr/>
      </dsp:nvSpPr>
      <dsp:spPr>
        <a:xfrm>
          <a:off x="0" y="221328"/>
          <a:ext cx="8631115" cy="476437"/>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9870" tIns="229108" rIns="669870"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find features with a fraction of missing values above a specified threshold. </a:t>
          </a:r>
        </a:p>
      </dsp:txBody>
      <dsp:txXfrm>
        <a:off x="0" y="221328"/>
        <a:ext cx="8631115" cy="476437"/>
      </dsp:txXfrm>
    </dsp:sp>
    <dsp:sp modelId="{818F59FC-7AC9-44B8-8A67-716CFF80CD1A}">
      <dsp:nvSpPr>
        <dsp:cNvPr id="0" name=""/>
        <dsp:cNvSpPr/>
      </dsp:nvSpPr>
      <dsp:spPr>
        <a:xfrm>
          <a:off x="431555" y="58968"/>
          <a:ext cx="6041780" cy="3247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365" tIns="0" rIns="228365" bIns="0" numCol="1" spcCol="1270" anchor="ctr" anchorCtr="0">
          <a:noAutofit/>
        </a:bodyPr>
        <a:lstStyle/>
        <a:p>
          <a:pPr marL="0" lvl="0" indent="0" algn="l" defTabSz="533400">
            <a:lnSpc>
              <a:spcPct val="90000"/>
            </a:lnSpc>
            <a:spcBef>
              <a:spcPct val="0"/>
            </a:spcBef>
            <a:spcAft>
              <a:spcPct val="35000"/>
            </a:spcAft>
            <a:buNone/>
          </a:pPr>
          <a:r>
            <a:rPr lang="en-US" sz="1200" kern="1200" dirty="0"/>
            <a:t>Missing Values</a:t>
          </a:r>
        </a:p>
      </dsp:txBody>
      <dsp:txXfrm>
        <a:off x="447407" y="74820"/>
        <a:ext cx="6010076" cy="293016"/>
      </dsp:txXfrm>
    </dsp:sp>
    <dsp:sp modelId="{29129AAF-D9B9-4897-925C-A7DC306DFBB3}">
      <dsp:nvSpPr>
        <dsp:cNvPr id="0" name=""/>
        <dsp:cNvSpPr/>
      </dsp:nvSpPr>
      <dsp:spPr>
        <a:xfrm>
          <a:off x="0" y="919525"/>
          <a:ext cx="8631115" cy="641024"/>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9870" tIns="229108" rIns="669870"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Collinear features are features that are highly correlated with one another. In machine learning, these lead to decreased generalization performance on the test set due to high variance and less model interpretability.</a:t>
          </a:r>
        </a:p>
      </dsp:txBody>
      <dsp:txXfrm>
        <a:off x="0" y="919525"/>
        <a:ext cx="8631115" cy="641024"/>
      </dsp:txXfrm>
    </dsp:sp>
    <dsp:sp modelId="{1AA1EEC4-0D45-4059-9E5D-5E9E68468857}">
      <dsp:nvSpPr>
        <dsp:cNvPr id="0" name=""/>
        <dsp:cNvSpPr/>
      </dsp:nvSpPr>
      <dsp:spPr>
        <a:xfrm>
          <a:off x="431555" y="757165"/>
          <a:ext cx="6041780" cy="3247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365" tIns="0" rIns="228365" bIns="0" numCol="1" spcCol="1270" anchor="ctr" anchorCtr="0">
          <a:noAutofit/>
        </a:bodyPr>
        <a:lstStyle/>
        <a:p>
          <a:pPr marL="0" lvl="0" indent="0" algn="l" defTabSz="533400">
            <a:lnSpc>
              <a:spcPct val="90000"/>
            </a:lnSpc>
            <a:spcBef>
              <a:spcPct val="0"/>
            </a:spcBef>
            <a:spcAft>
              <a:spcPct val="35000"/>
            </a:spcAft>
            <a:buNone/>
          </a:pPr>
          <a:r>
            <a:rPr lang="en-US" sz="1200" kern="1200" dirty="0"/>
            <a:t>Collinear Features</a:t>
          </a:r>
        </a:p>
      </dsp:txBody>
      <dsp:txXfrm>
        <a:off x="447407" y="773017"/>
        <a:ext cx="6010076" cy="293016"/>
      </dsp:txXfrm>
    </dsp:sp>
    <dsp:sp modelId="{AE0EC979-533C-4C72-89FA-1F028D28C458}">
      <dsp:nvSpPr>
        <dsp:cNvPr id="0" name=""/>
        <dsp:cNvSpPr/>
      </dsp:nvSpPr>
      <dsp:spPr>
        <a:xfrm>
          <a:off x="0" y="1782310"/>
          <a:ext cx="8631115" cy="987525"/>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9870" tIns="229108" rIns="669870"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only for supervised machine learning problems where we have labels for training a model and is non-deterministic. </a:t>
          </a:r>
        </a:p>
        <a:p>
          <a:pPr marL="114300" lvl="1" indent="-114300" algn="l" defTabSz="533400">
            <a:lnSpc>
              <a:spcPct val="90000"/>
            </a:lnSpc>
            <a:spcBef>
              <a:spcPct val="0"/>
            </a:spcBef>
            <a:spcAft>
              <a:spcPct val="15000"/>
            </a:spcAft>
            <a:buChar char="•"/>
          </a:pPr>
          <a:r>
            <a:rPr lang="en-US" sz="1200" kern="1200" dirty="0"/>
            <a:t>use feature importance for feature selection by removing zero importance features. In a tree-based model, the features with zero importance are not used to split any nodes, and so we can remove them without affecting model performance.</a:t>
          </a:r>
        </a:p>
      </dsp:txBody>
      <dsp:txXfrm>
        <a:off x="0" y="1782310"/>
        <a:ext cx="8631115" cy="987525"/>
      </dsp:txXfrm>
    </dsp:sp>
    <dsp:sp modelId="{2B41860F-D73E-4D51-87C7-40113C8B2471}">
      <dsp:nvSpPr>
        <dsp:cNvPr id="0" name=""/>
        <dsp:cNvSpPr/>
      </dsp:nvSpPr>
      <dsp:spPr>
        <a:xfrm>
          <a:off x="431555" y="1619950"/>
          <a:ext cx="6041780" cy="3247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365" tIns="0" rIns="228365" bIns="0" numCol="1" spcCol="1270" anchor="ctr" anchorCtr="0">
          <a:noAutofit/>
        </a:bodyPr>
        <a:lstStyle/>
        <a:p>
          <a:pPr marL="0" lvl="0" indent="0" algn="l" defTabSz="533400">
            <a:lnSpc>
              <a:spcPct val="90000"/>
            </a:lnSpc>
            <a:spcBef>
              <a:spcPct val="0"/>
            </a:spcBef>
            <a:spcAft>
              <a:spcPct val="35000"/>
            </a:spcAft>
            <a:buNone/>
          </a:pPr>
          <a:r>
            <a:rPr lang="en-US" sz="1200" kern="1200" dirty="0"/>
            <a:t>Zero/low Importance Features</a:t>
          </a:r>
        </a:p>
      </dsp:txBody>
      <dsp:txXfrm>
        <a:off x="447407" y="1635802"/>
        <a:ext cx="6010076" cy="293016"/>
      </dsp:txXfrm>
    </dsp:sp>
    <dsp:sp modelId="{BCE6F089-AE13-4413-8939-E52A67A0E964}">
      <dsp:nvSpPr>
        <dsp:cNvPr id="0" name=""/>
        <dsp:cNvSpPr/>
      </dsp:nvSpPr>
      <dsp:spPr>
        <a:xfrm>
          <a:off x="0" y="2991595"/>
          <a:ext cx="8631115" cy="79695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9870" tIns="229108" rIns="669870"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A feature with only one unique value cannot be useful for machine learning because this feature has zero variance. For example, a tree-based model can never make a split on a feature with only one value (since there are no groups to divide the observations into).</a:t>
          </a:r>
        </a:p>
      </dsp:txBody>
      <dsp:txXfrm>
        <a:off x="0" y="2991595"/>
        <a:ext cx="8631115" cy="796950"/>
      </dsp:txXfrm>
    </dsp:sp>
    <dsp:sp modelId="{83BEE3DD-F695-4886-A545-3A583DB2E8E2}">
      <dsp:nvSpPr>
        <dsp:cNvPr id="0" name=""/>
        <dsp:cNvSpPr/>
      </dsp:nvSpPr>
      <dsp:spPr>
        <a:xfrm>
          <a:off x="431555" y="2829235"/>
          <a:ext cx="6041780" cy="3247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365" tIns="0" rIns="228365" bIns="0" numCol="1" spcCol="1270" anchor="ctr" anchorCtr="0">
          <a:noAutofit/>
        </a:bodyPr>
        <a:lstStyle/>
        <a:p>
          <a:pPr marL="0" lvl="0" indent="0" algn="l" defTabSz="533400">
            <a:lnSpc>
              <a:spcPct val="90000"/>
            </a:lnSpc>
            <a:spcBef>
              <a:spcPct val="0"/>
            </a:spcBef>
            <a:spcAft>
              <a:spcPct val="35000"/>
            </a:spcAft>
            <a:buNone/>
          </a:pPr>
          <a:r>
            <a:rPr lang="en-US" sz="1200" b="0" i="0" kern="1200" dirty="0"/>
            <a:t>Single Unique Value Features</a:t>
          </a:r>
          <a:endParaRPr lang="en-US" sz="1200" b="0" kern="1200" dirty="0"/>
        </a:p>
      </dsp:txBody>
      <dsp:txXfrm>
        <a:off x="447407" y="2845087"/>
        <a:ext cx="6010076" cy="293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DFD524-7904-4ACB-803C-0E6DC9159ABC}">
      <dsp:nvSpPr>
        <dsp:cNvPr id="0" name=""/>
        <dsp:cNvSpPr/>
      </dsp:nvSpPr>
      <dsp:spPr>
        <a:xfrm>
          <a:off x="0" y="175"/>
          <a:ext cx="3135464" cy="338203"/>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Step 1</a:t>
          </a:r>
          <a:r>
            <a:rPr lang="en-US" sz="1600" kern="1200" dirty="0"/>
            <a:t>. Center data</a:t>
          </a:r>
        </a:p>
      </dsp:txBody>
      <dsp:txXfrm>
        <a:off x="16510" y="16685"/>
        <a:ext cx="3102444" cy="3051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DFD524-7904-4ACB-803C-0E6DC9159ABC}">
      <dsp:nvSpPr>
        <dsp:cNvPr id="0" name=""/>
        <dsp:cNvSpPr/>
      </dsp:nvSpPr>
      <dsp:spPr>
        <a:xfrm>
          <a:off x="0" y="175"/>
          <a:ext cx="4439478" cy="338203"/>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Step 2</a:t>
          </a:r>
          <a:r>
            <a:rPr lang="en-US" sz="1600" kern="1200" dirty="0"/>
            <a:t>. Compute covariance matrix</a:t>
          </a:r>
        </a:p>
      </dsp:txBody>
      <dsp:txXfrm>
        <a:off x="16510" y="16685"/>
        <a:ext cx="4406458" cy="3051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DFD524-7904-4ACB-803C-0E6DC9159ABC}">
      <dsp:nvSpPr>
        <dsp:cNvPr id="0" name=""/>
        <dsp:cNvSpPr/>
      </dsp:nvSpPr>
      <dsp:spPr>
        <a:xfrm>
          <a:off x="0" y="175"/>
          <a:ext cx="4439478" cy="338203"/>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Step 2</a:t>
          </a:r>
          <a:r>
            <a:rPr lang="en-US" sz="1600" kern="1200" dirty="0"/>
            <a:t>. Compute covariance matrix</a:t>
          </a:r>
        </a:p>
      </dsp:txBody>
      <dsp:txXfrm>
        <a:off x="16510" y="16685"/>
        <a:ext cx="4406458" cy="3051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DFD524-7904-4ACB-803C-0E6DC9159ABC}">
      <dsp:nvSpPr>
        <dsp:cNvPr id="0" name=""/>
        <dsp:cNvSpPr/>
      </dsp:nvSpPr>
      <dsp:spPr>
        <a:xfrm>
          <a:off x="0" y="175"/>
          <a:ext cx="4439478" cy="338203"/>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Step 3</a:t>
          </a:r>
          <a:r>
            <a:rPr lang="en-US" sz="1600" kern="1200" dirty="0"/>
            <a:t>. Find principal components – Eigen values</a:t>
          </a:r>
        </a:p>
      </dsp:txBody>
      <dsp:txXfrm>
        <a:off x="16510" y="16685"/>
        <a:ext cx="4406458" cy="30518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DFD524-7904-4ACB-803C-0E6DC9159ABC}">
      <dsp:nvSpPr>
        <dsp:cNvPr id="0" name=""/>
        <dsp:cNvSpPr/>
      </dsp:nvSpPr>
      <dsp:spPr>
        <a:xfrm>
          <a:off x="0" y="175"/>
          <a:ext cx="4439478" cy="338203"/>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Step 4</a:t>
          </a:r>
          <a:r>
            <a:rPr lang="en-US" sz="1600" kern="1200" dirty="0"/>
            <a:t>. Find principal components (</a:t>
          </a:r>
          <a:r>
            <a:rPr lang="en-US" sz="1600" kern="1200" dirty="0">
              <a:solidFill>
                <a:srgbClr val="0070C0"/>
              </a:solidFill>
            </a:rPr>
            <a:t>eigen vector</a:t>
          </a:r>
          <a:r>
            <a:rPr lang="en-US" sz="1600" kern="1200" dirty="0"/>
            <a:t>)</a:t>
          </a:r>
        </a:p>
      </dsp:txBody>
      <dsp:txXfrm>
        <a:off x="16510" y="16685"/>
        <a:ext cx="4406458" cy="30518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DFD524-7904-4ACB-803C-0E6DC9159ABC}">
      <dsp:nvSpPr>
        <dsp:cNvPr id="0" name=""/>
        <dsp:cNvSpPr/>
      </dsp:nvSpPr>
      <dsp:spPr>
        <a:xfrm>
          <a:off x="0" y="175"/>
          <a:ext cx="4439478" cy="338203"/>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Step 5</a:t>
          </a:r>
          <a:r>
            <a:rPr lang="en-US" sz="1600" kern="1200" dirty="0"/>
            <a:t>. Find principal components (</a:t>
          </a:r>
          <a:r>
            <a:rPr lang="en-US" sz="1600" kern="1200" dirty="0">
              <a:solidFill>
                <a:srgbClr val="0070C0"/>
              </a:solidFill>
            </a:rPr>
            <a:t>eigen vector</a:t>
          </a:r>
          <a:r>
            <a:rPr lang="en-US" sz="1600" kern="1200" dirty="0"/>
            <a:t>)</a:t>
          </a:r>
        </a:p>
      </dsp:txBody>
      <dsp:txXfrm>
        <a:off x="16510" y="16685"/>
        <a:ext cx="4406458" cy="30518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DFD524-7904-4ACB-803C-0E6DC9159ABC}">
      <dsp:nvSpPr>
        <dsp:cNvPr id="0" name=""/>
        <dsp:cNvSpPr/>
      </dsp:nvSpPr>
      <dsp:spPr>
        <a:xfrm>
          <a:off x="0" y="175"/>
          <a:ext cx="4439478" cy="338203"/>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Step 6</a:t>
          </a:r>
          <a:r>
            <a:rPr lang="en-US" sz="1600" kern="1200" dirty="0"/>
            <a:t>. Projecting Data to new dimensions</a:t>
          </a:r>
        </a:p>
      </dsp:txBody>
      <dsp:txXfrm>
        <a:off x="16510" y="16685"/>
        <a:ext cx="4406458" cy="30518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DFD524-7904-4ACB-803C-0E6DC9159ABC}">
      <dsp:nvSpPr>
        <dsp:cNvPr id="0" name=""/>
        <dsp:cNvSpPr/>
      </dsp:nvSpPr>
      <dsp:spPr>
        <a:xfrm>
          <a:off x="0" y="175"/>
          <a:ext cx="4439478" cy="338203"/>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Step 7</a:t>
          </a:r>
          <a:r>
            <a:rPr lang="en-US" sz="1600" kern="1200" dirty="0"/>
            <a:t>. Directions of greatest variability</a:t>
          </a:r>
        </a:p>
      </dsp:txBody>
      <dsp:txXfrm>
        <a:off x="16510" y="16685"/>
        <a:ext cx="4406458" cy="30518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22BDDF6-302D-41B3-BAFD-AC28624CAA02}"/>
              </a:ext>
            </a:extLst>
          </p:cNvPr>
          <p:cNvSpPr>
            <a:spLocks noGrp="1"/>
          </p:cNvSpPr>
          <p:nvPr>
            <p:ph type="hdr" sz="quarter"/>
          </p:nvPr>
        </p:nvSpPr>
        <p:spPr>
          <a:xfrm>
            <a:off x="0" y="0"/>
            <a:ext cx="2971800" cy="4984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D0240B-8CF4-4C08-8D15-2800399E6E8B}"/>
              </a:ext>
            </a:extLst>
          </p:cNvPr>
          <p:cNvSpPr>
            <a:spLocks noGrp="1"/>
          </p:cNvSpPr>
          <p:nvPr>
            <p:ph type="dt" sz="quarter" idx="1"/>
          </p:nvPr>
        </p:nvSpPr>
        <p:spPr>
          <a:xfrm>
            <a:off x="3884613" y="0"/>
            <a:ext cx="2971800" cy="498475"/>
          </a:xfrm>
          <a:prstGeom prst="rect">
            <a:avLst/>
          </a:prstGeom>
        </p:spPr>
        <p:txBody>
          <a:bodyPr vert="horz" lIns="91440" tIns="45720" rIns="91440" bIns="45720" rtlCol="0"/>
          <a:lstStyle>
            <a:lvl1pPr algn="r">
              <a:defRPr sz="1200"/>
            </a:lvl1pPr>
          </a:lstStyle>
          <a:p>
            <a:fld id="{A620B5A5-0365-41F6-AD78-4D08F86D41EF}" type="datetimeFigureOut">
              <a:rPr lang="en-US" smtClean="0"/>
              <a:t>2/25/19</a:t>
            </a:fld>
            <a:endParaRPr lang="en-US"/>
          </a:p>
        </p:txBody>
      </p:sp>
      <p:sp>
        <p:nvSpPr>
          <p:cNvPr id="4" name="Footer Placeholder 3">
            <a:extLst>
              <a:ext uri="{FF2B5EF4-FFF2-40B4-BE49-F238E27FC236}">
                <a16:creationId xmlns:a16="http://schemas.microsoft.com/office/drawing/2014/main" id="{EC7000B5-3DB9-408E-A0D3-22C1B18C6E61}"/>
              </a:ext>
            </a:extLst>
          </p:cNvPr>
          <p:cNvSpPr>
            <a:spLocks noGrp="1"/>
          </p:cNvSpPr>
          <p:nvPr>
            <p:ph type="ftr" sz="quarter" idx="2"/>
          </p:nvPr>
        </p:nvSpPr>
        <p:spPr>
          <a:xfrm>
            <a:off x="0" y="9447213"/>
            <a:ext cx="2971800" cy="4984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4525C2D-8D10-4B9D-B60B-15C0B9AE3A80}"/>
              </a:ext>
            </a:extLst>
          </p:cNvPr>
          <p:cNvSpPr>
            <a:spLocks noGrp="1"/>
          </p:cNvSpPr>
          <p:nvPr>
            <p:ph type="sldNum" sz="quarter" idx="3"/>
          </p:nvPr>
        </p:nvSpPr>
        <p:spPr>
          <a:xfrm>
            <a:off x="3884613" y="9447213"/>
            <a:ext cx="2971800" cy="498475"/>
          </a:xfrm>
          <a:prstGeom prst="rect">
            <a:avLst/>
          </a:prstGeom>
        </p:spPr>
        <p:txBody>
          <a:bodyPr vert="horz" lIns="91440" tIns="45720" rIns="91440" bIns="45720" rtlCol="0" anchor="b"/>
          <a:lstStyle>
            <a:lvl1pPr algn="r">
              <a:defRPr sz="1200"/>
            </a:lvl1pPr>
          </a:lstStyle>
          <a:p>
            <a:fld id="{3D309C1F-EB5C-4D33-A0F9-5C1454B74C82}" type="slidenum">
              <a:rPr lang="en-US" smtClean="0"/>
              <a:t>‹#›</a:t>
            </a:fld>
            <a:endParaRPr lang="en-US"/>
          </a:p>
        </p:txBody>
      </p:sp>
    </p:spTree>
    <p:extLst>
      <p:ext uri="{BB962C8B-B14F-4D97-AF65-F5344CB8AC3E}">
        <p14:creationId xmlns:p14="http://schemas.microsoft.com/office/powerpoint/2010/main" val="3637725396"/>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9-21T05:00:48.630"/>
    </inkml:context>
    <inkml:brush xml:id="br0">
      <inkml:brushProperty name="width" value="0.035" units="cm"/>
      <inkml:brushProperty name="height" value="0.035" units="cm"/>
      <inkml:brushProperty name="color" value="#ED1C24"/>
      <inkml:brushProperty name="fitToCurve" value="1"/>
    </inkml:brush>
  </inkml:definitions>
  <inkml:trace contextRef="#ctx0" brushRef="#br0">176 210 0,'0'48'140,"0"-24"-108,0 25-32,0-1 15,0 1 1,0-25-16,0 24 15,0-24 1,0 25 0,0-25-1,0 24-15,0-24 16,0 1-16,0-1 16,0 24-1,0-24-15,0 1 31,0-1-31,0 0 32,0 0-17,0 25 17,-24-25-32,24 0 31,0 0-31,0 0 31,0 25-15,0-25-1,-24-24 1,24 48 0,0-24-1,0 25 1,0-25-1,0 24 1,0-23 0,0-1-16,-49 0 15,49 0 1,0 0-16,0 1 16,0-1-1,0 24 1,0-24-1,0 25 1,-24-1 15,24-24-31,0 0 16,0 1-16,0 23 16,-24-24-16,24 25 15,0-25-15,0 24 31,0-24-15,0 25 15,0-1-15,0 0 0,-24 1-1,24-25 1,0 0-1,0 0 1,0 1 0,0-1-1,0 0-15,0 0 16,0 0 0,0 1-1,0 23 1,0-24-16,0 0 15,0 1-15,0-1 16,0 0-16,0 0 16,0 0-16,0 0 15,24 49-15,-24-49 16,0 49-16,0-49 16,0 49-16,0-25 15,48 0-15,-48 1 16,0-1-16,0 0 15,0-23-15,24 47 16,-24-23-16,0-25 16,0 0-16,0 24 15,25-23-15,-25 23 16,24 0 15,-24-23-31,0-1 16,24 0-1,-24 0-15,0 0 16,0 0-16,0 1 16,0-1-1,0 48 1,24-47-16,-24-1 16,0 24-16,0 25 15,0-25 1,0 1-1,0 23-15,0-24 16,0-23 0,0 23-16,0-24 15,0 0-15,0 1 16,24-1 203,25-24-219,-25 0 15,73 0-15,-73-24 16,73-1-16,24-23 16,-73 48-16,25-24 15,-25 24-15,49-24 16,-73 24-16,24-49 15,25 25-15,-49 24 16,24-24-16,-23 24 16,-1 0-16,24-24 15,1 0 1,-1 24-16,-24 0 16,24-25-16,-23 25 15,47 0-15,1 0 16,-25 0-16,49-48 15,-73 48-15,25 0 16,-1 0-16,73-24 16,-97 24-16,49 0 15,-1 0-15,-48 0 16,49 0 0,0 0-16,-1 0 15,-24 0-15,1 0 16,23 0-16,1 0 15,-25 0-15,-23 0 16,23 0-16,-24 0 16,25 0-16,-1 0 15,0 0-15,-24 0 16,25 0-16,-1 0 16,1 0-16,-1 0 15,-24 0 1,25 0-1,-1 0-15,0 0 16,-23 0 0,23 0-16,24 0 15,-47 0 1,-1 0-16,24 0 16,1 0-1,-25 0-15,48 0 16,-23 0-16,-1 0 15,1 0-15,-1 0 16,0 0-16,-24 0 16,49 0-1,-49 0-15,25 0 16,-25 0 0,0 0-16,0 0 15,0 0 1,25 0-1,-25 0 1,24 0 0,-23 0-16,23 0 15,-24 0-15,0 0 16,0 0-16,1 0 16,47 0-16,-48 0 15,1 0 1,47 0-1,-48 0-15,1 0 16,-1 0-16,24 0 16,-24 0-16,25 0 15,-25 0-15,48 0 16,-23 0 0,-25 0-16,24 0 15,1 0-15,-25 0 16,24 0-16,1 0 15,-1 0 1,1 0-16,-25 0 16,0 0-16,24 0 15,1 0-15,-1 0 16,25 0-16,-1 0 16,-23 0-16,23 0 15,1 0-15,-1 0 16,-23 0-16,23 0 15,1 0-15,-25 0 16,25 0-16,-25 0 16,1 0-16,-1 0 15,-24 0-15,24 0 16,-23 0-16,23 0 16,-24 0-16,25 0 15,-1 0 1,0 0-16,1 0 15,-1 0 1,1 0-16,-25 0 16,0 0-16,24 0 15,1 0-15,-25 0 16,48 0-16,-47 0 16,23 0-1,-24 0-15,49 0 16,-25 0-16,25 0 15,-25 0-15,-24 0 16,25 0-16,-25 0 16,0 0-16,24 0 15,-23 0 1,23 0-16,0 0 16,-23 0-1,-1 0-15,0 0 16,0 0-16,0 0 15,1 0 1,-1 0-16,0 0 16,24 0-1,-24 0-15,25 0 16,-25 0-16,24 0 16,-23 0-16,-1 0 15,24 0 1,-24 0-1,1 0-15,-1 0 16,24 0 0,-24 0-1,1 0 17,-1 0-17,0 0 16,0 0-31,0 0 16,0 0 0,1 0 15,-1 0-15,0 0 15,-24-24 63,0-1 93,0 1-171,0-48-16,0 47 15,0-23-15,0 24 16,0-49-16,0 49 16,0-48-16,0 23 15,0 25-15,-24-24 16,24 23-16,0-23 15,0 24-15,0 0 16,0-25-16,0 25 16,0 0-16,0-25 15,0 25 1,-24 0 0,24 0-16,0 0 15,0 0-15,0-1 16,0-23-1,0 24-15,0 0 16,0-1 0,0 1-16,0 0 15,0 0-15,0 0 16,0-1 0,0 1-16,0 0 15,0-24-15,0 23 16,0-23-1,0 24-15,0 0 16,0 0-16,-25-25 16,25 1-1,0 24-15,0-1 16,0 1 0,-24 0-16,24 0 15,0 0 1,0-1-16,-24-23 15,24 24 1,0-25 0,0 25-1,0 0 1,0-24 0,0 24-1,0-1-15,0 1 16,0-24-16,0-1 15,0 1 1,0 0-16,0-1 16,0 25-16,0-24 15,0 23-15,0-47 16,0-1-16,0 25 16,0 24-16,0 0 15,0-25-15,0 1 16,0-1-16,0 1 15,0 0 1,-24 23 0,0 1-16,24 0 15,0 0-15,0 0 16,0 0-16,0-1 16,0-23-16,0 24 31,-24 0-31,24-1 15,0 1 1,0 0-16,-25-24 16,25 23-1,0 1 1,0 0-16,0 0 16,0 0-16,0-1 15,-24 1-15,24 0 16,0 0-1,0 0 1,0 0-16,0-1 16,0 1-16,0-24 15,-24-1 1,24 25 0,0-24-16,0 24 31,-24-1-31,24 1 15,-24 24 173,-1 0-157,1-24-31,0 24 16,0 0-16,0-24 15,-1 24-15,-47 0 16,48 0 0,-25 0-16,25 0 15,-24 0 1,24-24 0,-25 24-1,25 0 1,-24 0-16,23-25 15,1 25 1,0 0 0,0 0-16,-49 0 0,49 0 15,-73 0-15,25 0 16,-25 0 0,-24 0-16,24 0 15,0 0-15,25 0 16,-1 0-16,25 0 15,0 0-15,-1 0 16,1 0-16,-1 0 16,-23 0-16,23 0 15,-23 0-15,24 0 16,-1 0-16,25 0 16,-49 0-16,49 0 15,-24 0-15,24 0 16,-25 0-16,25 0 15,-24 0-15,-1 0 16,25 0-16,0 0 16,-49 0-16,49 0 15,-24 0-15,24 0 16,-1 0-16,-23 0 16,24 0-16,0 0 15,-1 0-15,1 0 16,-24 0-16,24 0 15,-25 0 1,25 0-16,-24 0 16,-1 0-16,1 25 15,24-25-15,-25 24 16,1-24-16,-25 0 16,25 24-16,24-24 15,0 0-15,-49 0 16,25 0-16,-1 24 15,1-24-15,24 24 16,-49-24-16,25 0 16,-1 0-16,25 0 15,-24 0-15,-1 0 16,1 0-16,24 0 16,-24 0-16,23 0 15,-23 0-15,24 49 16,-25-49-16,25 0 15,-48 0-15,23 0 16,1 24-16,24-24 16,-25 0-16,1 0 15,0 0-15,-25 24 16,49-24-16,-25 24 16,1-24-1,0 0-15,23 25 16,-47-25-16,-1 0 15,25 24-15,0-24 16,-25 0-16,25 0 16,-1 0-16,25 0 15,-24 0-15,-1 0 16,1 0-16,-1 0 16,-23 0-1,24 0-15,23 0 16,-47 0-16,48 0 15,-25 0-15,1 0 16,-1 0-16,25 0 16,-24 0-16,24 0 15,-25 0-15,25 0 16,-24 0-16,24 0 16,-1 0-16,-23 0 15,0 0-15,23 0 16,1 0-16,-24 0 15,-1 0 1,1 0-16,0 0 31,23 0-31,1 0 16,0 0-16,0 0 16,-24 0-1,-1 0-15,1 0 16,24 0-1,-25 0-15,25 0 16,-24 0 0,23 0-1,-23 0-15,0 0 16,23 0 0,1 0-16,0 0 15,0 0-15,0 0 16,0 0-1,-25 0-15,25 0 16,0 0 0,0 0-16,-1 0 15,1 0-15,0 0 16,-49 0-16,49 0 16,-24 0-1,24 0-15,-25 0 16,25 0-1,0 0-15,0 0 16,0 0-16,-1 0 16,-23 0-1,24 0 1,-25 0 0,25-24-1,0 24-15,0 0 16,0 0-1,-1 0 1,1 0 0,0 0-1,0-25-15,0 25 16,-1 0 0,1 0-16,-24 0 15,24 0 63,0 0 79,-1-24-111,1 24 48,0 0-78</inkml:trace>
  <inkml:trace contextRef="#ctx0" brushRef="#br0" timeOffset="4200">2087 3887 0,'48'24'204,"1"24"-189,-1 1-15,49 47 16,-25 1-16,49-24 15,-48-1-15,0-23 16,-1 23-16,25 25 16,-49-73-16,-24 0 15,25 25-15,-25-25 16,0 0 0,0 0-1,1 1 1,-1-1-16,0 0 15,0 24 17,0-48-32,-24 25 15,25-1-15,-1 0 16,-24 0-16,24 0 16,0-24-16,-24 25 15,24 23 16,1-24-15</inkml:trace>
  <inkml:trace contextRef="#ctx0" brushRef="#br0" timeOffset="5600">2958 5048 0,'24'0'125,"24"0"-125,-23 0 16,23 0 0,25 0-1,-25 24-15,25 0 16,-25 0-16,-24-24 16,0 25-16,49-1 15,-25-24 1,-48 24-16,24-24 15,25 0 48,-49-24 218,0 0-265,0-25-1,-24-23-15,24 48 16,-25-1 0,25 1-16,0 0 15,-24 0 1,24 0 15</inkml:trace>
</inkml:ink>
</file>

<file path=ppt/ink/ink2.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10-20T19:44:40.725"/>
    </inkml:context>
    <inkml:brush xml:id="br0">
      <inkml:brushProperty name="width" value="0.05" units="cm"/>
      <inkml:brushProperty name="height" value="0.05" units="cm"/>
      <inkml:brushProperty name="color" value="#ED1C24"/>
      <inkml:brushProperty name="fitToCurve" value="1"/>
    </inkml:brush>
  </inkml:definitions>
  <inkml:trace contextRef="#ctx0" brushRef="#br0">121 27 0,'24'0'234,"1"0"-218,-1 0-1,0 0 1,0 0 15,-24-24-15,24 24 31,1 0 0,23 0-1,-24 0 1,25 0-15,-25 0 46,24 0-78,-24 0 31,25 0-31,-25 0 78,24 0-47</inkml:trace>
  <inkml:trace contextRef="#ctx0" brushRef="#br0" timeOffset="5136">266 100 0,'0'24'406,"0"0"-406,0 1 16,0-1-1,0 0 17,0 0-1,0 0-15,0 0 15,0 1 0,0-1-15,0 0 109,0 0-47,0 0-63,0 1 1,0-1 0,0 0-1,0 0 1,25-24 15,-25 24 16,0 1-31,0-1-1,0 0 1,0 0 0,0 0 77,0 1-77,0-1-16,0 0 31,0 24-15,24-24-1,-24 1-15,0-1 16,0 0 15,0 0-31,0 0 16,0 1 0,0 23-1,0-24 16,0 25 16,0-25-15,0 0 14,0 0-14,0 0 15,0 1-16,0-1-16,24 0 1,-24 24 31,0-24-16,0 1-15,0-1-16,0 0 15,0 0 17,0 0-32,0 1 15,0-1 1,0 0 0,0 0-1,0 0 1,0 1-1,0-1 64,0 0-48,0 0-16,0 0 64,0 1-64,0-1 1,0 0 15,0 0-15,0 0 46,0 0-46,0 1-1,0-1 17,0 0-32,0 0 15,0 0 157,0 25-109,0-25-32,0 0 0,24 0-15,-24 1 31,0 23-47,0-24 15,0 25 1,24-49-16,-24 24 31,0 24 563,0-24-594,0 25 16,0-25-1,-24-24 298</inkml:trace>
  <inkml:trace contextRef="#ctx0" brushRef="#br0" timeOffset="6424">0 2446 0,'24'0'109,"25"0"-93,-25 0-16,0 0 16,0 0-1,1 0 1,23 0-16,-24 0 16,25 0-16,-1 0 15,0 0 1,-23 0-16,23 0 15,-24 0-15,24 0 16,-23 0 62,23 0 32,-24 0-79</inkml:trace>
</inkml:ink>
</file>

<file path=ppt/ink/ink3.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10-20T19:44:50.588"/>
    </inkml:context>
    <inkml:brush xml:id="br0">
      <inkml:brushProperty name="width" value="0.05" units="cm"/>
      <inkml:brushProperty name="height" value="0.05" units="cm"/>
      <inkml:brushProperty name="color" value="#ED1C24"/>
      <inkml:brushProperty name="fitToCurve" value="1"/>
    </inkml:brush>
  </inkml:definitions>
  <inkml:trace contextRef="#ctx0" brushRef="#br0">0 0 0,'0'48'204,"0"-24"-204,0 0 15,0 1-15,0 23 16,0 0-1,0-23 1,0-1 0,0 0-1,0 0 17,0 0-32,0 1 15,0-1 1,0 0-16,0 0 15,0 0-15,0 25 16,0-25-16,0 0 16,0 24-1,0-23 32,0-1-31,0 0 15,0 0 47,0 0-62,24-24-1,-24 25 157,0-1-156,0 0 15,0 0 47,0-48 0,0-24-62</inkml:trace>
  <inkml:trace contextRef="#ctx0" brushRef="#br0" timeOffset="984">24 604 0,'24'-24'156,"0"24"-140,25 0 0,-25 0-16,24 0 15,1 0 1,-1 0-16,-24 0 16,0 0-1,1 0-15,-1 0 16,0 0-16,0 0 15,0 0-15,1 0 32,-1 0-32,24 0 15,1 0 1,-1 0-16,0 0 16,1 0-16,-25 0 15,24 0-15,-24 24 16,25-24 93</inkml:trace>
</inkml:ink>
</file>

<file path=ppt/ink/ink4.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10-20T19:44:54.644"/>
    </inkml:context>
    <inkml:brush xml:id="br0">
      <inkml:brushProperty name="width" value="0.05" units="cm"/>
      <inkml:brushProperty name="height" value="0.05" units="cm"/>
      <inkml:brushProperty name="color" value="#ED1C24"/>
      <inkml:brushProperty name="fitToCurve" value="1"/>
    </inkml:brush>
  </inkml:definitions>
  <inkml:trace contextRef="#ctx0" brushRef="#br0">1209 0 0,'0'48'250,"0"-24"-234,0 1-16,0-1 16,0 0-16,0 0 15,-24 0-15,24 1 16,0-1-16,0 0 16,0 0-16,0 0 15,0 25-15,0-25 16,0 0 31,0 0-47,0 0 31,0 1-15,0-1-16,0 0 234</inkml:trace>
  <inkml:trace contextRef="#ctx0" brushRef="#br0" timeOffset="1576">0 532 0,'24'0'78,"0"0"-46,25 0-32,-25 0 15,24 0-15,25 0 16,-25 0-16,49 0 15,-49 0-15,-24 0 16,25 0-16,-25 0 94,-24-24-94,48 24 15,-23 0 1,23 0 15,-24-24-31,24 24 16,-23 0 0,-1 0-16,0 0 15,0 0 1,0 0-1,1 0 48,-1 0-47,0 0-1,0 0 1,0 0-16,1 0 31,-1 0 0,0 0 16,-24-25-16,24 25 1,0 0 30,1 0-31</inkml:trace>
  <inkml:trace contextRef="#ctx0" brushRef="#br0" timeOffset="3024">1258 387 0,'0'24'78,"0"0"-78,0 0 16,0 25-1,0-25 1,0 0 0,0 0-1,0 1 32,0-1 62,0 0 141,0 0-203</inkml:trace>
</inkml:ink>
</file>

<file path=ppt/ink/ink5.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10-20T19:51:36.305"/>
    </inkml:context>
    <inkml:brush xml:id="br0">
      <inkml:brushProperty name="width" value="0.05" units="cm"/>
      <inkml:brushProperty name="height" value="0.05" units="cm"/>
      <inkml:brushProperty name="color" value="#ED1C24"/>
      <inkml:brushProperty name="fitToCurve" value="1"/>
    </inkml:brush>
  </inkml:definitions>
  <inkml:trace contextRef="#ctx0" brushRef="#br0">25 146 0,'24'0'156,"0"0"-16,0 0-77,24 24 31,-48 0-63,25-24-15,-1 24 30,0 0-14,-24 1-1,24-25-15,0 24-1,1 0 16,-25 0 1,24 0-17,0-24 1,0 49 0,0-49 30,1 24 48,-1 24-78,0-48-1,0 24-15,0 25 32,1-49-32,-1 24 15,0 24 126,0-48-141,-24 25 16,24-25-16,25 48 15,-25-24-15,0 0 31,0 1-31,0-1 32,1-24 46,23 48-63,-24-24 1,0-24 0,1 24-16,23 25 15,-24-25 1,0-24-16,-24 24 16,25-24-16,-25 24 31,48 1 47,-24-1-62,0 0-1,49 0 1,-49 0-16,0 1 15,0-25-15,1 24 16,-1 0-16,0 0 16,0-24 15,25 0 78,-1 24-109,-24 1 16,0-1-16,1 24 16,-1-48-16,0 24 15,0 0-15,0 1 16,0-25-16,1 24 15,-1 0 1,0 0 0,0-24-1,-24 24 17,24-24-17,1 49 1,-1-49-1,-24 24-15,24-24 16,-24 24-16,24-24 16,0 49-16,1-49 15,-1 48 17,0-24-17,24 25 1,-23-25-1,-1 0 1,-24 0 0,48 0-1,-48 0 1,24-24 0,-24 25-16,49-1 15,-25 0 1,0 0 31,0 0-32,0 1 1,25 23 15,-25-24 0,-24 0-15,48 1-16,-23-1 31,-1 0-15,0-24 0,0 24-16,-24 0 15,24-24 141,-72-24-46</inkml:trace>
  <inkml:trace contextRef="#ctx0" brushRef="#br0" timeOffset="1712">0 97 0,'0'24'140,"25"49"-124,-25-25-16,24 1 15,-24-1-15,0 25 16,24-49-16,-24 48 16,0-47-16,24 23 15,-24-24-15,0 25 16,24-98 234</inkml:trace>
  <inkml:trace contextRef="#ctx0" brushRef="#br0" timeOffset="2872">73 25 0,'24'-25'172,"49"25"-156,-25 0-16,0 0 15,25 0-15,-49 25 16,0-25-16,1 0 16,-1 24 62,24-24 31</inkml:trace>
</inkml:ink>
</file>

<file path=ppt/ink/ink6.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10-20T19:51:40.698"/>
    </inkml:context>
    <inkml:brush xml:id="br0">
      <inkml:brushProperty name="width" value="0.05" units="cm"/>
      <inkml:brushProperty name="height" value="0.05" units="cm"/>
      <inkml:brushProperty name="color" value="#ED1C24"/>
      <inkml:brushProperty name="fitToCurve" value="1"/>
    </inkml:brush>
  </inkml:definitions>
  <inkml:trace contextRef="#ctx0" brushRef="#br0">49 196 0,'0'25'31,"0"-1"-15,0 24-1,24-24 1,-24 25 0,24-1-16,0 25 15,0-25 1,1 1-16,-1 47 16,0-47-16,0-1 15,25 25-15,-25-25 16,0 25-16,-24-49 15,0 0 1,24 0-16,0 25 16,-24-25-1,25 0-15,-25 0 16,0 0 15,0 0-31,48 25 16</inkml:trace>
  <inkml:trace contextRef="#ctx0" brushRef="#br0" timeOffset="1727">0 172 0,'0'-24'204,"49"-24"-189,-25 48 1,24-24-1,1-1 1,-25 25 0,0-24-1,24 0 17,-23 24 108,-1 0-140,0 24 16,0-24-1,25 24 1,-25 1 15,0-1-31,0 0 16,-24 0 0,24 0-1,0 25 1,-24-25-1,25-24 1,-25 48 0,0-24 46,0 25 16,0-25-31,-25-24-31,1 0-1,0 24-15,0-24 16,-24 24 0,23 1-1,1-1 17,0-24-32,0 0 15,24 24 1,-24 0-1,-1-24 1,1 24-16,0-24 16,0 0-1,0 25 1</inkml:trace>
</inkml:ink>
</file>

<file path=ppt/ink/ink7.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10-20T19:51:45.065"/>
    </inkml:context>
    <inkml:brush xml:id="br0">
      <inkml:brushProperty name="width" value="0.05" units="cm"/>
      <inkml:brushProperty name="height" value="0.05" units="cm"/>
      <inkml:brushProperty name="color" value="#ED1C24"/>
      <inkml:brushProperty name="fitToCurve" value="1"/>
    </inkml:brush>
  </inkml:definitions>
  <inkml:trace contextRef="#ctx0" brushRef="#br0">297 97 0,'0'-24'16,"-25"0"46,1 24 126,0 0-126,0 0-62,0 0 94,-1 24-94,25 0 16,-24 0-1,0 25 1,24-25 46,-24-24-46,24 24-16,-24 0 16,24 0-16,0 1 15,0-1 1,0 0-16,-24-24 15,24 24 1,0 24 0,0-23 15,-25 23 0,25-24-15,0 25-1,0-25 1,0 0 0,0 0-16,0 0 15,0 1 1,0-1 0,0 0-1,25 0 1,-1 0-1,-24 1 1,48-25 0,-24 24-16,0-24 15,1 24 1,-1 0 15,24-24 32,-24 0-48,1 0 32,-1 0 16,0 0 15,0 0-78,0 0 15,1 0 1,-1 0 15,0 0 110,0 0-125,-24-24-16,24 0 46,1 24-30,-1 0 0,24-24-16,-24-1 31</inkml:trace>
  <inkml:trace contextRef="#ctx0" brushRef="#br0" timeOffset="2528">684 121 0,'0'-24'63,"0"0"-63,0 0 16,0-1 46,0 1 204,24 24-235,-24 24-15,0 1 15,24-25-16,-24 24 1,0 0-16,24 0 16,-24 0 15,24 1-31,-24-1 16,0 0-1,0 0 1,0 0-16,25 1 78,-25-1-62,24 0-1,0 0 1,-24 0-1,24 0 1,-24 1 0,0-1-1,0 0 1,24 0 0,1 0-1,-25 1-15,24-25 16,-24 24-1,24 0 17,-24 0-1,24-24-15,0 24-1,-24 1 63</inkml:trace>
  <inkml:trace contextRef="#ctx0" brushRef="#br0" timeOffset="4344">780 49 0,'-24'0'296,"24"24"-280,0 0 0,-24-24-16,24 24 0,-24 25 31,24-25 0,0 24 94,0-24-94,0 1-15,0-1-16,0 0 16,0 24 15,-24-24 110</inkml:trace>
  <inkml:trace contextRef="#ctx0" brushRef="#br0" timeOffset="5760">877 750 0,'0'24'47,"24"-24"47,1 0-48,-25-24 17,48 24-47,-24 0-16,-24-24 15,49 0 1,-25 0-1,24 24 79,-48-25 16,24 25-79,0 0-16,-24-24 1,49 0 0,-25 24 31,0 0-32,-24-24 1,24 24-1</inkml:trace>
</inkml:ink>
</file>

<file path=ppt/ink/ink8.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10-20T19:51:52.577"/>
    </inkml:context>
    <inkml:brush xml:id="br0">
      <inkml:brushProperty name="width" value="0.05" units="cm"/>
      <inkml:brushProperty name="height" value="0.05" units="cm"/>
      <inkml:brushProperty name="color" value="#ED1C24"/>
      <inkml:brushProperty name="fitToCurve" value="1"/>
    </inkml:brush>
  </inkml:definitions>
  <inkml:trace contextRef="#ctx0" brushRef="#br0">0 291 0,'0'24'79,"0"0"-48,0 0-31,25 1 15,-25 47-15,0-23 16,0-1-16,24 0 16,0 1-1,-24-1-15,24-24 16,-24 0-16,24 1 16,-24-1-16,0 0 15,0 0-15,0 0 16,0 1-16,0-1 15,25 0-15,-25 0 32,24 25-32,0-25 15,-24 0 1</inkml:trace>
  <inkml:trace contextRef="#ctx0" brushRef="#br0" timeOffset="1919">121 339 0,'0'-24'156,"0"0"-156,0 0 16,25-1 0,-1 25-1,0-24-15,0 24 16,0 0-1,1 0 48,-1 0 31,0 0-79,0 0 63,0 24 1,0 1-64,-24 23 32,0-24 0,0 0 62,0 1-109,0-1 16,0 0 0,0 0 15,0 0 0,-24 1-15,0-25 15,0 24 0,0 0 0,0 0-15,-25 0 31,1 0-16,-1-24 32</inkml:trace>
  <inkml:trace contextRef="#ctx0" brushRef="#br0" timeOffset="4048">871 146 0,'-24'0'94,"24"-49"-79,-24 49 79,0 0-47,0 0-16,-25 24 16,25-24-16,24 25-15,-48-1-16,23 0 31,25 0 16,-24 0-47,0 1 31,24-1-31,-24-24 16,24 24 0,0 0-1,0 0 1,-24-24 0,24 49-1,0-25 1,0 0-1,0 0-15,0 1 16,0-1 0,0 0-1,0 0 1,0 0 15,24 0-15,-24 1-16,24-1 15,-24 0 1,48-24 0,-48 48-1,25-48 32,-1 0-31,24 25-16,-24-25 31,1 0-15,-1 0-1,0 0-15,0 0 16,0 0-16,0 0 31,1 0 0,-1 0 32,0 0-47,0 0 30,0 0 64,1 0-95,-1-25-15,0 1 16</inkml:trace>
  <inkml:trace contextRef="#ctx0" brushRef="#br0" timeOffset="6216">1089 73 0,'48'-48'141,"-23"48"-126,23-24 1,0 24 0,-23 0 124,-1 0-124,0 0 15,-24 48 0,24-48-15,-24 24 0,24 24-1,-24-23 1,24 23-1,-24-24 1,25 0-16,-25 49 16,0-49 46,0 0-46,0 1-1,0-1 32,0 24-31,-25-24 15,1-24-15,24 25-1,-24-25-15,-24 24 16,24 0 0,-1-24 77,50 0 95,-1 0-172,24 0-16,-24 0 15,25 0 16,-25 0-15,24 0 31,-24-24 0,25 0-32,-25 24 1,24 0 0,-23 0-16,-1 0 15,0 0-15,-24-25 16,24 25 0</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25157" units="1/cm"/>
          <inkml:channelProperty channel="Y" name="resolution" value="40.29851" units="1/cm"/>
          <inkml:channelProperty channel="T" name="resolution" value="1" units="1/dev"/>
        </inkml:channelProperties>
      </inkml:inkSource>
      <inkml:timestamp xml:id="ts0" timeString="2018-11-14T13:45:44.004"/>
    </inkml:context>
    <inkml:brush xml:id="br0">
      <inkml:brushProperty name="width" value="0.05" units="cm"/>
      <inkml:brushProperty name="height" value="0.05" units="cm"/>
      <inkml:brushProperty name="color" value="#ED1C24"/>
      <inkml:brushProperty name="fitToCurve" value="1"/>
    </inkml:brush>
  </inkml:definitions>
  <inkml:trace contextRef="#ctx0" brushRef="#br0">0 0 0,'83'0'235,"0"28"-220,82-28 1,84 55 0,-166-55 62,-56 0 15,28 0-61,28 83-1,-55-83-31,55 0 16,137 27 15,-192-27-31,138 55 31,-111-55 63,28 0-47,-56 28 62,29-28-78,-29 0-31,222 138 47,-194-138-47,-27 0 110,54 28-79,1-28 16,-28 0-32,-27 55 1,27-55 0,56 0-1,-56 28 16,-28 27-31,56-55 47,-27 27 78,-29-27-93,111 56-1,-55-56-16,-55 0 32,27 27-31,-28-27 15,29 0-15,54 55 15,-55-27-15,28-28 46,-55 55-46,55-55-1,-28 28 1,-28-28 31,29 0-31,54 55-1,-55-55 1,-27 0-1,138 83 17,-111-55-17,28-28 17,-56 0-1,28 55-16,-27-55 32,110 0-31,-110 0 0,27 27-1,28-27 16,110 83 16,-138-28-15,-27-55 46,27 0-47,28 0-31,0 28 16,27 27 15,-55-55-16,28 83-15,0-83 32,-55 0-17,54 28 48,84-28-48,-111 0 1,111 55 0,0-55-1,-56 27 95,-27-27-79,138 139-15,-138-139-1,-1 27 1,1-27 78,-55 0-94,55 55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 y="746125"/>
            <a:ext cx="6629400" cy="372903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724202"/>
            <a:ext cx="5486400" cy="447556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everyone talking about DATA SCIENCE? Last 5 years of trend on google search gives a clear picture. Industry/companies/organization/academic institutions are searching more and more of “data science” and “python”.</a:t>
            </a:r>
          </a:p>
          <a:p>
            <a:endParaRPr lang="en-US" dirty="0"/>
          </a:p>
          <a:p>
            <a:r>
              <a:rPr lang="en-US" dirty="0"/>
              <a:t>Am sure, all of you have heard about “data science” and/or “python/R/Spark/Hadoop/Kafka/.. </a:t>
            </a:r>
            <a:r>
              <a:rPr lang="en-US" dirty="0" err="1"/>
              <a:t>Etc</a:t>
            </a:r>
            <a:r>
              <a:rPr lang="en-US" dirty="0"/>
              <a:t>” and have some idea about these terms. </a:t>
            </a:r>
          </a:p>
          <a:p>
            <a:endParaRPr lang="en-US" dirty="0"/>
          </a:p>
          <a:p>
            <a:r>
              <a:rPr lang="en-US" dirty="0"/>
              <a:t>History of DS – it goes back to early 2000s .. 2004 when Google’s search engine was making a huge impact on the way we surfed the web. The reason for big data projects of Google is apparently linked to our increasing dependence on ‘data driven way of living’</a:t>
            </a:r>
          </a:p>
          <a:p>
            <a:endParaRPr lang="en-US" dirty="0"/>
          </a:p>
          <a:p>
            <a:r>
              <a:rPr lang="en-US" dirty="0"/>
              <a:t>When  people talk of “data science” , they are in fact talking of companies like Google, Facebook, Twitter, Instagram etc. </a:t>
            </a:r>
          </a:p>
          <a:p>
            <a:endParaRPr lang="en-US" dirty="0"/>
          </a:p>
          <a:p>
            <a:endParaRPr lang="en-US" dirty="0"/>
          </a:p>
        </p:txBody>
      </p:sp>
    </p:spTree>
    <p:extLst>
      <p:ext uri="{BB962C8B-B14F-4D97-AF65-F5344CB8AC3E}">
        <p14:creationId xmlns:p14="http://schemas.microsoft.com/office/powerpoint/2010/main" val="299627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00B050"/>
                </a:solidFill>
              </a:defRPr>
            </a:lvl1pPr>
          </a:lstStyle>
          <a:p>
            <a:r>
              <a:rPr lang="en-US" dirty="0"/>
              <a:t>Click to edit Master title style</a:t>
            </a:r>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rgbClr val="00206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7" name="Date Placeholder 6"/>
          <p:cNvSpPr>
            <a:spLocks noGrp="1"/>
          </p:cNvSpPr>
          <p:nvPr>
            <p:ph type="dt" sz="half" idx="10"/>
          </p:nvPr>
        </p:nvSpPr>
        <p:spPr/>
        <p:txBody>
          <a:bodyPr/>
          <a:lstStyle>
            <a:lvl1pPr>
              <a:defRPr>
                <a:solidFill>
                  <a:srgbClr val="002060">
                    <a:alpha val="70000"/>
                  </a:srgbClr>
                </a:solidFill>
              </a:defRPr>
            </a:lvl1pPr>
          </a:lstStyle>
          <a:p>
            <a:fld id="{51F2954F-EE9A-48FA-8927-4E69DA2B8F54}" type="datetime1">
              <a:rPr lang="en-US" smtClean="0"/>
              <a:t>2/25/19</a:t>
            </a:fld>
            <a:endParaRPr lang="en-US" dirty="0"/>
          </a:p>
        </p:txBody>
      </p:sp>
    </p:spTree>
    <p:extLst>
      <p:ext uri="{BB962C8B-B14F-4D97-AF65-F5344CB8AC3E}">
        <p14:creationId xmlns:p14="http://schemas.microsoft.com/office/powerpoint/2010/main" val="4152348736"/>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00B050"/>
                </a:solidFill>
              </a:defRPr>
            </a:lvl1pPr>
          </a:lstStyle>
          <a:p>
            <a:r>
              <a:rPr lang="en-US" dirty="0"/>
              <a:t>Click to edit Master title style</a:t>
            </a:r>
          </a:p>
        </p:txBody>
      </p:sp>
      <p:sp>
        <p:nvSpPr>
          <p:cNvPr id="3" name="Content Placeholder 2"/>
          <p:cNvSpPr>
            <a:spLocks noGrp="1"/>
          </p:cNvSpPr>
          <p:nvPr>
            <p:ph idx="1"/>
          </p:nvPr>
        </p:nvSpPr>
        <p:spPr>
          <a:xfrm>
            <a:off x="4665518" y="748144"/>
            <a:ext cx="4405746" cy="40108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9" name="Date Placeholder 8"/>
          <p:cNvSpPr>
            <a:spLocks noGrp="1"/>
          </p:cNvSpPr>
          <p:nvPr>
            <p:ph type="dt" sz="half" idx="10"/>
          </p:nvPr>
        </p:nvSpPr>
        <p:spPr/>
        <p:txBody>
          <a:bodyPr/>
          <a:lstStyle/>
          <a:p>
            <a:fld id="{2BD644C9-7BC7-4D6F-B8D9-1CF000CA5F8E}" type="datetime1">
              <a:rPr lang="en-US" smtClean="0"/>
              <a:t>2/25/19</a:t>
            </a:fld>
            <a:endParaRPr lang="en-US"/>
          </a:p>
        </p:txBody>
      </p:sp>
      <p:sp>
        <p:nvSpPr>
          <p:cNvPr id="10" name="Footer Placeholder 9"/>
          <p:cNvSpPr>
            <a:spLocks noGrp="1"/>
          </p:cNvSpPr>
          <p:nvPr>
            <p:ph type="ftr" sz="quarter" idx="11"/>
          </p:nvPr>
        </p:nvSpPr>
        <p:spPr>
          <a:xfrm>
            <a:off x="603504" y="4677156"/>
            <a:ext cx="3843598" cy="240030"/>
          </a:xfrm>
          <a:prstGeom prst="rect">
            <a:avLst/>
          </a:prstGeom>
        </p:spPr>
        <p:txBody>
          <a:bodyPr/>
          <a:lstStyle>
            <a:lvl1pPr>
              <a:defRPr>
                <a:solidFill>
                  <a:srgbClr val="FFFFFF">
                    <a:alpha val="70000"/>
                  </a:srgbClr>
                </a:solidFill>
              </a:defRPr>
            </a:lvl1pPr>
          </a:lstStyle>
          <a:p>
            <a:endParaRPr lang="en-US"/>
          </a:p>
        </p:txBody>
      </p:sp>
    </p:spTree>
    <p:extLst>
      <p:ext uri="{BB962C8B-B14F-4D97-AF65-F5344CB8AC3E}">
        <p14:creationId xmlns:p14="http://schemas.microsoft.com/office/powerpoint/2010/main" val="361903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00B050"/>
                </a:solidFill>
              </a:defRPr>
            </a:lvl1pPr>
          </a:lstStyle>
          <a:p>
            <a:r>
              <a:rPr lang="en-US" dirty="0"/>
              <a:t>Click to edit Master title style</a:t>
            </a:r>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403DAB19-1AC9-42C4-92E0-1D4CE97CC0B3}" type="datetime1">
              <a:rPr lang="en-US" smtClean="0"/>
              <a:t>2/25/19</a:t>
            </a:fld>
            <a:endParaRPr lang="en-US"/>
          </a:p>
        </p:txBody>
      </p:sp>
    </p:spTree>
    <p:extLst>
      <p:ext uri="{BB962C8B-B14F-4D97-AF65-F5344CB8AC3E}">
        <p14:creationId xmlns:p14="http://schemas.microsoft.com/office/powerpoint/2010/main" val="232718774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891539"/>
            <a:ext cx="9144000" cy="397140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6C72BE-1EB1-4D3D-82B3-E7DC2624987E}" type="datetime1">
              <a:rPr lang="en-US" smtClean="0"/>
              <a:t>2/25/19</a:t>
            </a:fld>
            <a:endParaRPr lang="en-US"/>
          </a:p>
        </p:txBody>
      </p:sp>
      <p:sp>
        <p:nvSpPr>
          <p:cNvPr id="9" name="Slide Number Placeholder 6">
            <a:extLst>
              <a:ext uri="{FF2B5EF4-FFF2-40B4-BE49-F238E27FC236}">
                <a16:creationId xmlns:a16="http://schemas.microsoft.com/office/drawing/2014/main" id="{D9D80E00-DEAC-45D7-B0EC-A4178BB9A641}"/>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1722045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0" y="895800"/>
            <a:ext cx="4390264" cy="386323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0" y="895800"/>
            <a:ext cx="4572000" cy="38632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1EC4751-02B4-4942-A113-166F753AA363}" type="datetime1">
              <a:rPr lang="en-US" smtClean="0"/>
              <a:t>2/25/19</a:t>
            </a:fld>
            <a:endParaRPr lang="en-US"/>
          </a:p>
        </p:txBody>
      </p:sp>
      <p:sp>
        <p:nvSpPr>
          <p:cNvPr id="7" name="Slide Number Placeholder 6">
            <a:extLst>
              <a:ext uri="{FF2B5EF4-FFF2-40B4-BE49-F238E27FC236}">
                <a16:creationId xmlns:a16="http://schemas.microsoft.com/office/drawing/2014/main" id="{A54D4DE1-88E5-4010-9E96-C865E3F1BA78}"/>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3629543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 y="948936"/>
            <a:ext cx="4425891"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4" name="Content Placeholder 3"/>
          <p:cNvSpPr>
            <a:spLocks noGrp="1"/>
          </p:cNvSpPr>
          <p:nvPr>
            <p:ph sz="half" idx="2"/>
          </p:nvPr>
        </p:nvSpPr>
        <p:spPr>
          <a:xfrm>
            <a:off x="-1" y="1534396"/>
            <a:ext cx="4425892" cy="311033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4690354" y="1534396"/>
            <a:ext cx="4425891" cy="3110339"/>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690354" y="948936"/>
            <a:ext cx="4438464"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7" name="Date Placeholder 6"/>
          <p:cNvSpPr>
            <a:spLocks noGrp="1"/>
          </p:cNvSpPr>
          <p:nvPr>
            <p:ph type="dt" sz="half" idx="10"/>
          </p:nvPr>
        </p:nvSpPr>
        <p:spPr/>
        <p:txBody>
          <a:bodyPr/>
          <a:lstStyle/>
          <a:p>
            <a:fld id="{8DFD86F5-1073-4EBF-BAB9-80DF352807D1}" type="datetime1">
              <a:rPr lang="en-US" smtClean="0"/>
              <a:t>2/25/19</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
        <p:nvSpPr>
          <p:cNvPr id="9" name="Slide Number Placeholder 6">
            <a:extLst>
              <a:ext uri="{FF2B5EF4-FFF2-40B4-BE49-F238E27FC236}">
                <a16:creationId xmlns:a16="http://schemas.microsoft.com/office/drawing/2014/main" id="{79453041-3D19-452C-A72D-7B398299A640}"/>
              </a:ext>
            </a:extLst>
          </p:cNvPr>
          <p:cNvSpPr>
            <a:spLocks noGrp="1"/>
          </p:cNvSpPr>
          <p:nvPr>
            <p:ph type="sldNum" sz="quarter" idx="1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2745959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04B242-A112-40FA-B30F-F44D6727C9BE}" type="datetime1">
              <a:rPr lang="en-US" smtClean="0"/>
              <a:t>2/25/19</a:t>
            </a:fld>
            <a:endParaRPr lang="en-US"/>
          </a:p>
        </p:txBody>
      </p:sp>
      <p:sp>
        <p:nvSpPr>
          <p:cNvPr id="5" name="Slide Number Placeholder 6">
            <a:extLst>
              <a:ext uri="{FF2B5EF4-FFF2-40B4-BE49-F238E27FC236}">
                <a16:creationId xmlns:a16="http://schemas.microsoft.com/office/drawing/2014/main" id="{BCB409B5-A817-4350-8707-32EE46DD2EAF}"/>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178817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0" y="0"/>
            <a:ext cx="9144000"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dirty="0"/>
              <a:t>Click to edit Master title style</a:t>
            </a:r>
          </a:p>
        </p:txBody>
      </p:sp>
      <p:sp>
        <p:nvSpPr>
          <p:cNvPr id="3" name="Text Placeholder 2"/>
          <p:cNvSpPr>
            <a:spLocks noGrp="1"/>
          </p:cNvSpPr>
          <p:nvPr>
            <p:ph type="body" idx="1"/>
          </p:nvPr>
        </p:nvSpPr>
        <p:spPr>
          <a:xfrm>
            <a:off x="0" y="891539"/>
            <a:ext cx="9144000" cy="396242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0" y="4853965"/>
            <a:ext cx="742384"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B7D6B663-8DAB-4EA1-B019-BBACB021B42A}" type="datetime1">
              <a:rPr lang="en-US" smtClean="0"/>
              <a:t>2/25/19</a:t>
            </a:fld>
            <a:endParaRPr lang="en-US"/>
          </a:p>
        </p:txBody>
      </p:sp>
      <p:cxnSp>
        <p:nvCxnSpPr>
          <p:cNvPr id="8" name="Straight Connector 7">
            <a:extLst>
              <a:ext uri="{FF2B5EF4-FFF2-40B4-BE49-F238E27FC236}">
                <a16:creationId xmlns:a16="http://schemas.microsoft.com/office/drawing/2014/main" id="{1C9E9E6B-91A3-4557-B33F-D9C439492E74}"/>
              </a:ext>
            </a:extLst>
          </p:cNvPr>
          <p:cNvCxnSpPr/>
          <p:nvPr userDrawn="1"/>
        </p:nvCxnSpPr>
        <p:spPr>
          <a:xfrm>
            <a:off x="0" y="4824469"/>
            <a:ext cx="9144000" cy="22253"/>
          </a:xfrm>
          <a:prstGeom prst="line">
            <a:avLst/>
          </a:prstGeom>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F56E57FB-B570-4735-AF29-B0AFEEDA216B}"/>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4108759851"/>
      </p:ext>
    </p:extLst>
  </p:cSld>
  <p:clrMap bg1="lt1" tx1="dk1" bg2="lt2" tx2="dk2" accent1="accent1" accent2="accent2" accent3="accent3" accent4="accent4" accent5="accent5" accent6="accent6" hlink="hlink" folHlink="folHlink"/>
  <p:sldLayoutIdLst>
    <p:sldLayoutId id="2147484581" r:id="rId1"/>
    <p:sldLayoutId id="2147484588" r:id="rId2"/>
    <p:sldLayoutId id="2147484583" r:id="rId3"/>
    <p:sldLayoutId id="2147484582" r:id="rId4"/>
    <p:sldLayoutId id="2147484584" r:id="rId5"/>
    <p:sldLayoutId id="2147484585" r:id="rId6"/>
    <p:sldLayoutId id="2147484586" r:id="rId7"/>
  </p:sldLayoutIdLst>
  <p:hf hdr="0" ftr="0"/>
  <p:txStyles>
    <p:titleStyle>
      <a:lvl1pPr algn="l" defTabSz="685800" rtl="0" eaLnBrk="1" latinLnBrk="0" hangingPunct="1">
        <a:lnSpc>
          <a:spcPct val="90000"/>
        </a:lnSpc>
        <a:spcBef>
          <a:spcPct val="0"/>
        </a:spcBef>
        <a:buNone/>
        <a:defRPr sz="2100" kern="1200" cap="all" spc="150" baseline="0">
          <a:solidFill>
            <a:srgbClr val="00B050"/>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cikit-learn.org/stable/modules/generated/sklearn.feature_selection.SelectKBest.html#sklearn.feature_selection.SelectKBest"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customXml" Target="../ink/ink6.xml"/><Relationship Id="rId18" Type="http://schemas.openxmlformats.org/officeDocument/2006/relationships/image" Target="../media/image21.emf"/><Relationship Id="rId3" Type="http://schemas.openxmlformats.org/officeDocument/2006/relationships/image" Target="../media/image15.png"/><Relationship Id="rId7" Type="http://schemas.openxmlformats.org/officeDocument/2006/relationships/image" Target="../media/image15.emf"/><Relationship Id="rId12" Type="http://schemas.openxmlformats.org/officeDocument/2006/relationships/image" Target="../media/image18.emf"/><Relationship Id="rId17" Type="http://schemas.openxmlformats.org/officeDocument/2006/relationships/customXml" Target="../ink/ink8.xml"/><Relationship Id="rId2" Type="http://schemas.openxmlformats.org/officeDocument/2006/relationships/image" Target="../media/image14.png"/><Relationship Id="rId16" Type="http://schemas.openxmlformats.org/officeDocument/2006/relationships/image" Target="../media/image20.emf"/><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5.xml"/><Relationship Id="rId5" Type="http://schemas.openxmlformats.org/officeDocument/2006/relationships/image" Target="../media/image14.emf"/><Relationship Id="rId15" Type="http://schemas.openxmlformats.org/officeDocument/2006/relationships/customXml" Target="../ink/ink7.xml"/><Relationship Id="rId10" Type="http://schemas.openxmlformats.org/officeDocument/2006/relationships/image" Target="../media/image16.png"/><Relationship Id="rId4" Type="http://schemas.openxmlformats.org/officeDocument/2006/relationships/customXml" Target="../ink/ink2.xml"/><Relationship Id="rId9" Type="http://schemas.openxmlformats.org/officeDocument/2006/relationships/image" Target="../media/image16.emf"/><Relationship Id="rId14" Type="http://schemas.openxmlformats.org/officeDocument/2006/relationships/image" Target="../media/image19.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7.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Layout" Target="../diagrams/layout3.xml"/><Relationship Id="rId7" Type="http://schemas.openxmlformats.org/officeDocument/2006/relationships/image" Target="../media/image38.pn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11" Type="http://schemas.openxmlformats.org/officeDocument/2006/relationships/image" Target="../media/image40.emf"/><Relationship Id="rId5" Type="http://schemas.openxmlformats.org/officeDocument/2006/relationships/diagramColors" Target="../diagrams/colors3.xml"/><Relationship Id="rId10" Type="http://schemas.openxmlformats.org/officeDocument/2006/relationships/customXml" Target="../ink/ink9.xml"/><Relationship Id="rId4" Type="http://schemas.openxmlformats.org/officeDocument/2006/relationships/diagramQuickStyle" Target="../diagrams/quickStyle3.xml"/><Relationship Id="rId9" Type="http://schemas.openxmlformats.org/officeDocument/2006/relationships/image" Target="../media/image40.png"/></Relationships>
</file>

<file path=ppt/slides/_rels/slide6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diagramLayout" Target="../diagrams/layout4.xml"/><Relationship Id="rId7" Type="http://schemas.openxmlformats.org/officeDocument/2006/relationships/image" Target="../media/image41.pn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43.png"/></Relationships>
</file>

<file path=ppt/slides/_rels/slide65.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diagramLayout" Target="../diagrams/layout5.xml"/><Relationship Id="rId7" Type="http://schemas.openxmlformats.org/officeDocument/2006/relationships/image" Target="../media/image44.pn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diagramLayout" Target="../diagrams/layout6.xml"/><Relationship Id="rId7" Type="http://schemas.openxmlformats.org/officeDocument/2006/relationships/image" Target="../media/image46.png"/><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 Id="rId9" Type="http://schemas.openxmlformats.org/officeDocument/2006/relationships/image" Target="../media/image48.png"/></Relationships>
</file>

<file path=ppt/slides/_rels/slide6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diagramLayout" Target="../diagrams/layout7.xml"/><Relationship Id="rId7" Type="http://schemas.openxmlformats.org/officeDocument/2006/relationships/image" Target="../media/image49.png"/><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 Id="rId9" Type="http://schemas.openxmlformats.org/officeDocument/2006/relationships/image" Target="../media/image51.png"/></Relationships>
</file>

<file path=ppt/slides/_rels/slide68.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diagramLayout" Target="../diagrams/layout8.xml"/><Relationship Id="rId7" Type="http://schemas.openxmlformats.org/officeDocument/2006/relationships/image" Target="../media/image52.png"/><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69.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diagramLayout" Target="../diagrams/layout9.xml"/><Relationship Id="rId7" Type="http://schemas.openxmlformats.org/officeDocument/2006/relationships/image" Target="../media/image54.png"/><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 Id="rId9" Type="http://schemas.openxmlformats.org/officeDocument/2006/relationships/image" Target="../media/image56.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diagramLayout" Target="../diagrams/layout10.xml"/><Relationship Id="rId7" Type="http://schemas.openxmlformats.org/officeDocument/2006/relationships/image" Target="../media/image56.png"/><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71.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diagramLayout" Target="../diagrams/layout11.xml"/><Relationship Id="rId7" Type="http://schemas.openxmlformats.org/officeDocument/2006/relationships/image" Target="../media/image58.png"/><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 Id="rId4" Type="http://schemas.openxmlformats.org/officeDocument/2006/relationships/image" Target="../media/image7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72.wmf"/></Relationships>
</file>

<file path=ppt/slides/_rels/slide8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FAF92-55E8-4F6F-BC8E-4EDC2FF94402}"/>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83576F03-087C-46F3-BAFC-BC576AE9323D}"/>
              </a:ext>
            </a:extLst>
          </p:cNvPr>
          <p:cNvSpPr>
            <a:spLocks noGrp="1"/>
          </p:cNvSpPr>
          <p:nvPr>
            <p:ph idx="1"/>
          </p:nvPr>
        </p:nvSpPr>
        <p:spPr/>
        <p:txBody>
          <a:bodyPr>
            <a:normAutofit/>
          </a:bodyPr>
          <a:lstStyle/>
          <a:p>
            <a:r>
              <a:rPr lang="en-US" sz="1400" dirty="0"/>
              <a:t>Overview </a:t>
            </a:r>
          </a:p>
          <a:p>
            <a:r>
              <a:rPr lang="en-US" sz="1400" dirty="0">
                <a:highlight>
                  <a:srgbClr val="FFFF00"/>
                </a:highlight>
              </a:rPr>
              <a:t>Feature Selection</a:t>
            </a:r>
          </a:p>
          <a:p>
            <a:pPr lvl="1"/>
            <a:r>
              <a:rPr lang="en-US" sz="1175" dirty="0"/>
              <a:t>Filter methods</a:t>
            </a:r>
          </a:p>
          <a:p>
            <a:pPr lvl="1"/>
            <a:r>
              <a:rPr lang="en-US" sz="1175" dirty="0"/>
              <a:t>Wrapper methods</a:t>
            </a:r>
          </a:p>
          <a:p>
            <a:pPr lvl="1"/>
            <a:r>
              <a:rPr lang="en-US" sz="1175" dirty="0"/>
              <a:t>Embedded methods</a:t>
            </a:r>
          </a:p>
          <a:p>
            <a:r>
              <a:rPr lang="en-US" sz="1400" dirty="0">
                <a:highlight>
                  <a:srgbClr val="FFFF00"/>
                </a:highlight>
              </a:rPr>
              <a:t>Feature Extraction</a:t>
            </a:r>
          </a:p>
          <a:p>
            <a:pPr lvl="1"/>
            <a:r>
              <a:rPr lang="en-US" sz="1175" dirty="0"/>
              <a:t>Principal component analysis (PCA)</a:t>
            </a:r>
          </a:p>
          <a:p>
            <a:pPr lvl="1"/>
            <a:r>
              <a:rPr lang="en-US" sz="1175" dirty="0"/>
              <a:t>Linear Discriminant analysis (LDA)</a:t>
            </a:r>
          </a:p>
          <a:p>
            <a:pPr lvl="1"/>
            <a:r>
              <a:rPr lang="en-US" sz="1175" dirty="0"/>
              <a:t>Singular value decomposition (SVD)</a:t>
            </a:r>
          </a:p>
        </p:txBody>
      </p:sp>
      <p:sp>
        <p:nvSpPr>
          <p:cNvPr id="4" name="Text Placeholder 3">
            <a:extLst>
              <a:ext uri="{FF2B5EF4-FFF2-40B4-BE49-F238E27FC236}">
                <a16:creationId xmlns:a16="http://schemas.microsoft.com/office/drawing/2014/main" id="{FBC4288A-F4C0-4135-89A2-52B676AF43B7}"/>
              </a:ext>
            </a:extLst>
          </p:cNvPr>
          <p:cNvSpPr>
            <a:spLocks noGrp="1"/>
          </p:cNvSpPr>
          <p:nvPr>
            <p:ph type="body" sz="half" idx="2"/>
          </p:nvPr>
        </p:nvSpPr>
        <p:spPr/>
        <p:txBody>
          <a:bodyPr/>
          <a:lstStyle/>
          <a:p>
            <a:r>
              <a:rPr lang="en-US" dirty="0">
                <a:solidFill>
                  <a:schemeClr val="tx1"/>
                </a:solidFill>
              </a:rPr>
              <a:t>Data Science Overview</a:t>
            </a:r>
          </a:p>
        </p:txBody>
      </p:sp>
      <p:sp>
        <p:nvSpPr>
          <p:cNvPr id="5" name="Date Placeholder 4">
            <a:extLst>
              <a:ext uri="{FF2B5EF4-FFF2-40B4-BE49-F238E27FC236}">
                <a16:creationId xmlns:a16="http://schemas.microsoft.com/office/drawing/2014/main" id="{1E8FCC12-6CF7-4161-AD97-4BC141D15D59}"/>
              </a:ext>
            </a:extLst>
          </p:cNvPr>
          <p:cNvSpPr>
            <a:spLocks noGrp="1"/>
          </p:cNvSpPr>
          <p:nvPr>
            <p:ph type="dt" sz="half" idx="10"/>
          </p:nvPr>
        </p:nvSpPr>
        <p:spPr/>
        <p:txBody>
          <a:bodyPr/>
          <a:lstStyle/>
          <a:p>
            <a:fld id="{2BD644C9-7BC7-4D6F-B8D9-1CF000CA5F8E}" type="datetime1">
              <a:rPr lang="en-US" smtClean="0"/>
              <a:t>2/25/19</a:t>
            </a:fld>
            <a:endParaRPr lang="en-US"/>
          </a:p>
        </p:txBody>
      </p:sp>
    </p:spTree>
    <p:extLst>
      <p:ext uri="{BB962C8B-B14F-4D97-AF65-F5344CB8AC3E}">
        <p14:creationId xmlns:p14="http://schemas.microsoft.com/office/powerpoint/2010/main" val="322851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6D4C3-3427-4C1A-A1A5-4F9930701B76}"/>
              </a:ext>
            </a:extLst>
          </p:cNvPr>
          <p:cNvSpPr>
            <a:spLocks noGrp="1"/>
          </p:cNvSpPr>
          <p:nvPr>
            <p:ph type="title"/>
          </p:nvPr>
        </p:nvSpPr>
        <p:spPr/>
        <p:txBody>
          <a:bodyPr/>
          <a:lstStyle/>
          <a:p>
            <a:r>
              <a:rPr lang="en-US" dirty="0"/>
              <a:t>Curse of dimensionality</a:t>
            </a:r>
          </a:p>
        </p:txBody>
      </p:sp>
      <p:sp>
        <p:nvSpPr>
          <p:cNvPr id="3" name="Date Placeholder 2">
            <a:extLst>
              <a:ext uri="{FF2B5EF4-FFF2-40B4-BE49-F238E27FC236}">
                <a16:creationId xmlns:a16="http://schemas.microsoft.com/office/drawing/2014/main" id="{A2973E8B-5AB8-40B7-94BF-74DF08BDAFFC}"/>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090A56BF-02CC-4154-AD51-AD804D51A25F}"/>
              </a:ext>
            </a:extLst>
          </p:cNvPr>
          <p:cNvSpPr>
            <a:spLocks noGrp="1"/>
          </p:cNvSpPr>
          <p:nvPr>
            <p:ph type="sldNum" sz="quarter" idx="4"/>
          </p:nvPr>
        </p:nvSpPr>
        <p:spPr/>
        <p:txBody>
          <a:bodyPr/>
          <a:lstStyle/>
          <a:p>
            <a:r>
              <a:rPr lang="en-US"/>
              <a:t>Slide no. </a:t>
            </a:r>
            <a:fld id="{7240F3D1-AE27-48C7-9FC9-EF8542F23A88}" type="slidenum">
              <a:rPr lang="en-US" smtClean="0"/>
              <a:pPr/>
              <a:t>10</a:t>
            </a:fld>
            <a:endParaRPr lang="en-US" dirty="0"/>
          </a:p>
        </p:txBody>
      </p:sp>
      <p:sp>
        <p:nvSpPr>
          <p:cNvPr id="5" name="Rectangle 4">
            <a:extLst>
              <a:ext uri="{FF2B5EF4-FFF2-40B4-BE49-F238E27FC236}">
                <a16:creationId xmlns:a16="http://schemas.microsoft.com/office/drawing/2014/main" id="{6BD57B3B-637F-4A14-A1B3-75F716FFF360}"/>
              </a:ext>
            </a:extLst>
          </p:cNvPr>
          <p:cNvSpPr/>
          <p:nvPr/>
        </p:nvSpPr>
        <p:spPr>
          <a:xfrm>
            <a:off x="128707" y="851731"/>
            <a:ext cx="8886585" cy="4031873"/>
          </a:xfrm>
          <a:prstGeom prst="rect">
            <a:avLst/>
          </a:prstGeom>
        </p:spPr>
        <p:txBody>
          <a:bodyPr wrap="square">
            <a:spAutoFit/>
          </a:bodyPr>
          <a:lstStyle/>
          <a:p>
            <a:r>
              <a:rPr lang="en-US" sz="1600" dirty="0"/>
              <a:t>Datasets typically high dimensional</a:t>
            </a:r>
          </a:p>
          <a:p>
            <a:pPr marL="285750" indent="-285750">
              <a:buFontTx/>
              <a:buChar char="-"/>
            </a:pPr>
            <a:r>
              <a:rPr lang="en-US" sz="1600" dirty="0"/>
              <a:t>Vision – 10</a:t>
            </a:r>
            <a:r>
              <a:rPr lang="en-US" sz="1600" baseline="30000" dirty="0"/>
              <a:t>4</a:t>
            </a:r>
            <a:r>
              <a:rPr lang="en-US" sz="1600" dirty="0"/>
              <a:t> pixels, Text – 10</a:t>
            </a:r>
            <a:r>
              <a:rPr lang="en-US" sz="1600" baseline="30000" dirty="0"/>
              <a:t>6</a:t>
            </a:r>
            <a:r>
              <a:rPr lang="en-US" sz="1600" dirty="0"/>
              <a:t> words</a:t>
            </a:r>
          </a:p>
          <a:p>
            <a:pPr marL="285750" indent="-285750">
              <a:buFontTx/>
              <a:buChar char="-"/>
            </a:pPr>
            <a:endParaRPr lang="en-US" sz="1600" dirty="0"/>
          </a:p>
          <a:p>
            <a:pPr marL="285750" indent="-285750">
              <a:buFontTx/>
              <a:buChar char="-"/>
            </a:pPr>
            <a:r>
              <a:rPr lang="en-US" sz="1600" dirty="0"/>
              <a:t>True dimensionality often much lower</a:t>
            </a:r>
          </a:p>
          <a:p>
            <a:pPr marL="285750" indent="-285750">
              <a:buFontTx/>
              <a:buChar char="-"/>
            </a:pPr>
            <a:endParaRPr lang="en-US" sz="1600" dirty="0"/>
          </a:p>
          <a:p>
            <a:pPr marL="285750" indent="-285750">
              <a:buFontTx/>
              <a:buChar char="-"/>
            </a:pPr>
            <a:r>
              <a:rPr lang="en-US" sz="1600" dirty="0"/>
              <a:t>20x20 bitmap : {0, 1}</a:t>
            </a:r>
            <a:r>
              <a:rPr lang="en-US" sz="1600" baseline="30000" dirty="0"/>
              <a:t>400</a:t>
            </a:r>
            <a:r>
              <a:rPr lang="en-US" sz="1600" dirty="0"/>
              <a:t> possible events</a:t>
            </a:r>
          </a:p>
          <a:p>
            <a:pPr marL="742950" lvl="1" indent="-285750">
              <a:buFontTx/>
              <a:buChar char="-"/>
            </a:pPr>
            <a:r>
              <a:rPr lang="en-US" sz="1600" dirty="0"/>
              <a:t>We will never most of these events</a:t>
            </a:r>
          </a:p>
          <a:p>
            <a:pPr marL="742950" lvl="1" indent="-285750">
              <a:buFontTx/>
              <a:buChar char="-"/>
            </a:pPr>
            <a:r>
              <a:rPr lang="en-US" sz="1600" dirty="0"/>
              <a:t>Actual digits : tiny fraction of all events</a:t>
            </a:r>
          </a:p>
          <a:p>
            <a:pPr marL="742950" lvl="1" indent="-285750">
              <a:buFontTx/>
              <a:buChar char="-"/>
            </a:pPr>
            <a:endParaRPr lang="en-US" sz="1600" dirty="0"/>
          </a:p>
          <a:p>
            <a:pPr marL="285750" indent="-285750">
              <a:buFontTx/>
              <a:buChar char="-"/>
            </a:pPr>
            <a:r>
              <a:rPr lang="en-US" sz="1600" dirty="0"/>
              <a:t>Why high dimensionality is a problem?</a:t>
            </a:r>
          </a:p>
          <a:p>
            <a:pPr marL="742950" lvl="1" indent="-285750">
              <a:buFontTx/>
              <a:buChar char="-"/>
            </a:pPr>
            <a:r>
              <a:rPr lang="en-US" sz="1600" dirty="0"/>
              <a:t>Machine learning methods are </a:t>
            </a:r>
            <a:r>
              <a:rPr lang="en-US" sz="1600" dirty="0">
                <a:solidFill>
                  <a:srgbClr val="FF0000"/>
                </a:solidFill>
              </a:rPr>
              <a:t>statistical</a:t>
            </a:r>
            <a:r>
              <a:rPr lang="en-US" sz="1600" dirty="0"/>
              <a:t> in nature</a:t>
            </a:r>
          </a:p>
          <a:p>
            <a:pPr marL="1200150" lvl="2" indent="-285750">
              <a:buFontTx/>
              <a:buChar char="-"/>
            </a:pPr>
            <a:r>
              <a:rPr lang="en-US" sz="1600" dirty="0"/>
              <a:t>Count observations, number of tokens, decision trees (count/probabilities)</a:t>
            </a:r>
          </a:p>
          <a:p>
            <a:pPr marL="1200150" lvl="2" indent="-285750">
              <a:buFontTx/>
              <a:buChar char="-"/>
            </a:pPr>
            <a:r>
              <a:rPr lang="en-US" sz="1600" dirty="0"/>
              <a:t>Number of +</a:t>
            </a:r>
            <a:r>
              <a:rPr lang="en-US" sz="1600" dirty="0" err="1"/>
              <a:t>ves</a:t>
            </a:r>
            <a:r>
              <a:rPr lang="en-US" sz="1600" dirty="0"/>
              <a:t>, -</a:t>
            </a:r>
            <a:r>
              <a:rPr lang="en-US" sz="1600" dirty="0" err="1"/>
              <a:t>ves</a:t>
            </a:r>
            <a:r>
              <a:rPr lang="en-US" sz="1600" dirty="0"/>
              <a:t> </a:t>
            </a:r>
          </a:p>
          <a:p>
            <a:pPr marL="1200150" lvl="2" indent="-285750">
              <a:buFontTx/>
              <a:buChar char="-"/>
            </a:pPr>
            <a:r>
              <a:rPr lang="en-US" sz="1600" dirty="0"/>
              <a:t> </a:t>
            </a:r>
          </a:p>
          <a:p>
            <a:pPr marL="742950" lvl="1" indent="-285750">
              <a:buFontTx/>
              <a:buChar char="-"/>
            </a:pPr>
            <a:endParaRPr lang="en-US" sz="1600" dirty="0"/>
          </a:p>
          <a:p>
            <a:endParaRPr lang="en-US" sz="1600" dirty="0"/>
          </a:p>
        </p:txBody>
      </p:sp>
    </p:spTree>
    <p:extLst>
      <p:ext uri="{BB962C8B-B14F-4D97-AF65-F5344CB8AC3E}">
        <p14:creationId xmlns:p14="http://schemas.microsoft.com/office/powerpoint/2010/main" val="3200040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94118-3942-4838-9C4F-B6F92C4424F8}"/>
              </a:ext>
            </a:extLst>
          </p:cNvPr>
          <p:cNvSpPr>
            <a:spLocks noGrp="1"/>
          </p:cNvSpPr>
          <p:nvPr>
            <p:ph type="title"/>
          </p:nvPr>
        </p:nvSpPr>
        <p:spPr/>
        <p:txBody>
          <a:bodyPr/>
          <a:lstStyle/>
          <a:p>
            <a:r>
              <a:rPr lang="en-US" dirty="0"/>
              <a:t>Dealing with high dimensionality</a:t>
            </a:r>
          </a:p>
        </p:txBody>
      </p:sp>
      <p:sp>
        <p:nvSpPr>
          <p:cNvPr id="3" name="Date Placeholder 2">
            <a:extLst>
              <a:ext uri="{FF2B5EF4-FFF2-40B4-BE49-F238E27FC236}">
                <a16:creationId xmlns:a16="http://schemas.microsoft.com/office/drawing/2014/main" id="{FFC72C09-0851-402D-BC1C-7196AD44D53C}"/>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3894FAE6-18C2-42A4-97DA-28A52F928034}"/>
              </a:ext>
            </a:extLst>
          </p:cNvPr>
          <p:cNvSpPr>
            <a:spLocks noGrp="1"/>
          </p:cNvSpPr>
          <p:nvPr>
            <p:ph type="sldNum" sz="quarter" idx="4"/>
          </p:nvPr>
        </p:nvSpPr>
        <p:spPr/>
        <p:txBody>
          <a:bodyPr/>
          <a:lstStyle/>
          <a:p>
            <a:r>
              <a:rPr lang="en-US"/>
              <a:t>Slide no. </a:t>
            </a:r>
            <a:fld id="{7240F3D1-AE27-48C7-9FC9-EF8542F23A88}" type="slidenum">
              <a:rPr lang="en-US" smtClean="0"/>
              <a:pPr/>
              <a:t>11</a:t>
            </a:fld>
            <a:endParaRPr lang="en-US" dirty="0"/>
          </a:p>
        </p:txBody>
      </p:sp>
      <p:sp>
        <p:nvSpPr>
          <p:cNvPr id="5" name="Rectangle 4">
            <a:extLst>
              <a:ext uri="{FF2B5EF4-FFF2-40B4-BE49-F238E27FC236}">
                <a16:creationId xmlns:a16="http://schemas.microsoft.com/office/drawing/2014/main" id="{A6386DE8-EC7E-4124-B8D9-B85866808CBB}"/>
              </a:ext>
            </a:extLst>
          </p:cNvPr>
          <p:cNvSpPr/>
          <p:nvPr/>
        </p:nvSpPr>
        <p:spPr>
          <a:xfrm>
            <a:off x="128707" y="851731"/>
            <a:ext cx="8886585" cy="4524315"/>
          </a:xfrm>
          <a:prstGeom prst="rect">
            <a:avLst/>
          </a:prstGeom>
        </p:spPr>
        <p:txBody>
          <a:bodyPr wrap="square">
            <a:spAutoFit/>
          </a:bodyPr>
          <a:lstStyle/>
          <a:p>
            <a:pPr marL="285750" indent="-285750">
              <a:buFont typeface="Arial" panose="020B0604020202020204" pitchFamily="34" charset="0"/>
              <a:buChar char="•"/>
            </a:pPr>
            <a:r>
              <a:rPr lang="en-US" sz="1600" dirty="0"/>
              <a:t>Use of domain knowledge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Dimensionality reduction</a:t>
            </a:r>
          </a:p>
          <a:p>
            <a:pPr marL="285750"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GOAL : Try to preserve as much structure in the data as possible</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Feature selection</a:t>
            </a:r>
          </a:p>
          <a:p>
            <a:pPr marL="1200150" lvl="2" indent="-285750">
              <a:buFont typeface="Arial" panose="020B0604020202020204" pitchFamily="34" charset="0"/>
              <a:buChar char="•"/>
            </a:pPr>
            <a:r>
              <a:rPr lang="en-US" sz="1600" dirty="0"/>
              <a:t>Pick subset of the original dimensions X1, X2, X3, X4 …. </a:t>
            </a:r>
            <a:r>
              <a:rPr lang="en-US" sz="1600" dirty="0" err="1"/>
              <a:t>Xn</a:t>
            </a:r>
            <a:endParaRPr lang="en-US" sz="1600" dirty="0"/>
          </a:p>
          <a:p>
            <a:pPr marL="1200150" lvl="2"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Feature extraction</a:t>
            </a:r>
          </a:p>
          <a:p>
            <a:pPr marL="1200150" lvl="2" indent="-285750">
              <a:buFont typeface="Arial" panose="020B0604020202020204" pitchFamily="34" charset="0"/>
              <a:buChar char="•"/>
            </a:pPr>
            <a:r>
              <a:rPr lang="en-US" sz="1600" dirty="0"/>
              <a:t>Construct a new set of dimensions </a:t>
            </a:r>
          </a:p>
          <a:p>
            <a:pPr marL="1200150" lvl="2" indent="-285750">
              <a:buFont typeface="Arial" panose="020B0604020202020204" pitchFamily="34" charset="0"/>
              <a:buChar char="•"/>
            </a:pPr>
            <a:endParaRPr lang="en-US" sz="1600" dirty="0"/>
          </a:p>
          <a:p>
            <a:pPr marL="1200150" lvl="2" indent="-285750">
              <a:buFont typeface="Arial" panose="020B0604020202020204" pitchFamily="34" charset="0"/>
              <a:buChar char="•"/>
            </a:pPr>
            <a:r>
              <a:rPr lang="en-US" sz="1600" dirty="0"/>
              <a:t>Linear combinations of original </a:t>
            </a:r>
          </a:p>
          <a:p>
            <a:pPr marL="1200150" lvl="2"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742950" lvl="1" indent="-285750">
              <a:buFontTx/>
              <a:buChar char="-"/>
            </a:pPr>
            <a:endParaRPr lang="en-US" sz="1600" dirty="0"/>
          </a:p>
          <a:p>
            <a:endParaRPr lang="en-US" sz="1600" dirty="0"/>
          </a:p>
        </p:txBody>
      </p:sp>
    </p:spTree>
    <p:extLst>
      <p:ext uri="{BB962C8B-B14F-4D97-AF65-F5344CB8AC3E}">
        <p14:creationId xmlns:p14="http://schemas.microsoft.com/office/powerpoint/2010/main" val="2235776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98AB3-DFEA-47A8-8E89-B100D31E063D}"/>
              </a:ext>
            </a:extLst>
          </p:cNvPr>
          <p:cNvSpPr>
            <a:spLocks noGrp="1"/>
          </p:cNvSpPr>
          <p:nvPr>
            <p:ph type="title"/>
          </p:nvPr>
        </p:nvSpPr>
        <p:spPr/>
        <p:txBody>
          <a:bodyPr/>
          <a:lstStyle/>
          <a:p>
            <a:r>
              <a:rPr lang="en-US" dirty="0"/>
              <a:t>Feature selection</a:t>
            </a:r>
          </a:p>
        </p:txBody>
      </p:sp>
      <p:sp>
        <p:nvSpPr>
          <p:cNvPr id="3" name="Date Placeholder 2">
            <a:extLst>
              <a:ext uri="{FF2B5EF4-FFF2-40B4-BE49-F238E27FC236}">
                <a16:creationId xmlns:a16="http://schemas.microsoft.com/office/drawing/2014/main" id="{109314B2-3732-4930-8B9D-4CCE3565EA52}"/>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EE6FD700-DDE9-4506-87CA-DA79087F0016}"/>
              </a:ext>
            </a:extLst>
          </p:cNvPr>
          <p:cNvSpPr>
            <a:spLocks noGrp="1"/>
          </p:cNvSpPr>
          <p:nvPr>
            <p:ph type="sldNum" sz="quarter" idx="4"/>
          </p:nvPr>
        </p:nvSpPr>
        <p:spPr/>
        <p:txBody>
          <a:bodyPr/>
          <a:lstStyle/>
          <a:p>
            <a:r>
              <a:rPr lang="en-US" dirty="0"/>
              <a:t>Slide no. </a:t>
            </a:r>
            <a:fld id="{7240F3D1-AE27-48C7-9FC9-EF8542F23A88}" type="slidenum">
              <a:rPr lang="en-US" smtClean="0"/>
              <a:pPr/>
              <a:t>12</a:t>
            </a:fld>
            <a:endParaRPr lang="en-US" dirty="0"/>
          </a:p>
        </p:txBody>
      </p:sp>
      <p:sp>
        <p:nvSpPr>
          <p:cNvPr id="5" name="Rectangle 4">
            <a:extLst>
              <a:ext uri="{FF2B5EF4-FFF2-40B4-BE49-F238E27FC236}">
                <a16:creationId xmlns:a16="http://schemas.microsoft.com/office/drawing/2014/main" id="{9A938EA7-637F-4780-BD1D-44CA6B4549DE}"/>
              </a:ext>
            </a:extLst>
          </p:cNvPr>
          <p:cNvSpPr/>
          <p:nvPr/>
        </p:nvSpPr>
        <p:spPr>
          <a:xfrm>
            <a:off x="0" y="891540"/>
            <a:ext cx="4000001" cy="1815882"/>
          </a:xfrm>
          <a:prstGeom prst="rect">
            <a:avLst/>
          </a:prstGeom>
        </p:spPr>
        <p:txBody>
          <a:bodyPr wrap="square">
            <a:spAutoFit/>
          </a:bodyPr>
          <a:lstStyle/>
          <a:p>
            <a:pPr marL="285750" indent="-285750">
              <a:buFont typeface="Arial" panose="020B0604020202020204" pitchFamily="34" charset="0"/>
              <a:buChar char="•"/>
            </a:pPr>
            <a:r>
              <a:rPr lang="en-US" sz="1600" dirty="0"/>
              <a:t>also called </a:t>
            </a:r>
            <a:r>
              <a:rPr lang="en-US" sz="1600" dirty="0">
                <a:solidFill>
                  <a:srgbClr val="0070C0"/>
                </a:solidFill>
              </a:rPr>
              <a:t>variable selection </a:t>
            </a:r>
            <a:r>
              <a:rPr lang="en-US" sz="1600" dirty="0"/>
              <a:t>or </a:t>
            </a:r>
            <a:r>
              <a:rPr lang="en-US" sz="1600" dirty="0">
                <a:solidFill>
                  <a:srgbClr val="0070C0"/>
                </a:solidFill>
              </a:rPr>
              <a:t>attribute selection</a:t>
            </a:r>
            <a:r>
              <a:rPr lang="en-US" sz="1600" dirty="0"/>
              <a:t>.</a:t>
            </a:r>
          </a:p>
          <a:p>
            <a:endParaRPr lang="en-US" sz="1600" dirty="0"/>
          </a:p>
          <a:p>
            <a:pPr marL="285750" indent="-285750">
              <a:buFont typeface="Arial" panose="020B0604020202020204" pitchFamily="34" charset="0"/>
              <a:buChar char="•"/>
            </a:pPr>
            <a:r>
              <a:rPr lang="en-US" sz="1600" dirty="0"/>
              <a:t>It is the automatic selection of attributes in data (such as columns in tabular data) that are </a:t>
            </a:r>
            <a:r>
              <a:rPr lang="en-US" sz="1600" dirty="0">
                <a:highlight>
                  <a:srgbClr val="FFFF00"/>
                </a:highlight>
              </a:rPr>
              <a:t>most relevant </a:t>
            </a:r>
            <a:r>
              <a:rPr lang="en-US" sz="1600" dirty="0"/>
              <a:t>to the predictive modeling problem.</a:t>
            </a:r>
          </a:p>
        </p:txBody>
      </p:sp>
      <p:pic>
        <p:nvPicPr>
          <p:cNvPr id="9" name="Picture 8">
            <a:extLst>
              <a:ext uri="{FF2B5EF4-FFF2-40B4-BE49-F238E27FC236}">
                <a16:creationId xmlns:a16="http://schemas.microsoft.com/office/drawing/2014/main" id="{B3F4CA7A-CD34-4362-AB57-796D7B994CA0}"/>
              </a:ext>
            </a:extLst>
          </p:cNvPr>
          <p:cNvPicPr>
            <a:picLocks noChangeAspect="1"/>
          </p:cNvPicPr>
          <p:nvPr/>
        </p:nvPicPr>
        <p:blipFill>
          <a:blip r:embed="rId2"/>
          <a:stretch>
            <a:fillRect/>
          </a:stretch>
        </p:blipFill>
        <p:spPr>
          <a:xfrm>
            <a:off x="3832552" y="989016"/>
            <a:ext cx="5205794" cy="1457622"/>
          </a:xfrm>
          <a:prstGeom prst="rect">
            <a:avLst/>
          </a:prstGeom>
        </p:spPr>
      </p:pic>
      <p:sp>
        <p:nvSpPr>
          <p:cNvPr id="10" name="Rectangle 9">
            <a:extLst>
              <a:ext uri="{FF2B5EF4-FFF2-40B4-BE49-F238E27FC236}">
                <a16:creationId xmlns:a16="http://schemas.microsoft.com/office/drawing/2014/main" id="{C87E515F-BE06-4F9E-B28A-840B76D3ADAD}"/>
              </a:ext>
            </a:extLst>
          </p:cNvPr>
          <p:cNvSpPr/>
          <p:nvPr/>
        </p:nvSpPr>
        <p:spPr>
          <a:xfrm>
            <a:off x="0" y="2626532"/>
            <a:ext cx="7086600" cy="2062103"/>
          </a:xfrm>
          <a:prstGeom prst="rect">
            <a:avLst/>
          </a:prstGeom>
        </p:spPr>
        <p:txBody>
          <a:bodyPr wrap="square">
            <a:spAutoFit/>
          </a:bodyPr>
          <a:lstStyle/>
          <a:p>
            <a:pPr marL="285750" indent="-285750">
              <a:buFont typeface="Arial" panose="020B0604020202020204" pitchFamily="34" charset="0"/>
              <a:buChar char="•"/>
            </a:pPr>
            <a:r>
              <a:rPr lang="en-US" sz="1600" dirty="0"/>
              <a:t>feature selection returns a subset of the features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E.g. text mining, bio/pharma data</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 search technique for proposing new feature subsets, along with an evaluation measure (scores)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is computationally intensive </a:t>
            </a:r>
          </a:p>
        </p:txBody>
      </p:sp>
      <p:pic>
        <p:nvPicPr>
          <p:cNvPr id="6" name="Picture 5">
            <a:extLst>
              <a:ext uri="{FF2B5EF4-FFF2-40B4-BE49-F238E27FC236}">
                <a16:creationId xmlns:a16="http://schemas.microsoft.com/office/drawing/2014/main" id="{78DFD3B2-C8D3-425F-9E29-0CB92E34F0A2}"/>
              </a:ext>
            </a:extLst>
          </p:cNvPr>
          <p:cNvPicPr>
            <a:picLocks noChangeAspect="1"/>
          </p:cNvPicPr>
          <p:nvPr/>
        </p:nvPicPr>
        <p:blipFill>
          <a:blip r:embed="rId3"/>
          <a:stretch>
            <a:fillRect/>
          </a:stretch>
        </p:blipFill>
        <p:spPr>
          <a:xfrm>
            <a:off x="7498080" y="2446638"/>
            <a:ext cx="1452880" cy="2289538"/>
          </a:xfrm>
          <a:prstGeom prst="rect">
            <a:avLst/>
          </a:prstGeom>
        </p:spPr>
      </p:pic>
    </p:spTree>
    <p:extLst>
      <p:ext uri="{BB962C8B-B14F-4D97-AF65-F5344CB8AC3E}">
        <p14:creationId xmlns:p14="http://schemas.microsoft.com/office/powerpoint/2010/main" val="3363851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DD0EF-68BC-4862-8F95-B4D0F8794636}"/>
              </a:ext>
            </a:extLst>
          </p:cNvPr>
          <p:cNvSpPr>
            <a:spLocks noGrp="1"/>
          </p:cNvSpPr>
          <p:nvPr>
            <p:ph type="title"/>
          </p:nvPr>
        </p:nvSpPr>
        <p:spPr/>
        <p:txBody>
          <a:bodyPr/>
          <a:lstStyle/>
          <a:p>
            <a:r>
              <a:rPr lang="en-US" dirty="0"/>
              <a:t>Benefits of feature selection</a:t>
            </a:r>
          </a:p>
        </p:txBody>
      </p:sp>
      <p:sp>
        <p:nvSpPr>
          <p:cNvPr id="3" name="Date Placeholder 2">
            <a:extLst>
              <a:ext uri="{FF2B5EF4-FFF2-40B4-BE49-F238E27FC236}">
                <a16:creationId xmlns:a16="http://schemas.microsoft.com/office/drawing/2014/main" id="{8AC43BEB-717F-4D00-97A2-B0A6C6DAC169}"/>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4A767D48-64B8-480B-AEAA-D1B18ACC6DAE}"/>
              </a:ext>
            </a:extLst>
          </p:cNvPr>
          <p:cNvSpPr>
            <a:spLocks noGrp="1"/>
          </p:cNvSpPr>
          <p:nvPr>
            <p:ph type="sldNum" sz="quarter" idx="4"/>
          </p:nvPr>
        </p:nvSpPr>
        <p:spPr/>
        <p:txBody>
          <a:bodyPr/>
          <a:lstStyle/>
          <a:p>
            <a:r>
              <a:rPr lang="en-US"/>
              <a:t>Slide no. </a:t>
            </a:r>
            <a:fld id="{7240F3D1-AE27-48C7-9FC9-EF8542F23A88}" type="slidenum">
              <a:rPr lang="en-US" smtClean="0"/>
              <a:pPr/>
              <a:t>13</a:t>
            </a:fld>
            <a:endParaRPr lang="en-US" dirty="0"/>
          </a:p>
        </p:txBody>
      </p:sp>
      <p:sp>
        <p:nvSpPr>
          <p:cNvPr id="5" name="Rectangle 4">
            <a:extLst>
              <a:ext uri="{FF2B5EF4-FFF2-40B4-BE49-F238E27FC236}">
                <a16:creationId xmlns:a16="http://schemas.microsoft.com/office/drawing/2014/main" id="{34B1475D-58B1-4894-B6B3-21A6B6275119}"/>
              </a:ext>
            </a:extLst>
          </p:cNvPr>
          <p:cNvSpPr/>
          <p:nvPr/>
        </p:nvSpPr>
        <p:spPr>
          <a:xfrm>
            <a:off x="108407" y="974528"/>
            <a:ext cx="8620813" cy="2308324"/>
          </a:xfrm>
          <a:prstGeom prst="rect">
            <a:avLst/>
          </a:prstGeom>
        </p:spPr>
        <p:txBody>
          <a:bodyPr wrap="square">
            <a:spAutoFit/>
          </a:bodyPr>
          <a:lstStyle/>
          <a:p>
            <a:r>
              <a:rPr lang="en-US" sz="1600" dirty="0"/>
              <a:t>Feature selection techniques are used for 4 reasons:</a:t>
            </a:r>
          </a:p>
          <a:p>
            <a:endParaRPr lang="en-US" sz="1600" dirty="0"/>
          </a:p>
          <a:p>
            <a:pPr marL="285750" indent="-285750">
              <a:buFont typeface="Arial" panose="020B0604020202020204" pitchFamily="34" charset="0"/>
              <a:buChar char="•"/>
            </a:pPr>
            <a:r>
              <a:rPr lang="en-US" sz="1600" dirty="0">
                <a:highlight>
                  <a:srgbClr val="FFFF00"/>
                </a:highlight>
              </a:rPr>
              <a:t>simplification</a:t>
            </a:r>
            <a:r>
              <a:rPr lang="en-US" sz="1600" dirty="0"/>
              <a:t> of models to make them easier to interpret by researchers/users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highlight>
                  <a:srgbClr val="FFFF00"/>
                </a:highlight>
              </a:rPr>
              <a:t>shorter</a:t>
            </a:r>
            <a:r>
              <a:rPr lang="en-US" sz="1600" dirty="0"/>
              <a:t> training times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to avoid the </a:t>
            </a:r>
            <a:r>
              <a:rPr lang="en-US" sz="1600" dirty="0">
                <a:solidFill>
                  <a:srgbClr val="0070C0"/>
                </a:solidFill>
              </a:rPr>
              <a:t>curse of dimensionality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solidFill>
                  <a:srgbClr val="0070C0"/>
                </a:solidFill>
              </a:rPr>
              <a:t>enhanced generalization </a:t>
            </a:r>
            <a:r>
              <a:rPr lang="en-US" sz="1600" dirty="0"/>
              <a:t>by reducing overfitting, (formally, reduction of variance)</a:t>
            </a:r>
          </a:p>
        </p:txBody>
      </p:sp>
      <p:sp>
        <p:nvSpPr>
          <p:cNvPr id="7" name="Callout: Bent Line 6">
            <a:extLst>
              <a:ext uri="{FF2B5EF4-FFF2-40B4-BE49-F238E27FC236}">
                <a16:creationId xmlns:a16="http://schemas.microsoft.com/office/drawing/2014/main" id="{9E2D6E05-3A04-4BF5-8C62-91CB315CCA38}"/>
              </a:ext>
            </a:extLst>
          </p:cNvPr>
          <p:cNvSpPr/>
          <p:nvPr/>
        </p:nvSpPr>
        <p:spPr>
          <a:xfrm>
            <a:off x="4044778" y="3365840"/>
            <a:ext cx="4934465" cy="1354441"/>
          </a:xfrm>
          <a:prstGeom prst="borderCallout2">
            <a:avLst>
              <a:gd name="adj1" fmla="val 18750"/>
              <a:gd name="adj2" fmla="val -8333"/>
              <a:gd name="adj3" fmla="val 18750"/>
              <a:gd name="adj4" fmla="val -16667"/>
              <a:gd name="adj5" fmla="val -153895"/>
              <a:gd name="adj6" fmla="val -72711"/>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US" sz="1400" dirty="0"/>
              <a:t>An optimized set of selected features using a given algorithm may or may not perform equally well with a different algorithm. </a:t>
            </a:r>
          </a:p>
          <a:p>
            <a:pPr marL="285750" indent="-285750">
              <a:buFont typeface="Arial" panose="020B0604020202020204" pitchFamily="34" charset="0"/>
              <a:buChar char="•"/>
            </a:pPr>
            <a:r>
              <a:rPr lang="en-US" sz="1400" dirty="0"/>
              <a:t>features using logistic regression, for example, there is no guarantee that these same features will perform optimally if tried out using K-nearest neighbors, or an SVM.</a:t>
            </a:r>
          </a:p>
        </p:txBody>
      </p:sp>
    </p:spTree>
    <p:extLst>
      <p:ext uri="{BB962C8B-B14F-4D97-AF65-F5344CB8AC3E}">
        <p14:creationId xmlns:p14="http://schemas.microsoft.com/office/powerpoint/2010/main" val="174276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6D448-C03F-4C29-88E5-49AE099BA0FE}"/>
              </a:ext>
            </a:extLst>
          </p:cNvPr>
          <p:cNvSpPr>
            <a:spLocks noGrp="1"/>
          </p:cNvSpPr>
          <p:nvPr>
            <p:ph type="title"/>
          </p:nvPr>
        </p:nvSpPr>
        <p:spPr/>
        <p:txBody>
          <a:bodyPr>
            <a:normAutofit/>
          </a:bodyPr>
          <a:lstStyle/>
          <a:p>
            <a:r>
              <a:rPr lang="en-US" dirty="0"/>
              <a:t>Feature selection -Basic approaches: </a:t>
            </a:r>
          </a:p>
        </p:txBody>
      </p:sp>
      <p:sp>
        <p:nvSpPr>
          <p:cNvPr id="3" name="Date Placeholder 2">
            <a:extLst>
              <a:ext uri="{FF2B5EF4-FFF2-40B4-BE49-F238E27FC236}">
                <a16:creationId xmlns:a16="http://schemas.microsoft.com/office/drawing/2014/main" id="{9F14B440-5FED-43B8-8325-C2A981FFAE28}"/>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222CBD97-6EFB-43C2-8629-EBCBDA76AEE1}"/>
              </a:ext>
            </a:extLst>
          </p:cNvPr>
          <p:cNvSpPr>
            <a:spLocks noGrp="1"/>
          </p:cNvSpPr>
          <p:nvPr>
            <p:ph type="sldNum" sz="quarter" idx="4"/>
          </p:nvPr>
        </p:nvSpPr>
        <p:spPr/>
        <p:txBody>
          <a:bodyPr/>
          <a:lstStyle/>
          <a:p>
            <a:r>
              <a:rPr lang="en-US"/>
              <a:t>Slide no. </a:t>
            </a:r>
            <a:fld id="{7240F3D1-AE27-48C7-9FC9-EF8542F23A88}" type="slidenum">
              <a:rPr lang="en-US" smtClean="0"/>
              <a:pPr/>
              <a:t>14</a:t>
            </a:fld>
            <a:endParaRPr lang="en-US" dirty="0"/>
          </a:p>
        </p:txBody>
      </p:sp>
      <p:sp>
        <p:nvSpPr>
          <p:cNvPr id="5" name="Rectangle 4">
            <a:extLst>
              <a:ext uri="{FF2B5EF4-FFF2-40B4-BE49-F238E27FC236}">
                <a16:creationId xmlns:a16="http://schemas.microsoft.com/office/drawing/2014/main" id="{72161CCD-57CE-40CA-8936-061B93D743FA}"/>
              </a:ext>
            </a:extLst>
          </p:cNvPr>
          <p:cNvSpPr/>
          <p:nvPr/>
        </p:nvSpPr>
        <p:spPr>
          <a:xfrm>
            <a:off x="72997" y="891540"/>
            <a:ext cx="8924953" cy="3293209"/>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70C0"/>
                </a:solidFill>
              </a:rPr>
              <a:t>filter</a:t>
            </a:r>
            <a:r>
              <a:rPr lang="en-US" sz="1600" dirty="0"/>
              <a:t> - use N most promising features according to ranking resulting from a proxy measure, e.g. from </a:t>
            </a:r>
          </a:p>
          <a:p>
            <a:pPr marL="742950" lvl="1" indent="-285750">
              <a:buFont typeface="Arial" panose="020B0604020202020204" pitchFamily="34" charset="0"/>
              <a:buChar char="•"/>
            </a:pPr>
            <a:r>
              <a:rPr lang="en-US" sz="1600" dirty="0"/>
              <a:t>mutual information</a:t>
            </a:r>
          </a:p>
          <a:p>
            <a:pPr marL="742950" lvl="1" indent="-285750">
              <a:buFont typeface="Arial" panose="020B0604020202020204" pitchFamily="34" charset="0"/>
              <a:buChar char="•"/>
            </a:pPr>
            <a:r>
              <a:rPr lang="en-US" sz="1600" dirty="0"/>
              <a:t>Pearson correlation coefficient</a:t>
            </a:r>
          </a:p>
          <a:p>
            <a:endParaRPr lang="en-US" sz="1600" dirty="0"/>
          </a:p>
          <a:p>
            <a:pPr marL="285750" indent="-285750">
              <a:buFont typeface="Arial" panose="020B0604020202020204" pitchFamily="34" charset="0"/>
              <a:buChar char="•"/>
            </a:pPr>
            <a:r>
              <a:rPr lang="en-US" sz="1600" dirty="0">
                <a:solidFill>
                  <a:srgbClr val="0070C0"/>
                </a:solidFill>
              </a:rPr>
              <a:t>wrapper</a:t>
            </a:r>
            <a:r>
              <a:rPr lang="en-US" sz="1600" dirty="0"/>
              <a:t> - search through the space of subsets, train a model for current subset, evaluate it on held-out data, iterate...</a:t>
            </a:r>
          </a:p>
          <a:p>
            <a:pPr marL="742950" lvl="1" indent="-285750">
              <a:buFont typeface="Arial" panose="020B0604020202020204" pitchFamily="34" charset="0"/>
              <a:buChar char="•"/>
            </a:pPr>
            <a:r>
              <a:rPr lang="en-US" sz="1600" dirty="0"/>
              <a:t>simple greedy search heuristics:</a:t>
            </a:r>
          </a:p>
          <a:p>
            <a:pPr marL="1200150" lvl="2" indent="-285750">
              <a:buFont typeface="Arial" panose="020B0604020202020204" pitchFamily="34" charset="0"/>
              <a:buChar char="•"/>
            </a:pPr>
            <a:r>
              <a:rPr lang="en-US" sz="1600" dirty="0"/>
              <a:t>forward selection - start with an empty set, gradually add the “strongest” features</a:t>
            </a:r>
          </a:p>
          <a:p>
            <a:pPr marL="1200150" lvl="2" indent="-285750">
              <a:buFont typeface="Arial" panose="020B0604020202020204" pitchFamily="34" charset="0"/>
              <a:buChar char="•"/>
            </a:pPr>
            <a:r>
              <a:rPr lang="en-US" sz="1600" dirty="0"/>
              <a:t>backward selection - start with the full set, gradually remove the “weakest” features</a:t>
            </a:r>
          </a:p>
          <a:p>
            <a:pPr marL="742950" lvl="1" indent="-285750">
              <a:buFont typeface="Arial" panose="020B0604020202020204" pitchFamily="34" charset="0"/>
              <a:buChar char="•"/>
            </a:pPr>
            <a:r>
              <a:rPr lang="en-US" sz="1600" dirty="0"/>
              <a:t>computationally expensive</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solidFill>
                  <a:srgbClr val="0070C0"/>
                </a:solidFill>
              </a:rPr>
              <a:t>embedded methods </a:t>
            </a:r>
            <a:r>
              <a:rPr lang="en-US" sz="1600" dirty="0"/>
              <a:t>- feature selection is a part of model construction (REGULARIZATION – Ridge, Lasso and ElasticNet algorithms)</a:t>
            </a:r>
          </a:p>
        </p:txBody>
      </p:sp>
    </p:spTree>
    <p:extLst>
      <p:ext uri="{BB962C8B-B14F-4D97-AF65-F5344CB8AC3E}">
        <p14:creationId xmlns:p14="http://schemas.microsoft.com/office/powerpoint/2010/main" val="2079360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400CC-48AE-495D-BEA7-E8C7960307FC}"/>
              </a:ext>
            </a:extLst>
          </p:cNvPr>
          <p:cNvSpPr>
            <a:spLocks noGrp="1"/>
          </p:cNvSpPr>
          <p:nvPr>
            <p:ph type="title"/>
          </p:nvPr>
        </p:nvSpPr>
        <p:spPr/>
        <p:txBody>
          <a:bodyPr/>
          <a:lstStyle/>
          <a:p>
            <a:r>
              <a:rPr lang="en-US" dirty="0"/>
              <a:t>Filter method</a:t>
            </a:r>
          </a:p>
        </p:txBody>
      </p:sp>
      <p:sp>
        <p:nvSpPr>
          <p:cNvPr id="3" name="Date Placeholder 2">
            <a:extLst>
              <a:ext uri="{FF2B5EF4-FFF2-40B4-BE49-F238E27FC236}">
                <a16:creationId xmlns:a16="http://schemas.microsoft.com/office/drawing/2014/main" id="{0FF60CB3-7082-4421-9448-3091BBBE8B26}"/>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3E736150-5AE4-4E03-AADB-8DA2FCBC7A2A}"/>
              </a:ext>
            </a:extLst>
          </p:cNvPr>
          <p:cNvSpPr>
            <a:spLocks noGrp="1"/>
          </p:cNvSpPr>
          <p:nvPr>
            <p:ph type="sldNum" sz="quarter" idx="4"/>
          </p:nvPr>
        </p:nvSpPr>
        <p:spPr/>
        <p:txBody>
          <a:bodyPr/>
          <a:lstStyle/>
          <a:p>
            <a:r>
              <a:rPr lang="en-US"/>
              <a:t>Slide no. </a:t>
            </a:r>
            <a:fld id="{7240F3D1-AE27-48C7-9FC9-EF8542F23A88}" type="slidenum">
              <a:rPr lang="en-US" smtClean="0"/>
              <a:pPr/>
              <a:t>15</a:t>
            </a:fld>
            <a:endParaRPr lang="en-US" dirty="0"/>
          </a:p>
        </p:txBody>
      </p:sp>
      <p:sp>
        <p:nvSpPr>
          <p:cNvPr id="5" name="Rectangle 4">
            <a:extLst>
              <a:ext uri="{FF2B5EF4-FFF2-40B4-BE49-F238E27FC236}">
                <a16:creationId xmlns:a16="http://schemas.microsoft.com/office/drawing/2014/main" id="{58012E35-58E8-43E9-A9D9-3D0D25089153}"/>
              </a:ext>
            </a:extLst>
          </p:cNvPr>
          <p:cNvSpPr/>
          <p:nvPr/>
        </p:nvSpPr>
        <p:spPr>
          <a:xfrm>
            <a:off x="119102" y="963483"/>
            <a:ext cx="8925005" cy="2062103"/>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70C0"/>
                </a:solidFill>
              </a:rPr>
              <a:t>Feature selection </a:t>
            </a:r>
            <a:r>
              <a:rPr lang="en-US" sz="1600" dirty="0"/>
              <a:t>is the process of selecting those attributes in the dataset that are </a:t>
            </a:r>
            <a:r>
              <a:rPr lang="en-US" sz="1600" dirty="0">
                <a:highlight>
                  <a:srgbClr val="FFFF00"/>
                </a:highlight>
              </a:rPr>
              <a:t>most relevant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apply a </a:t>
            </a:r>
            <a:r>
              <a:rPr lang="en-US" sz="1600" dirty="0">
                <a:highlight>
                  <a:srgbClr val="FFFF00"/>
                </a:highlight>
              </a:rPr>
              <a:t>statistical measure</a:t>
            </a:r>
            <a:r>
              <a:rPr lang="en-US" sz="1600" dirty="0"/>
              <a:t> to assign a </a:t>
            </a:r>
            <a:r>
              <a:rPr lang="en-US" sz="1600" dirty="0">
                <a:highlight>
                  <a:srgbClr val="FFFF00"/>
                </a:highlight>
              </a:rPr>
              <a:t>score</a:t>
            </a:r>
            <a:r>
              <a:rPr lang="en-US" sz="1600" dirty="0"/>
              <a:t> to </a:t>
            </a:r>
            <a:r>
              <a:rPr lang="en-US" sz="1600" b="1" dirty="0"/>
              <a:t>each</a:t>
            </a:r>
            <a:r>
              <a:rPr lang="en-US" sz="1600" dirty="0"/>
              <a:t> feature. </a:t>
            </a:r>
          </a:p>
          <a:p>
            <a:endParaRPr lang="en-US" sz="1600" dirty="0"/>
          </a:p>
          <a:p>
            <a:pPr marL="285750" indent="-285750">
              <a:buFont typeface="Arial" panose="020B0604020202020204" pitchFamily="34" charset="0"/>
              <a:buChar char="•"/>
            </a:pPr>
            <a:r>
              <a:rPr lang="en-US" sz="1600" dirty="0"/>
              <a:t>feature columns with the </a:t>
            </a:r>
            <a:r>
              <a:rPr lang="en-US" sz="1600" dirty="0">
                <a:highlight>
                  <a:srgbClr val="FFFF00"/>
                </a:highlight>
              </a:rPr>
              <a:t>best scores </a:t>
            </a:r>
            <a:r>
              <a:rPr lang="en-US" sz="1600" dirty="0"/>
              <a:t>are used in building the model</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methods are often </a:t>
            </a:r>
            <a:r>
              <a:rPr lang="en-US" sz="1600" dirty="0">
                <a:highlight>
                  <a:srgbClr val="FFFF00"/>
                </a:highlight>
              </a:rPr>
              <a:t>univariate</a:t>
            </a:r>
            <a:r>
              <a:rPr lang="en-US" sz="1600" dirty="0"/>
              <a:t> and consider the feature </a:t>
            </a:r>
            <a:r>
              <a:rPr lang="en-US" sz="1600" dirty="0">
                <a:highlight>
                  <a:srgbClr val="FFFF00"/>
                </a:highlight>
              </a:rPr>
              <a:t>independently</a:t>
            </a:r>
          </a:p>
          <a:p>
            <a:endParaRPr lang="en-US" sz="1600" dirty="0"/>
          </a:p>
        </p:txBody>
      </p:sp>
    </p:spTree>
    <p:extLst>
      <p:ext uri="{BB962C8B-B14F-4D97-AF65-F5344CB8AC3E}">
        <p14:creationId xmlns:p14="http://schemas.microsoft.com/office/powerpoint/2010/main" val="3134934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2C1C-685F-40BB-8949-5CC22F45FE32}"/>
              </a:ext>
            </a:extLst>
          </p:cNvPr>
          <p:cNvSpPr>
            <a:spLocks noGrp="1"/>
          </p:cNvSpPr>
          <p:nvPr>
            <p:ph type="title"/>
          </p:nvPr>
        </p:nvSpPr>
        <p:spPr/>
        <p:txBody>
          <a:bodyPr/>
          <a:lstStyle/>
          <a:p>
            <a:r>
              <a:rPr lang="en-US" dirty="0"/>
              <a:t>Filter methods - types</a:t>
            </a:r>
          </a:p>
        </p:txBody>
      </p:sp>
      <p:sp>
        <p:nvSpPr>
          <p:cNvPr id="3" name="Date Placeholder 2">
            <a:extLst>
              <a:ext uri="{FF2B5EF4-FFF2-40B4-BE49-F238E27FC236}">
                <a16:creationId xmlns:a16="http://schemas.microsoft.com/office/drawing/2014/main" id="{1EF95A9C-A5B6-49DD-B2BD-C2BD78D9D880}"/>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483315DB-9D09-4877-ADCD-7ACA2BF2AEFF}"/>
              </a:ext>
            </a:extLst>
          </p:cNvPr>
          <p:cNvSpPr>
            <a:spLocks noGrp="1"/>
          </p:cNvSpPr>
          <p:nvPr>
            <p:ph type="sldNum" sz="quarter" idx="4"/>
          </p:nvPr>
        </p:nvSpPr>
        <p:spPr/>
        <p:txBody>
          <a:bodyPr/>
          <a:lstStyle/>
          <a:p>
            <a:r>
              <a:rPr lang="en-US"/>
              <a:t>Slide no. </a:t>
            </a:r>
            <a:fld id="{7240F3D1-AE27-48C7-9FC9-EF8542F23A88}" type="slidenum">
              <a:rPr lang="en-US" smtClean="0"/>
              <a:pPr/>
              <a:t>16</a:t>
            </a:fld>
            <a:endParaRPr lang="en-US" dirty="0"/>
          </a:p>
        </p:txBody>
      </p:sp>
      <p:graphicFrame>
        <p:nvGraphicFramePr>
          <p:cNvPr id="5" name="Table 4">
            <a:extLst>
              <a:ext uri="{FF2B5EF4-FFF2-40B4-BE49-F238E27FC236}">
                <a16:creationId xmlns:a16="http://schemas.microsoft.com/office/drawing/2014/main" id="{1BEB42D0-1768-4EE7-B03C-C2966CC25DE8}"/>
              </a:ext>
            </a:extLst>
          </p:cNvPr>
          <p:cNvGraphicFramePr>
            <a:graphicFrameLocks noGrp="1"/>
          </p:cNvGraphicFramePr>
          <p:nvPr>
            <p:extLst>
              <p:ext uri="{D42A27DB-BD31-4B8C-83A1-F6EECF244321}">
                <p14:modId xmlns:p14="http://schemas.microsoft.com/office/powerpoint/2010/main" val="2198165883"/>
              </p:ext>
            </p:extLst>
          </p:nvPr>
        </p:nvGraphicFramePr>
        <p:xfrm>
          <a:off x="131013" y="990608"/>
          <a:ext cx="8881973" cy="3754120"/>
        </p:xfrm>
        <a:graphic>
          <a:graphicData uri="http://schemas.openxmlformats.org/drawingml/2006/table">
            <a:tbl>
              <a:tblPr firstRow="1" bandRow="1">
                <a:tableStyleId>{17292A2E-F333-43FB-9621-5CBBE7FDCDCB}</a:tableStyleId>
              </a:tblPr>
              <a:tblGrid>
                <a:gridCol w="2407965">
                  <a:extLst>
                    <a:ext uri="{9D8B030D-6E8A-4147-A177-3AD203B41FA5}">
                      <a16:colId xmlns:a16="http://schemas.microsoft.com/office/drawing/2014/main" val="1916275663"/>
                    </a:ext>
                  </a:extLst>
                </a:gridCol>
                <a:gridCol w="6474008">
                  <a:extLst>
                    <a:ext uri="{9D8B030D-6E8A-4147-A177-3AD203B41FA5}">
                      <a16:colId xmlns:a16="http://schemas.microsoft.com/office/drawing/2014/main" val="1421473964"/>
                    </a:ext>
                  </a:extLst>
                </a:gridCol>
              </a:tblGrid>
              <a:tr h="370840">
                <a:tc>
                  <a:txBody>
                    <a:bodyPr/>
                    <a:lstStyle/>
                    <a:p>
                      <a:r>
                        <a:rPr lang="en-US" sz="1400" dirty="0"/>
                        <a:t>Type</a:t>
                      </a:r>
                    </a:p>
                  </a:txBody>
                  <a:tcPr/>
                </a:tc>
                <a:tc>
                  <a:txBody>
                    <a:bodyPr/>
                    <a:lstStyle/>
                    <a:p>
                      <a:endParaRPr lang="en-US" sz="1400" dirty="0"/>
                    </a:p>
                  </a:txBody>
                  <a:tcPr/>
                </a:tc>
                <a:extLst>
                  <a:ext uri="{0D108BD9-81ED-4DB2-BD59-A6C34878D82A}">
                    <a16:rowId xmlns:a16="http://schemas.microsoft.com/office/drawing/2014/main" val="462241168"/>
                  </a:ext>
                </a:extLst>
              </a:tr>
              <a:tr h="370840">
                <a:tc>
                  <a:txBody>
                    <a:bodyPr/>
                    <a:lstStyle/>
                    <a:p>
                      <a:pPr lvl="0"/>
                      <a:r>
                        <a:rPr lang="en-US" sz="1200" dirty="0"/>
                        <a:t>information value</a:t>
                      </a:r>
                    </a:p>
                    <a:p>
                      <a:endParaRPr lang="en-US" sz="1200" dirty="0"/>
                    </a:p>
                  </a:txBody>
                  <a:tcPr/>
                </a:tc>
                <a:tc>
                  <a:txBody>
                    <a:bodyPr/>
                    <a:lstStyle/>
                    <a:p>
                      <a:r>
                        <a:rPr lang="en-US" sz="1200" dirty="0"/>
                        <a:t>Very useful in feature selection</a:t>
                      </a:r>
                    </a:p>
                  </a:txBody>
                  <a:tcPr/>
                </a:tc>
                <a:extLst>
                  <a:ext uri="{0D108BD9-81ED-4DB2-BD59-A6C34878D82A}">
                    <a16:rowId xmlns:a16="http://schemas.microsoft.com/office/drawing/2014/main" val="1358556312"/>
                  </a:ext>
                </a:extLst>
              </a:tr>
              <a:tr h="370840">
                <a:tc>
                  <a:txBody>
                    <a:bodyPr/>
                    <a:lstStyle/>
                    <a:p>
                      <a:pPr lvl="0"/>
                      <a:r>
                        <a:rPr lang="en-US" sz="1200" dirty="0"/>
                        <a:t>Univariate feature selection</a:t>
                      </a:r>
                    </a:p>
                  </a:txBody>
                  <a:tcPr/>
                </a:tc>
                <a:tc>
                  <a:txBody>
                    <a:bodyPr/>
                    <a:lstStyle/>
                    <a:p>
                      <a:pPr marL="285750" marR="0" lvl="0" indent="-285750" algn="l" defTabSz="685800" rtl="0" eaLnBrk="1" fontAlgn="auto" latinLnBrk="0" hangingPunct="1">
                        <a:lnSpc>
                          <a:spcPct val="100000"/>
                        </a:lnSpc>
                        <a:spcBef>
                          <a:spcPts val="0"/>
                        </a:spcBef>
                        <a:spcAft>
                          <a:spcPts val="0"/>
                        </a:spcAft>
                        <a:buClrTx/>
                        <a:buSzTx/>
                        <a:buFontTx/>
                        <a:buChar char="-"/>
                        <a:tabLst/>
                        <a:defRPr/>
                      </a:pPr>
                      <a:r>
                        <a:rPr lang="en-US" sz="1200" dirty="0"/>
                        <a:t>Univariate feature selection works by selecting the best features based on univariate statistical tests. </a:t>
                      </a:r>
                    </a:p>
                    <a:p>
                      <a:pPr marL="285750" marR="0" lvl="0" indent="-285750" algn="l" defTabSz="685800" rtl="0" eaLnBrk="1" fontAlgn="auto" latinLnBrk="0" hangingPunct="1">
                        <a:lnSpc>
                          <a:spcPct val="100000"/>
                        </a:lnSpc>
                        <a:spcBef>
                          <a:spcPts val="0"/>
                        </a:spcBef>
                        <a:spcAft>
                          <a:spcPts val="0"/>
                        </a:spcAft>
                        <a:buClrTx/>
                        <a:buSzTx/>
                        <a:buFontTx/>
                        <a:buChar char="-"/>
                        <a:tabLst/>
                        <a:defRPr/>
                      </a:pPr>
                      <a:r>
                        <a:rPr lang="en-US" sz="1200" dirty="0"/>
                        <a:t>(</a:t>
                      </a:r>
                      <a:r>
                        <a:rPr lang="en-US" sz="1200" b="0" i="0" u="none" strike="noStrike" kern="1200" dirty="0" err="1">
                          <a:solidFill>
                            <a:schemeClr val="tx1"/>
                          </a:solidFill>
                          <a:effectLst/>
                          <a:latin typeface="+mn-lt"/>
                          <a:ea typeface="+mn-ea"/>
                          <a:cs typeface="+mn-cs"/>
                          <a:hlinkClick r:id="rId2" tooltip="sklearn.feature_selection.SelectKBest"/>
                        </a:rPr>
                        <a:t>SelectKBest</a:t>
                      </a:r>
                      <a:r>
                        <a:rPr lang="en-US" sz="1200" b="0" i="0" kern="1200" dirty="0">
                          <a:solidFill>
                            <a:schemeClr val="tx1"/>
                          </a:solidFill>
                          <a:effectLst/>
                          <a:latin typeface="+mn-lt"/>
                          <a:ea typeface="+mn-ea"/>
                          <a:cs typeface="+mn-cs"/>
                        </a:rPr>
                        <a:t> removes all but the k highest scoring features</a:t>
                      </a:r>
                    </a:p>
                    <a:p>
                      <a:pPr marL="285750" indent="-285750">
                        <a:buFontTx/>
                        <a:buChar char="-"/>
                      </a:pPr>
                      <a:r>
                        <a:rPr lang="en-US" sz="1200" dirty="0" err="1">
                          <a:solidFill>
                            <a:srgbClr val="0070C0"/>
                          </a:solidFill>
                        </a:rPr>
                        <a:t>SelectPercentile</a:t>
                      </a:r>
                      <a:r>
                        <a:rPr lang="en-US" sz="1200" dirty="0"/>
                        <a:t> removes all but a user-specified highest scoring percentage of features</a:t>
                      </a:r>
                    </a:p>
                    <a:p>
                      <a:pPr marL="628650" lvl="1" indent="-285750">
                        <a:buFontTx/>
                        <a:buChar char="-"/>
                      </a:pPr>
                      <a:r>
                        <a:rPr lang="en-US" sz="1200" dirty="0"/>
                        <a:t>For regression: </a:t>
                      </a:r>
                      <a:r>
                        <a:rPr lang="en-US" sz="1200" dirty="0" err="1"/>
                        <a:t>f_regression</a:t>
                      </a:r>
                      <a:r>
                        <a:rPr lang="en-US" sz="1200" dirty="0"/>
                        <a:t>, </a:t>
                      </a:r>
                      <a:r>
                        <a:rPr lang="en-US" sz="1200" dirty="0" err="1"/>
                        <a:t>mutual_info_regression</a:t>
                      </a:r>
                      <a:endParaRPr lang="en-US" sz="1200" dirty="0"/>
                    </a:p>
                    <a:p>
                      <a:pPr marL="628650" lvl="1" indent="-285750">
                        <a:buFontTx/>
                        <a:buChar char="-"/>
                      </a:pPr>
                      <a:r>
                        <a:rPr lang="en-US" sz="1200" dirty="0"/>
                        <a:t>For classification: chi2, </a:t>
                      </a:r>
                      <a:r>
                        <a:rPr lang="en-US" sz="1200" dirty="0" err="1"/>
                        <a:t>f_classif</a:t>
                      </a:r>
                      <a:r>
                        <a:rPr lang="en-US" sz="1200" dirty="0"/>
                        <a:t>, </a:t>
                      </a:r>
                      <a:r>
                        <a:rPr lang="en-US" sz="1200" dirty="0" err="1"/>
                        <a:t>mutual_info_classif</a:t>
                      </a:r>
                      <a:endParaRPr lang="en-US" sz="1200" dirty="0"/>
                    </a:p>
                  </a:txBody>
                  <a:tcPr/>
                </a:tc>
                <a:extLst>
                  <a:ext uri="{0D108BD9-81ED-4DB2-BD59-A6C34878D82A}">
                    <a16:rowId xmlns:a16="http://schemas.microsoft.com/office/drawing/2014/main" val="34710247"/>
                  </a:ext>
                </a:extLst>
              </a:tr>
              <a:tr h="370840">
                <a:tc>
                  <a:txBody>
                    <a:bodyPr/>
                    <a:lstStyle/>
                    <a:p>
                      <a:pPr lvl="0"/>
                      <a:r>
                        <a:rPr lang="en-US" sz="1200" dirty="0"/>
                        <a:t>fisher score</a:t>
                      </a:r>
                    </a:p>
                    <a:p>
                      <a:endParaRPr lang="en-US" sz="1200" dirty="0"/>
                    </a:p>
                  </a:txBody>
                  <a:tcPr/>
                </a:tc>
                <a:tc>
                  <a:txBody>
                    <a:bodyPr/>
                    <a:lstStyle/>
                    <a:p>
                      <a:endParaRPr lang="en-US" sz="1200" dirty="0"/>
                    </a:p>
                  </a:txBody>
                  <a:tcPr/>
                </a:tc>
                <a:extLst>
                  <a:ext uri="{0D108BD9-81ED-4DB2-BD59-A6C34878D82A}">
                    <a16:rowId xmlns:a16="http://schemas.microsoft.com/office/drawing/2014/main" val="507133543"/>
                  </a:ext>
                </a:extLst>
              </a:tr>
              <a:tr h="370840">
                <a:tc>
                  <a:txBody>
                    <a:bodyPr/>
                    <a:lstStyle/>
                    <a:p>
                      <a:pPr lvl="0"/>
                      <a:r>
                        <a:rPr lang="en-US" sz="1200" dirty="0"/>
                        <a:t>correlation threshold</a:t>
                      </a:r>
                    </a:p>
                    <a:p>
                      <a:endParaRPr lang="en-US" sz="1200" dirty="0"/>
                    </a:p>
                  </a:txBody>
                  <a:tcPr/>
                </a:tc>
                <a:tc>
                  <a:txBody>
                    <a:bodyPr/>
                    <a:lstStyle/>
                    <a:p>
                      <a:pPr marL="285750" indent="-285750">
                        <a:buFont typeface="Arial" panose="020B0604020202020204" pitchFamily="34" charset="0"/>
                        <a:buChar char="•"/>
                      </a:pPr>
                      <a:r>
                        <a:rPr lang="en-US" sz="1200" dirty="0"/>
                        <a:t>Co-relation between X and y. Features with highest co-relation is selected</a:t>
                      </a:r>
                    </a:p>
                    <a:p>
                      <a:pPr marL="285750" indent="-285750">
                        <a:buFont typeface="Arial" panose="020B0604020202020204" pitchFamily="34" charset="0"/>
                        <a:buChar char="•"/>
                      </a:pPr>
                      <a:r>
                        <a:rPr lang="en-US" sz="1200" dirty="0"/>
                        <a:t>Co-relation matrix ( 0 -1)</a:t>
                      </a:r>
                    </a:p>
                  </a:txBody>
                  <a:tcPr/>
                </a:tc>
                <a:extLst>
                  <a:ext uri="{0D108BD9-81ED-4DB2-BD59-A6C34878D82A}">
                    <a16:rowId xmlns:a16="http://schemas.microsoft.com/office/drawing/2014/main" val="2741768209"/>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t>variance threshold</a:t>
                      </a:r>
                    </a:p>
                    <a:p>
                      <a:endParaRPr lang="en-US" sz="1200" dirty="0"/>
                    </a:p>
                  </a:txBody>
                  <a:tcPr/>
                </a:tc>
                <a:tc>
                  <a:txBody>
                    <a:bodyPr/>
                    <a:lstStyle/>
                    <a:p>
                      <a:pPr marL="285750" indent="-285750">
                        <a:buFont typeface="Arial" panose="020B0604020202020204" pitchFamily="34" charset="0"/>
                        <a:buChar char="•"/>
                      </a:pPr>
                      <a:r>
                        <a:rPr lang="en-US" sz="1200" dirty="0"/>
                        <a:t>removes features with variation below a certain cutoff.</a:t>
                      </a:r>
                    </a:p>
                    <a:p>
                      <a:pPr marL="285750" indent="-285750">
                        <a:buFont typeface="Arial" panose="020B0604020202020204" pitchFamily="34" charset="0"/>
                        <a:buChar char="•"/>
                      </a:pPr>
                      <a:r>
                        <a:rPr lang="en-US" sz="1200" dirty="0"/>
                        <a:t>By default, it removes all zero-variance features</a:t>
                      </a:r>
                    </a:p>
                    <a:p>
                      <a:pPr marL="285750" indent="-285750">
                        <a:buFont typeface="Arial" panose="020B0604020202020204" pitchFamily="34" charset="0"/>
                        <a:buChar char="•"/>
                      </a:pPr>
                      <a:r>
                        <a:rPr lang="en-US" sz="1200" dirty="0"/>
                        <a:t>Scale before applying</a:t>
                      </a:r>
                    </a:p>
                    <a:p>
                      <a:pPr marL="285750" indent="-285750">
                        <a:buFont typeface="Arial" panose="020B0604020202020204" pitchFamily="34" charset="0"/>
                        <a:buChar char="•"/>
                      </a:pPr>
                      <a:r>
                        <a:rPr lang="en-US" sz="1200" dirty="0"/>
                        <a:t>Check CORR between X and y first</a:t>
                      </a:r>
                    </a:p>
                  </a:txBody>
                  <a:tcPr/>
                </a:tc>
                <a:extLst>
                  <a:ext uri="{0D108BD9-81ED-4DB2-BD59-A6C34878D82A}">
                    <a16:rowId xmlns:a16="http://schemas.microsoft.com/office/drawing/2014/main" val="1182488360"/>
                  </a:ext>
                </a:extLst>
              </a:tr>
            </a:tbl>
          </a:graphicData>
        </a:graphic>
      </p:graphicFrame>
    </p:spTree>
    <p:extLst>
      <p:ext uri="{BB962C8B-B14F-4D97-AF65-F5344CB8AC3E}">
        <p14:creationId xmlns:p14="http://schemas.microsoft.com/office/powerpoint/2010/main" val="956742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2057-BC23-4019-B32D-8A827EC336FB}"/>
              </a:ext>
            </a:extLst>
          </p:cNvPr>
          <p:cNvSpPr>
            <a:spLocks noGrp="1"/>
          </p:cNvSpPr>
          <p:nvPr>
            <p:ph type="title"/>
          </p:nvPr>
        </p:nvSpPr>
        <p:spPr/>
        <p:txBody>
          <a:bodyPr/>
          <a:lstStyle/>
          <a:p>
            <a:r>
              <a:rPr lang="en-US" dirty="0"/>
              <a:t>Variance Threshold</a:t>
            </a:r>
          </a:p>
        </p:txBody>
      </p:sp>
      <p:sp>
        <p:nvSpPr>
          <p:cNvPr id="3" name="Date Placeholder 2">
            <a:extLst>
              <a:ext uri="{FF2B5EF4-FFF2-40B4-BE49-F238E27FC236}">
                <a16:creationId xmlns:a16="http://schemas.microsoft.com/office/drawing/2014/main" id="{1B3D4278-B2F5-4CBC-8F76-9086D8827B18}"/>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65096987-C3F6-49A3-A837-6522222EE966}"/>
              </a:ext>
            </a:extLst>
          </p:cNvPr>
          <p:cNvSpPr>
            <a:spLocks noGrp="1"/>
          </p:cNvSpPr>
          <p:nvPr>
            <p:ph type="sldNum" sz="quarter" idx="4"/>
          </p:nvPr>
        </p:nvSpPr>
        <p:spPr/>
        <p:txBody>
          <a:bodyPr/>
          <a:lstStyle/>
          <a:p>
            <a:r>
              <a:rPr lang="en-US"/>
              <a:t>Slide no. </a:t>
            </a:r>
            <a:fld id="{7240F3D1-AE27-48C7-9FC9-EF8542F23A88}" type="slidenum">
              <a:rPr lang="en-US" smtClean="0"/>
              <a:pPr/>
              <a:t>17</a:t>
            </a:fld>
            <a:endParaRPr lang="en-US" dirty="0"/>
          </a:p>
        </p:txBody>
      </p:sp>
      <p:sp>
        <p:nvSpPr>
          <p:cNvPr id="5" name="Rectangle 4">
            <a:extLst>
              <a:ext uri="{FF2B5EF4-FFF2-40B4-BE49-F238E27FC236}">
                <a16:creationId xmlns:a16="http://schemas.microsoft.com/office/drawing/2014/main" id="{E2F122F4-79D4-4064-B90E-386B5FA6A912}"/>
              </a:ext>
            </a:extLst>
          </p:cNvPr>
          <p:cNvSpPr/>
          <p:nvPr/>
        </p:nvSpPr>
        <p:spPr>
          <a:xfrm>
            <a:off x="144162" y="891540"/>
            <a:ext cx="8917460" cy="2308324"/>
          </a:xfrm>
          <a:prstGeom prst="rect">
            <a:avLst/>
          </a:prstGeom>
        </p:spPr>
        <p:txBody>
          <a:bodyPr wrap="square">
            <a:spAutoFit/>
          </a:bodyPr>
          <a:lstStyle/>
          <a:p>
            <a:pPr marL="285750" indent="-285750">
              <a:buFont typeface="Arial" panose="020B0604020202020204" pitchFamily="34" charset="0"/>
              <a:buChar char="•"/>
            </a:pPr>
            <a:r>
              <a:rPr lang="en-US" sz="1600" dirty="0"/>
              <a:t>removes all features whose variance doesn’t meet some threshold.  (remove all below the variance)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By default, </a:t>
            </a:r>
            <a:r>
              <a:rPr lang="en-US" sz="1600" dirty="0">
                <a:highlight>
                  <a:srgbClr val="FFFF00"/>
                </a:highlight>
              </a:rPr>
              <a:t>it removes all zero-variance </a:t>
            </a:r>
            <a:r>
              <a:rPr lang="en-US" sz="1600" dirty="0"/>
              <a:t>features, i.e. features that have the same value in all samples.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idea is when a feature </a:t>
            </a:r>
            <a:r>
              <a:rPr lang="en-US" sz="1600" dirty="0">
                <a:highlight>
                  <a:srgbClr val="FFFF00"/>
                </a:highlight>
              </a:rPr>
              <a:t>doesn’t vary much </a:t>
            </a:r>
            <a:r>
              <a:rPr lang="en-US" sz="1600" dirty="0"/>
              <a:t>within itself, it generally </a:t>
            </a:r>
            <a:r>
              <a:rPr lang="en-US" sz="1600" dirty="0">
                <a:solidFill>
                  <a:srgbClr val="FF0000"/>
                </a:solidFill>
              </a:rPr>
              <a:t>has very little predictive </a:t>
            </a:r>
            <a:r>
              <a:rPr lang="en-US" sz="1600" dirty="0"/>
              <a:t>power.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solidFill>
                  <a:srgbClr val="0070C0"/>
                </a:solidFill>
              </a:rPr>
              <a:t>Variance Threshold </a:t>
            </a:r>
            <a:r>
              <a:rPr lang="en-US" sz="1600" dirty="0"/>
              <a:t>doesn’t consider the relationship of features with the target variable.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variance is dependent on scale, you should always </a:t>
            </a:r>
            <a:r>
              <a:rPr lang="en-US" sz="1600" dirty="0">
                <a:solidFill>
                  <a:srgbClr val="0070C0"/>
                </a:solidFill>
              </a:rPr>
              <a:t>normalize</a:t>
            </a:r>
            <a:r>
              <a:rPr lang="en-US" sz="1600" dirty="0"/>
              <a:t> your features first. ***</a:t>
            </a:r>
          </a:p>
        </p:txBody>
      </p:sp>
      <p:graphicFrame>
        <p:nvGraphicFramePr>
          <p:cNvPr id="6" name="Table 5">
            <a:extLst>
              <a:ext uri="{FF2B5EF4-FFF2-40B4-BE49-F238E27FC236}">
                <a16:creationId xmlns:a16="http://schemas.microsoft.com/office/drawing/2014/main" id="{C3DA98AE-2793-4E82-842C-BC24C471E159}"/>
              </a:ext>
            </a:extLst>
          </p:cNvPr>
          <p:cNvGraphicFramePr>
            <a:graphicFrameLocks noGrp="1"/>
          </p:cNvGraphicFramePr>
          <p:nvPr>
            <p:extLst>
              <p:ext uri="{D42A27DB-BD31-4B8C-83A1-F6EECF244321}">
                <p14:modId xmlns:p14="http://schemas.microsoft.com/office/powerpoint/2010/main" val="36741844"/>
              </p:ext>
            </p:extLst>
          </p:nvPr>
        </p:nvGraphicFramePr>
        <p:xfrm>
          <a:off x="299634" y="3298449"/>
          <a:ext cx="8700204" cy="1097280"/>
        </p:xfrm>
        <a:graphic>
          <a:graphicData uri="http://schemas.openxmlformats.org/drawingml/2006/table">
            <a:tbl>
              <a:tblPr firstRow="1" bandRow="1">
                <a:tableStyleId>{912C8C85-51F0-491E-9774-3900AFEF0FD7}</a:tableStyleId>
              </a:tblPr>
              <a:tblGrid>
                <a:gridCol w="4350102">
                  <a:extLst>
                    <a:ext uri="{9D8B030D-6E8A-4147-A177-3AD203B41FA5}">
                      <a16:colId xmlns:a16="http://schemas.microsoft.com/office/drawing/2014/main" val="1077832147"/>
                    </a:ext>
                  </a:extLst>
                </a:gridCol>
                <a:gridCol w="4350102">
                  <a:extLst>
                    <a:ext uri="{9D8B030D-6E8A-4147-A177-3AD203B41FA5}">
                      <a16:colId xmlns:a16="http://schemas.microsoft.com/office/drawing/2014/main" val="1646494442"/>
                    </a:ext>
                  </a:extLst>
                </a:gridCol>
              </a:tblGrid>
              <a:tr h="230788">
                <a:tc>
                  <a:txBody>
                    <a:bodyPr/>
                    <a:lstStyle/>
                    <a:p>
                      <a:r>
                        <a:rPr lang="en-US" dirty="0"/>
                        <a:t>Strengths</a:t>
                      </a:r>
                    </a:p>
                  </a:txBody>
                  <a:tcPr/>
                </a:tc>
                <a:tc>
                  <a:txBody>
                    <a:bodyPr/>
                    <a:lstStyle/>
                    <a:p>
                      <a:r>
                        <a:rPr lang="en-US" dirty="0"/>
                        <a:t>Weaknesses</a:t>
                      </a:r>
                    </a:p>
                  </a:txBody>
                  <a:tcPr/>
                </a:tc>
                <a:extLst>
                  <a:ext uri="{0D108BD9-81ED-4DB2-BD59-A6C34878D82A}">
                    <a16:rowId xmlns:a16="http://schemas.microsoft.com/office/drawing/2014/main" val="1418675393"/>
                  </a:ext>
                </a:extLst>
              </a:tr>
              <a:tr h="230788">
                <a:tc>
                  <a:txBody>
                    <a:bodyPr/>
                    <a:lstStyle/>
                    <a:p>
                      <a:r>
                        <a:rPr lang="en-US" dirty="0">
                          <a:solidFill>
                            <a:srgbClr val="0070C0"/>
                          </a:solidFill>
                        </a:rPr>
                        <a:t>intuition</a:t>
                      </a:r>
                      <a:r>
                        <a:rPr lang="en-US" dirty="0"/>
                        <a:t>:  features that don't change much also don't add much information</a:t>
                      </a:r>
                    </a:p>
                  </a:txBody>
                  <a:tcPr/>
                </a:tc>
                <a:tc>
                  <a:txBody>
                    <a:bodyPr/>
                    <a:lstStyle/>
                    <a:p>
                      <a:r>
                        <a:rPr lang="en-US" dirty="0"/>
                        <a:t>manually set or tune a variance threshold,  could be tricky</a:t>
                      </a:r>
                    </a:p>
                  </a:txBody>
                  <a:tcPr/>
                </a:tc>
                <a:extLst>
                  <a:ext uri="{0D108BD9-81ED-4DB2-BD59-A6C34878D82A}">
                    <a16:rowId xmlns:a16="http://schemas.microsoft.com/office/drawing/2014/main" val="2126332044"/>
                  </a:ext>
                </a:extLst>
              </a:tr>
              <a:tr h="230788">
                <a:tc>
                  <a:txBody>
                    <a:bodyPr/>
                    <a:lstStyle/>
                    <a:p>
                      <a:r>
                        <a:rPr lang="en-US" dirty="0"/>
                        <a:t>Apply at the start of your modeling process.</a:t>
                      </a:r>
                    </a:p>
                  </a:txBody>
                  <a:tcPr/>
                </a:tc>
                <a:tc>
                  <a:txBody>
                    <a:bodyPr/>
                    <a:lstStyle/>
                    <a:p>
                      <a:r>
                        <a:rPr lang="en-US" dirty="0"/>
                        <a:t>starting with a conservative (i.e. lower) threshold.</a:t>
                      </a:r>
                    </a:p>
                  </a:txBody>
                  <a:tcPr/>
                </a:tc>
                <a:extLst>
                  <a:ext uri="{0D108BD9-81ED-4DB2-BD59-A6C34878D82A}">
                    <a16:rowId xmlns:a16="http://schemas.microsoft.com/office/drawing/2014/main" val="1133616941"/>
                  </a:ext>
                </a:extLst>
              </a:tr>
            </a:tbl>
          </a:graphicData>
        </a:graphic>
      </p:graphicFrame>
    </p:spTree>
    <p:extLst>
      <p:ext uri="{BB962C8B-B14F-4D97-AF65-F5344CB8AC3E}">
        <p14:creationId xmlns:p14="http://schemas.microsoft.com/office/powerpoint/2010/main" val="3354972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2057-BC23-4019-B32D-8A827EC336FB}"/>
              </a:ext>
            </a:extLst>
          </p:cNvPr>
          <p:cNvSpPr>
            <a:spLocks noGrp="1"/>
          </p:cNvSpPr>
          <p:nvPr>
            <p:ph type="title"/>
          </p:nvPr>
        </p:nvSpPr>
        <p:spPr/>
        <p:txBody>
          <a:bodyPr/>
          <a:lstStyle/>
          <a:p>
            <a:r>
              <a:rPr lang="en-US" dirty="0"/>
              <a:t>correlation Threshold</a:t>
            </a:r>
          </a:p>
        </p:txBody>
      </p:sp>
      <p:sp>
        <p:nvSpPr>
          <p:cNvPr id="3" name="Date Placeholder 2">
            <a:extLst>
              <a:ext uri="{FF2B5EF4-FFF2-40B4-BE49-F238E27FC236}">
                <a16:creationId xmlns:a16="http://schemas.microsoft.com/office/drawing/2014/main" id="{1B3D4278-B2F5-4CBC-8F76-9086D8827B18}"/>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65096987-C3F6-49A3-A837-6522222EE966}"/>
              </a:ext>
            </a:extLst>
          </p:cNvPr>
          <p:cNvSpPr>
            <a:spLocks noGrp="1"/>
          </p:cNvSpPr>
          <p:nvPr>
            <p:ph type="sldNum" sz="quarter" idx="4"/>
          </p:nvPr>
        </p:nvSpPr>
        <p:spPr/>
        <p:txBody>
          <a:bodyPr/>
          <a:lstStyle/>
          <a:p>
            <a:r>
              <a:rPr lang="en-US"/>
              <a:t>Slide no. </a:t>
            </a:r>
            <a:fld id="{7240F3D1-AE27-48C7-9FC9-EF8542F23A88}" type="slidenum">
              <a:rPr lang="en-US" smtClean="0"/>
              <a:pPr/>
              <a:t>18</a:t>
            </a:fld>
            <a:endParaRPr lang="en-US" dirty="0"/>
          </a:p>
        </p:txBody>
      </p:sp>
      <p:sp>
        <p:nvSpPr>
          <p:cNvPr id="5" name="Rectangle 4">
            <a:extLst>
              <a:ext uri="{FF2B5EF4-FFF2-40B4-BE49-F238E27FC236}">
                <a16:creationId xmlns:a16="http://schemas.microsoft.com/office/drawing/2014/main" id="{E2F122F4-79D4-4064-B90E-386B5FA6A912}"/>
              </a:ext>
            </a:extLst>
          </p:cNvPr>
          <p:cNvSpPr/>
          <p:nvPr/>
        </p:nvSpPr>
        <p:spPr>
          <a:xfrm>
            <a:off x="144162" y="891540"/>
            <a:ext cx="8917460" cy="2308324"/>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70C0"/>
                </a:solidFill>
              </a:rPr>
              <a:t>Correlation thresholds </a:t>
            </a:r>
            <a:r>
              <a:rPr lang="en-US" sz="1600" dirty="0"/>
              <a:t>remove features that are </a:t>
            </a:r>
            <a:r>
              <a:rPr lang="en-US" sz="1600" dirty="0">
                <a:highlight>
                  <a:srgbClr val="FFFF00"/>
                </a:highlight>
              </a:rPr>
              <a:t>highly correlated </a:t>
            </a:r>
            <a:r>
              <a:rPr lang="en-US" sz="1600" dirty="0"/>
              <a:t>with others (i.e. its values change very similarly to another's).  These features provide redundant information.</a:t>
            </a:r>
          </a:p>
          <a:p>
            <a:pPr marL="742950" lvl="1" indent="-285750">
              <a:buFont typeface="Arial" panose="020B0604020202020204" pitchFamily="34" charset="0"/>
              <a:buChar char="•"/>
            </a:pPr>
            <a:r>
              <a:rPr lang="en-US" sz="1600" dirty="0"/>
              <a:t>For example, if you had a real-estate dataset with 'Floor Area (Sq. Ft.)' and 'Floor Area (Sq. Meters)' as separate features, we can safely remove one of them.</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Which one should you remove? </a:t>
            </a:r>
          </a:p>
          <a:p>
            <a:pPr marL="742950" lvl="1" indent="-285750">
              <a:buFont typeface="Arial" panose="020B0604020202020204" pitchFamily="34" charset="0"/>
              <a:buChar char="•"/>
            </a:pPr>
            <a:r>
              <a:rPr lang="en-US" sz="1600" dirty="0"/>
              <a:t>first calculate all pair-wise correlations. Then, if the </a:t>
            </a:r>
            <a:r>
              <a:rPr lang="en-US" sz="1600" dirty="0">
                <a:solidFill>
                  <a:srgbClr val="0070C0"/>
                </a:solidFill>
              </a:rPr>
              <a:t>correlation</a:t>
            </a:r>
            <a:r>
              <a:rPr lang="en-US" sz="1600" dirty="0"/>
              <a:t> between a pair of features is above a given threshold, remove the one that has </a:t>
            </a:r>
            <a:r>
              <a:rPr lang="en-US" sz="1600" dirty="0">
                <a:solidFill>
                  <a:srgbClr val="0070C0"/>
                </a:solidFill>
                <a:highlight>
                  <a:srgbClr val="FFFF00"/>
                </a:highlight>
              </a:rPr>
              <a:t>larger mean </a:t>
            </a:r>
            <a:r>
              <a:rPr lang="en-US" sz="1600" dirty="0">
                <a:highlight>
                  <a:srgbClr val="FFFF00"/>
                </a:highlight>
              </a:rPr>
              <a:t>absolute correlation </a:t>
            </a:r>
            <a:r>
              <a:rPr lang="en-US" sz="1600" dirty="0"/>
              <a:t>with other features.</a:t>
            </a:r>
          </a:p>
        </p:txBody>
      </p:sp>
      <p:graphicFrame>
        <p:nvGraphicFramePr>
          <p:cNvPr id="6" name="Table 5">
            <a:extLst>
              <a:ext uri="{FF2B5EF4-FFF2-40B4-BE49-F238E27FC236}">
                <a16:creationId xmlns:a16="http://schemas.microsoft.com/office/drawing/2014/main" id="{C3DA98AE-2793-4E82-842C-BC24C471E159}"/>
              </a:ext>
            </a:extLst>
          </p:cNvPr>
          <p:cNvGraphicFramePr>
            <a:graphicFrameLocks noGrp="1"/>
          </p:cNvGraphicFramePr>
          <p:nvPr>
            <p:extLst>
              <p:ext uri="{D42A27DB-BD31-4B8C-83A1-F6EECF244321}">
                <p14:modId xmlns:p14="http://schemas.microsoft.com/office/powerpoint/2010/main" val="2159488002"/>
              </p:ext>
            </p:extLst>
          </p:nvPr>
        </p:nvGraphicFramePr>
        <p:xfrm>
          <a:off x="252790" y="3267453"/>
          <a:ext cx="8808832" cy="1303020"/>
        </p:xfrm>
        <a:graphic>
          <a:graphicData uri="http://schemas.openxmlformats.org/drawingml/2006/table">
            <a:tbl>
              <a:tblPr firstRow="1" bandRow="1">
                <a:tableStyleId>{912C8C85-51F0-491E-9774-3900AFEF0FD7}</a:tableStyleId>
              </a:tblPr>
              <a:tblGrid>
                <a:gridCol w="4404416">
                  <a:extLst>
                    <a:ext uri="{9D8B030D-6E8A-4147-A177-3AD203B41FA5}">
                      <a16:colId xmlns:a16="http://schemas.microsoft.com/office/drawing/2014/main" val="1077832147"/>
                    </a:ext>
                  </a:extLst>
                </a:gridCol>
                <a:gridCol w="4404416">
                  <a:extLst>
                    <a:ext uri="{9D8B030D-6E8A-4147-A177-3AD203B41FA5}">
                      <a16:colId xmlns:a16="http://schemas.microsoft.com/office/drawing/2014/main" val="1646494442"/>
                    </a:ext>
                  </a:extLst>
                </a:gridCol>
              </a:tblGrid>
              <a:tr h="230788">
                <a:tc>
                  <a:txBody>
                    <a:bodyPr/>
                    <a:lstStyle/>
                    <a:p>
                      <a:r>
                        <a:rPr lang="en-US" dirty="0"/>
                        <a:t>Strengths</a:t>
                      </a:r>
                    </a:p>
                  </a:txBody>
                  <a:tcPr/>
                </a:tc>
                <a:tc>
                  <a:txBody>
                    <a:bodyPr/>
                    <a:lstStyle/>
                    <a:p>
                      <a:r>
                        <a:rPr lang="en-US" dirty="0"/>
                        <a:t>Weaknesses</a:t>
                      </a:r>
                    </a:p>
                  </a:txBody>
                  <a:tcPr/>
                </a:tc>
                <a:extLst>
                  <a:ext uri="{0D108BD9-81ED-4DB2-BD59-A6C34878D82A}">
                    <a16:rowId xmlns:a16="http://schemas.microsoft.com/office/drawing/2014/main" val="1418675393"/>
                  </a:ext>
                </a:extLst>
              </a:tr>
              <a:tr h="230788">
                <a:tc>
                  <a:txBody>
                    <a:bodyPr/>
                    <a:lstStyle/>
                    <a:p>
                      <a:r>
                        <a:rPr lang="en-US" dirty="0">
                          <a:solidFill>
                            <a:srgbClr val="0070C0"/>
                          </a:solidFill>
                        </a:rPr>
                        <a:t>intuition</a:t>
                      </a:r>
                      <a:r>
                        <a:rPr lang="en-US" dirty="0"/>
                        <a:t>:  similar features provide redundant information. Some algorithms are not robust to correlated features, so removing them can boost performance.</a:t>
                      </a:r>
                    </a:p>
                  </a:txBody>
                  <a:tcPr/>
                </a:tc>
                <a:tc>
                  <a:txBody>
                    <a:bodyPr/>
                    <a:lstStyle/>
                    <a:p>
                      <a:r>
                        <a:rPr lang="en-US" dirty="0"/>
                        <a:t>manually set or tune a </a:t>
                      </a:r>
                      <a:r>
                        <a:rPr lang="en-US" dirty="0" err="1"/>
                        <a:t>corr</a:t>
                      </a:r>
                      <a:r>
                        <a:rPr lang="en-US" dirty="0"/>
                        <a:t> threshold,  could be tricky</a:t>
                      </a:r>
                    </a:p>
                  </a:txBody>
                  <a:tcPr/>
                </a:tc>
                <a:extLst>
                  <a:ext uri="{0D108BD9-81ED-4DB2-BD59-A6C34878D82A}">
                    <a16:rowId xmlns:a16="http://schemas.microsoft.com/office/drawing/2014/main" val="2126332044"/>
                  </a:ext>
                </a:extLst>
              </a:tr>
              <a:tr h="230788">
                <a:tc>
                  <a:txBody>
                    <a:bodyPr/>
                    <a:lstStyle/>
                    <a:p>
                      <a:r>
                        <a:rPr lang="en-US" dirty="0"/>
                        <a:t>Apply at the start of your modeling process.</a:t>
                      </a:r>
                    </a:p>
                  </a:txBody>
                  <a:tcPr/>
                </a:tc>
                <a:tc>
                  <a:txBody>
                    <a:bodyPr/>
                    <a:lstStyle/>
                    <a:p>
                      <a:r>
                        <a:rPr lang="en-US" dirty="0"/>
                        <a:t>starting with a conservative (i.e. lower) threshold.</a:t>
                      </a:r>
                    </a:p>
                  </a:txBody>
                  <a:tcPr/>
                </a:tc>
                <a:extLst>
                  <a:ext uri="{0D108BD9-81ED-4DB2-BD59-A6C34878D82A}">
                    <a16:rowId xmlns:a16="http://schemas.microsoft.com/office/drawing/2014/main" val="1133616941"/>
                  </a:ext>
                </a:extLst>
              </a:tr>
            </a:tbl>
          </a:graphicData>
        </a:graphic>
      </p:graphicFrame>
    </p:spTree>
    <p:extLst>
      <p:ext uri="{BB962C8B-B14F-4D97-AF65-F5344CB8AC3E}">
        <p14:creationId xmlns:p14="http://schemas.microsoft.com/office/powerpoint/2010/main" val="2198159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FD81A-0902-4B37-9D07-4E52D2119EF0}"/>
              </a:ext>
            </a:extLst>
          </p:cNvPr>
          <p:cNvSpPr>
            <a:spLocks noGrp="1"/>
          </p:cNvSpPr>
          <p:nvPr>
            <p:ph type="title"/>
          </p:nvPr>
        </p:nvSpPr>
        <p:spPr/>
        <p:txBody>
          <a:bodyPr/>
          <a:lstStyle/>
          <a:p>
            <a:r>
              <a:rPr lang="en-US" dirty="0"/>
              <a:t>Chi-Squared Test</a:t>
            </a:r>
          </a:p>
        </p:txBody>
      </p:sp>
      <p:sp>
        <p:nvSpPr>
          <p:cNvPr id="3" name="Date Placeholder 2">
            <a:extLst>
              <a:ext uri="{FF2B5EF4-FFF2-40B4-BE49-F238E27FC236}">
                <a16:creationId xmlns:a16="http://schemas.microsoft.com/office/drawing/2014/main" id="{D9002FC7-6D29-4299-9580-893E74575FD8}"/>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33075E7A-D489-45D3-984A-BF4EB2F01BC1}"/>
              </a:ext>
            </a:extLst>
          </p:cNvPr>
          <p:cNvSpPr>
            <a:spLocks noGrp="1"/>
          </p:cNvSpPr>
          <p:nvPr>
            <p:ph type="sldNum" sz="quarter" idx="4"/>
          </p:nvPr>
        </p:nvSpPr>
        <p:spPr/>
        <p:txBody>
          <a:bodyPr/>
          <a:lstStyle/>
          <a:p>
            <a:r>
              <a:rPr lang="en-US"/>
              <a:t>Slide no. </a:t>
            </a:r>
            <a:fld id="{7240F3D1-AE27-48C7-9FC9-EF8542F23A88}" type="slidenum">
              <a:rPr lang="en-US" smtClean="0"/>
              <a:pPr/>
              <a:t>19</a:t>
            </a:fld>
            <a:endParaRPr lang="en-US" dirty="0"/>
          </a:p>
        </p:txBody>
      </p:sp>
      <p:sp>
        <p:nvSpPr>
          <p:cNvPr id="5" name="Rectangle 4">
            <a:extLst>
              <a:ext uri="{FF2B5EF4-FFF2-40B4-BE49-F238E27FC236}">
                <a16:creationId xmlns:a16="http://schemas.microsoft.com/office/drawing/2014/main" id="{93090A1D-E7EC-424F-90FE-1BD4AD35E2D5}"/>
              </a:ext>
            </a:extLst>
          </p:cNvPr>
          <p:cNvSpPr/>
          <p:nvPr/>
        </p:nvSpPr>
        <p:spPr>
          <a:xfrm>
            <a:off x="140677" y="891540"/>
            <a:ext cx="8862646" cy="3539430"/>
          </a:xfrm>
          <a:prstGeom prst="rect">
            <a:avLst/>
          </a:prstGeom>
        </p:spPr>
        <p:txBody>
          <a:bodyPr wrap="square">
            <a:spAutoFit/>
          </a:bodyPr>
          <a:lstStyle/>
          <a:p>
            <a:pPr marL="285750" indent="-285750">
              <a:buFont typeface="Arial" panose="020B0604020202020204" pitchFamily="34" charset="0"/>
              <a:buChar char="•"/>
            </a:pPr>
            <a:r>
              <a:rPr lang="en-US" sz="1600" dirty="0"/>
              <a:t>When input variables are </a:t>
            </a:r>
            <a:r>
              <a:rPr lang="en-US" sz="1600" dirty="0">
                <a:highlight>
                  <a:srgbClr val="FFFF00"/>
                </a:highlight>
              </a:rPr>
              <a:t>categorical, </a:t>
            </a:r>
            <a:r>
              <a:rPr lang="en-US" sz="1600" dirty="0"/>
              <a:t>we can use statistical tests to determine whether the output variable is dependent or independent of the input variables.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Pearson’s chi-squared statistical hypothesis is an example of a test for independence between categorical variables.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Chi-Squared test is a statistical hypothesis test that assumes (the </a:t>
            </a:r>
            <a:r>
              <a:rPr lang="en-US" sz="1600" dirty="0">
                <a:solidFill>
                  <a:srgbClr val="0070C0"/>
                </a:solidFill>
              </a:rPr>
              <a:t>null hypothesis</a:t>
            </a:r>
            <a:r>
              <a:rPr lang="en-US" sz="1600" dirty="0"/>
              <a:t>) that the </a:t>
            </a:r>
            <a:r>
              <a:rPr lang="en-US" sz="1600" dirty="0">
                <a:solidFill>
                  <a:srgbClr val="0070C0"/>
                </a:solidFill>
              </a:rPr>
              <a:t>observed frequencies</a:t>
            </a:r>
            <a:r>
              <a:rPr lang="en-US" sz="1600" dirty="0"/>
              <a:t> for a categorical variable </a:t>
            </a:r>
            <a:r>
              <a:rPr lang="en-US" sz="1600" dirty="0">
                <a:solidFill>
                  <a:srgbClr val="0070C0"/>
                </a:solidFill>
              </a:rPr>
              <a:t>match</a:t>
            </a:r>
            <a:r>
              <a:rPr lang="en-US" sz="1600" dirty="0"/>
              <a:t> the </a:t>
            </a:r>
            <a:r>
              <a:rPr lang="en-US" sz="1600" dirty="0">
                <a:solidFill>
                  <a:srgbClr val="0070C0"/>
                </a:solidFill>
              </a:rPr>
              <a:t>expected frequencies </a:t>
            </a:r>
            <a:r>
              <a:rPr lang="en-US" sz="1600" dirty="0"/>
              <a:t>for the categorical variable.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test calculates a statistic that has a chi-squared distribution,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chi square tests are used most often to analyze data consists of counts and frequencies.</a:t>
            </a:r>
          </a:p>
          <a:p>
            <a:endParaRPr lang="en-US" sz="1600" dirty="0"/>
          </a:p>
          <a:p>
            <a:pPr marL="285750" indent="-285750">
              <a:buFont typeface="Arial" panose="020B0604020202020204" pitchFamily="34" charset="0"/>
              <a:buChar char="•"/>
            </a:pPr>
            <a:r>
              <a:rPr lang="en-US" sz="1600" dirty="0"/>
              <a:t>Developed in early 1900</a:t>
            </a:r>
          </a:p>
        </p:txBody>
      </p:sp>
    </p:spTree>
    <p:extLst>
      <p:ext uri="{BB962C8B-B14F-4D97-AF65-F5344CB8AC3E}">
        <p14:creationId xmlns:p14="http://schemas.microsoft.com/office/powerpoint/2010/main" val="2036329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BE51B-3566-447B-96E7-F93AD17A10D3}"/>
              </a:ext>
            </a:extLst>
          </p:cNvPr>
          <p:cNvSpPr>
            <a:spLocks noGrp="1"/>
          </p:cNvSpPr>
          <p:nvPr>
            <p:ph type="title"/>
          </p:nvPr>
        </p:nvSpPr>
        <p:spPr/>
        <p:txBody>
          <a:bodyPr/>
          <a:lstStyle/>
          <a:p>
            <a:r>
              <a:rPr lang="en-US" dirty="0"/>
              <a:t>Feature engineering in real life </a:t>
            </a:r>
          </a:p>
        </p:txBody>
      </p:sp>
      <p:sp>
        <p:nvSpPr>
          <p:cNvPr id="3" name="Date Placeholder 2">
            <a:extLst>
              <a:ext uri="{FF2B5EF4-FFF2-40B4-BE49-F238E27FC236}">
                <a16:creationId xmlns:a16="http://schemas.microsoft.com/office/drawing/2014/main" id="{D9BCBF1C-873E-473E-979E-849E99124D36}"/>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832146DD-D5F2-4F88-B6BE-928A56167FE7}"/>
              </a:ext>
            </a:extLst>
          </p:cNvPr>
          <p:cNvSpPr>
            <a:spLocks noGrp="1"/>
          </p:cNvSpPr>
          <p:nvPr>
            <p:ph type="sldNum" sz="quarter" idx="4"/>
          </p:nvPr>
        </p:nvSpPr>
        <p:spPr/>
        <p:txBody>
          <a:bodyPr/>
          <a:lstStyle/>
          <a:p>
            <a:r>
              <a:rPr lang="en-US"/>
              <a:t>Slide no. </a:t>
            </a:r>
            <a:fld id="{7240F3D1-AE27-48C7-9FC9-EF8542F23A88}" type="slidenum">
              <a:rPr lang="en-US" smtClean="0"/>
              <a:pPr/>
              <a:t>2</a:t>
            </a:fld>
            <a:endParaRPr lang="en-US" dirty="0"/>
          </a:p>
        </p:txBody>
      </p:sp>
      <p:sp>
        <p:nvSpPr>
          <p:cNvPr id="10" name="Rectangle 9">
            <a:extLst>
              <a:ext uri="{FF2B5EF4-FFF2-40B4-BE49-F238E27FC236}">
                <a16:creationId xmlns:a16="http://schemas.microsoft.com/office/drawing/2014/main" id="{41A03A89-1AF9-4EDB-AEDA-FCD7A444E2DC}"/>
              </a:ext>
            </a:extLst>
          </p:cNvPr>
          <p:cNvSpPr/>
          <p:nvPr/>
        </p:nvSpPr>
        <p:spPr>
          <a:xfrm>
            <a:off x="80681" y="948862"/>
            <a:ext cx="6904105" cy="2554545"/>
          </a:xfrm>
          <a:prstGeom prst="rect">
            <a:avLst/>
          </a:prstGeom>
        </p:spPr>
        <p:txBody>
          <a:bodyPr wrap="square">
            <a:spAutoFit/>
          </a:bodyPr>
          <a:lstStyle/>
          <a:p>
            <a:r>
              <a:rPr lang="en-US" sz="1600" dirty="0"/>
              <a:t>Typically a cycle</a:t>
            </a:r>
          </a:p>
          <a:p>
            <a:endParaRPr lang="en-US" sz="1600" dirty="0"/>
          </a:p>
          <a:p>
            <a:pPr marL="285750" indent="-285750">
              <a:buFont typeface="Arial" panose="020B0604020202020204" pitchFamily="34" charset="0"/>
              <a:buChar char="•"/>
            </a:pPr>
            <a:r>
              <a:rPr lang="en-US" sz="1600" dirty="0"/>
              <a:t>1 design a set of features</a:t>
            </a:r>
          </a:p>
          <a:p>
            <a:pPr marL="285750" indent="-285750">
              <a:buFont typeface="Arial" panose="020B0604020202020204" pitchFamily="34" charset="0"/>
              <a:buChar char="•"/>
            </a:pPr>
            <a:r>
              <a:rPr lang="en-US" sz="1600" dirty="0"/>
              <a:t>2 run an experiment and analyze the results on a validation dataset</a:t>
            </a:r>
          </a:p>
          <a:p>
            <a:pPr marL="285750" indent="-285750">
              <a:buFont typeface="Arial" panose="020B0604020202020204" pitchFamily="34" charset="0"/>
              <a:buChar char="•"/>
            </a:pPr>
            <a:r>
              <a:rPr lang="en-US" sz="1600" dirty="0"/>
              <a:t>3 change the feature set</a:t>
            </a:r>
          </a:p>
          <a:p>
            <a:pPr marL="285750" indent="-285750">
              <a:buFont typeface="Arial" panose="020B0604020202020204" pitchFamily="34" charset="0"/>
              <a:buChar char="•"/>
            </a:pPr>
            <a:r>
              <a:rPr lang="en-US" sz="1600" dirty="0"/>
              <a:t>4 go to step 1</a:t>
            </a:r>
          </a:p>
          <a:p>
            <a:pPr marL="285750" indent="-285750">
              <a:buFont typeface="Arial" panose="020B0604020202020204" pitchFamily="34" charset="0"/>
              <a:buChar char="•"/>
            </a:pPr>
            <a:endParaRPr lang="en-US" sz="1600" dirty="0"/>
          </a:p>
          <a:p>
            <a:r>
              <a:rPr lang="en-US" sz="1600" dirty="0"/>
              <a:t>Don’t expect more elegant answers today itself !!!</a:t>
            </a:r>
          </a:p>
          <a:p>
            <a:endParaRPr lang="en-US" sz="1600" dirty="0"/>
          </a:p>
          <a:p>
            <a:r>
              <a:rPr lang="en-US" sz="1600" dirty="0"/>
              <a:t>Because it does not exist!</a:t>
            </a:r>
          </a:p>
        </p:txBody>
      </p:sp>
    </p:spTree>
    <p:extLst>
      <p:ext uri="{BB962C8B-B14F-4D97-AF65-F5344CB8AC3E}">
        <p14:creationId xmlns:p14="http://schemas.microsoft.com/office/powerpoint/2010/main" val="3134501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5D5C1-FD9A-47B7-810E-07DB298E5E05}"/>
              </a:ext>
            </a:extLst>
          </p:cNvPr>
          <p:cNvSpPr>
            <a:spLocks noGrp="1"/>
          </p:cNvSpPr>
          <p:nvPr>
            <p:ph type="title"/>
          </p:nvPr>
        </p:nvSpPr>
        <p:spPr/>
        <p:txBody>
          <a:bodyPr/>
          <a:lstStyle/>
          <a:p>
            <a:r>
              <a:rPr lang="en-US" dirty="0"/>
              <a:t>Selectkbest - Interpretation</a:t>
            </a:r>
          </a:p>
        </p:txBody>
      </p:sp>
      <p:sp>
        <p:nvSpPr>
          <p:cNvPr id="3" name="Date Placeholder 2">
            <a:extLst>
              <a:ext uri="{FF2B5EF4-FFF2-40B4-BE49-F238E27FC236}">
                <a16:creationId xmlns:a16="http://schemas.microsoft.com/office/drawing/2014/main" id="{47B935B7-5338-47E3-82B6-D0C3204A59A9}"/>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699FD5D9-0DD8-4D16-9974-7C12CB1BC3E6}"/>
              </a:ext>
            </a:extLst>
          </p:cNvPr>
          <p:cNvSpPr>
            <a:spLocks noGrp="1"/>
          </p:cNvSpPr>
          <p:nvPr>
            <p:ph type="sldNum" sz="quarter" idx="4"/>
          </p:nvPr>
        </p:nvSpPr>
        <p:spPr/>
        <p:txBody>
          <a:bodyPr/>
          <a:lstStyle/>
          <a:p>
            <a:r>
              <a:rPr lang="en-US" dirty="0"/>
              <a:t>Slide no. </a:t>
            </a:r>
            <a:fld id="{7240F3D1-AE27-48C7-9FC9-EF8542F23A88}" type="slidenum">
              <a:rPr lang="en-US" smtClean="0"/>
              <a:pPr/>
              <a:t>20</a:t>
            </a:fld>
            <a:endParaRPr lang="en-US" dirty="0"/>
          </a:p>
        </p:txBody>
      </p:sp>
      <p:sp>
        <p:nvSpPr>
          <p:cNvPr id="6" name="Rectangle 5">
            <a:extLst>
              <a:ext uri="{FF2B5EF4-FFF2-40B4-BE49-F238E27FC236}">
                <a16:creationId xmlns:a16="http://schemas.microsoft.com/office/drawing/2014/main" id="{8940E75C-D386-4F27-A558-D0064509FD62}"/>
              </a:ext>
            </a:extLst>
          </p:cNvPr>
          <p:cNvSpPr/>
          <p:nvPr/>
        </p:nvSpPr>
        <p:spPr>
          <a:xfrm>
            <a:off x="48827" y="891540"/>
            <a:ext cx="9046346" cy="3785652"/>
          </a:xfrm>
          <a:prstGeom prst="rect">
            <a:avLst/>
          </a:prstGeom>
        </p:spPr>
        <p:txBody>
          <a:bodyPr wrap="square">
            <a:spAutoFit/>
          </a:bodyPr>
          <a:lstStyle/>
          <a:p>
            <a:pPr marL="285750" indent="-285750">
              <a:buFont typeface="Arial" panose="020B0604020202020204" pitchFamily="34" charset="0"/>
              <a:buChar char="•"/>
            </a:pPr>
            <a:r>
              <a:rPr lang="en-US" sz="1600" dirty="0"/>
              <a:t>It takes as a parameter a </a:t>
            </a:r>
            <a:r>
              <a:rPr lang="en-US" sz="1600" dirty="0">
                <a:highlight>
                  <a:srgbClr val="FFFF00"/>
                </a:highlight>
              </a:rPr>
              <a:t>score function</a:t>
            </a:r>
            <a:r>
              <a:rPr lang="en-US" sz="1600" dirty="0"/>
              <a:t>, which must be applicable to a pair (X, y).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score function must return an array of scores, one for each feature X[:,i] of X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err="1">
                <a:solidFill>
                  <a:srgbClr val="0070C0"/>
                </a:solidFill>
              </a:rPr>
              <a:t>SelectKBest</a:t>
            </a:r>
            <a:r>
              <a:rPr lang="en-US" sz="1600" dirty="0"/>
              <a:t> then simply retains the first k features of X with the highest scores.</a:t>
            </a:r>
          </a:p>
          <a:p>
            <a:endParaRPr lang="en-US" sz="1600" dirty="0"/>
          </a:p>
          <a:p>
            <a:pPr marL="285750" indent="-285750">
              <a:buFont typeface="Arial" panose="020B0604020202020204" pitchFamily="34" charset="0"/>
              <a:buChar char="•"/>
            </a:pPr>
            <a:r>
              <a:rPr lang="en-US" sz="1600" dirty="0"/>
              <a:t>So, for example, if you pass </a:t>
            </a:r>
            <a:r>
              <a:rPr lang="en-US" sz="1600" dirty="0">
                <a:solidFill>
                  <a:srgbClr val="0070C0"/>
                </a:solidFill>
              </a:rPr>
              <a:t>chi2</a:t>
            </a:r>
            <a:r>
              <a:rPr lang="en-US" sz="1600" dirty="0"/>
              <a:t> as a score function, </a:t>
            </a:r>
            <a:r>
              <a:rPr lang="en-US" sz="1600" dirty="0" err="1">
                <a:solidFill>
                  <a:srgbClr val="0070C0"/>
                </a:solidFill>
              </a:rPr>
              <a:t>SelectKBest</a:t>
            </a:r>
            <a:r>
              <a:rPr lang="en-US" sz="1600" dirty="0"/>
              <a:t> will compute the </a:t>
            </a:r>
            <a:r>
              <a:rPr lang="en-US" sz="1600" dirty="0">
                <a:solidFill>
                  <a:srgbClr val="0070C0"/>
                </a:solidFill>
              </a:rPr>
              <a:t>chi2</a:t>
            </a:r>
            <a:r>
              <a:rPr lang="en-US" sz="1600" dirty="0"/>
              <a:t> statistic between each feature of X and y (assumed to be class labels).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 small value will mean the </a:t>
            </a:r>
            <a:r>
              <a:rPr lang="en-US" sz="1600" dirty="0">
                <a:highlight>
                  <a:srgbClr val="FFFF00"/>
                </a:highlight>
              </a:rPr>
              <a:t>feature is independent of y</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 large value will mean the </a:t>
            </a:r>
            <a:r>
              <a:rPr lang="en-US" sz="1600" dirty="0">
                <a:highlight>
                  <a:srgbClr val="FFFF00"/>
                </a:highlight>
              </a:rPr>
              <a:t>feature is non-randomly related to y </a:t>
            </a:r>
            <a:r>
              <a:rPr lang="en-US" sz="1600" dirty="0"/>
              <a:t>and so likely to provide important information.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Only </a:t>
            </a:r>
            <a:r>
              <a:rPr lang="en-US" sz="1600" dirty="0">
                <a:highlight>
                  <a:srgbClr val="FFFF00"/>
                </a:highlight>
              </a:rPr>
              <a:t>k features </a:t>
            </a:r>
            <a:r>
              <a:rPr lang="en-US" sz="1600" dirty="0"/>
              <a:t>will </a:t>
            </a:r>
            <a:r>
              <a:rPr lang="en-US" sz="1600" u="sng" dirty="0"/>
              <a:t>be retained</a:t>
            </a:r>
          </a:p>
        </p:txBody>
      </p:sp>
    </p:spTree>
    <p:extLst>
      <p:ext uri="{BB962C8B-B14F-4D97-AF65-F5344CB8AC3E}">
        <p14:creationId xmlns:p14="http://schemas.microsoft.com/office/powerpoint/2010/main" val="4078966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D4193-6482-4F9D-A7D6-3E253E6B84A9}"/>
              </a:ext>
            </a:extLst>
          </p:cNvPr>
          <p:cNvSpPr>
            <a:spLocks noGrp="1"/>
          </p:cNvSpPr>
          <p:nvPr>
            <p:ph type="title"/>
          </p:nvPr>
        </p:nvSpPr>
        <p:spPr/>
        <p:txBody>
          <a:bodyPr/>
          <a:lstStyle/>
          <a:p>
            <a:r>
              <a:rPr lang="en-US" dirty="0"/>
              <a:t>Information Value </a:t>
            </a:r>
          </a:p>
        </p:txBody>
      </p:sp>
      <p:sp>
        <p:nvSpPr>
          <p:cNvPr id="3" name="Date Placeholder 2">
            <a:extLst>
              <a:ext uri="{FF2B5EF4-FFF2-40B4-BE49-F238E27FC236}">
                <a16:creationId xmlns:a16="http://schemas.microsoft.com/office/drawing/2014/main" id="{23056396-E87C-4A00-A931-AC2B4EFA7E1C}"/>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BF85B264-B775-42A0-9F2D-88E1E3C16AD2}"/>
              </a:ext>
            </a:extLst>
          </p:cNvPr>
          <p:cNvSpPr>
            <a:spLocks noGrp="1"/>
          </p:cNvSpPr>
          <p:nvPr>
            <p:ph type="sldNum" sz="quarter" idx="4"/>
          </p:nvPr>
        </p:nvSpPr>
        <p:spPr/>
        <p:txBody>
          <a:bodyPr/>
          <a:lstStyle/>
          <a:p>
            <a:r>
              <a:rPr lang="en-US"/>
              <a:t>Slide no. </a:t>
            </a:r>
            <a:fld id="{7240F3D1-AE27-48C7-9FC9-EF8542F23A88}" type="slidenum">
              <a:rPr lang="en-US" smtClean="0"/>
              <a:pPr/>
              <a:t>21</a:t>
            </a:fld>
            <a:endParaRPr lang="en-US" dirty="0"/>
          </a:p>
        </p:txBody>
      </p:sp>
      <p:sp>
        <p:nvSpPr>
          <p:cNvPr id="5" name="Rectangle 4">
            <a:extLst>
              <a:ext uri="{FF2B5EF4-FFF2-40B4-BE49-F238E27FC236}">
                <a16:creationId xmlns:a16="http://schemas.microsoft.com/office/drawing/2014/main" id="{A03A68B4-4238-4CE7-BF69-9CA7FC0BCBD6}"/>
              </a:ext>
            </a:extLst>
          </p:cNvPr>
          <p:cNvSpPr/>
          <p:nvPr/>
        </p:nvSpPr>
        <p:spPr>
          <a:xfrm>
            <a:off x="85240" y="987576"/>
            <a:ext cx="8384584" cy="3293209"/>
          </a:xfrm>
          <a:prstGeom prst="rect">
            <a:avLst/>
          </a:prstGeom>
        </p:spPr>
        <p:txBody>
          <a:bodyPr wrap="square">
            <a:spAutoFit/>
          </a:bodyPr>
          <a:lstStyle/>
          <a:p>
            <a:r>
              <a:rPr lang="en-US" sz="1600" dirty="0"/>
              <a:t>The advantages are:</a:t>
            </a:r>
          </a:p>
          <a:p>
            <a:endParaRPr lang="en-US" sz="1600" dirty="0"/>
          </a:p>
          <a:p>
            <a:pPr marL="285750" indent="-285750">
              <a:buFont typeface="Arial" panose="020B0604020202020204" pitchFamily="34" charset="0"/>
              <a:buChar char="•"/>
            </a:pPr>
            <a:r>
              <a:rPr lang="en-US" sz="1600" dirty="0"/>
              <a:t>Handles missing values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Handles outliers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transformation is based on logarithmic value of distributions. This is aligned with the logistic regression output function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No need for dummy variables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By using proper binning technique, it can establish monotonic relationship (either increase or decrease) between the independent and dependent variable</a:t>
            </a:r>
          </a:p>
        </p:txBody>
      </p:sp>
    </p:spTree>
    <p:extLst>
      <p:ext uri="{BB962C8B-B14F-4D97-AF65-F5344CB8AC3E}">
        <p14:creationId xmlns:p14="http://schemas.microsoft.com/office/powerpoint/2010/main" val="2777883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29ECC-A0DD-41E4-B591-A77C02E0EFB6}"/>
              </a:ext>
            </a:extLst>
          </p:cNvPr>
          <p:cNvSpPr>
            <a:spLocks noGrp="1"/>
          </p:cNvSpPr>
          <p:nvPr>
            <p:ph type="title"/>
          </p:nvPr>
        </p:nvSpPr>
        <p:spPr/>
        <p:txBody>
          <a:bodyPr/>
          <a:lstStyle/>
          <a:p>
            <a:r>
              <a:rPr lang="en-US" dirty="0"/>
              <a:t>Information value table</a:t>
            </a:r>
          </a:p>
        </p:txBody>
      </p:sp>
      <p:sp>
        <p:nvSpPr>
          <p:cNvPr id="3" name="Date Placeholder 2">
            <a:extLst>
              <a:ext uri="{FF2B5EF4-FFF2-40B4-BE49-F238E27FC236}">
                <a16:creationId xmlns:a16="http://schemas.microsoft.com/office/drawing/2014/main" id="{26BD3791-7DF3-403E-A230-4414C095F14F}"/>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528145F8-9489-48DF-BE37-4C0522E068FE}"/>
              </a:ext>
            </a:extLst>
          </p:cNvPr>
          <p:cNvSpPr>
            <a:spLocks noGrp="1"/>
          </p:cNvSpPr>
          <p:nvPr>
            <p:ph type="sldNum" sz="quarter" idx="4"/>
          </p:nvPr>
        </p:nvSpPr>
        <p:spPr/>
        <p:txBody>
          <a:bodyPr/>
          <a:lstStyle/>
          <a:p>
            <a:r>
              <a:rPr lang="en-US"/>
              <a:t>Slide no. </a:t>
            </a:r>
            <a:fld id="{7240F3D1-AE27-48C7-9FC9-EF8542F23A88}" type="slidenum">
              <a:rPr lang="en-US" smtClean="0"/>
              <a:pPr/>
              <a:t>22</a:t>
            </a:fld>
            <a:endParaRPr lang="en-US" dirty="0"/>
          </a:p>
        </p:txBody>
      </p:sp>
      <p:pic>
        <p:nvPicPr>
          <p:cNvPr id="5" name="Picture 4">
            <a:extLst>
              <a:ext uri="{FF2B5EF4-FFF2-40B4-BE49-F238E27FC236}">
                <a16:creationId xmlns:a16="http://schemas.microsoft.com/office/drawing/2014/main" id="{A486E455-FE7D-4C1A-B9DA-B896824C98FB}"/>
              </a:ext>
            </a:extLst>
          </p:cNvPr>
          <p:cNvPicPr>
            <a:picLocks noChangeAspect="1"/>
          </p:cNvPicPr>
          <p:nvPr/>
        </p:nvPicPr>
        <p:blipFill>
          <a:blip r:embed="rId2"/>
          <a:stretch>
            <a:fillRect/>
          </a:stretch>
        </p:blipFill>
        <p:spPr>
          <a:xfrm>
            <a:off x="240733" y="1099286"/>
            <a:ext cx="5505450" cy="1866900"/>
          </a:xfrm>
          <a:prstGeom prst="rect">
            <a:avLst/>
          </a:prstGeom>
        </p:spPr>
      </p:pic>
    </p:spTree>
    <p:extLst>
      <p:ext uri="{BB962C8B-B14F-4D97-AF65-F5344CB8AC3E}">
        <p14:creationId xmlns:p14="http://schemas.microsoft.com/office/powerpoint/2010/main" val="1350560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A90B7-45DD-48AB-A306-C97DF5C190EC}"/>
              </a:ext>
            </a:extLst>
          </p:cNvPr>
          <p:cNvSpPr>
            <a:spLocks noGrp="1"/>
          </p:cNvSpPr>
          <p:nvPr>
            <p:ph type="title"/>
          </p:nvPr>
        </p:nvSpPr>
        <p:spPr/>
        <p:txBody>
          <a:bodyPr/>
          <a:lstStyle/>
          <a:p>
            <a:r>
              <a:rPr lang="en-US" dirty="0"/>
              <a:t>Wrapper method</a:t>
            </a:r>
          </a:p>
        </p:txBody>
      </p:sp>
      <p:sp>
        <p:nvSpPr>
          <p:cNvPr id="3" name="Date Placeholder 2">
            <a:extLst>
              <a:ext uri="{FF2B5EF4-FFF2-40B4-BE49-F238E27FC236}">
                <a16:creationId xmlns:a16="http://schemas.microsoft.com/office/drawing/2014/main" id="{265AF121-6455-45AD-9592-D4DBF0909298}"/>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C480781C-D33B-439C-957F-927C882D6470}"/>
              </a:ext>
            </a:extLst>
          </p:cNvPr>
          <p:cNvSpPr>
            <a:spLocks noGrp="1"/>
          </p:cNvSpPr>
          <p:nvPr>
            <p:ph type="sldNum" sz="quarter" idx="4"/>
          </p:nvPr>
        </p:nvSpPr>
        <p:spPr/>
        <p:txBody>
          <a:bodyPr/>
          <a:lstStyle/>
          <a:p>
            <a:r>
              <a:rPr lang="en-US"/>
              <a:t>Slide no. </a:t>
            </a:r>
            <a:fld id="{7240F3D1-AE27-48C7-9FC9-EF8542F23A88}" type="slidenum">
              <a:rPr lang="en-US" smtClean="0"/>
              <a:pPr/>
              <a:t>23</a:t>
            </a:fld>
            <a:endParaRPr lang="en-US" dirty="0"/>
          </a:p>
        </p:txBody>
      </p:sp>
      <p:sp>
        <p:nvSpPr>
          <p:cNvPr id="5" name="Rectangle 4">
            <a:extLst>
              <a:ext uri="{FF2B5EF4-FFF2-40B4-BE49-F238E27FC236}">
                <a16:creationId xmlns:a16="http://schemas.microsoft.com/office/drawing/2014/main" id="{4F01D11D-1699-4098-B2BC-EF4BAABC6614}"/>
              </a:ext>
            </a:extLst>
          </p:cNvPr>
          <p:cNvSpPr/>
          <p:nvPr/>
        </p:nvSpPr>
        <p:spPr>
          <a:xfrm>
            <a:off x="88367" y="891540"/>
            <a:ext cx="8909636" cy="3539430"/>
          </a:xfrm>
          <a:prstGeom prst="rect">
            <a:avLst/>
          </a:prstGeom>
        </p:spPr>
        <p:txBody>
          <a:bodyPr wrap="square">
            <a:spAutoFit/>
          </a:bodyPr>
          <a:lstStyle/>
          <a:p>
            <a:pPr marL="285750" indent="-285750">
              <a:buFont typeface="Arial" panose="020B0604020202020204" pitchFamily="34" charset="0"/>
              <a:buChar char="•"/>
            </a:pPr>
            <a:r>
              <a:rPr lang="en-US" sz="1600" dirty="0"/>
              <a:t>measure the “usefulness” of features based on the classifier performance</a:t>
            </a:r>
          </a:p>
          <a:p>
            <a:pPr marL="285750" indent="-285750">
              <a:buFont typeface="Arial" panose="020B0604020202020204" pitchFamily="34" charset="0"/>
              <a:buChar char="•"/>
            </a:pPr>
            <a:endParaRPr lang="en-US" sz="1600" dirty="0">
              <a:solidFill>
                <a:srgbClr val="0070C0"/>
              </a:solidFill>
            </a:endParaRPr>
          </a:p>
          <a:p>
            <a:pPr marL="285750" indent="-285750">
              <a:buFont typeface="Arial" panose="020B0604020202020204" pitchFamily="34" charset="0"/>
              <a:buChar char="•"/>
            </a:pPr>
            <a:r>
              <a:rPr lang="en-US" sz="1600" dirty="0">
                <a:solidFill>
                  <a:srgbClr val="0070C0"/>
                </a:solidFill>
              </a:rPr>
              <a:t>Wrapper</a:t>
            </a:r>
            <a:r>
              <a:rPr lang="en-US" sz="1600" dirty="0"/>
              <a:t> methods consider the selection of a </a:t>
            </a:r>
            <a:r>
              <a:rPr lang="en-US" sz="1600" dirty="0">
                <a:highlight>
                  <a:srgbClr val="FFFF00"/>
                </a:highlight>
              </a:rPr>
              <a:t>subset of features </a:t>
            </a:r>
            <a:r>
              <a:rPr lang="en-US" sz="1600" dirty="0"/>
              <a:t>as a search problem, where different combinations are prepared, evaluated and compared to other combinations.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Evaluated </a:t>
            </a:r>
            <a:r>
              <a:rPr lang="en-US" sz="1600" dirty="0">
                <a:highlight>
                  <a:srgbClr val="FFFF00"/>
                </a:highlight>
              </a:rPr>
              <a:t>jointly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 predictive model is used to evaluate a combination of features and assign a </a:t>
            </a:r>
            <a:r>
              <a:rPr lang="en-US" sz="1600" dirty="0">
                <a:highlight>
                  <a:srgbClr val="FFFF00"/>
                </a:highlight>
              </a:rPr>
              <a:t>score</a:t>
            </a:r>
            <a:r>
              <a:rPr lang="en-US" sz="1600" dirty="0"/>
              <a:t> based on model accuracy.</a:t>
            </a:r>
          </a:p>
          <a:p>
            <a:endParaRPr lang="en-US" sz="1600" dirty="0"/>
          </a:p>
          <a:p>
            <a:pPr marL="285750" indent="-285750">
              <a:buFont typeface="Arial" panose="020B0604020202020204" pitchFamily="34" charset="0"/>
              <a:buChar char="•"/>
            </a:pPr>
            <a:r>
              <a:rPr lang="en-US" sz="1600" dirty="0"/>
              <a:t>The search process may be methodical such as a </a:t>
            </a:r>
            <a:r>
              <a:rPr lang="en-US" sz="1600" dirty="0">
                <a:solidFill>
                  <a:srgbClr val="0070C0"/>
                </a:solidFill>
              </a:rPr>
              <a:t>best-first search</a:t>
            </a:r>
            <a:r>
              <a:rPr lang="en-US" sz="1600" dirty="0"/>
              <a:t>, </a:t>
            </a:r>
          </a:p>
          <a:p>
            <a:pPr marL="742950" lvl="1" indent="-285750">
              <a:buFont typeface="Arial" panose="020B0604020202020204" pitchFamily="34" charset="0"/>
              <a:buChar char="•"/>
            </a:pPr>
            <a:r>
              <a:rPr lang="en-US" sz="1600" dirty="0"/>
              <a:t>it may stochastic such as a random hill-climbing algorithm, or </a:t>
            </a:r>
          </a:p>
          <a:p>
            <a:pPr marL="742950" lvl="1" indent="-285750">
              <a:buFont typeface="Arial" panose="020B0604020202020204" pitchFamily="34" charset="0"/>
              <a:buChar char="•"/>
            </a:pPr>
            <a:r>
              <a:rPr lang="en-US" sz="1600" dirty="0"/>
              <a:t>it may use heuristics, like forward and backward passes to add and remove features.</a:t>
            </a:r>
          </a:p>
          <a:p>
            <a:endParaRPr lang="en-US" sz="1600" dirty="0"/>
          </a:p>
        </p:txBody>
      </p:sp>
    </p:spTree>
    <p:extLst>
      <p:ext uri="{BB962C8B-B14F-4D97-AF65-F5344CB8AC3E}">
        <p14:creationId xmlns:p14="http://schemas.microsoft.com/office/powerpoint/2010/main" val="1474760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2C1C-685F-40BB-8949-5CC22F45FE32}"/>
              </a:ext>
            </a:extLst>
          </p:cNvPr>
          <p:cNvSpPr>
            <a:spLocks noGrp="1"/>
          </p:cNvSpPr>
          <p:nvPr>
            <p:ph type="title"/>
          </p:nvPr>
        </p:nvSpPr>
        <p:spPr/>
        <p:txBody>
          <a:bodyPr/>
          <a:lstStyle/>
          <a:p>
            <a:r>
              <a:rPr lang="en-US" dirty="0"/>
              <a:t>wrapper methods - how</a:t>
            </a:r>
          </a:p>
        </p:txBody>
      </p:sp>
      <p:sp>
        <p:nvSpPr>
          <p:cNvPr id="3" name="Date Placeholder 2">
            <a:extLst>
              <a:ext uri="{FF2B5EF4-FFF2-40B4-BE49-F238E27FC236}">
                <a16:creationId xmlns:a16="http://schemas.microsoft.com/office/drawing/2014/main" id="{1EF95A9C-A5B6-49DD-B2BD-C2BD78D9D880}"/>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483315DB-9D09-4877-ADCD-7ACA2BF2AEFF}"/>
              </a:ext>
            </a:extLst>
          </p:cNvPr>
          <p:cNvSpPr>
            <a:spLocks noGrp="1"/>
          </p:cNvSpPr>
          <p:nvPr>
            <p:ph type="sldNum" sz="quarter" idx="4"/>
          </p:nvPr>
        </p:nvSpPr>
        <p:spPr/>
        <p:txBody>
          <a:bodyPr/>
          <a:lstStyle/>
          <a:p>
            <a:r>
              <a:rPr lang="en-US"/>
              <a:t>Slide no. </a:t>
            </a:r>
            <a:fld id="{7240F3D1-AE27-48C7-9FC9-EF8542F23A88}" type="slidenum">
              <a:rPr lang="en-US" smtClean="0"/>
              <a:pPr/>
              <a:t>24</a:t>
            </a:fld>
            <a:endParaRPr lang="en-US" dirty="0"/>
          </a:p>
        </p:txBody>
      </p:sp>
      <p:graphicFrame>
        <p:nvGraphicFramePr>
          <p:cNvPr id="5" name="Table 4">
            <a:extLst>
              <a:ext uri="{FF2B5EF4-FFF2-40B4-BE49-F238E27FC236}">
                <a16:creationId xmlns:a16="http://schemas.microsoft.com/office/drawing/2014/main" id="{1BEB42D0-1768-4EE7-B03C-C2966CC25DE8}"/>
              </a:ext>
            </a:extLst>
          </p:cNvPr>
          <p:cNvGraphicFramePr>
            <a:graphicFrameLocks noGrp="1"/>
          </p:cNvGraphicFramePr>
          <p:nvPr>
            <p:extLst>
              <p:ext uri="{D42A27DB-BD31-4B8C-83A1-F6EECF244321}">
                <p14:modId xmlns:p14="http://schemas.microsoft.com/office/powerpoint/2010/main" val="2811036318"/>
              </p:ext>
            </p:extLst>
          </p:nvPr>
        </p:nvGraphicFramePr>
        <p:xfrm>
          <a:off x="156519" y="951642"/>
          <a:ext cx="8921578" cy="3576320"/>
        </p:xfrm>
        <a:graphic>
          <a:graphicData uri="http://schemas.openxmlformats.org/drawingml/2006/table">
            <a:tbl>
              <a:tblPr firstRow="1" bandRow="1">
                <a:tableStyleId>{17292A2E-F333-43FB-9621-5CBBE7FDCDCB}</a:tableStyleId>
              </a:tblPr>
              <a:tblGrid>
                <a:gridCol w="2418703">
                  <a:extLst>
                    <a:ext uri="{9D8B030D-6E8A-4147-A177-3AD203B41FA5}">
                      <a16:colId xmlns:a16="http://schemas.microsoft.com/office/drawing/2014/main" val="1916275663"/>
                    </a:ext>
                  </a:extLst>
                </a:gridCol>
                <a:gridCol w="6502875">
                  <a:extLst>
                    <a:ext uri="{9D8B030D-6E8A-4147-A177-3AD203B41FA5}">
                      <a16:colId xmlns:a16="http://schemas.microsoft.com/office/drawing/2014/main" val="1421473964"/>
                    </a:ext>
                  </a:extLst>
                </a:gridCol>
              </a:tblGrid>
              <a:tr h="370840">
                <a:tc>
                  <a:txBody>
                    <a:bodyPr/>
                    <a:lstStyle/>
                    <a:p>
                      <a:r>
                        <a:rPr lang="en-US" sz="1400" dirty="0"/>
                        <a:t>Type</a:t>
                      </a:r>
                    </a:p>
                  </a:txBody>
                  <a:tcPr/>
                </a:tc>
                <a:tc>
                  <a:txBody>
                    <a:bodyPr/>
                    <a:lstStyle/>
                    <a:p>
                      <a:endParaRPr lang="en-US" sz="1400" dirty="0"/>
                    </a:p>
                  </a:txBody>
                  <a:tcPr/>
                </a:tc>
                <a:extLst>
                  <a:ext uri="{0D108BD9-81ED-4DB2-BD59-A6C34878D82A}">
                    <a16:rowId xmlns:a16="http://schemas.microsoft.com/office/drawing/2014/main" val="462241168"/>
                  </a:ext>
                </a:extLst>
              </a:tr>
              <a:tr h="370840">
                <a:tc>
                  <a:txBody>
                    <a:bodyPr/>
                    <a:lstStyle/>
                    <a:p>
                      <a:pPr lvl="0"/>
                      <a:r>
                        <a:rPr lang="en-US" sz="1400" dirty="0"/>
                        <a:t>Subset selection</a:t>
                      </a:r>
                    </a:p>
                    <a:p>
                      <a:endParaRPr lang="en-US" sz="1400" dirty="0"/>
                    </a:p>
                  </a:txBody>
                  <a:tcPr/>
                </a:tc>
                <a:tc>
                  <a:txBody>
                    <a:bodyPr/>
                    <a:lstStyle/>
                    <a:p>
                      <a:endParaRPr lang="en-US" sz="1400" dirty="0"/>
                    </a:p>
                  </a:txBody>
                  <a:tcPr/>
                </a:tc>
                <a:extLst>
                  <a:ext uri="{0D108BD9-81ED-4DB2-BD59-A6C34878D82A}">
                    <a16:rowId xmlns:a16="http://schemas.microsoft.com/office/drawing/2014/main" val="1358556312"/>
                  </a:ext>
                </a:extLst>
              </a:tr>
              <a:tr h="370840">
                <a:tc>
                  <a:txBody>
                    <a:bodyPr/>
                    <a:lstStyle/>
                    <a:p>
                      <a:pPr lvl="0"/>
                      <a:r>
                        <a:rPr lang="en-US" sz="1400" dirty="0"/>
                        <a:t>Step Forward feature selection - </a:t>
                      </a:r>
                      <a:r>
                        <a:rPr lang="en-US" sz="1350" b="0" i="0" kern="1200" dirty="0">
                          <a:solidFill>
                            <a:schemeClr val="tx1"/>
                          </a:solidFill>
                          <a:effectLst/>
                          <a:latin typeface="+mn-lt"/>
                          <a:ea typeface="+mn-ea"/>
                          <a:cs typeface="+mn-cs"/>
                        </a:rPr>
                        <a:t>SFS</a:t>
                      </a:r>
                      <a:endParaRPr lang="en-US" sz="1400" dirty="0"/>
                    </a:p>
                    <a:p>
                      <a:endParaRPr lang="en-US" sz="1400" dirty="0"/>
                    </a:p>
                  </a:txBody>
                  <a:tcPr/>
                </a:tc>
                <a:tc>
                  <a:txBody>
                    <a:bodyPr/>
                    <a:lstStyle/>
                    <a:p>
                      <a:pPr marL="285750" indent="-285750">
                        <a:buFontTx/>
                        <a:buChar char="-"/>
                      </a:pPr>
                      <a:r>
                        <a:rPr lang="en-US" sz="1400" dirty="0"/>
                        <a:t>Starts with a feature, select best feature </a:t>
                      </a:r>
                    </a:p>
                    <a:p>
                      <a:pPr marL="285750" indent="-285750">
                        <a:buFontTx/>
                        <a:buChar char="-"/>
                      </a:pPr>
                      <a:r>
                        <a:rPr lang="en-US" sz="1400" dirty="0"/>
                        <a:t>Select all possible combinations</a:t>
                      </a:r>
                    </a:p>
                    <a:p>
                      <a:pPr marL="285750" indent="-285750">
                        <a:buFontTx/>
                        <a:buChar char="-"/>
                      </a:pPr>
                      <a:r>
                        <a:rPr lang="en-US" sz="1400" dirty="0">
                          <a:solidFill>
                            <a:srgbClr val="FF0000"/>
                          </a:solidFill>
                        </a:rPr>
                        <a:t>computationally expensive</a:t>
                      </a:r>
                    </a:p>
                    <a:p>
                      <a:pPr marL="285750" indent="-285750">
                        <a:buFontTx/>
                        <a:buChar char="-"/>
                      </a:pPr>
                      <a:r>
                        <a:rPr lang="en-US" sz="1400" dirty="0">
                          <a:solidFill>
                            <a:srgbClr val="FF0000"/>
                          </a:solidFill>
                        </a:rPr>
                        <a:t>May take too long</a:t>
                      </a:r>
                    </a:p>
                    <a:p>
                      <a:pPr marL="285750" indent="-285750">
                        <a:buFontTx/>
                        <a:buChar char="-"/>
                      </a:pPr>
                      <a:r>
                        <a:rPr lang="en-US" sz="1400" dirty="0">
                          <a:solidFill>
                            <a:srgbClr val="FF0000"/>
                          </a:solidFill>
                        </a:rPr>
                        <a:t>Too infeasible</a:t>
                      </a:r>
                    </a:p>
                  </a:txBody>
                  <a:tcPr/>
                </a:tc>
                <a:extLst>
                  <a:ext uri="{0D108BD9-81ED-4DB2-BD59-A6C34878D82A}">
                    <a16:rowId xmlns:a16="http://schemas.microsoft.com/office/drawing/2014/main" val="34710247"/>
                  </a:ext>
                </a:extLst>
              </a:tr>
              <a:tr h="370840">
                <a:tc>
                  <a:txBody>
                    <a:bodyPr/>
                    <a:lstStyle/>
                    <a:p>
                      <a:pPr lvl="0"/>
                      <a:r>
                        <a:rPr lang="en-US" sz="1400" dirty="0"/>
                        <a:t>Step backward feature selection - SBS</a:t>
                      </a:r>
                    </a:p>
                  </a:txBody>
                  <a:tcPr/>
                </a:tc>
                <a:tc>
                  <a:txBody>
                    <a:bodyPr/>
                    <a:lstStyle/>
                    <a:p>
                      <a:pPr marL="285750" indent="-285750">
                        <a:buFont typeface="Arial" panose="020B0604020202020204" pitchFamily="34" charset="0"/>
                        <a:buChar char="•"/>
                      </a:pPr>
                      <a:r>
                        <a:rPr lang="en-US" sz="1400" dirty="0"/>
                        <a:t>Starts with all feature, </a:t>
                      </a:r>
                    </a:p>
                    <a:p>
                      <a:pPr marL="285750" indent="-285750">
                        <a:buFont typeface="Arial" panose="020B0604020202020204" pitchFamily="34" charset="0"/>
                        <a:buChar char="•"/>
                      </a:pPr>
                      <a:r>
                        <a:rPr lang="en-US" sz="1400" dirty="0"/>
                        <a:t>Remove features to optimally find the required feature set</a:t>
                      </a:r>
                    </a:p>
                    <a:p>
                      <a:pPr marL="285750" indent="-285750">
                        <a:buFont typeface="Arial" panose="020B0604020202020204" pitchFamily="34" charset="0"/>
                        <a:buChar char="•"/>
                      </a:pPr>
                      <a:r>
                        <a:rPr lang="en-US" sz="1400" dirty="0">
                          <a:solidFill>
                            <a:srgbClr val="FF0000"/>
                          </a:solidFill>
                        </a:rPr>
                        <a:t>computationally expensive</a:t>
                      </a:r>
                    </a:p>
                    <a:p>
                      <a:pPr marL="285750" indent="-285750">
                        <a:buFont typeface="Arial" panose="020B0604020202020204" pitchFamily="34" charset="0"/>
                        <a:buChar char="•"/>
                      </a:pPr>
                      <a:r>
                        <a:rPr lang="en-US" sz="1400" dirty="0">
                          <a:solidFill>
                            <a:srgbClr val="FF0000"/>
                          </a:solidFill>
                        </a:rPr>
                        <a:t>May take too long</a:t>
                      </a:r>
                    </a:p>
                    <a:p>
                      <a:pPr marL="285750" indent="-285750">
                        <a:buFont typeface="Arial" panose="020B0604020202020204" pitchFamily="34" charset="0"/>
                        <a:buChar char="•"/>
                      </a:pPr>
                      <a:r>
                        <a:rPr lang="en-US" sz="1400" dirty="0">
                          <a:solidFill>
                            <a:srgbClr val="FF0000"/>
                          </a:solidFill>
                        </a:rPr>
                        <a:t>Too infeasible</a:t>
                      </a:r>
                    </a:p>
                  </a:txBody>
                  <a:tcPr/>
                </a:tc>
                <a:extLst>
                  <a:ext uri="{0D108BD9-81ED-4DB2-BD59-A6C34878D82A}">
                    <a16:rowId xmlns:a16="http://schemas.microsoft.com/office/drawing/2014/main" val="507133543"/>
                  </a:ext>
                </a:extLst>
              </a:tr>
              <a:tr h="370840">
                <a:tc>
                  <a:txBody>
                    <a:bodyPr/>
                    <a:lstStyle/>
                    <a:p>
                      <a:r>
                        <a:rPr lang="en-US" sz="1400" dirty="0"/>
                        <a:t>Recursive Feature elimination</a:t>
                      </a:r>
                    </a:p>
                  </a:txBody>
                  <a:tcPr/>
                </a:tc>
                <a:tc>
                  <a:txBody>
                    <a:bodyPr/>
                    <a:lstStyle/>
                    <a:p>
                      <a:pPr marL="285750" indent="-285750">
                        <a:buFont typeface="Arial" panose="020B0604020202020204" pitchFamily="34" charset="0"/>
                        <a:buChar char="•"/>
                      </a:pPr>
                      <a:r>
                        <a:rPr lang="en-US" sz="1400" dirty="0"/>
                        <a:t>computationally less complex </a:t>
                      </a:r>
                    </a:p>
                  </a:txBody>
                  <a:tcPr/>
                </a:tc>
                <a:extLst>
                  <a:ext uri="{0D108BD9-81ED-4DB2-BD59-A6C34878D82A}">
                    <a16:rowId xmlns:a16="http://schemas.microsoft.com/office/drawing/2014/main" val="2741768209"/>
                  </a:ext>
                </a:extLst>
              </a:tr>
            </a:tbl>
          </a:graphicData>
        </a:graphic>
      </p:graphicFrame>
      <p:sp>
        <p:nvSpPr>
          <p:cNvPr id="6" name="Callout: Bent Line with Border and Accent Bar 5">
            <a:extLst>
              <a:ext uri="{FF2B5EF4-FFF2-40B4-BE49-F238E27FC236}">
                <a16:creationId xmlns:a16="http://schemas.microsoft.com/office/drawing/2014/main" id="{2F3057C6-67A8-47DA-ABE4-D881520400C4}"/>
              </a:ext>
            </a:extLst>
          </p:cNvPr>
          <p:cNvSpPr/>
          <p:nvPr/>
        </p:nvSpPr>
        <p:spPr>
          <a:xfrm>
            <a:off x="6384323" y="1937436"/>
            <a:ext cx="2603157" cy="1258845"/>
          </a:xfrm>
          <a:prstGeom prst="accentBorderCallout2">
            <a:avLst>
              <a:gd name="adj1" fmla="val 18750"/>
              <a:gd name="adj2" fmla="val -8333"/>
              <a:gd name="adj3" fmla="val 18750"/>
              <a:gd name="adj4" fmla="val -16667"/>
              <a:gd name="adj5" fmla="val 82630"/>
              <a:gd name="adj6" fmla="val -90161"/>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400" dirty="0"/>
              <a:t>with a dataset of accommodating size and dimensionality, such an approach may well be the best possible approach.</a:t>
            </a:r>
          </a:p>
        </p:txBody>
      </p:sp>
    </p:spTree>
    <p:extLst>
      <p:ext uri="{BB962C8B-B14F-4D97-AF65-F5344CB8AC3E}">
        <p14:creationId xmlns:p14="http://schemas.microsoft.com/office/powerpoint/2010/main" val="172752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0DF14-F912-40CC-B644-DEDFB4A971E2}"/>
              </a:ext>
            </a:extLst>
          </p:cNvPr>
          <p:cNvSpPr>
            <a:spLocks noGrp="1"/>
          </p:cNvSpPr>
          <p:nvPr>
            <p:ph type="title"/>
          </p:nvPr>
        </p:nvSpPr>
        <p:spPr/>
        <p:txBody>
          <a:bodyPr/>
          <a:lstStyle/>
          <a:p>
            <a:r>
              <a:rPr lang="en-US" dirty="0"/>
              <a:t>Forward Selection method - example</a:t>
            </a:r>
          </a:p>
        </p:txBody>
      </p:sp>
      <p:sp>
        <p:nvSpPr>
          <p:cNvPr id="3" name="Date Placeholder 2">
            <a:extLst>
              <a:ext uri="{FF2B5EF4-FFF2-40B4-BE49-F238E27FC236}">
                <a16:creationId xmlns:a16="http://schemas.microsoft.com/office/drawing/2014/main" id="{6622B376-4063-4B44-A21E-7D8820F28AFE}"/>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7FF38BF8-5F52-4F1A-A760-C25078DC8AD0}"/>
              </a:ext>
            </a:extLst>
          </p:cNvPr>
          <p:cNvSpPr>
            <a:spLocks noGrp="1"/>
          </p:cNvSpPr>
          <p:nvPr>
            <p:ph type="sldNum" sz="quarter" idx="4"/>
          </p:nvPr>
        </p:nvSpPr>
        <p:spPr/>
        <p:txBody>
          <a:bodyPr/>
          <a:lstStyle/>
          <a:p>
            <a:r>
              <a:rPr lang="en-US"/>
              <a:t>Slide no. </a:t>
            </a:r>
            <a:fld id="{7240F3D1-AE27-48C7-9FC9-EF8542F23A88}" type="slidenum">
              <a:rPr lang="en-US" smtClean="0"/>
              <a:pPr/>
              <a:t>25</a:t>
            </a:fld>
            <a:endParaRPr lang="en-US" dirty="0"/>
          </a:p>
        </p:txBody>
      </p:sp>
      <p:pic>
        <p:nvPicPr>
          <p:cNvPr id="5" name="Picture 4">
            <a:extLst>
              <a:ext uri="{FF2B5EF4-FFF2-40B4-BE49-F238E27FC236}">
                <a16:creationId xmlns:a16="http://schemas.microsoft.com/office/drawing/2014/main" id="{D053D3D2-F7A6-4B0D-A339-DF3BD416C3EE}"/>
              </a:ext>
            </a:extLst>
          </p:cNvPr>
          <p:cNvPicPr>
            <a:picLocks noChangeAspect="1"/>
          </p:cNvPicPr>
          <p:nvPr/>
        </p:nvPicPr>
        <p:blipFill>
          <a:blip r:embed="rId2"/>
          <a:stretch>
            <a:fillRect/>
          </a:stretch>
        </p:blipFill>
        <p:spPr>
          <a:xfrm>
            <a:off x="5286103" y="971262"/>
            <a:ext cx="3778425" cy="3840738"/>
          </a:xfrm>
          <a:prstGeom prst="rect">
            <a:avLst/>
          </a:prstGeom>
        </p:spPr>
      </p:pic>
      <p:sp>
        <p:nvSpPr>
          <p:cNvPr id="6" name="Rectangle 5">
            <a:extLst>
              <a:ext uri="{FF2B5EF4-FFF2-40B4-BE49-F238E27FC236}">
                <a16:creationId xmlns:a16="http://schemas.microsoft.com/office/drawing/2014/main" id="{C614E073-38ED-43FD-B773-DF65AC9FD95E}"/>
              </a:ext>
            </a:extLst>
          </p:cNvPr>
          <p:cNvSpPr/>
          <p:nvPr/>
        </p:nvSpPr>
        <p:spPr>
          <a:xfrm>
            <a:off x="79472" y="971262"/>
            <a:ext cx="5128254" cy="2554545"/>
          </a:xfrm>
          <a:prstGeom prst="rect">
            <a:avLst/>
          </a:prstGeom>
        </p:spPr>
        <p:txBody>
          <a:bodyPr wrap="square">
            <a:spAutoFit/>
          </a:bodyPr>
          <a:lstStyle/>
          <a:p>
            <a:r>
              <a:rPr lang="en-US" sz="1600" dirty="0"/>
              <a:t>For data with </a:t>
            </a:r>
            <a:r>
              <a:rPr lang="en-US" sz="1600" dirty="0">
                <a:solidFill>
                  <a:srgbClr val="0070C0"/>
                </a:solidFill>
              </a:rPr>
              <a:t>n features</a:t>
            </a:r>
            <a:r>
              <a:rPr lang="en-US" sz="1600" dirty="0"/>
              <a:t>,</a:t>
            </a:r>
          </a:p>
          <a:p>
            <a:endParaRPr lang="en-US" sz="1600" dirty="0"/>
          </a:p>
          <a:p>
            <a:r>
              <a:rPr lang="en-US" sz="1600" dirty="0"/>
              <a:t>-&gt;On first round </a:t>
            </a:r>
            <a:r>
              <a:rPr lang="en-US" sz="1600" dirty="0">
                <a:solidFill>
                  <a:srgbClr val="0070C0"/>
                </a:solidFill>
              </a:rPr>
              <a:t>‘n’ models </a:t>
            </a:r>
            <a:r>
              <a:rPr lang="en-US" sz="1600" dirty="0"/>
              <a:t>are created with individual feature and the best predictive feature is selected.</a:t>
            </a:r>
          </a:p>
          <a:p>
            <a:endParaRPr lang="en-US" sz="1600" dirty="0"/>
          </a:p>
          <a:p>
            <a:r>
              <a:rPr lang="en-US" sz="1600" dirty="0"/>
              <a:t>-&gt;On second round, ‘n-1’ models are created with each feature and the previously selected feature.</a:t>
            </a:r>
          </a:p>
          <a:p>
            <a:endParaRPr lang="en-US" sz="1600" dirty="0"/>
          </a:p>
          <a:p>
            <a:r>
              <a:rPr lang="en-US" sz="1600" dirty="0"/>
              <a:t>-&gt;This is repeated till a best subset of </a:t>
            </a:r>
            <a:r>
              <a:rPr lang="en-US" sz="1600" dirty="0">
                <a:solidFill>
                  <a:srgbClr val="0070C0"/>
                </a:solidFill>
              </a:rPr>
              <a:t>‘m’ features </a:t>
            </a:r>
            <a:r>
              <a:rPr lang="en-US" sz="1600" dirty="0"/>
              <a:t>are selected.</a:t>
            </a:r>
          </a:p>
        </p:txBody>
      </p:sp>
    </p:spTree>
    <p:extLst>
      <p:ext uri="{BB962C8B-B14F-4D97-AF65-F5344CB8AC3E}">
        <p14:creationId xmlns:p14="http://schemas.microsoft.com/office/powerpoint/2010/main" val="17786331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F0B4-41C7-485E-AFEF-8C7669176EDF}"/>
              </a:ext>
            </a:extLst>
          </p:cNvPr>
          <p:cNvSpPr>
            <a:spLocks noGrp="1"/>
          </p:cNvSpPr>
          <p:nvPr>
            <p:ph type="title"/>
          </p:nvPr>
        </p:nvSpPr>
        <p:spPr/>
        <p:txBody>
          <a:bodyPr/>
          <a:lstStyle/>
          <a:p>
            <a:r>
              <a:rPr lang="en-US" dirty="0"/>
              <a:t>Step forward feature selection</a:t>
            </a:r>
          </a:p>
        </p:txBody>
      </p:sp>
      <p:sp>
        <p:nvSpPr>
          <p:cNvPr id="3" name="Date Placeholder 2">
            <a:extLst>
              <a:ext uri="{FF2B5EF4-FFF2-40B4-BE49-F238E27FC236}">
                <a16:creationId xmlns:a16="http://schemas.microsoft.com/office/drawing/2014/main" id="{2F00E9F2-8171-4555-9DFB-EB5FE12007D7}"/>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586CDF4C-4020-41D7-8981-23926F374B5F}"/>
              </a:ext>
            </a:extLst>
          </p:cNvPr>
          <p:cNvSpPr>
            <a:spLocks noGrp="1"/>
          </p:cNvSpPr>
          <p:nvPr>
            <p:ph type="sldNum" sz="quarter" idx="4"/>
          </p:nvPr>
        </p:nvSpPr>
        <p:spPr/>
        <p:txBody>
          <a:bodyPr/>
          <a:lstStyle/>
          <a:p>
            <a:r>
              <a:rPr lang="en-US"/>
              <a:t>Slide no. </a:t>
            </a:r>
            <a:fld id="{7240F3D1-AE27-48C7-9FC9-EF8542F23A88}" type="slidenum">
              <a:rPr lang="en-US" smtClean="0"/>
              <a:pPr/>
              <a:t>26</a:t>
            </a:fld>
            <a:endParaRPr lang="en-US" dirty="0"/>
          </a:p>
        </p:txBody>
      </p:sp>
      <p:sp>
        <p:nvSpPr>
          <p:cNvPr id="5" name="Rectangle 4">
            <a:extLst>
              <a:ext uri="{FF2B5EF4-FFF2-40B4-BE49-F238E27FC236}">
                <a16:creationId xmlns:a16="http://schemas.microsoft.com/office/drawing/2014/main" id="{91300484-642A-4581-AA07-BE1165010343}"/>
              </a:ext>
            </a:extLst>
          </p:cNvPr>
          <p:cNvSpPr/>
          <p:nvPr/>
        </p:nvSpPr>
        <p:spPr>
          <a:xfrm>
            <a:off x="135924" y="891540"/>
            <a:ext cx="8703275" cy="2800767"/>
          </a:xfrm>
          <a:prstGeom prst="rect">
            <a:avLst/>
          </a:prstGeom>
        </p:spPr>
        <p:txBody>
          <a:bodyPr wrap="square">
            <a:spAutoFit/>
          </a:bodyPr>
          <a:lstStyle/>
          <a:p>
            <a:pPr marL="285750" indent="-285750">
              <a:buFont typeface="Arial" panose="020B0604020202020204" pitchFamily="34" charset="0"/>
              <a:buChar char="•"/>
            </a:pPr>
            <a:r>
              <a:rPr lang="en-US" sz="1600" dirty="0"/>
              <a:t>starts with the evaluation of </a:t>
            </a:r>
            <a:r>
              <a:rPr lang="en-US" sz="1600" b="1" dirty="0"/>
              <a:t>each</a:t>
            </a:r>
            <a:r>
              <a:rPr lang="en-US" sz="1600" dirty="0"/>
              <a:t> individual feature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best performing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What's the "best?"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That depends entirely on the defined evaluation criteria (AUC, prediction accuracy, RMSE, etc.).</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Next, all </a:t>
            </a:r>
            <a:r>
              <a:rPr lang="en-US" sz="1600" dirty="0">
                <a:highlight>
                  <a:srgbClr val="FFFF00"/>
                </a:highlight>
              </a:rPr>
              <a:t>possible combinations </a:t>
            </a:r>
            <a:r>
              <a:rPr lang="en-US" sz="1600" dirty="0"/>
              <a:t>of the that selected feature and a subsequent feature are evaluated, and a second feature is selected, and so on, until the required predefined number of features is selected</a:t>
            </a:r>
          </a:p>
        </p:txBody>
      </p:sp>
    </p:spTree>
    <p:extLst>
      <p:ext uri="{BB962C8B-B14F-4D97-AF65-F5344CB8AC3E}">
        <p14:creationId xmlns:p14="http://schemas.microsoft.com/office/powerpoint/2010/main" val="2744744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F0B4-41C7-485E-AFEF-8C7669176EDF}"/>
              </a:ext>
            </a:extLst>
          </p:cNvPr>
          <p:cNvSpPr>
            <a:spLocks noGrp="1"/>
          </p:cNvSpPr>
          <p:nvPr>
            <p:ph type="title"/>
          </p:nvPr>
        </p:nvSpPr>
        <p:spPr/>
        <p:txBody>
          <a:bodyPr/>
          <a:lstStyle/>
          <a:p>
            <a:r>
              <a:rPr lang="en-US" dirty="0"/>
              <a:t>Step backward feature selection</a:t>
            </a:r>
          </a:p>
        </p:txBody>
      </p:sp>
      <p:sp>
        <p:nvSpPr>
          <p:cNvPr id="3" name="Date Placeholder 2">
            <a:extLst>
              <a:ext uri="{FF2B5EF4-FFF2-40B4-BE49-F238E27FC236}">
                <a16:creationId xmlns:a16="http://schemas.microsoft.com/office/drawing/2014/main" id="{2F00E9F2-8171-4555-9DFB-EB5FE12007D7}"/>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586CDF4C-4020-41D7-8981-23926F374B5F}"/>
              </a:ext>
            </a:extLst>
          </p:cNvPr>
          <p:cNvSpPr>
            <a:spLocks noGrp="1"/>
          </p:cNvSpPr>
          <p:nvPr>
            <p:ph type="sldNum" sz="quarter" idx="4"/>
          </p:nvPr>
        </p:nvSpPr>
        <p:spPr/>
        <p:txBody>
          <a:bodyPr/>
          <a:lstStyle/>
          <a:p>
            <a:r>
              <a:rPr lang="en-US"/>
              <a:t>Slide no. </a:t>
            </a:r>
            <a:fld id="{7240F3D1-AE27-48C7-9FC9-EF8542F23A88}" type="slidenum">
              <a:rPr lang="en-US" smtClean="0"/>
              <a:pPr/>
              <a:t>27</a:t>
            </a:fld>
            <a:endParaRPr lang="en-US" dirty="0"/>
          </a:p>
        </p:txBody>
      </p:sp>
      <p:graphicFrame>
        <p:nvGraphicFramePr>
          <p:cNvPr id="7" name="Table 6">
            <a:extLst>
              <a:ext uri="{FF2B5EF4-FFF2-40B4-BE49-F238E27FC236}">
                <a16:creationId xmlns:a16="http://schemas.microsoft.com/office/drawing/2014/main" id="{76D65BB8-985E-4B91-8832-E6FCAC210AB7}"/>
              </a:ext>
            </a:extLst>
          </p:cNvPr>
          <p:cNvGraphicFramePr>
            <a:graphicFrameLocks noGrp="1"/>
          </p:cNvGraphicFramePr>
          <p:nvPr>
            <p:extLst>
              <p:ext uri="{D42A27DB-BD31-4B8C-83A1-F6EECF244321}">
                <p14:modId xmlns:p14="http://schemas.microsoft.com/office/powerpoint/2010/main" val="3101826817"/>
              </p:ext>
            </p:extLst>
          </p:nvPr>
        </p:nvGraphicFramePr>
        <p:xfrm>
          <a:off x="220362" y="1027179"/>
          <a:ext cx="8134368" cy="3566160"/>
        </p:xfrm>
        <a:graphic>
          <a:graphicData uri="http://schemas.openxmlformats.org/drawingml/2006/table">
            <a:tbl>
              <a:tblPr firstRow="1" bandRow="1">
                <a:tableStyleId>{912C8C85-51F0-491E-9774-3900AFEF0FD7}</a:tableStyleId>
              </a:tblPr>
              <a:tblGrid>
                <a:gridCol w="725772">
                  <a:extLst>
                    <a:ext uri="{9D8B030D-6E8A-4147-A177-3AD203B41FA5}">
                      <a16:colId xmlns:a16="http://schemas.microsoft.com/office/drawing/2014/main" val="2506292126"/>
                    </a:ext>
                  </a:extLst>
                </a:gridCol>
                <a:gridCol w="2835024">
                  <a:extLst>
                    <a:ext uri="{9D8B030D-6E8A-4147-A177-3AD203B41FA5}">
                      <a16:colId xmlns:a16="http://schemas.microsoft.com/office/drawing/2014/main" val="1989185687"/>
                    </a:ext>
                  </a:extLst>
                </a:gridCol>
                <a:gridCol w="771591">
                  <a:extLst>
                    <a:ext uri="{9D8B030D-6E8A-4147-A177-3AD203B41FA5}">
                      <a16:colId xmlns:a16="http://schemas.microsoft.com/office/drawing/2014/main" val="1073768703"/>
                    </a:ext>
                  </a:extLst>
                </a:gridCol>
                <a:gridCol w="760396">
                  <a:extLst>
                    <a:ext uri="{9D8B030D-6E8A-4147-A177-3AD203B41FA5}">
                      <a16:colId xmlns:a16="http://schemas.microsoft.com/office/drawing/2014/main" val="1836376621"/>
                    </a:ext>
                  </a:extLst>
                </a:gridCol>
                <a:gridCol w="847023">
                  <a:extLst>
                    <a:ext uri="{9D8B030D-6E8A-4147-A177-3AD203B41FA5}">
                      <a16:colId xmlns:a16="http://schemas.microsoft.com/office/drawing/2014/main" val="2343336527"/>
                    </a:ext>
                  </a:extLst>
                </a:gridCol>
                <a:gridCol w="847024">
                  <a:extLst>
                    <a:ext uri="{9D8B030D-6E8A-4147-A177-3AD203B41FA5}">
                      <a16:colId xmlns:a16="http://schemas.microsoft.com/office/drawing/2014/main" val="923178651"/>
                    </a:ext>
                  </a:extLst>
                </a:gridCol>
                <a:gridCol w="1347538">
                  <a:extLst>
                    <a:ext uri="{9D8B030D-6E8A-4147-A177-3AD203B41FA5}">
                      <a16:colId xmlns:a16="http://schemas.microsoft.com/office/drawing/2014/main" val="2013347570"/>
                    </a:ext>
                  </a:extLst>
                </a:gridCol>
              </a:tblGrid>
              <a:tr h="279360">
                <a:tc>
                  <a:txBody>
                    <a:bodyPr/>
                    <a:lstStyle/>
                    <a:p>
                      <a:r>
                        <a:rPr lang="en-US" dirty="0"/>
                        <a:t>Step</a:t>
                      </a:r>
                    </a:p>
                  </a:txBody>
                  <a:tcPr/>
                </a:tc>
                <a:tc>
                  <a:txBody>
                    <a:bodyPr/>
                    <a:lstStyle/>
                    <a:p>
                      <a:r>
                        <a:rPr lang="en-US" dirty="0"/>
                        <a:t>Descp</a:t>
                      </a:r>
                    </a:p>
                  </a:txBody>
                  <a:tcPr/>
                </a:tc>
                <a:tc>
                  <a:txBody>
                    <a:bodyPr/>
                    <a:lstStyle/>
                    <a:p>
                      <a:r>
                        <a:rPr lang="en-US" dirty="0"/>
                        <a:t>Col A</a:t>
                      </a:r>
                    </a:p>
                  </a:txBody>
                  <a:tcPr/>
                </a:tc>
                <a:tc>
                  <a:txBody>
                    <a:bodyPr/>
                    <a:lstStyle/>
                    <a:p>
                      <a:r>
                        <a:rPr lang="en-US" dirty="0"/>
                        <a:t>Col B</a:t>
                      </a:r>
                    </a:p>
                  </a:txBody>
                  <a:tcPr/>
                </a:tc>
                <a:tc>
                  <a:txBody>
                    <a:bodyPr/>
                    <a:lstStyle/>
                    <a:p>
                      <a:r>
                        <a:rPr lang="en-US" dirty="0"/>
                        <a:t>Col C</a:t>
                      </a:r>
                    </a:p>
                  </a:txBody>
                  <a:tcPr/>
                </a:tc>
                <a:tc>
                  <a:txBody>
                    <a:bodyPr/>
                    <a:lstStyle/>
                    <a:p>
                      <a:r>
                        <a:rPr lang="en-US" dirty="0"/>
                        <a:t>Col D</a:t>
                      </a:r>
                    </a:p>
                  </a:txBody>
                  <a:tcPr/>
                </a:tc>
                <a:tc>
                  <a:txBody>
                    <a:bodyPr/>
                    <a:lstStyle/>
                    <a:p>
                      <a:r>
                        <a:rPr lang="en-US" dirty="0"/>
                        <a:t>ML stats</a:t>
                      </a:r>
                    </a:p>
                  </a:txBody>
                  <a:tcPr/>
                </a:tc>
                <a:extLst>
                  <a:ext uri="{0D108BD9-81ED-4DB2-BD59-A6C34878D82A}">
                    <a16:rowId xmlns:a16="http://schemas.microsoft.com/office/drawing/2014/main" val="583562260"/>
                  </a:ext>
                </a:extLst>
              </a:tr>
              <a:tr h="279360">
                <a:tc>
                  <a:txBody>
                    <a:bodyPr/>
                    <a:lstStyle/>
                    <a:p>
                      <a:r>
                        <a:rPr lang="en-US" dirty="0"/>
                        <a:t>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Start with all columns</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79%</a:t>
                      </a:r>
                    </a:p>
                  </a:txBody>
                  <a:tcPr/>
                </a:tc>
                <a:extLst>
                  <a:ext uri="{0D108BD9-81ED-4DB2-BD59-A6C34878D82A}">
                    <a16:rowId xmlns:a16="http://schemas.microsoft.com/office/drawing/2014/main" val="962047360"/>
                  </a:ext>
                </a:extLst>
              </a:tr>
              <a:tr h="279360">
                <a:tc>
                  <a:txBody>
                    <a:bodyPr/>
                    <a:lstStyle/>
                    <a:p>
                      <a:endParaRPr lang="en-US" dirty="0"/>
                    </a:p>
                  </a:txBody>
                  <a:tcPr/>
                </a:tc>
                <a:tc>
                  <a:txBody>
                    <a:bodyPr/>
                    <a:lstStyle/>
                    <a:p>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646411332"/>
                  </a:ext>
                </a:extLst>
              </a:tr>
              <a:tr h="279360">
                <a:tc>
                  <a:txBody>
                    <a:bodyPr/>
                    <a:lstStyle/>
                    <a:p>
                      <a:r>
                        <a:rPr lang="en-US" dirty="0"/>
                        <a:t>2</a:t>
                      </a:r>
                    </a:p>
                  </a:txBody>
                  <a:tcPr/>
                </a:tc>
                <a:tc>
                  <a:txBody>
                    <a:bodyPr/>
                    <a:lstStyle/>
                    <a:p>
                      <a:r>
                        <a:rPr lang="en-US" dirty="0"/>
                        <a:t>Run with all the subsets</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endParaRPr lang="en-US" dirty="0"/>
                    </a:p>
                  </a:txBody>
                  <a:tcPr/>
                </a:tc>
                <a:tc>
                  <a:txBody>
                    <a:bodyPr/>
                    <a:lstStyle/>
                    <a:p>
                      <a:pPr algn="ctr"/>
                      <a:r>
                        <a:rPr lang="en-US" dirty="0"/>
                        <a:t>75</a:t>
                      </a:r>
                    </a:p>
                  </a:txBody>
                  <a:tcPr/>
                </a:tc>
                <a:extLst>
                  <a:ext uri="{0D108BD9-81ED-4DB2-BD59-A6C34878D82A}">
                    <a16:rowId xmlns:a16="http://schemas.microsoft.com/office/drawing/2014/main" val="4076490101"/>
                  </a:ext>
                </a:extLst>
              </a:tr>
              <a:tr h="279360">
                <a:tc>
                  <a:txBody>
                    <a:bodyPr/>
                    <a:lstStyle/>
                    <a:p>
                      <a:endParaRPr lang="en-US"/>
                    </a:p>
                  </a:txBody>
                  <a:tcPr/>
                </a:tc>
                <a:tc>
                  <a:txBody>
                    <a:bodyPr/>
                    <a:lstStyle/>
                    <a:p>
                      <a:endParaRPr lang="en-US" dirty="0"/>
                    </a:p>
                  </a:txBody>
                  <a:tcPr/>
                </a:tc>
                <a:tc>
                  <a:txBody>
                    <a:bodyPr/>
                    <a:lstStyle/>
                    <a:p>
                      <a:pPr algn="ctr"/>
                      <a:endParaRPr lang="en-US" dirty="0"/>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72</a:t>
                      </a:r>
                    </a:p>
                  </a:txBody>
                  <a:tcPr/>
                </a:tc>
                <a:extLst>
                  <a:ext uri="{0D108BD9-81ED-4DB2-BD59-A6C34878D82A}">
                    <a16:rowId xmlns:a16="http://schemas.microsoft.com/office/drawing/2014/main" val="3525853110"/>
                  </a:ext>
                </a:extLst>
              </a:tr>
              <a:tr h="279360">
                <a:tc>
                  <a:txBody>
                    <a:bodyPr/>
                    <a:lstStyle/>
                    <a:p>
                      <a:endParaRPr lang="en-US"/>
                    </a:p>
                  </a:txBody>
                  <a:tcPr/>
                </a:tc>
                <a:tc>
                  <a:txBody>
                    <a:bodyPr/>
                    <a:lstStyle/>
                    <a:p>
                      <a:endParaRPr lang="en-US" dirty="0"/>
                    </a:p>
                  </a:txBody>
                  <a:tcPr/>
                </a:tc>
                <a:tc>
                  <a:txBody>
                    <a:bodyPr/>
                    <a:lstStyle/>
                    <a:p>
                      <a:pPr algn="ctr"/>
                      <a:r>
                        <a:rPr lang="en-US" dirty="0">
                          <a:solidFill>
                            <a:srgbClr val="00B050"/>
                          </a:solidFill>
                        </a:rPr>
                        <a:t>A</a:t>
                      </a:r>
                    </a:p>
                  </a:txBody>
                  <a:tcPr/>
                </a:tc>
                <a:tc>
                  <a:txBody>
                    <a:bodyPr/>
                    <a:lstStyle/>
                    <a:p>
                      <a:pPr algn="ctr"/>
                      <a:endParaRPr lang="en-US" dirty="0">
                        <a:solidFill>
                          <a:srgbClr val="00B050"/>
                        </a:solidFill>
                      </a:endParaRPr>
                    </a:p>
                  </a:txBody>
                  <a:tcPr/>
                </a:tc>
                <a:tc>
                  <a:txBody>
                    <a:bodyPr/>
                    <a:lstStyle/>
                    <a:p>
                      <a:pPr algn="ctr"/>
                      <a:r>
                        <a:rPr lang="en-US" dirty="0">
                          <a:solidFill>
                            <a:srgbClr val="00B050"/>
                          </a:solidFill>
                        </a:rPr>
                        <a:t>C</a:t>
                      </a:r>
                    </a:p>
                  </a:txBody>
                  <a:tcPr/>
                </a:tc>
                <a:tc>
                  <a:txBody>
                    <a:bodyPr/>
                    <a:lstStyle/>
                    <a:p>
                      <a:pPr algn="ctr"/>
                      <a:r>
                        <a:rPr lang="en-US" dirty="0">
                          <a:solidFill>
                            <a:srgbClr val="00B050"/>
                          </a:solidFill>
                        </a:rPr>
                        <a:t>D</a:t>
                      </a:r>
                    </a:p>
                  </a:txBody>
                  <a:tcPr/>
                </a:tc>
                <a:tc>
                  <a:txBody>
                    <a:bodyPr/>
                    <a:lstStyle/>
                    <a:p>
                      <a:pPr algn="ctr"/>
                      <a:r>
                        <a:rPr lang="en-US" dirty="0">
                          <a:solidFill>
                            <a:srgbClr val="00B050"/>
                          </a:solidFill>
                        </a:rPr>
                        <a:t>81</a:t>
                      </a:r>
                    </a:p>
                  </a:txBody>
                  <a:tcPr/>
                </a:tc>
                <a:extLst>
                  <a:ext uri="{0D108BD9-81ED-4DB2-BD59-A6C34878D82A}">
                    <a16:rowId xmlns:a16="http://schemas.microsoft.com/office/drawing/2014/main" val="1025458851"/>
                  </a:ext>
                </a:extLst>
              </a:tr>
              <a:tr h="279360">
                <a:tc>
                  <a:txBody>
                    <a:bodyPr/>
                    <a:lstStyle/>
                    <a:p>
                      <a:endParaRPr lang="en-US"/>
                    </a:p>
                  </a:txBody>
                  <a:tcPr/>
                </a:tc>
                <a:tc>
                  <a:txBody>
                    <a:bodyPr/>
                    <a:lstStyle/>
                    <a:p>
                      <a:endParaRPr lang="en-US" dirty="0"/>
                    </a:p>
                  </a:txBody>
                  <a:tcPr/>
                </a:tc>
                <a:tc>
                  <a:txBody>
                    <a:bodyPr/>
                    <a:lstStyle/>
                    <a:p>
                      <a:pPr algn="ctr"/>
                      <a:r>
                        <a:rPr lang="en-US" dirty="0"/>
                        <a:t>A</a:t>
                      </a:r>
                    </a:p>
                  </a:txBody>
                  <a:tcPr/>
                </a:tc>
                <a:tc>
                  <a:txBody>
                    <a:bodyPr/>
                    <a:lstStyle/>
                    <a:p>
                      <a:pPr algn="ctr"/>
                      <a:r>
                        <a:rPr lang="en-US" dirty="0"/>
                        <a:t>B</a:t>
                      </a:r>
                    </a:p>
                  </a:txBody>
                  <a:tcPr/>
                </a:tc>
                <a:tc>
                  <a:txBody>
                    <a:bodyPr/>
                    <a:lstStyle/>
                    <a:p>
                      <a:pPr algn="ctr"/>
                      <a:endParaRPr lang="en-US"/>
                    </a:p>
                  </a:txBody>
                  <a:tcPr/>
                </a:tc>
                <a:tc>
                  <a:txBody>
                    <a:bodyPr/>
                    <a:lstStyle/>
                    <a:p>
                      <a:pPr algn="ctr"/>
                      <a:r>
                        <a:rPr lang="en-US" dirty="0"/>
                        <a:t>D</a:t>
                      </a:r>
                    </a:p>
                  </a:txBody>
                  <a:tcPr/>
                </a:tc>
                <a:tc>
                  <a:txBody>
                    <a:bodyPr/>
                    <a:lstStyle/>
                    <a:p>
                      <a:pPr algn="ctr"/>
                      <a:r>
                        <a:rPr lang="en-US" dirty="0"/>
                        <a:t>67</a:t>
                      </a:r>
                    </a:p>
                  </a:txBody>
                  <a:tcPr/>
                </a:tc>
                <a:extLst>
                  <a:ext uri="{0D108BD9-81ED-4DB2-BD59-A6C34878D82A}">
                    <a16:rowId xmlns:a16="http://schemas.microsoft.com/office/drawing/2014/main" val="4039356992"/>
                  </a:ext>
                </a:extLst>
              </a:tr>
              <a:tr h="279360">
                <a:tc>
                  <a:txBody>
                    <a:bodyPr/>
                    <a:lstStyle/>
                    <a:p>
                      <a:endParaRPr lang="en-US" dirty="0"/>
                    </a:p>
                  </a:txBody>
                  <a:tcPr/>
                </a:tc>
                <a:tc>
                  <a:txBody>
                    <a:bodyPr/>
                    <a:lstStyle/>
                    <a:p>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496745995"/>
                  </a:ext>
                </a:extLst>
              </a:tr>
              <a:tr h="279360">
                <a:tc>
                  <a:txBody>
                    <a:bodyPr/>
                    <a:lstStyle/>
                    <a:p>
                      <a:r>
                        <a:rPr lang="en-US" dirty="0"/>
                        <a:t>3</a:t>
                      </a:r>
                    </a:p>
                  </a:txBody>
                  <a:tcPr/>
                </a:tc>
                <a:tc>
                  <a:txBody>
                    <a:bodyPr/>
                    <a:lstStyle/>
                    <a:p>
                      <a:endParaRPr lang="en-US" dirty="0"/>
                    </a:p>
                  </a:txBody>
                  <a:tcPr/>
                </a:tc>
                <a:tc>
                  <a:txBody>
                    <a:bodyPr/>
                    <a:lstStyle/>
                    <a:p>
                      <a:pPr algn="ctr"/>
                      <a:r>
                        <a:rPr lang="en-US" dirty="0"/>
                        <a:t>A</a:t>
                      </a:r>
                    </a:p>
                  </a:txBody>
                  <a:tcPr/>
                </a:tc>
                <a:tc>
                  <a:txBody>
                    <a:bodyPr/>
                    <a:lstStyle/>
                    <a:p>
                      <a:pPr algn="ctr"/>
                      <a:endParaRPr lang="en-US" dirty="0"/>
                    </a:p>
                  </a:txBody>
                  <a:tcPr/>
                </a:tc>
                <a:tc>
                  <a:txBody>
                    <a:bodyPr/>
                    <a:lstStyle/>
                    <a:p>
                      <a:pPr algn="ctr"/>
                      <a:r>
                        <a:rPr lang="en-US" dirty="0"/>
                        <a:t>C</a:t>
                      </a:r>
                    </a:p>
                  </a:txBody>
                  <a:tcPr/>
                </a:tc>
                <a:tc>
                  <a:txBody>
                    <a:bodyPr/>
                    <a:lstStyle/>
                    <a:p>
                      <a:pPr algn="ctr"/>
                      <a:endParaRPr lang="en-US" dirty="0"/>
                    </a:p>
                  </a:txBody>
                  <a:tcPr/>
                </a:tc>
                <a:tc>
                  <a:txBody>
                    <a:bodyPr/>
                    <a:lstStyle/>
                    <a:p>
                      <a:pPr algn="ctr"/>
                      <a:r>
                        <a:rPr lang="en-US" dirty="0"/>
                        <a:t>76</a:t>
                      </a:r>
                    </a:p>
                  </a:txBody>
                  <a:tcPr/>
                </a:tc>
                <a:extLst>
                  <a:ext uri="{0D108BD9-81ED-4DB2-BD59-A6C34878D82A}">
                    <a16:rowId xmlns:a16="http://schemas.microsoft.com/office/drawing/2014/main" val="3471065870"/>
                  </a:ext>
                </a:extLst>
              </a:tr>
              <a:tr h="279360">
                <a:tc>
                  <a:txBody>
                    <a:bodyPr/>
                    <a:lstStyle/>
                    <a:p>
                      <a:endParaRPr lang="en-US" dirty="0"/>
                    </a:p>
                  </a:txBody>
                  <a:tcPr/>
                </a:tc>
                <a:tc>
                  <a:txBody>
                    <a:bodyPr/>
                    <a:lstStyle/>
                    <a:p>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solidFill>
                            <a:srgbClr val="00B050"/>
                          </a:solidFill>
                        </a:rPr>
                        <a:t>C</a:t>
                      </a:r>
                    </a:p>
                  </a:txBody>
                  <a:tcPr/>
                </a:tc>
                <a:tc>
                  <a:txBody>
                    <a:bodyPr/>
                    <a:lstStyle/>
                    <a:p>
                      <a:pPr algn="ctr"/>
                      <a:r>
                        <a:rPr lang="en-US" dirty="0">
                          <a:solidFill>
                            <a:srgbClr val="00B050"/>
                          </a:solidFill>
                        </a:rPr>
                        <a:t>D</a:t>
                      </a:r>
                    </a:p>
                  </a:txBody>
                  <a:tcPr/>
                </a:tc>
                <a:tc>
                  <a:txBody>
                    <a:bodyPr/>
                    <a:lstStyle/>
                    <a:p>
                      <a:pPr algn="ctr"/>
                      <a:r>
                        <a:rPr lang="en-US" dirty="0">
                          <a:solidFill>
                            <a:srgbClr val="00B050"/>
                          </a:solidFill>
                        </a:rPr>
                        <a:t>83</a:t>
                      </a:r>
                    </a:p>
                  </a:txBody>
                  <a:tcPr/>
                </a:tc>
                <a:extLst>
                  <a:ext uri="{0D108BD9-81ED-4DB2-BD59-A6C34878D82A}">
                    <a16:rowId xmlns:a16="http://schemas.microsoft.com/office/drawing/2014/main" val="1519277773"/>
                  </a:ext>
                </a:extLst>
              </a:tr>
              <a:tr h="279360">
                <a:tc>
                  <a:txBody>
                    <a:bodyPr/>
                    <a:lstStyle/>
                    <a:p>
                      <a:endParaRPr lang="en-US" dirty="0"/>
                    </a:p>
                  </a:txBody>
                  <a:tcPr/>
                </a:tc>
                <a:tc>
                  <a:txBody>
                    <a:bodyPr/>
                    <a:lstStyle/>
                    <a:p>
                      <a:endParaRPr lang="en-US" dirty="0"/>
                    </a:p>
                  </a:txBody>
                  <a:tcPr/>
                </a:tc>
                <a:tc>
                  <a:txBody>
                    <a:bodyPr/>
                    <a:lstStyle/>
                    <a:p>
                      <a:pPr algn="ctr"/>
                      <a:r>
                        <a:rPr lang="en-US" dirty="0"/>
                        <a:t>A</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D</a:t>
                      </a:r>
                    </a:p>
                  </a:txBody>
                  <a:tcPr/>
                </a:tc>
                <a:tc>
                  <a:txBody>
                    <a:bodyPr/>
                    <a:lstStyle/>
                    <a:p>
                      <a:pPr algn="ctr"/>
                      <a:r>
                        <a:rPr lang="en-US" dirty="0"/>
                        <a:t>77</a:t>
                      </a:r>
                    </a:p>
                  </a:txBody>
                  <a:tcPr/>
                </a:tc>
                <a:extLst>
                  <a:ext uri="{0D108BD9-81ED-4DB2-BD59-A6C34878D82A}">
                    <a16:rowId xmlns:a16="http://schemas.microsoft.com/office/drawing/2014/main" val="3358688552"/>
                  </a:ext>
                </a:extLst>
              </a:tr>
              <a:tr h="279360">
                <a:tc>
                  <a:txBody>
                    <a:bodyPr/>
                    <a:lstStyle/>
                    <a:p>
                      <a:endParaRPr lang="en-US" dirty="0"/>
                    </a:p>
                  </a:txBody>
                  <a:tcPr/>
                </a:tc>
                <a:tc>
                  <a:txBody>
                    <a:bodyPr/>
                    <a:lstStyle/>
                    <a:p>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357831845"/>
                  </a:ext>
                </a:extLst>
              </a:tr>
            </a:tbl>
          </a:graphicData>
        </a:graphic>
      </p:graphicFrame>
      <p:sp>
        <p:nvSpPr>
          <p:cNvPr id="8" name="Rectangle 7">
            <a:extLst>
              <a:ext uri="{FF2B5EF4-FFF2-40B4-BE49-F238E27FC236}">
                <a16:creationId xmlns:a16="http://schemas.microsoft.com/office/drawing/2014/main" id="{027ED7EA-9946-4A6E-B0A7-7783270E897C}"/>
              </a:ext>
            </a:extLst>
          </p:cNvPr>
          <p:cNvSpPr/>
          <p:nvPr/>
        </p:nvSpPr>
        <p:spPr>
          <a:xfrm>
            <a:off x="220364" y="1915427"/>
            <a:ext cx="6555822" cy="1183908"/>
          </a:xfrm>
          <a:prstGeom prst="rect">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B529AA-A0A4-481E-9750-CCE4A3F1DAF1}"/>
              </a:ext>
            </a:extLst>
          </p:cNvPr>
          <p:cNvSpPr/>
          <p:nvPr/>
        </p:nvSpPr>
        <p:spPr>
          <a:xfrm>
            <a:off x="220362" y="3436682"/>
            <a:ext cx="6555822" cy="994054"/>
          </a:xfrm>
          <a:prstGeom prst="rect">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28318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BD2B4-3724-4F17-B6EE-C2D95AF81C55}"/>
              </a:ext>
            </a:extLst>
          </p:cNvPr>
          <p:cNvSpPr>
            <a:spLocks noGrp="1"/>
          </p:cNvSpPr>
          <p:nvPr>
            <p:ph type="title"/>
          </p:nvPr>
        </p:nvSpPr>
        <p:spPr/>
        <p:txBody>
          <a:bodyPr/>
          <a:lstStyle/>
          <a:p>
            <a:r>
              <a:rPr lang="en-US" dirty="0"/>
              <a:t>Recursive Feature elimination</a:t>
            </a:r>
          </a:p>
        </p:txBody>
      </p:sp>
      <p:sp>
        <p:nvSpPr>
          <p:cNvPr id="3" name="Date Placeholder 2">
            <a:extLst>
              <a:ext uri="{FF2B5EF4-FFF2-40B4-BE49-F238E27FC236}">
                <a16:creationId xmlns:a16="http://schemas.microsoft.com/office/drawing/2014/main" id="{CC19BD4C-FF93-40AD-9A18-AC7B884EB683}"/>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864D051C-19AF-408A-9104-F7EB7FE5E053}"/>
              </a:ext>
            </a:extLst>
          </p:cNvPr>
          <p:cNvSpPr>
            <a:spLocks noGrp="1"/>
          </p:cNvSpPr>
          <p:nvPr>
            <p:ph type="sldNum" sz="quarter" idx="4"/>
          </p:nvPr>
        </p:nvSpPr>
        <p:spPr/>
        <p:txBody>
          <a:bodyPr/>
          <a:lstStyle/>
          <a:p>
            <a:r>
              <a:rPr lang="en-US"/>
              <a:t>Slide no. </a:t>
            </a:r>
            <a:fld id="{7240F3D1-AE27-48C7-9FC9-EF8542F23A88}" type="slidenum">
              <a:rPr lang="en-US" smtClean="0"/>
              <a:pPr/>
              <a:t>28</a:t>
            </a:fld>
            <a:endParaRPr lang="en-US" dirty="0"/>
          </a:p>
        </p:txBody>
      </p:sp>
      <p:sp>
        <p:nvSpPr>
          <p:cNvPr id="7" name="Rectangle 6">
            <a:extLst>
              <a:ext uri="{FF2B5EF4-FFF2-40B4-BE49-F238E27FC236}">
                <a16:creationId xmlns:a16="http://schemas.microsoft.com/office/drawing/2014/main" id="{D92D42E1-50AE-4887-85CD-4E42CD723E2E}"/>
              </a:ext>
            </a:extLst>
          </p:cNvPr>
          <p:cNvSpPr/>
          <p:nvPr/>
        </p:nvSpPr>
        <p:spPr>
          <a:xfrm>
            <a:off x="82095" y="1074420"/>
            <a:ext cx="8792397" cy="1323439"/>
          </a:xfrm>
          <a:prstGeom prst="rect">
            <a:avLst/>
          </a:prstGeom>
        </p:spPr>
        <p:txBody>
          <a:bodyPr wrap="square">
            <a:spAutoFit/>
          </a:bodyPr>
          <a:lstStyle/>
          <a:p>
            <a:pPr marL="285750" indent="-285750">
              <a:buFont typeface="Arial" panose="020B0604020202020204" pitchFamily="34" charset="0"/>
              <a:buChar char="•"/>
            </a:pPr>
            <a:r>
              <a:rPr lang="en-US" sz="1600" dirty="0"/>
              <a:t>RFE is </a:t>
            </a:r>
            <a:r>
              <a:rPr lang="en-US" sz="1600" dirty="0">
                <a:highlight>
                  <a:srgbClr val="FFFF00"/>
                </a:highlight>
              </a:rPr>
              <a:t>computationally less complex </a:t>
            </a:r>
            <a:r>
              <a:rPr lang="en-US" sz="1600" dirty="0"/>
              <a:t>using the feature weight coefficients (e.g., linear models) or feature importance (tree-based algorithms) to eliminate features recursively,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whereas SFSs eliminate (or add) features based on a user-defined classifier/regression performance metric.</a:t>
            </a:r>
          </a:p>
        </p:txBody>
      </p:sp>
    </p:spTree>
    <p:extLst>
      <p:ext uri="{BB962C8B-B14F-4D97-AF65-F5344CB8AC3E}">
        <p14:creationId xmlns:p14="http://schemas.microsoft.com/office/powerpoint/2010/main" val="1728166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BD2B4-3724-4F17-B6EE-C2D95AF81C55}"/>
              </a:ext>
            </a:extLst>
          </p:cNvPr>
          <p:cNvSpPr>
            <a:spLocks noGrp="1"/>
          </p:cNvSpPr>
          <p:nvPr>
            <p:ph type="title"/>
          </p:nvPr>
        </p:nvSpPr>
        <p:spPr/>
        <p:txBody>
          <a:bodyPr/>
          <a:lstStyle/>
          <a:p>
            <a:r>
              <a:rPr lang="en-US" dirty="0"/>
              <a:t>Recursive Feature elimination</a:t>
            </a:r>
          </a:p>
        </p:txBody>
      </p:sp>
      <p:sp>
        <p:nvSpPr>
          <p:cNvPr id="3" name="Date Placeholder 2">
            <a:extLst>
              <a:ext uri="{FF2B5EF4-FFF2-40B4-BE49-F238E27FC236}">
                <a16:creationId xmlns:a16="http://schemas.microsoft.com/office/drawing/2014/main" id="{CC19BD4C-FF93-40AD-9A18-AC7B884EB683}"/>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864D051C-19AF-408A-9104-F7EB7FE5E053}"/>
              </a:ext>
            </a:extLst>
          </p:cNvPr>
          <p:cNvSpPr>
            <a:spLocks noGrp="1"/>
          </p:cNvSpPr>
          <p:nvPr>
            <p:ph type="sldNum" sz="quarter" idx="4"/>
          </p:nvPr>
        </p:nvSpPr>
        <p:spPr/>
        <p:txBody>
          <a:bodyPr/>
          <a:lstStyle/>
          <a:p>
            <a:r>
              <a:rPr lang="en-US"/>
              <a:t>Slide no. </a:t>
            </a:r>
            <a:fld id="{7240F3D1-AE27-48C7-9FC9-EF8542F23A88}" type="slidenum">
              <a:rPr lang="en-US" smtClean="0"/>
              <a:pPr/>
              <a:t>29</a:t>
            </a:fld>
            <a:endParaRPr lang="en-US" dirty="0"/>
          </a:p>
        </p:txBody>
      </p:sp>
      <p:graphicFrame>
        <p:nvGraphicFramePr>
          <p:cNvPr id="8" name="Table 7">
            <a:extLst>
              <a:ext uri="{FF2B5EF4-FFF2-40B4-BE49-F238E27FC236}">
                <a16:creationId xmlns:a16="http://schemas.microsoft.com/office/drawing/2014/main" id="{4A249D3F-C700-4BBA-AF40-BD85D0F71AAC}"/>
              </a:ext>
            </a:extLst>
          </p:cNvPr>
          <p:cNvGraphicFramePr>
            <a:graphicFrameLocks noGrp="1"/>
          </p:cNvGraphicFramePr>
          <p:nvPr>
            <p:extLst>
              <p:ext uri="{D42A27DB-BD31-4B8C-83A1-F6EECF244321}">
                <p14:modId xmlns:p14="http://schemas.microsoft.com/office/powerpoint/2010/main" val="1193675212"/>
              </p:ext>
            </p:extLst>
          </p:nvPr>
        </p:nvGraphicFramePr>
        <p:xfrm>
          <a:off x="220362" y="1027179"/>
          <a:ext cx="8683006" cy="3543300"/>
        </p:xfrm>
        <a:graphic>
          <a:graphicData uri="http://schemas.openxmlformats.org/drawingml/2006/table">
            <a:tbl>
              <a:tblPr firstRow="1" bandRow="1">
                <a:tableStyleId>{912C8C85-51F0-491E-9774-3900AFEF0FD7}</a:tableStyleId>
              </a:tblPr>
              <a:tblGrid>
                <a:gridCol w="774723">
                  <a:extLst>
                    <a:ext uri="{9D8B030D-6E8A-4147-A177-3AD203B41FA5}">
                      <a16:colId xmlns:a16="http://schemas.microsoft.com/office/drawing/2014/main" val="2506292126"/>
                    </a:ext>
                  </a:extLst>
                </a:gridCol>
                <a:gridCol w="2247055">
                  <a:extLst>
                    <a:ext uri="{9D8B030D-6E8A-4147-A177-3AD203B41FA5}">
                      <a16:colId xmlns:a16="http://schemas.microsoft.com/office/drawing/2014/main" val="1989185687"/>
                    </a:ext>
                  </a:extLst>
                </a:gridCol>
                <a:gridCol w="810096">
                  <a:extLst>
                    <a:ext uri="{9D8B030D-6E8A-4147-A177-3AD203B41FA5}">
                      <a16:colId xmlns:a16="http://schemas.microsoft.com/office/drawing/2014/main" val="1073768703"/>
                    </a:ext>
                  </a:extLst>
                </a:gridCol>
                <a:gridCol w="802994">
                  <a:extLst>
                    <a:ext uri="{9D8B030D-6E8A-4147-A177-3AD203B41FA5}">
                      <a16:colId xmlns:a16="http://schemas.microsoft.com/office/drawing/2014/main" val="1836376621"/>
                    </a:ext>
                  </a:extLst>
                </a:gridCol>
                <a:gridCol w="801407">
                  <a:extLst>
                    <a:ext uri="{9D8B030D-6E8A-4147-A177-3AD203B41FA5}">
                      <a16:colId xmlns:a16="http://schemas.microsoft.com/office/drawing/2014/main" val="2343336527"/>
                    </a:ext>
                  </a:extLst>
                </a:gridCol>
                <a:gridCol w="770585">
                  <a:extLst>
                    <a:ext uri="{9D8B030D-6E8A-4147-A177-3AD203B41FA5}">
                      <a16:colId xmlns:a16="http://schemas.microsoft.com/office/drawing/2014/main" val="923178651"/>
                    </a:ext>
                  </a:extLst>
                </a:gridCol>
                <a:gridCol w="2476146">
                  <a:extLst>
                    <a:ext uri="{9D8B030D-6E8A-4147-A177-3AD203B41FA5}">
                      <a16:colId xmlns:a16="http://schemas.microsoft.com/office/drawing/2014/main" val="2013347570"/>
                    </a:ext>
                  </a:extLst>
                </a:gridCol>
              </a:tblGrid>
              <a:tr h="279360">
                <a:tc>
                  <a:txBody>
                    <a:bodyPr/>
                    <a:lstStyle/>
                    <a:p>
                      <a:r>
                        <a:rPr lang="en-US" dirty="0"/>
                        <a:t>Step</a:t>
                      </a:r>
                    </a:p>
                  </a:txBody>
                  <a:tcPr/>
                </a:tc>
                <a:tc>
                  <a:txBody>
                    <a:bodyPr/>
                    <a:lstStyle/>
                    <a:p>
                      <a:r>
                        <a:rPr lang="en-US" dirty="0"/>
                        <a:t>Descp</a:t>
                      </a:r>
                    </a:p>
                  </a:txBody>
                  <a:tcPr/>
                </a:tc>
                <a:tc>
                  <a:txBody>
                    <a:bodyPr/>
                    <a:lstStyle/>
                    <a:p>
                      <a:r>
                        <a:rPr lang="en-US" dirty="0"/>
                        <a:t>Col A</a:t>
                      </a:r>
                    </a:p>
                  </a:txBody>
                  <a:tcPr/>
                </a:tc>
                <a:tc>
                  <a:txBody>
                    <a:bodyPr/>
                    <a:lstStyle/>
                    <a:p>
                      <a:r>
                        <a:rPr lang="en-US" dirty="0"/>
                        <a:t>Col B</a:t>
                      </a:r>
                    </a:p>
                  </a:txBody>
                  <a:tcPr/>
                </a:tc>
                <a:tc>
                  <a:txBody>
                    <a:bodyPr/>
                    <a:lstStyle/>
                    <a:p>
                      <a:r>
                        <a:rPr lang="en-US" dirty="0"/>
                        <a:t>Col C</a:t>
                      </a:r>
                    </a:p>
                  </a:txBody>
                  <a:tcPr/>
                </a:tc>
                <a:tc>
                  <a:txBody>
                    <a:bodyPr/>
                    <a:lstStyle/>
                    <a:p>
                      <a:r>
                        <a:rPr lang="en-US" dirty="0"/>
                        <a:t>Col D</a:t>
                      </a:r>
                    </a:p>
                  </a:txBody>
                  <a:tcPr/>
                </a:tc>
                <a:tc>
                  <a:txBody>
                    <a:bodyPr/>
                    <a:lstStyle/>
                    <a:p>
                      <a:r>
                        <a:rPr lang="en-US" dirty="0"/>
                        <a:t>ML stats</a:t>
                      </a:r>
                    </a:p>
                  </a:txBody>
                  <a:tcPr/>
                </a:tc>
                <a:extLst>
                  <a:ext uri="{0D108BD9-81ED-4DB2-BD59-A6C34878D82A}">
                    <a16:rowId xmlns:a16="http://schemas.microsoft.com/office/drawing/2014/main" val="583562260"/>
                  </a:ext>
                </a:extLst>
              </a:tr>
              <a:tr h="279360">
                <a:tc>
                  <a:txBody>
                    <a:bodyPr/>
                    <a:lstStyle/>
                    <a:p>
                      <a:r>
                        <a:rPr lang="en-US" dirty="0"/>
                        <a:t>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Start with all columns</a:t>
                      </a:r>
                    </a:p>
                  </a:txBody>
                  <a:tcPr/>
                </a:tc>
                <a:tc>
                  <a:txBody>
                    <a:bodyPr/>
                    <a:lstStyle/>
                    <a:p>
                      <a:pPr algn="ctr"/>
                      <a:r>
                        <a:rPr lang="en-US" dirty="0">
                          <a:solidFill>
                            <a:srgbClr val="FF0000"/>
                          </a:solidFill>
                        </a:rPr>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l"/>
                      <a:r>
                        <a:rPr lang="en-US" dirty="0"/>
                        <a:t>Calculate the score {</a:t>
                      </a:r>
                      <a:r>
                        <a:rPr lang="en-US" dirty="0" err="1"/>
                        <a:t>coeff</a:t>
                      </a:r>
                      <a:r>
                        <a:rPr lang="en-US" dirty="0"/>
                        <a:t> or feature importance} for each feature</a:t>
                      </a:r>
                    </a:p>
                    <a:p>
                      <a:pPr algn="l"/>
                      <a:endParaRPr lang="en-US" dirty="0"/>
                    </a:p>
                    <a:p>
                      <a:pPr algn="l"/>
                      <a:r>
                        <a:rPr lang="en-US" dirty="0"/>
                        <a:t>Remove the feature with lowest score</a:t>
                      </a:r>
                    </a:p>
                  </a:txBody>
                  <a:tcPr/>
                </a:tc>
                <a:extLst>
                  <a:ext uri="{0D108BD9-81ED-4DB2-BD59-A6C34878D82A}">
                    <a16:rowId xmlns:a16="http://schemas.microsoft.com/office/drawing/2014/main" val="962047360"/>
                  </a:ext>
                </a:extLst>
              </a:tr>
              <a:tr h="279360">
                <a:tc>
                  <a:txBody>
                    <a:bodyPr/>
                    <a:lstStyle/>
                    <a:p>
                      <a:r>
                        <a:rPr lang="en-US" dirty="0"/>
                        <a:t>2</a:t>
                      </a:r>
                    </a:p>
                  </a:txBody>
                  <a:tcPr/>
                </a:tc>
                <a:tc>
                  <a:txBody>
                    <a:bodyPr/>
                    <a:lstStyle/>
                    <a:p>
                      <a:r>
                        <a:rPr lang="en-US" dirty="0"/>
                        <a:t>Run with all the subsets</a:t>
                      </a:r>
                    </a:p>
                  </a:txBody>
                  <a:tcPr/>
                </a:tc>
                <a:tc>
                  <a:txBody>
                    <a:bodyPr/>
                    <a:lstStyle/>
                    <a:p>
                      <a:pPr algn="ctr"/>
                      <a:endParaRPr lang="en-US" dirty="0"/>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solidFill>
                            <a:srgbClr val="FF0000"/>
                          </a:solidFill>
                        </a:rPr>
                        <a:t>D</a:t>
                      </a:r>
                    </a:p>
                  </a:txBody>
                  <a:tcPr/>
                </a:tc>
                <a:tc>
                  <a:txBody>
                    <a:bodyPr/>
                    <a:lstStyle/>
                    <a:p>
                      <a:pPr algn="l"/>
                      <a:r>
                        <a:rPr lang="en-US" dirty="0"/>
                        <a:t>Calculate the score {</a:t>
                      </a:r>
                      <a:r>
                        <a:rPr lang="en-US" dirty="0" err="1"/>
                        <a:t>coeff</a:t>
                      </a:r>
                      <a:r>
                        <a:rPr lang="en-US" dirty="0"/>
                        <a:t> or feature importance} for each feature</a:t>
                      </a:r>
                    </a:p>
                    <a:p>
                      <a:pPr algn="l"/>
                      <a:endParaRPr lang="en-US" dirty="0"/>
                    </a:p>
                    <a:p>
                      <a:pPr algn="l"/>
                      <a:r>
                        <a:rPr lang="en-US" dirty="0"/>
                        <a:t>Remove the feature with lowest score</a:t>
                      </a:r>
                    </a:p>
                  </a:txBody>
                  <a:tcPr/>
                </a:tc>
                <a:extLst>
                  <a:ext uri="{0D108BD9-81ED-4DB2-BD59-A6C34878D82A}">
                    <a16:rowId xmlns:a16="http://schemas.microsoft.com/office/drawing/2014/main" val="4076490101"/>
                  </a:ext>
                </a:extLst>
              </a:tr>
              <a:tr h="279360">
                <a:tc>
                  <a:txBody>
                    <a:bodyPr/>
                    <a:lstStyle/>
                    <a:p>
                      <a:r>
                        <a:rPr lang="en-US"/>
                        <a:t>3</a:t>
                      </a:r>
                    </a:p>
                  </a:txBody>
                  <a:tcPr/>
                </a:tc>
                <a:tc>
                  <a:txBody>
                    <a:bodyPr/>
                    <a:lstStyle/>
                    <a:p>
                      <a:r>
                        <a:rPr lang="en-US" dirty="0"/>
                        <a:t>Final Selection</a:t>
                      </a:r>
                    </a:p>
                  </a:txBody>
                  <a:tcPr/>
                </a:tc>
                <a:tc>
                  <a:txBody>
                    <a:bodyPr/>
                    <a:lstStyle/>
                    <a:p>
                      <a:pPr algn="ctr"/>
                      <a:endParaRPr lang="en-US" dirty="0"/>
                    </a:p>
                  </a:txBody>
                  <a:tcPr/>
                </a:tc>
                <a:tc>
                  <a:txBody>
                    <a:bodyPr/>
                    <a:lstStyle/>
                    <a:p>
                      <a:pPr algn="ctr"/>
                      <a:r>
                        <a:rPr lang="en-US" dirty="0"/>
                        <a:t>B</a:t>
                      </a:r>
                    </a:p>
                  </a:txBody>
                  <a:tcPr/>
                </a:tc>
                <a:tc>
                  <a:txBody>
                    <a:bodyPr/>
                    <a:lstStyle/>
                    <a:p>
                      <a:pPr algn="ctr"/>
                      <a:r>
                        <a:rPr lang="en-US" dirty="0"/>
                        <a:t>C</a:t>
                      </a:r>
                    </a:p>
                  </a:txBody>
                  <a:tcPr/>
                </a:tc>
                <a:tc>
                  <a:txBody>
                    <a:bodyPr/>
                    <a:lstStyle/>
                    <a:p>
                      <a:endParaRPr lang="en-US" dirty="0"/>
                    </a:p>
                  </a:txBody>
                  <a:tcPr/>
                </a:tc>
                <a:tc>
                  <a:txBody>
                    <a:bodyPr/>
                    <a:lstStyle/>
                    <a:p>
                      <a:pPr algn="ctr"/>
                      <a:endParaRPr lang="en-US" dirty="0"/>
                    </a:p>
                  </a:txBody>
                  <a:tcPr/>
                </a:tc>
                <a:extLst>
                  <a:ext uri="{0D108BD9-81ED-4DB2-BD59-A6C34878D82A}">
                    <a16:rowId xmlns:a16="http://schemas.microsoft.com/office/drawing/2014/main" val="3525853110"/>
                  </a:ext>
                </a:extLst>
              </a:tr>
              <a:tr h="279360">
                <a:tc>
                  <a:txBody>
                    <a:bodyPr/>
                    <a:lstStyle/>
                    <a:p>
                      <a:endParaRPr lang="en-US" dirty="0"/>
                    </a:p>
                  </a:txBody>
                  <a:tcPr/>
                </a:tc>
                <a:tc>
                  <a:txBody>
                    <a:bodyPr/>
                    <a:lstStyle/>
                    <a:p>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357831845"/>
                  </a:ext>
                </a:extLst>
              </a:tr>
            </a:tbl>
          </a:graphicData>
        </a:graphic>
      </p:graphicFrame>
    </p:spTree>
    <p:extLst>
      <p:ext uri="{BB962C8B-B14F-4D97-AF65-F5344CB8AC3E}">
        <p14:creationId xmlns:p14="http://schemas.microsoft.com/office/powerpoint/2010/main" val="2179396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97C72-0214-4CE0-BFAF-B1EB2DB1DA56}"/>
              </a:ext>
            </a:extLst>
          </p:cNvPr>
          <p:cNvSpPr>
            <a:spLocks noGrp="1"/>
          </p:cNvSpPr>
          <p:nvPr>
            <p:ph type="title"/>
          </p:nvPr>
        </p:nvSpPr>
        <p:spPr/>
        <p:txBody>
          <a:bodyPr/>
          <a:lstStyle/>
          <a:p>
            <a:r>
              <a:rPr lang="en-US" dirty="0"/>
              <a:t>A standard machine learning pipeline</a:t>
            </a:r>
          </a:p>
        </p:txBody>
      </p:sp>
      <p:sp>
        <p:nvSpPr>
          <p:cNvPr id="3" name="Date Placeholder 2">
            <a:extLst>
              <a:ext uri="{FF2B5EF4-FFF2-40B4-BE49-F238E27FC236}">
                <a16:creationId xmlns:a16="http://schemas.microsoft.com/office/drawing/2014/main" id="{E4B01EB6-782B-4C9C-B9A0-8308F2F67CD2}"/>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FEC0F1F3-06C0-4659-907B-530FC5597AE1}"/>
              </a:ext>
            </a:extLst>
          </p:cNvPr>
          <p:cNvSpPr>
            <a:spLocks noGrp="1"/>
          </p:cNvSpPr>
          <p:nvPr>
            <p:ph type="sldNum" sz="quarter" idx="4"/>
          </p:nvPr>
        </p:nvSpPr>
        <p:spPr/>
        <p:txBody>
          <a:bodyPr/>
          <a:lstStyle/>
          <a:p>
            <a:r>
              <a:rPr lang="en-US"/>
              <a:t>Slide no. </a:t>
            </a:r>
            <a:fld id="{7240F3D1-AE27-48C7-9FC9-EF8542F23A88}" type="slidenum">
              <a:rPr lang="en-US" smtClean="0"/>
              <a:pPr/>
              <a:t>3</a:t>
            </a:fld>
            <a:endParaRPr lang="en-US" dirty="0"/>
          </a:p>
        </p:txBody>
      </p:sp>
      <p:pic>
        <p:nvPicPr>
          <p:cNvPr id="5" name="Picture 4">
            <a:extLst>
              <a:ext uri="{FF2B5EF4-FFF2-40B4-BE49-F238E27FC236}">
                <a16:creationId xmlns:a16="http://schemas.microsoft.com/office/drawing/2014/main" id="{08314B75-7C7C-4476-B0FB-5D34EA373E16}"/>
              </a:ext>
            </a:extLst>
          </p:cNvPr>
          <p:cNvPicPr>
            <a:picLocks noChangeAspect="1"/>
          </p:cNvPicPr>
          <p:nvPr/>
        </p:nvPicPr>
        <p:blipFill>
          <a:blip r:embed="rId2"/>
          <a:stretch>
            <a:fillRect/>
          </a:stretch>
        </p:blipFill>
        <p:spPr>
          <a:xfrm>
            <a:off x="2949485" y="983387"/>
            <a:ext cx="6064846" cy="2465207"/>
          </a:xfrm>
          <a:prstGeom prst="rect">
            <a:avLst/>
          </a:prstGeom>
        </p:spPr>
      </p:pic>
      <p:sp>
        <p:nvSpPr>
          <p:cNvPr id="7" name="Rectangle 6">
            <a:extLst>
              <a:ext uri="{FF2B5EF4-FFF2-40B4-BE49-F238E27FC236}">
                <a16:creationId xmlns:a16="http://schemas.microsoft.com/office/drawing/2014/main" id="{0F8654C3-7210-45B9-91A4-68B1C4AD1B69}"/>
              </a:ext>
            </a:extLst>
          </p:cNvPr>
          <p:cNvSpPr/>
          <p:nvPr/>
        </p:nvSpPr>
        <p:spPr>
          <a:xfrm>
            <a:off x="0" y="982284"/>
            <a:ext cx="2914989" cy="1323439"/>
          </a:xfrm>
          <a:prstGeom prst="rect">
            <a:avLst/>
          </a:prstGeom>
        </p:spPr>
        <p:txBody>
          <a:bodyPr wrap="square">
            <a:spAutoFit/>
          </a:bodyPr>
          <a:lstStyle/>
          <a:p>
            <a:r>
              <a:rPr lang="en-US" sz="1600" dirty="0"/>
              <a:t>Feature Engineering is an </a:t>
            </a:r>
            <a:r>
              <a:rPr lang="en-US" sz="1600" dirty="0">
                <a:highlight>
                  <a:srgbClr val="FFFF00"/>
                </a:highlight>
              </a:rPr>
              <a:t>art as well as a science </a:t>
            </a:r>
            <a:r>
              <a:rPr lang="en-US" sz="1600" dirty="0"/>
              <a:t>and this is the reason Data Scientists often spend </a:t>
            </a:r>
            <a:r>
              <a:rPr lang="en-US" sz="1600" dirty="0">
                <a:highlight>
                  <a:srgbClr val="FFFF00"/>
                </a:highlight>
              </a:rPr>
              <a:t>70%</a:t>
            </a:r>
            <a:r>
              <a:rPr lang="en-US" sz="1600" dirty="0"/>
              <a:t> of their time in the data preparation phase.</a:t>
            </a:r>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CF1F8F22-238A-49EE-8957-23CB85B6871B}"/>
                  </a:ext>
                </a:extLst>
              </p14:cNvPr>
              <p14:cNvContentPartPr/>
              <p14:nvPr/>
            </p14:nvContentPartPr>
            <p14:xfrm>
              <a:off x="2914989" y="1735851"/>
              <a:ext cx="3085560" cy="1869840"/>
            </p14:xfrm>
          </p:contentPart>
        </mc:Choice>
        <mc:Fallback xmlns="">
          <p:pic>
            <p:nvPicPr>
              <p:cNvPr id="12" name="Ink 11">
                <a:extLst>
                  <a:ext uri="{FF2B5EF4-FFF2-40B4-BE49-F238E27FC236}">
                    <a16:creationId xmlns:a16="http://schemas.microsoft.com/office/drawing/2014/main" id="{CF1F8F22-238A-49EE-8957-23CB85B6871B}"/>
                  </a:ext>
                </a:extLst>
              </p:cNvPr>
              <p:cNvPicPr/>
              <p:nvPr/>
            </p:nvPicPr>
            <p:blipFill>
              <a:blip r:embed="rId4"/>
              <a:stretch>
                <a:fillRect/>
              </a:stretch>
            </p:blipFill>
            <p:spPr>
              <a:xfrm>
                <a:off x="2908869" y="1729731"/>
                <a:ext cx="3097800" cy="1882080"/>
              </a:xfrm>
              <a:prstGeom prst="rect">
                <a:avLst/>
              </a:prstGeom>
            </p:spPr>
          </p:pic>
        </mc:Fallback>
      </mc:AlternateContent>
      <p:sp>
        <p:nvSpPr>
          <p:cNvPr id="25" name="TextBox 24">
            <a:extLst>
              <a:ext uri="{FF2B5EF4-FFF2-40B4-BE49-F238E27FC236}">
                <a16:creationId xmlns:a16="http://schemas.microsoft.com/office/drawing/2014/main" id="{9B61BF5B-A9AF-4A91-BDC5-40A750BDE2FD}"/>
              </a:ext>
            </a:extLst>
          </p:cNvPr>
          <p:cNvSpPr txBox="1"/>
          <p:nvPr/>
        </p:nvSpPr>
        <p:spPr>
          <a:xfrm>
            <a:off x="2830285" y="3540441"/>
            <a:ext cx="1907177" cy="338554"/>
          </a:xfrm>
          <a:prstGeom prst="rect">
            <a:avLst/>
          </a:prstGeom>
          <a:noFill/>
        </p:spPr>
        <p:txBody>
          <a:bodyPr wrap="square" rtlCol="0">
            <a:spAutoFit/>
          </a:bodyPr>
          <a:lstStyle/>
          <a:p>
            <a:r>
              <a:rPr lang="en-US" sz="1600" dirty="0"/>
              <a:t>Feature Engineering</a:t>
            </a:r>
          </a:p>
        </p:txBody>
      </p:sp>
      <p:sp>
        <p:nvSpPr>
          <p:cNvPr id="27" name="Rectangle 26">
            <a:extLst>
              <a:ext uri="{FF2B5EF4-FFF2-40B4-BE49-F238E27FC236}">
                <a16:creationId xmlns:a16="http://schemas.microsoft.com/office/drawing/2014/main" id="{1CDA9D51-88E4-4CEB-B58A-493E5ED19102}"/>
              </a:ext>
            </a:extLst>
          </p:cNvPr>
          <p:cNvSpPr/>
          <p:nvPr/>
        </p:nvSpPr>
        <p:spPr>
          <a:xfrm>
            <a:off x="5643154" y="3425815"/>
            <a:ext cx="3500846" cy="261610"/>
          </a:xfrm>
          <a:prstGeom prst="rect">
            <a:avLst/>
          </a:prstGeom>
        </p:spPr>
        <p:txBody>
          <a:bodyPr wrap="square">
            <a:spAutoFit/>
          </a:bodyPr>
          <a:lstStyle/>
          <a:p>
            <a:r>
              <a:rPr lang="en-US" sz="1100" b="1" i="1" dirty="0">
                <a:solidFill>
                  <a:srgbClr val="0070C0"/>
                </a:solidFill>
              </a:rPr>
              <a:t>Based on CRISP-DM industry standard process model  </a:t>
            </a:r>
          </a:p>
        </p:txBody>
      </p:sp>
    </p:spTree>
    <p:extLst>
      <p:ext uri="{BB962C8B-B14F-4D97-AF65-F5344CB8AC3E}">
        <p14:creationId xmlns:p14="http://schemas.microsoft.com/office/powerpoint/2010/main" val="7455665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0D628-A245-40E0-BA64-4F8AFB02BBF3}"/>
              </a:ext>
            </a:extLst>
          </p:cNvPr>
          <p:cNvSpPr>
            <a:spLocks noGrp="1"/>
          </p:cNvSpPr>
          <p:nvPr>
            <p:ph type="title"/>
          </p:nvPr>
        </p:nvSpPr>
        <p:spPr/>
        <p:txBody>
          <a:bodyPr/>
          <a:lstStyle/>
          <a:p>
            <a:r>
              <a:rPr lang="en-US" dirty="0"/>
              <a:t>Embedded Methods</a:t>
            </a:r>
          </a:p>
        </p:txBody>
      </p:sp>
      <p:sp>
        <p:nvSpPr>
          <p:cNvPr id="3" name="Date Placeholder 2">
            <a:extLst>
              <a:ext uri="{FF2B5EF4-FFF2-40B4-BE49-F238E27FC236}">
                <a16:creationId xmlns:a16="http://schemas.microsoft.com/office/drawing/2014/main" id="{0DA0E618-5F8D-4648-A5E9-61E7F6DD0F13}"/>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71D38A9F-F159-4A29-A605-18D8314EFB2D}"/>
              </a:ext>
            </a:extLst>
          </p:cNvPr>
          <p:cNvSpPr>
            <a:spLocks noGrp="1"/>
          </p:cNvSpPr>
          <p:nvPr>
            <p:ph type="sldNum" sz="quarter" idx="4"/>
          </p:nvPr>
        </p:nvSpPr>
        <p:spPr/>
        <p:txBody>
          <a:bodyPr/>
          <a:lstStyle/>
          <a:p>
            <a:r>
              <a:rPr lang="en-US"/>
              <a:t>Slide no. </a:t>
            </a:r>
            <a:fld id="{7240F3D1-AE27-48C7-9FC9-EF8542F23A88}" type="slidenum">
              <a:rPr lang="en-US" smtClean="0"/>
              <a:pPr/>
              <a:t>30</a:t>
            </a:fld>
            <a:endParaRPr lang="en-US" dirty="0"/>
          </a:p>
        </p:txBody>
      </p:sp>
      <p:sp>
        <p:nvSpPr>
          <p:cNvPr id="5" name="Rectangle 4">
            <a:extLst>
              <a:ext uri="{FF2B5EF4-FFF2-40B4-BE49-F238E27FC236}">
                <a16:creationId xmlns:a16="http://schemas.microsoft.com/office/drawing/2014/main" id="{6D437A0C-4433-46A0-B5B3-EEF2CBF84B46}"/>
              </a:ext>
            </a:extLst>
          </p:cNvPr>
          <p:cNvSpPr/>
          <p:nvPr/>
        </p:nvSpPr>
        <p:spPr>
          <a:xfrm>
            <a:off x="80682" y="962922"/>
            <a:ext cx="8955742" cy="2554545"/>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70C0"/>
                </a:solidFill>
              </a:rPr>
              <a:t>Embedded</a:t>
            </a:r>
            <a:r>
              <a:rPr lang="en-US" sz="1600" dirty="0"/>
              <a:t> methods learn which features best contribute to the accuracy of the model while the model is being created.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most common type of embedded feature selection methods are regularization methods.</a:t>
            </a:r>
          </a:p>
          <a:p>
            <a:endParaRPr lang="en-US" sz="1600" dirty="0"/>
          </a:p>
          <a:p>
            <a:pPr marL="285750" indent="-285750">
              <a:buFont typeface="Arial" panose="020B0604020202020204" pitchFamily="34" charset="0"/>
              <a:buChar char="•"/>
            </a:pPr>
            <a:r>
              <a:rPr lang="en-US" sz="1600" dirty="0"/>
              <a:t>Regularization methods are also called penalization methods that introduce additional constraints into the optimization of a predictive algorithm (such as a regression algorithm) that bias the model toward lower complexity (fewer coefficients).</a:t>
            </a:r>
          </a:p>
          <a:p>
            <a:endParaRPr lang="en-US" sz="1600" dirty="0"/>
          </a:p>
          <a:p>
            <a:pPr marL="285750" indent="-285750">
              <a:buFont typeface="Arial" panose="020B0604020202020204" pitchFamily="34" charset="0"/>
              <a:buChar char="•"/>
            </a:pPr>
            <a:r>
              <a:rPr lang="en-US" sz="1600" dirty="0"/>
              <a:t>Examples of regularization algorithms are the </a:t>
            </a:r>
            <a:r>
              <a:rPr lang="en-US" sz="1600" dirty="0">
                <a:solidFill>
                  <a:srgbClr val="0070C0"/>
                </a:solidFill>
              </a:rPr>
              <a:t>LASSO, Elastic Net and Ridge Regression</a:t>
            </a:r>
            <a:r>
              <a:rPr lang="en-US" sz="1600" dirty="0"/>
              <a:t>.</a:t>
            </a:r>
          </a:p>
        </p:txBody>
      </p:sp>
    </p:spTree>
    <p:extLst>
      <p:ext uri="{BB962C8B-B14F-4D97-AF65-F5344CB8AC3E}">
        <p14:creationId xmlns:p14="http://schemas.microsoft.com/office/powerpoint/2010/main" val="32154444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2C1C-685F-40BB-8949-5CC22F45FE32}"/>
              </a:ext>
            </a:extLst>
          </p:cNvPr>
          <p:cNvSpPr>
            <a:spLocks noGrp="1"/>
          </p:cNvSpPr>
          <p:nvPr>
            <p:ph type="title"/>
          </p:nvPr>
        </p:nvSpPr>
        <p:spPr/>
        <p:txBody>
          <a:bodyPr/>
          <a:lstStyle/>
          <a:p>
            <a:r>
              <a:rPr lang="en-US" dirty="0"/>
              <a:t>embedded methods - how</a:t>
            </a:r>
          </a:p>
        </p:txBody>
      </p:sp>
      <p:sp>
        <p:nvSpPr>
          <p:cNvPr id="3" name="Date Placeholder 2">
            <a:extLst>
              <a:ext uri="{FF2B5EF4-FFF2-40B4-BE49-F238E27FC236}">
                <a16:creationId xmlns:a16="http://schemas.microsoft.com/office/drawing/2014/main" id="{1EF95A9C-A5B6-49DD-B2BD-C2BD78D9D880}"/>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483315DB-9D09-4877-ADCD-7ACA2BF2AEFF}"/>
              </a:ext>
            </a:extLst>
          </p:cNvPr>
          <p:cNvSpPr>
            <a:spLocks noGrp="1"/>
          </p:cNvSpPr>
          <p:nvPr>
            <p:ph type="sldNum" sz="quarter" idx="4"/>
          </p:nvPr>
        </p:nvSpPr>
        <p:spPr/>
        <p:txBody>
          <a:bodyPr/>
          <a:lstStyle/>
          <a:p>
            <a:r>
              <a:rPr lang="en-US"/>
              <a:t>Slide no. </a:t>
            </a:r>
            <a:fld id="{7240F3D1-AE27-48C7-9FC9-EF8542F23A88}" type="slidenum">
              <a:rPr lang="en-US" smtClean="0"/>
              <a:pPr/>
              <a:t>31</a:t>
            </a:fld>
            <a:endParaRPr lang="en-US" dirty="0"/>
          </a:p>
        </p:txBody>
      </p:sp>
      <p:graphicFrame>
        <p:nvGraphicFramePr>
          <p:cNvPr id="5" name="Table 4">
            <a:extLst>
              <a:ext uri="{FF2B5EF4-FFF2-40B4-BE49-F238E27FC236}">
                <a16:creationId xmlns:a16="http://schemas.microsoft.com/office/drawing/2014/main" id="{1BEB42D0-1768-4EE7-B03C-C2966CC25DE8}"/>
              </a:ext>
            </a:extLst>
          </p:cNvPr>
          <p:cNvGraphicFramePr>
            <a:graphicFrameLocks noGrp="1"/>
          </p:cNvGraphicFramePr>
          <p:nvPr>
            <p:extLst>
              <p:ext uri="{D42A27DB-BD31-4B8C-83A1-F6EECF244321}">
                <p14:modId xmlns:p14="http://schemas.microsoft.com/office/powerpoint/2010/main" val="1486353053"/>
              </p:ext>
            </p:extLst>
          </p:nvPr>
        </p:nvGraphicFramePr>
        <p:xfrm>
          <a:off x="156519" y="992831"/>
          <a:ext cx="8830962" cy="3398520"/>
        </p:xfrm>
        <a:graphic>
          <a:graphicData uri="http://schemas.openxmlformats.org/drawingml/2006/table">
            <a:tbl>
              <a:tblPr firstRow="1" bandRow="1">
                <a:tableStyleId>{17292A2E-F333-43FB-9621-5CBBE7FDCDCB}</a:tableStyleId>
              </a:tblPr>
              <a:tblGrid>
                <a:gridCol w="3122140">
                  <a:extLst>
                    <a:ext uri="{9D8B030D-6E8A-4147-A177-3AD203B41FA5}">
                      <a16:colId xmlns:a16="http://schemas.microsoft.com/office/drawing/2014/main" val="1916275663"/>
                    </a:ext>
                  </a:extLst>
                </a:gridCol>
                <a:gridCol w="5708822">
                  <a:extLst>
                    <a:ext uri="{9D8B030D-6E8A-4147-A177-3AD203B41FA5}">
                      <a16:colId xmlns:a16="http://schemas.microsoft.com/office/drawing/2014/main" val="1421473964"/>
                    </a:ext>
                  </a:extLst>
                </a:gridCol>
              </a:tblGrid>
              <a:tr h="370840">
                <a:tc>
                  <a:txBody>
                    <a:bodyPr/>
                    <a:lstStyle/>
                    <a:p>
                      <a:r>
                        <a:rPr lang="en-US" sz="1400" dirty="0"/>
                        <a:t>Type</a:t>
                      </a:r>
                    </a:p>
                  </a:txBody>
                  <a:tcPr/>
                </a:tc>
                <a:tc>
                  <a:txBody>
                    <a:bodyPr/>
                    <a:lstStyle/>
                    <a:p>
                      <a:endParaRPr lang="en-US" sz="1400" dirty="0"/>
                    </a:p>
                  </a:txBody>
                  <a:tcPr/>
                </a:tc>
                <a:extLst>
                  <a:ext uri="{0D108BD9-81ED-4DB2-BD59-A6C34878D82A}">
                    <a16:rowId xmlns:a16="http://schemas.microsoft.com/office/drawing/2014/main" val="462241168"/>
                  </a:ext>
                </a:extLst>
              </a:tr>
              <a:tr h="370840">
                <a:tc>
                  <a:txBody>
                    <a:bodyPr/>
                    <a:lstStyle/>
                    <a:p>
                      <a:pPr lvl="0"/>
                      <a:r>
                        <a:rPr lang="en-US" sz="1400" dirty="0"/>
                        <a:t>Regularization</a:t>
                      </a:r>
                    </a:p>
                    <a:p>
                      <a:endParaRPr lang="en-US" sz="1400" dirty="0"/>
                    </a:p>
                  </a:txBody>
                  <a:tcPr/>
                </a:tc>
                <a:tc>
                  <a:txBody>
                    <a:bodyPr/>
                    <a:lstStyle/>
                    <a:p>
                      <a:r>
                        <a:rPr lang="en-US" sz="1400" dirty="0"/>
                        <a:t>Controls the value of the parameter. Not so important variables are given low weight</a:t>
                      </a:r>
                    </a:p>
                  </a:txBody>
                  <a:tcPr/>
                </a:tc>
                <a:extLst>
                  <a:ext uri="{0D108BD9-81ED-4DB2-BD59-A6C34878D82A}">
                    <a16:rowId xmlns:a16="http://schemas.microsoft.com/office/drawing/2014/main" val="1358556312"/>
                  </a:ext>
                </a:extLst>
              </a:tr>
              <a:tr h="370840">
                <a:tc>
                  <a:txBody>
                    <a:bodyPr/>
                    <a:lstStyle/>
                    <a:p>
                      <a:pPr lvl="1"/>
                      <a:r>
                        <a:rPr lang="en-US" sz="1400" dirty="0"/>
                        <a:t>Lasso regression</a:t>
                      </a:r>
                    </a:p>
                    <a:p>
                      <a:pPr lvl="1"/>
                      <a:endParaRPr lang="en-US" sz="1400" dirty="0"/>
                    </a:p>
                  </a:txBody>
                  <a:tcPr/>
                </a:tc>
                <a:tc>
                  <a:txBody>
                    <a:bodyPr/>
                    <a:lstStyle/>
                    <a:p>
                      <a:pPr marL="285750" indent="-285750">
                        <a:buFontTx/>
                        <a:buChar char="-"/>
                      </a:pPr>
                      <a:endParaRPr lang="en-US" sz="1400" dirty="0"/>
                    </a:p>
                  </a:txBody>
                  <a:tcPr/>
                </a:tc>
                <a:extLst>
                  <a:ext uri="{0D108BD9-81ED-4DB2-BD59-A6C34878D82A}">
                    <a16:rowId xmlns:a16="http://schemas.microsoft.com/office/drawing/2014/main" val="34710247"/>
                  </a:ext>
                </a:extLst>
              </a:tr>
              <a:tr h="370840">
                <a:tc>
                  <a:txBody>
                    <a:bodyPr/>
                    <a:lstStyle/>
                    <a:p>
                      <a:pPr lvl="1"/>
                      <a:r>
                        <a:rPr lang="en-US" sz="1400" dirty="0"/>
                        <a:t>Ridge regression</a:t>
                      </a:r>
                    </a:p>
                    <a:p>
                      <a:pPr lvl="1"/>
                      <a:endParaRPr lang="en-US" sz="1400" dirty="0"/>
                    </a:p>
                  </a:txBody>
                  <a:tcPr/>
                </a:tc>
                <a:tc>
                  <a:txBody>
                    <a:bodyPr/>
                    <a:lstStyle/>
                    <a:p>
                      <a:endParaRPr lang="en-US" sz="1400" dirty="0"/>
                    </a:p>
                  </a:txBody>
                  <a:tcPr/>
                </a:tc>
                <a:extLst>
                  <a:ext uri="{0D108BD9-81ED-4DB2-BD59-A6C34878D82A}">
                    <a16:rowId xmlns:a16="http://schemas.microsoft.com/office/drawing/2014/main" val="507133543"/>
                  </a:ext>
                </a:extLst>
              </a:tr>
              <a:tr h="370840">
                <a:tc>
                  <a:txBody>
                    <a:bodyPr/>
                    <a:lstStyle/>
                    <a:p>
                      <a:pPr lvl="1"/>
                      <a:r>
                        <a:rPr lang="en-US" sz="1400" dirty="0"/>
                        <a:t>Shrinkage methods</a:t>
                      </a:r>
                    </a:p>
                  </a:txBody>
                  <a:tcPr/>
                </a:tc>
                <a:tc>
                  <a:txBody>
                    <a:bodyPr/>
                    <a:lstStyle/>
                    <a:p>
                      <a:pPr marL="285750" indent="-285750">
                        <a:buFont typeface="Arial" panose="020B0604020202020204" pitchFamily="34" charset="0"/>
                        <a:buChar char="•"/>
                      </a:pPr>
                      <a:endParaRPr lang="en-US" sz="1400" dirty="0"/>
                    </a:p>
                  </a:txBody>
                  <a:tcPr/>
                </a:tc>
                <a:extLst>
                  <a:ext uri="{0D108BD9-81ED-4DB2-BD59-A6C34878D82A}">
                    <a16:rowId xmlns:a16="http://schemas.microsoft.com/office/drawing/2014/main" val="2741768209"/>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dirty="0"/>
                        <a:t>Inbuilt variable selection methods (without select/ reject feature)</a:t>
                      </a:r>
                    </a:p>
                    <a:p>
                      <a:endParaRPr lang="en-US" sz="1400" dirty="0"/>
                    </a:p>
                  </a:txBody>
                  <a:tcPr/>
                </a:tc>
                <a:tc>
                  <a:txBody>
                    <a:bodyPr/>
                    <a:lstStyle/>
                    <a:p>
                      <a:endParaRPr lang="en-US" sz="1400" dirty="0"/>
                    </a:p>
                  </a:txBody>
                  <a:tcPr/>
                </a:tc>
                <a:extLst>
                  <a:ext uri="{0D108BD9-81ED-4DB2-BD59-A6C34878D82A}">
                    <a16:rowId xmlns:a16="http://schemas.microsoft.com/office/drawing/2014/main" val="1182488360"/>
                  </a:ext>
                </a:extLst>
              </a:tr>
              <a:tr h="370840">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750890026"/>
                  </a:ext>
                </a:extLst>
              </a:tr>
            </a:tbl>
          </a:graphicData>
        </a:graphic>
      </p:graphicFrame>
    </p:spTree>
    <p:extLst>
      <p:ext uri="{BB962C8B-B14F-4D97-AF65-F5344CB8AC3E}">
        <p14:creationId xmlns:p14="http://schemas.microsoft.com/office/powerpoint/2010/main" val="5857956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7999-EA9D-4DDD-BEEF-8316EB2DC96E}"/>
              </a:ext>
            </a:extLst>
          </p:cNvPr>
          <p:cNvSpPr>
            <a:spLocks noGrp="1"/>
          </p:cNvSpPr>
          <p:nvPr>
            <p:ph type="title"/>
          </p:nvPr>
        </p:nvSpPr>
        <p:spPr>
          <a:xfrm>
            <a:off x="-8730" y="361"/>
            <a:ext cx="9144000" cy="891540"/>
          </a:xfrm>
        </p:spPr>
        <p:txBody>
          <a:bodyPr/>
          <a:lstStyle/>
          <a:p>
            <a:r>
              <a:rPr lang="en-US" dirty="0"/>
              <a:t>Summary of 3 types of feature selection methods</a:t>
            </a:r>
          </a:p>
        </p:txBody>
      </p:sp>
      <p:sp>
        <p:nvSpPr>
          <p:cNvPr id="3" name="Date Placeholder 2">
            <a:extLst>
              <a:ext uri="{FF2B5EF4-FFF2-40B4-BE49-F238E27FC236}">
                <a16:creationId xmlns:a16="http://schemas.microsoft.com/office/drawing/2014/main" id="{5518BC77-77D8-4DDA-8B20-6B7CE500BA1A}"/>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3A0D5F2B-1BE9-466F-A60F-3E44DEACA157}"/>
              </a:ext>
            </a:extLst>
          </p:cNvPr>
          <p:cNvSpPr>
            <a:spLocks noGrp="1"/>
          </p:cNvSpPr>
          <p:nvPr>
            <p:ph type="sldNum" sz="quarter" idx="4"/>
          </p:nvPr>
        </p:nvSpPr>
        <p:spPr/>
        <p:txBody>
          <a:bodyPr/>
          <a:lstStyle/>
          <a:p>
            <a:r>
              <a:rPr lang="en-US"/>
              <a:t>Slide no. </a:t>
            </a:r>
            <a:fld id="{7240F3D1-AE27-48C7-9FC9-EF8542F23A88}" type="slidenum">
              <a:rPr lang="en-US" smtClean="0"/>
              <a:pPr/>
              <a:t>32</a:t>
            </a:fld>
            <a:endParaRPr lang="en-US" dirty="0"/>
          </a:p>
        </p:txBody>
      </p:sp>
      <p:sp>
        <p:nvSpPr>
          <p:cNvPr id="5" name="Rectangle 4">
            <a:extLst>
              <a:ext uri="{FF2B5EF4-FFF2-40B4-BE49-F238E27FC236}">
                <a16:creationId xmlns:a16="http://schemas.microsoft.com/office/drawing/2014/main" id="{2A539329-ADB3-4749-83C8-13F651F66519}"/>
              </a:ext>
            </a:extLst>
          </p:cNvPr>
          <p:cNvSpPr/>
          <p:nvPr/>
        </p:nvSpPr>
        <p:spPr>
          <a:xfrm>
            <a:off x="110067" y="891540"/>
            <a:ext cx="3555771" cy="3970318"/>
          </a:xfrm>
          <a:prstGeom prst="rect">
            <a:avLst/>
          </a:prstGeom>
        </p:spPr>
        <p:txBody>
          <a:bodyPr wrap="square">
            <a:spAutoFit/>
          </a:bodyPr>
          <a:lstStyle/>
          <a:p>
            <a:r>
              <a:rPr lang="en-US" sz="1400" b="1" dirty="0"/>
              <a:t>Filter methods:</a:t>
            </a:r>
          </a:p>
          <a:p>
            <a:pPr lvl="1"/>
            <a:r>
              <a:rPr lang="en-US" sz="1400" dirty="0"/>
              <a:t>information gain</a:t>
            </a:r>
          </a:p>
          <a:p>
            <a:pPr lvl="1"/>
            <a:r>
              <a:rPr lang="en-US" sz="1400" dirty="0"/>
              <a:t>Univariate feature selection</a:t>
            </a:r>
          </a:p>
          <a:p>
            <a:pPr lvl="1"/>
            <a:r>
              <a:rPr lang="en-US" sz="1400" dirty="0"/>
              <a:t>fisher score</a:t>
            </a:r>
          </a:p>
          <a:p>
            <a:pPr lvl="1"/>
            <a:r>
              <a:rPr lang="en-US" sz="1400" dirty="0"/>
              <a:t>correlation coefficient</a:t>
            </a:r>
          </a:p>
          <a:p>
            <a:pPr lvl="1"/>
            <a:r>
              <a:rPr lang="en-US" sz="1400" dirty="0"/>
              <a:t>variance threshold</a:t>
            </a:r>
          </a:p>
          <a:p>
            <a:pPr lvl="1"/>
            <a:endParaRPr lang="en-US" sz="1400" dirty="0"/>
          </a:p>
          <a:p>
            <a:pPr lvl="1"/>
            <a:endParaRPr lang="en-US" sz="1400" dirty="0"/>
          </a:p>
          <a:p>
            <a:r>
              <a:rPr lang="en-US" sz="1400" b="1" dirty="0"/>
              <a:t>Wrapper methods:</a:t>
            </a:r>
          </a:p>
          <a:p>
            <a:pPr lvl="1"/>
            <a:r>
              <a:rPr lang="en-US" sz="1400" dirty="0"/>
              <a:t>recursive feature elimination</a:t>
            </a:r>
          </a:p>
          <a:p>
            <a:pPr lvl="1"/>
            <a:r>
              <a:rPr lang="en-US" sz="1400" dirty="0"/>
              <a:t>sequential feature selection algorithms</a:t>
            </a:r>
          </a:p>
          <a:p>
            <a:pPr lvl="1"/>
            <a:r>
              <a:rPr lang="en-US" sz="1400" dirty="0"/>
              <a:t>genetic algorithms</a:t>
            </a:r>
          </a:p>
          <a:p>
            <a:pPr lvl="1"/>
            <a:endParaRPr lang="en-US" sz="1400" dirty="0"/>
          </a:p>
          <a:p>
            <a:pPr lvl="1"/>
            <a:endParaRPr lang="en-US" sz="1400" dirty="0"/>
          </a:p>
          <a:p>
            <a:r>
              <a:rPr lang="en-US" sz="1400" b="1" dirty="0"/>
              <a:t>Embedded methods:</a:t>
            </a:r>
          </a:p>
          <a:p>
            <a:pPr lvl="1"/>
            <a:r>
              <a:rPr lang="en-US" sz="1400" dirty="0"/>
              <a:t>L2 (Ridge regression)</a:t>
            </a:r>
          </a:p>
          <a:p>
            <a:pPr lvl="1"/>
            <a:r>
              <a:rPr lang="en-US" sz="1400" dirty="0"/>
              <a:t>L1 (LASSO regression)</a:t>
            </a:r>
          </a:p>
          <a:p>
            <a:pPr lvl="1"/>
            <a:r>
              <a:rPr lang="en-US" sz="1400" dirty="0"/>
              <a:t>ElasticNet</a:t>
            </a:r>
          </a:p>
        </p:txBody>
      </p:sp>
      <p:sp>
        <p:nvSpPr>
          <p:cNvPr id="7" name="Callout: Bent Line with Border and Accent Bar 6">
            <a:extLst>
              <a:ext uri="{FF2B5EF4-FFF2-40B4-BE49-F238E27FC236}">
                <a16:creationId xmlns:a16="http://schemas.microsoft.com/office/drawing/2014/main" id="{FBDAE8B5-4692-439B-BA4A-51B74F5DC94E}"/>
              </a:ext>
            </a:extLst>
          </p:cNvPr>
          <p:cNvSpPr/>
          <p:nvPr/>
        </p:nvSpPr>
        <p:spPr>
          <a:xfrm>
            <a:off x="3665838" y="955589"/>
            <a:ext cx="5368095" cy="1392195"/>
          </a:xfrm>
          <a:prstGeom prst="accentBorderCallout2">
            <a:avLst>
              <a:gd name="adj1" fmla="val 18750"/>
              <a:gd name="adj2" fmla="val -8333"/>
              <a:gd name="adj3" fmla="val 18750"/>
              <a:gd name="adj4" fmla="val -16667"/>
              <a:gd name="adj5" fmla="val 84827"/>
              <a:gd name="adj6" fmla="val -30861"/>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US" sz="1200" dirty="0"/>
              <a:t>Feature with higher variance may contain more useful information, </a:t>
            </a:r>
          </a:p>
          <a:p>
            <a:pPr marL="285750" indent="-285750">
              <a:buFont typeface="Arial" panose="020B0604020202020204" pitchFamily="34" charset="0"/>
              <a:buChar char="•"/>
            </a:pPr>
            <a:r>
              <a:rPr lang="en-US" sz="1200" dirty="0"/>
              <a:t>compute the </a:t>
            </a:r>
            <a:r>
              <a:rPr lang="en-US" sz="1200" dirty="0">
                <a:solidFill>
                  <a:srgbClr val="0070C0"/>
                </a:solidFill>
              </a:rPr>
              <a:t>variance</a:t>
            </a:r>
            <a:r>
              <a:rPr lang="en-US" sz="1200" dirty="0"/>
              <a:t> of each feature, </a:t>
            </a:r>
          </a:p>
          <a:p>
            <a:pPr marL="285750" indent="-285750">
              <a:buFont typeface="Arial" panose="020B0604020202020204" pitchFamily="34" charset="0"/>
              <a:buChar char="•"/>
            </a:pPr>
            <a:r>
              <a:rPr lang="en-US" sz="1200" dirty="0"/>
              <a:t>select the </a:t>
            </a:r>
            <a:r>
              <a:rPr lang="en-US" sz="1200" dirty="0">
                <a:highlight>
                  <a:srgbClr val="FFFF00"/>
                </a:highlight>
              </a:rPr>
              <a:t>subset of features </a:t>
            </a:r>
            <a:r>
              <a:rPr lang="en-US" sz="1200" dirty="0"/>
              <a:t>based on a user-specified threshold. E.g., “keep all features that have a variance greater or equal to x” or “keep the top k features with the largest variance.” </a:t>
            </a:r>
          </a:p>
          <a:p>
            <a:pPr marL="285750" indent="-285750">
              <a:buFont typeface="Arial" panose="020B0604020202020204" pitchFamily="34" charset="0"/>
              <a:buChar char="•"/>
            </a:pPr>
            <a:r>
              <a:rPr lang="en-US" sz="1200" dirty="0">
                <a:solidFill>
                  <a:srgbClr val="FF0000"/>
                </a:solidFill>
              </a:rPr>
              <a:t>NOT taking the relationship </a:t>
            </a:r>
            <a:r>
              <a:rPr lang="en-US" sz="1200" dirty="0"/>
              <a:t>between feature variables or feature and target variables</a:t>
            </a:r>
          </a:p>
        </p:txBody>
      </p:sp>
      <p:sp>
        <p:nvSpPr>
          <p:cNvPr id="8" name="Callout: Bent Line with Border and Accent Bar 7">
            <a:extLst>
              <a:ext uri="{FF2B5EF4-FFF2-40B4-BE49-F238E27FC236}">
                <a16:creationId xmlns:a16="http://schemas.microsoft.com/office/drawing/2014/main" id="{7ED6E617-951B-48CA-B128-3328AB7F067A}"/>
              </a:ext>
            </a:extLst>
          </p:cNvPr>
          <p:cNvSpPr/>
          <p:nvPr/>
        </p:nvSpPr>
        <p:spPr>
          <a:xfrm>
            <a:off x="3665838" y="2656693"/>
            <a:ext cx="5368095" cy="885578"/>
          </a:xfrm>
          <a:prstGeom prst="accentBorderCallout2">
            <a:avLst>
              <a:gd name="adj1" fmla="val 18750"/>
              <a:gd name="adj2" fmla="val -8333"/>
              <a:gd name="adj3" fmla="val 18750"/>
              <a:gd name="adj4" fmla="val -16667"/>
              <a:gd name="adj5" fmla="val 60235"/>
              <a:gd name="adj6" fmla="val -24570"/>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US" sz="1200" dirty="0"/>
              <a:t>find the “optimal” feature subset by iteratively selecting features based on the </a:t>
            </a:r>
            <a:r>
              <a:rPr lang="en-US" sz="1200" dirty="0">
                <a:highlight>
                  <a:srgbClr val="FFFF00"/>
                </a:highlight>
              </a:rPr>
              <a:t>classifier performance</a:t>
            </a:r>
            <a:r>
              <a:rPr lang="en-US" sz="1200" dirty="0"/>
              <a:t>.</a:t>
            </a:r>
          </a:p>
          <a:p>
            <a:pPr marL="285750" indent="-285750">
              <a:buFont typeface="Arial" panose="020B0604020202020204" pitchFamily="34" charset="0"/>
              <a:buChar char="•"/>
            </a:pPr>
            <a:r>
              <a:rPr lang="en-US" sz="1200" dirty="0"/>
              <a:t>train and cross-validate our model for each feature subset combination</a:t>
            </a:r>
          </a:p>
          <a:p>
            <a:pPr marL="285750" indent="-285750">
              <a:buFont typeface="Arial" panose="020B0604020202020204" pitchFamily="34" charset="0"/>
              <a:buChar char="•"/>
            </a:pPr>
            <a:r>
              <a:rPr lang="en-US" sz="1200" dirty="0"/>
              <a:t>Computationally intensive</a:t>
            </a:r>
          </a:p>
        </p:txBody>
      </p:sp>
      <p:sp>
        <p:nvSpPr>
          <p:cNvPr id="9" name="Callout: Bent Line with Border and Accent Bar 8">
            <a:extLst>
              <a:ext uri="{FF2B5EF4-FFF2-40B4-BE49-F238E27FC236}">
                <a16:creationId xmlns:a16="http://schemas.microsoft.com/office/drawing/2014/main" id="{6D66EADD-74AC-434E-B69B-ADF0FEDD96E9}"/>
              </a:ext>
            </a:extLst>
          </p:cNvPr>
          <p:cNvSpPr/>
          <p:nvPr/>
        </p:nvSpPr>
        <p:spPr>
          <a:xfrm>
            <a:off x="3665837" y="3851180"/>
            <a:ext cx="5368095" cy="885578"/>
          </a:xfrm>
          <a:prstGeom prst="accentBorderCallout2">
            <a:avLst>
              <a:gd name="adj1" fmla="val 18750"/>
              <a:gd name="adj2" fmla="val -8333"/>
              <a:gd name="adj3" fmla="val 18750"/>
              <a:gd name="adj4" fmla="val -16667"/>
              <a:gd name="adj5" fmla="val 60235"/>
              <a:gd name="adj6" fmla="val -24570"/>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US" sz="1200" dirty="0"/>
              <a:t>adding a penalty against complexity to reduce the degree of overfitting or variance of a model by adding more bias.</a:t>
            </a:r>
          </a:p>
        </p:txBody>
      </p:sp>
    </p:spTree>
    <p:extLst>
      <p:ext uri="{BB962C8B-B14F-4D97-AF65-F5344CB8AC3E}">
        <p14:creationId xmlns:p14="http://schemas.microsoft.com/office/powerpoint/2010/main" val="8252204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0B145-C0C2-4AC0-B538-D08E956542B5}"/>
              </a:ext>
            </a:extLst>
          </p:cNvPr>
          <p:cNvSpPr>
            <a:spLocks noGrp="1"/>
          </p:cNvSpPr>
          <p:nvPr>
            <p:ph type="title"/>
          </p:nvPr>
        </p:nvSpPr>
        <p:spPr/>
        <p:txBody>
          <a:bodyPr/>
          <a:lstStyle/>
          <a:p>
            <a:r>
              <a:rPr lang="en-US" dirty="0"/>
              <a:t>Dimensionality reduction</a:t>
            </a:r>
          </a:p>
        </p:txBody>
      </p:sp>
      <p:sp>
        <p:nvSpPr>
          <p:cNvPr id="3" name="Date Placeholder 2">
            <a:extLst>
              <a:ext uri="{FF2B5EF4-FFF2-40B4-BE49-F238E27FC236}">
                <a16:creationId xmlns:a16="http://schemas.microsoft.com/office/drawing/2014/main" id="{0C6EAEDC-9FFB-4C78-AF34-0FB447780C0A}"/>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9487077E-2B3A-4876-8C8D-6FAA71F9DDE8}"/>
              </a:ext>
            </a:extLst>
          </p:cNvPr>
          <p:cNvSpPr>
            <a:spLocks noGrp="1"/>
          </p:cNvSpPr>
          <p:nvPr>
            <p:ph type="sldNum" sz="quarter" idx="4"/>
          </p:nvPr>
        </p:nvSpPr>
        <p:spPr/>
        <p:txBody>
          <a:bodyPr/>
          <a:lstStyle/>
          <a:p>
            <a:r>
              <a:rPr lang="en-US"/>
              <a:t>Slide no. </a:t>
            </a:r>
            <a:fld id="{7240F3D1-AE27-48C7-9FC9-EF8542F23A88}" type="slidenum">
              <a:rPr lang="en-US" smtClean="0"/>
              <a:pPr/>
              <a:t>33</a:t>
            </a:fld>
            <a:endParaRPr lang="en-US" dirty="0"/>
          </a:p>
        </p:txBody>
      </p:sp>
      <p:graphicFrame>
        <p:nvGraphicFramePr>
          <p:cNvPr id="5" name="Diagram 4">
            <a:extLst>
              <a:ext uri="{FF2B5EF4-FFF2-40B4-BE49-F238E27FC236}">
                <a16:creationId xmlns:a16="http://schemas.microsoft.com/office/drawing/2014/main" id="{C0B8F98C-4825-4D63-9FB1-6F7D83702FDB}"/>
              </a:ext>
            </a:extLst>
          </p:cNvPr>
          <p:cNvGraphicFramePr/>
          <p:nvPr>
            <p:extLst>
              <p:ext uri="{D42A27DB-BD31-4B8C-83A1-F6EECF244321}">
                <p14:modId xmlns:p14="http://schemas.microsoft.com/office/powerpoint/2010/main" val="2849763850"/>
              </p:ext>
            </p:extLst>
          </p:nvPr>
        </p:nvGraphicFramePr>
        <p:xfrm>
          <a:off x="211181" y="1114516"/>
          <a:ext cx="8090263" cy="26149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49516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1C11B-48C1-4BDD-83EB-505BA7AB406C}"/>
              </a:ext>
            </a:extLst>
          </p:cNvPr>
          <p:cNvSpPr>
            <a:spLocks noGrp="1"/>
          </p:cNvSpPr>
          <p:nvPr>
            <p:ph type="title"/>
          </p:nvPr>
        </p:nvSpPr>
        <p:spPr/>
        <p:txBody>
          <a:bodyPr/>
          <a:lstStyle/>
          <a:p>
            <a:r>
              <a:rPr lang="en-US" dirty="0"/>
              <a:t>PCA PRIMER</a:t>
            </a:r>
          </a:p>
        </p:txBody>
      </p:sp>
      <p:sp>
        <p:nvSpPr>
          <p:cNvPr id="3" name="Date Placeholder 2">
            <a:extLst>
              <a:ext uri="{FF2B5EF4-FFF2-40B4-BE49-F238E27FC236}">
                <a16:creationId xmlns:a16="http://schemas.microsoft.com/office/drawing/2014/main" id="{489CAA0D-453D-41A0-BF75-83505333DA41}"/>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F491D426-0FA6-4A15-8200-F1AEAE3859CF}"/>
              </a:ext>
            </a:extLst>
          </p:cNvPr>
          <p:cNvSpPr>
            <a:spLocks noGrp="1"/>
          </p:cNvSpPr>
          <p:nvPr>
            <p:ph type="sldNum" sz="quarter" idx="4"/>
          </p:nvPr>
        </p:nvSpPr>
        <p:spPr/>
        <p:txBody>
          <a:bodyPr/>
          <a:lstStyle/>
          <a:p>
            <a:r>
              <a:rPr lang="en-US"/>
              <a:t>Slide no. </a:t>
            </a:r>
            <a:fld id="{7240F3D1-AE27-48C7-9FC9-EF8542F23A88}" type="slidenum">
              <a:rPr lang="en-US" smtClean="0"/>
              <a:pPr/>
              <a:t>34</a:t>
            </a:fld>
            <a:endParaRPr lang="en-US" dirty="0"/>
          </a:p>
        </p:txBody>
      </p:sp>
      <p:sp>
        <p:nvSpPr>
          <p:cNvPr id="5" name="Rectangle 4">
            <a:extLst>
              <a:ext uri="{FF2B5EF4-FFF2-40B4-BE49-F238E27FC236}">
                <a16:creationId xmlns:a16="http://schemas.microsoft.com/office/drawing/2014/main" id="{6D13CCED-2EEA-4792-B2A2-67230848C2C7}"/>
              </a:ext>
            </a:extLst>
          </p:cNvPr>
          <p:cNvSpPr/>
          <p:nvPr/>
        </p:nvSpPr>
        <p:spPr>
          <a:xfrm>
            <a:off x="89646" y="961295"/>
            <a:ext cx="8973671" cy="3785652"/>
          </a:xfrm>
          <a:prstGeom prst="rect">
            <a:avLst/>
          </a:prstGeom>
        </p:spPr>
        <p:txBody>
          <a:bodyPr wrap="square">
            <a:spAutoFit/>
          </a:bodyPr>
          <a:lstStyle/>
          <a:p>
            <a:pPr marL="285750" indent="-285750">
              <a:buFont typeface="Arial" panose="020B0604020202020204" pitchFamily="34" charset="0"/>
              <a:buChar char="•"/>
            </a:pPr>
            <a:r>
              <a:rPr lang="en-US" sz="1600" dirty="0"/>
              <a:t>Principal Component Analysis (</a:t>
            </a:r>
            <a:r>
              <a:rPr lang="en-US" sz="1600" dirty="0">
                <a:solidFill>
                  <a:srgbClr val="0070C0"/>
                </a:solidFill>
              </a:rPr>
              <a:t>PCA</a:t>
            </a:r>
            <a:r>
              <a:rPr lang="en-US" sz="1600" dirty="0"/>
              <a:t>) is a </a:t>
            </a:r>
            <a:r>
              <a:rPr lang="en-US" sz="1600" dirty="0">
                <a:highlight>
                  <a:srgbClr val="FFFF00"/>
                </a:highlight>
              </a:rPr>
              <a:t>dimensionality reduction technique </a:t>
            </a:r>
            <a:r>
              <a:rPr lang="en-US" sz="1600" dirty="0"/>
              <a:t>used to transform high-dimensional datasets into a dataset with fewer variables, where the set of resulting variables explains the maximum variance within the dataset.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PCA is used </a:t>
            </a:r>
            <a:r>
              <a:rPr lang="en-US" sz="1600" dirty="0">
                <a:highlight>
                  <a:srgbClr val="FFFF00"/>
                </a:highlight>
              </a:rPr>
              <a:t>prior</a:t>
            </a:r>
            <a:r>
              <a:rPr lang="en-US" sz="1600" dirty="0"/>
              <a:t> to unsupervised and supervised machine learning steps to reduce the number of features used in the analysis, thereby reducing the likelihood of error and also the computation time.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2 parts to understanding the PCA model</a:t>
            </a:r>
          </a:p>
          <a:p>
            <a:pPr marL="285750"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Understand what PCA does? How to use and interpret the results?</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Maths behind the PCA</a:t>
            </a:r>
          </a:p>
          <a:p>
            <a:endParaRPr lang="en-US" sz="1600" dirty="0"/>
          </a:p>
          <a:p>
            <a:endParaRPr lang="en-US" sz="1600" dirty="0"/>
          </a:p>
          <a:p>
            <a:endParaRPr lang="en-US" sz="1600" dirty="0"/>
          </a:p>
        </p:txBody>
      </p:sp>
    </p:spTree>
    <p:extLst>
      <p:ext uri="{BB962C8B-B14F-4D97-AF65-F5344CB8AC3E}">
        <p14:creationId xmlns:p14="http://schemas.microsoft.com/office/powerpoint/2010/main" val="22072336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EB693-7D4D-4407-9F0D-7087F92414FE}"/>
              </a:ext>
            </a:extLst>
          </p:cNvPr>
          <p:cNvSpPr>
            <a:spLocks noGrp="1"/>
          </p:cNvSpPr>
          <p:nvPr>
            <p:ph type="title"/>
          </p:nvPr>
        </p:nvSpPr>
        <p:spPr/>
        <p:txBody>
          <a:bodyPr/>
          <a:lstStyle/>
          <a:p>
            <a:r>
              <a:rPr lang="en-US" dirty="0"/>
              <a:t>Pca – what does it do?</a:t>
            </a:r>
          </a:p>
        </p:txBody>
      </p:sp>
      <p:sp>
        <p:nvSpPr>
          <p:cNvPr id="3" name="Date Placeholder 2">
            <a:extLst>
              <a:ext uri="{FF2B5EF4-FFF2-40B4-BE49-F238E27FC236}">
                <a16:creationId xmlns:a16="http://schemas.microsoft.com/office/drawing/2014/main" id="{F5F2924C-DCDA-439E-A627-36C0593CF758}"/>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0DBF25C7-316C-4486-BECD-E2D13382F78F}"/>
              </a:ext>
            </a:extLst>
          </p:cNvPr>
          <p:cNvSpPr>
            <a:spLocks noGrp="1"/>
          </p:cNvSpPr>
          <p:nvPr>
            <p:ph type="sldNum" sz="quarter" idx="4"/>
          </p:nvPr>
        </p:nvSpPr>
        <p:spPr/>
        <p:txBody>
          <a:bodyPr/>
          <a:lstStyle/>
          <a:p>
            <a:r>
              <a:rPr lang="en-US"/>
              <a:t>Slide no. </a:t>
            </a:r>
            <a:fld id="{7240F3D1-AE27-48C7-9FC9-EF8542F23A88}" type="slidenum">
              <a:rPr lang="en-US" smtClean="0"/>
              <a:pPr/>
              <a:t>35</a:t>
            </a:fld>
            <a:endParaRPr lang="en-US" dirty="0"/>
          </a:p>
        </p:txBody>
      </p:sp>
      <p:sp>
        <p:nvSpPr>
          <p:cNvPr id="5" name="Rectangle 4">
            <a:extLst>
              <a:ext uri="{FF2B5EF4-FFF2-40B4-BE49-F238E27FC236}">
                <a16:creationId xmlns:a16="http://schemas.microsoft.com/office/drawing/2014/main" id="{013553DB-6401-48A8-9F92-B82D3265BC50}"/>
              </a:ext>
            </a:extLst>
          </p:cNvPr>
          <p:cNvSpPr/>
          <p:nvPr/>
        </p:nvSpPr>
        <p:spPr>
          <a:xfrm>
            <a:off x="91440" y="967085"/>
            <a:ext cx="9052560" cy="4278094"/>
          </a:xfrm>
          <a:prstGeom prst="rect">
            <a:avLst/>
          </a:prstGeom>
        </p:spPr>
        <p:txBody>
          <a:bodyPr wrap="square">
            <a:spAutoFit/>
          </a:bodyPr>
          <a:lstStyle/>
          <a:p>
            <a:pPr marL="285750" indent="-285750">
              <a:buFont typeface="Arial" panose="020B0604020202020204" pitchFamily="34" charset="0"/>
              <a:buChar char="•"/>
            </a:pPr>
            <a:r>
              <a:rPr lang="en-US" sz="1600" dirty="0"/>
              <a:t>In dimensionality reduction, we learn a </a:t>
            </a:r>
            <a:r>
              <a:rPr lang="en-US" sz="1600" dirty="0">
                <a:highlight>
                  <a:srgbClr val="FFFF00"/>
                </a:highlight>
              </a:rPr>
              <a:t>smaller set of variables </a:t>
            </a:r>
            <a:r>
              <a:rPr lang="en-US" sz="1600" dirty="0"/>
              <a:t>which </a:t>
            </a:r>
            <a:r>
              <a:rPr lang="en-US" sz="1600" dirty="0">
                <a:highlight>
                  <a:srgbClr val="FFFF00"/>
                </a:highlight>
              </a:rPr>
              <a:t>describe</a:t>
            </a:r>
            <a:r>
              <a:rPr lang="en-US" sz="1600" dirty="0"/>
              <a:t> the data sufficiently well.</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Basically mapping the original variables to new variables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In PCA, we are interested to find the </a:t>
            </a:r>
            <a:r>
              <a:rPr lang="en-US" sz="1600" dirty="0">
                <a:highlight>
                  <a:srgbClr val="FFFF00"/>
                </a:highlight>
              </a:rPr>
              <a:t>directions (components) </a:t>
            </a:r>
            <a:r>
              <a:rPr lang="en-US" sz="1600" dirty="0"/>
              <a:t>that maximize the variance in our dataset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So, in this way, the </a:t>
            </a:r>
            <a:r>
              <a:rPr lang="en-US" sz="1600" dirty="0">
                <a:solidFill>
                  <a:srgbClr val="0070C0"/>
                </a:solidFill>
              </a:rPr>
              <a:t>1st principal component </a:t>
            </a:r>
            <a:r>
              <a:rPr lang="en-US" sz="1600" dirty="0">
                <a:highlight>
                  <a:srgbClr val="FFFF00"/>
                </a:highlight>
              </a:rPr>
              <a:t>retains maximum variation </a:t>
            </a:r>
            <a:r>
              <a:rPr lang="en-US" sz="1600" dirty="0"/>
              <a:t>that was present in the original components.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variation present in the PCs decrease as we move from the 1st PC to the last one, hence the importance.</a:t>
            </a:r>
          </a:p>
          <a:p>
            <a:endParaRPr lang="en-US" sz="1600" dirty="0"/>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4252717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BEC0B-0DE6-4EA6-8720-B6CDB848BD0A}"/>
              </a:ext>
            </a:extLst>
          </p:cNvPr>
          <p:cNvSpPr>
            <a:spLocks noGrp="1"/>
          </p:cNvSpPr>
          <p:nvPr>
            <p:ph type="title"/>
          </p:nvPr>
        </p:nvSpPr>
        <p:spPr/>
        <p:txBody>
          <a:bodyPr/>
          <a:lstStyle/>
          <a:p>
            <a:r>
              <a:rPr lang="en-US" dirty="0"/>
              <a:t>Pca – the maths behind it</a:t>
            </a:r>
          </a:p>
        </p:txBody>
      </p:sp>
      <p:sp>
        <p:nvSpPr>
          <p:cNvPr id="3" name="Date Placeholder 2">
            <a:extLst>
              <a:ext uri="{FF2B5EF4-FFF2-40B4-BE49-F238E27FC236}">
                <a16:creationId xmlns:a16="http://schemas.microsoft.com/office/drawing/2014/main" id="{9BCBD0B6-BEDF-4E7D-B7F2-2768EA7C7E57}"/>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D77F4DC9-4FD7-4A00-BD1C-03567C188052}"/>
              </a:ext>
            </a:extLst>
          </p:cNvPr>
          <p:cNvSpPr>
            <a:spLocks noGrp="1"/>
          </p:cNvSpPr>
          <p:nvPr>
            <p:ph type="sldNum" sz="quarter" idx="4"/>
          </p:nvPr>
        </p:nvSpPr>
        <p:spPr/>
        <p:txBody>
          <a:bodyPr/>
          <a:lstStyle/>
          <a:p>
            <a:r>
              <a:rPr lang="en-US"/>
              <a:t>Slide no. </a:t>
            </a:r>
            <a:fld id="{7240F3D1-AE27-48C7-9FC9-EF8542F23A88}" type="slidenum">
              <a:rPr lang="en-US" smtClean="0"/>
              <a:pPr/>
              <a:t>36</a:t>
            </a:fld>
            <a:endParaRPr lang="en-US" dirty="0"/>
          </a:p>
        </p:txBody>
      </p:sp>
      <p:sp>
        <p:nvSpPr>
          <p:cNvPr id="5" name="Rectangle 4">
            <a:extLst>
              <a:ext uri="{FF2B5EF4-FFF2-40B4-BE49-F238E27FC236}">
                <a16:creationId xmlns:a16="http://schemas.microsoft.com/office/drawing/2014/main" id="{07E9774B-E4EB-486A-A850-BB742E5573B0}"/>
              </a:ext>
            </a:extLst>
          </p:cNvPr>
          <p:cNvSpPr/>
          <p:nvPr/>
        </p:nvSpPr>
        <p:spPr>
          <a:xfrm>
            <a:off x="82296" y="891540"/>
            <a:ext cx="8915400" cy="1815882"/>
          </a:xfrm>
          <a:prstGeom prst="rect">
            <a:avLst/>
          </a:prstGeom>
        </p:spPr>
        <p:txBody>
          <a:bodyPr wrap="square">
            <a:spAutoFit/>
          </a:bodyPr>
          <a:lstStyle/>
          <a:p>
            <a:pPr marL="285750" indent="-285750">
              <a:buFontTx/>
              <a:buChar char="-"/>
            </a:pPr>
            <a:r>
              <a:rPr lang="en-US" sz="1600" dirty="0"/>
              <a:t>In PCA the model/function used is a </a:t>
            </a:r>
            <a:r>
              <a:rPr lang="en-US" sz="1600" dirty="0">
                <a:highlight>
                  <a:srgbClr val="FFFF00"/>
                </a:highlight>
              </a:rPr>
              <a:t>linear combination </a:t>
            </a:r>
            <a:r>
              <a:rPr lang="en-US" sz="1600" dirty="0"/>
              <a:t>of the original variables i.e. each new variable is constructed as a linear combination of the original variables</a:t>
            </a:r>
          </a:p>
          <a:p>
            <a:pPr marL="285750" indent="-285750">
              <a:buFontTx/>
              <a:buChar char="-"/>
            </a:pPr>
            <a:endParaRPr lang="en-US" sz="1600" dirty="0"/>
          </a:p>
          <a:p>
            <a:pPr marL="285750" indent="-285750">
              <a:buFontTx/>
              <a:buChar char="-"/>
            </a:pPr>
            <a:r>
              <a:rPr lang="en-US" sz="1600" dirty="0"/>
              <a:t>The </a:t>
            </a:r>
            <a:r>
              <a:rPr lang="en-US" sz="1600" dirty="0">
                <a:solidFill>
                  <a:srgbClr val="0070C0"/>
                </a:solidFill>
              </a:rPr>
              <a:t>principal components </a:t>
            </a:r>
            <a:r>
              <a:rPr lang="en-US" sz="1600" dirty="0"/>
              <a:t>are the </a:t>
            </a:r>
            <a:r>
              <a:rPr lang="en-US" sz="1600" dirty="0">
                <a:solidFill>
                  <a:srgbClr val="0070C0"/>
                </a:solidFill>
              </a:rPr>
              <a:t>eigenvectors</a:t>
            </a:r>
            <a:r>
              <a:rPr lang="en-US" sz="1600" dirty="0"/>
              <a:t> of a covariance matrix, and hence they are </a:t>
            </a:r>
            <a:r>
              <a:rPr lang="en-US" sz="1600" dirty="0">
                <a:highlight>
                  <a:srgbClr val="FFFF00"/>
                </a:highlight>
              </a:rPr>
              <a:t>orthogonal</a:t>
            </a:r>
            <a:r>
              <a:rPr lang="en-US" sz="1600" dirty="0"/>
              <a:t>.</a:t>
            </a:r>
          </a:p>
          <a:p>
            <a:pPr marL="285750" indent="-285750">
              <a:buFontTx/>
              <a:buChar char="-"/>
            </a:pPr>
            <a:endParaRPr lang="en-US" sz="1600" dirty="0"/>
          </a:p>
          <a:p>
            <a:pPr marL="285750" indent="-285750">
              <a:buFontTx/>
              <a:buChar char="-"/>
            </a:pPr>
            <a:endParaRPr lang="en-US" sz="1600" dirty="0"/>
          </a:p>
          <a:p>
            <a:pPr marL="285750" indent="-285750">
              <a:buFontTx/>
              <a:buChar char="-"/>
            </a:pPr>
            <a:endParaRPr lang="en-US" sz="1600" dirty="0"/>
          </a:p>
        </p:txBody>
      </p:sp>
    </p:spTree>
    <p:extLst>
      <p:ext uri="{BB962C8B-B14F-4D97-AF65-F5344CB8AC3E}">
        <p14:creationId xmlns:p14="http://schemas.microsoft.com/office/powerpoint/2010/main" val="37297871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2A28-660F-4647-BF30-D86D000D3029}"/>
              </a:ext>
            </a:extLst>
          </p:cNvPr>
          <p:cNvSpPr>
            <a:spLocks noGrp="1"/>
          </p:cNvSpPr>
          <p:nvPr>
            <p:ph type="title"/>
          </p:nvPr>
        </p:nvSpPr>
        <p:spPr/>
        <p:txBody>
          <a:bodyPr/>
          <a:lstStyle/>
          <a:p>
            <a:r>
              <a:rPr lang="en-US" dirty="0"/>
              <a:t>Why pca?</a:t>
            </a:r>
          </a:p>
        </p:txBody>
      </p:sp>
      <p:sp>
        <p:nvSpPr>
          <p:cNvPr id="3" name="Date Placeholder 2">
            <a:extLst>
              <a:ext uri="{FF2B5EF4-FFF2-40B4-BE49-F238E27FC236}">
                <a16:creationId xmlns:a16="http://schemas.microsoft.com/office/drawing/2014/main" id="{F1E4FC32-465A-4638-9AB6-F04F2AC40E55}"/>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713C5374-CAB8-4B6D-B707-E6D9C1142120}"/>
              </a:ext>
            </a:extLst>
          </p:cNvPr>
          <p:cNvSpPr>
            <a:spLocks noGrp="1"/>
          </p:cNvSpPr>
          <p:nvPr>
            <p:ph type="sldNum" sz="quarter" idx="4"/>
          </p:nvPr>
        </p:nvSpPr>
        <p:spPr/>
        <p:txBody>
          <a:bodyPr/>
          <a:lstStyle/>
          <a:p>
            <a:r>
              <a:rPr lang="en-US"/>
              <a:t>Slide no. </a:t>
            </a:r>
            <a:fld id="{7240F3D1-AE27-48C7-9FC9-EF8542F23A88}" type="slidenum">
              <a:rPr lang="en-US" smtClean="0"/>
              <a:pPr/>
              <a:t>37</a:t>
            </a:fld>
            <a:endParaRPr lang="en-US" dirty="0"/>
          </a:p>
        </p:txBody>
      </p:sp>
      <p:sp>
        <p:nvSpPr>
          <p:cNvPr id="5" name="Rectangle 4">
            <a:extLst>
              <a:ext uri="{FF2B5EF4-FFF2-40B4-BE49-F238E27FC236}">
                <a16:creationId xmlns:a16="http://schemas.microsoft.com/office/drawing/2014/main" id="{4FA83257-5C85-4E71-856B-2ABD703F4A18}"/>
              </a:ext>
            </a:extLst>
          </p:cNvPr>
          <p:cNvSpPr/>
          <p:nvPr/>
        </p:nvSpPr>
        <p:spPr>
          <a:xfrm>
            <a:off x="163285" y="1002089"/>
            <a:ext cx="8850085" cy="2308324"/>
          </a:xfrm>
          <a:prstGeom prst="rect">
            <a:avLst/>
          </a:prstGeom>
        </p:spPr>
        <p:txBody>
          <a:bodyPr wrap="square">
            <a:spAutoFit/>
          </a:bodyPr>
          <a:lstStyle/>
          <a:p>
            <a:r>
              <a:rPr lang="en-US" sz="1600" dirty="0"/>
              <a:t>There are 2 aspects of </a:t>
            </a:r>
            <a:r>
              <a:rPr lang="en-US" sz="1600" dirty="0">
                <a:highlight>
                  <a:srgbClr val="FFFF00"/>
                </a:highlight>
              </a:rPr>
              <a:t>dimensionality reduction </a:t>
            </a:r>
            <a:r>
              <a:rPr lang="en-US" sz="1600" dirty="0"/>
              <a:t>with PCA.</a:t>
            </a:r>
          </a:p>
          <a:p>
            <a:endParaRPr lang="en-US" sz="1600" dirty="0"/>
          </a:p>
          <a:p>
            <a:pPr marL="285750" indent="-285750">
              <a:buFont typeface="Arial" panose="020B0604020202020204" pitchFamily="34" charset="0"/>
              <a:buChar char="•"/>
            </a:pPr>
            <a:r>
              <a:rPr lang="en-US" sz="1600" dirty="0"/>
              <a:t>The training time of the algorithms reduces significantly with less number of features.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It is not always possible to analyze data in high dimensions, in 2D or 3D</a:t>
            </a:r>
          </a:p>
          <a:p>
            <a:pPr marL="285750"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For instance if there are 100 features in a dataset. </a:t>
            </a:r>
          </a:p>
          <a:p>
            <a:pPr marL="742950" lvl="1" indent="-285750">
              <a:buFont typeface="Arial" panose="020B0604020202020204" pitchFamily="34" charset="0"/>
              <a:buChar char="•"/>
            </a:pPr>
            <a:r>
              <a:rPr lang="en-US" sz="1600" dirty="0"/>
              <a:t>Total number of scatter plots required to visualize the data would be 100(100-1)/2 = 4950.</a:t>
            </a:r>
          </a:p>
          <a:p>
            <a:pPr marL="742950" lvl="1" indent="-285750">
              <a:buFont typeface="Arial" panose="020B0604020202020204" pitchFamily="34" charset="0"/>
              <a:buChar char="•"/>
            </a:pPr>
            <a:r>
              <a:rPr lang="en-US" sz="1600" dirty="0"/>
              <a:t>Practically it is </a:t>
            </a:r>
            <a:r>
              <a:rPr lang="en-US" sz="1600" dirty="0">
                <a:solidFill>
                  <a:srgbClr val="FF0000"/>
                </a:solidFill>
              </a:rPr>
              <a:t>not possible to analyze </a:t>
            </a:r>
            <a:r>
              <a:rPr lang="en-US" sz="1600" dirty="0"/>
              <a:t>data this way.</a:t>
            </a:r>
          </a:p>
        </p:txBody>
      </p:sp>
    </p:spTree>
    <p:extLst>
      <p:ext uri="{BB962C8B-B14F-4D97-AF65-F5344CB8AC3E}">
        <p14:creationId xmlns:p14="http://schemas.microsoft.com/office/powerpoint/2010/main" val="15789875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DC73E-598C-4DA2-9F18-5F30C91BD994}"/>
              </a:ext>
            </a:extLst>
          </p:cNvPr>
          <p:cNvSpPr>
            <a:spLocks noGrp="1"/>
          </p:cNvSpPr>
          <p:nvPr>
            <p:ph type="title"/>
          </p:nvPr>
        </p:nvSpPr>
        <p:spPr/>
        <p:txBody>
          <a:bodyPr/>
          <a:lstStyle/>
          <a:p>
            <a:r>
              <a:rPr lang="en-US" dirty="0"/>
              <a:t>Normalization of Features</a:t>
            </a:r>
          </a:p>
        </p:txBody>
      </p:sp>
      <p:sp>
        <p:nvSpPr>
          <p:cNvPr id="3" name="Date Placeholder 2">
            <a:extLst>
              <a:ext uri="{FF2B5EF4-FFF2-40B4-BE49-F238E27FC236}">
                <a16:creationId xmlns:a16="http://schemas.microsoft.com/office/drawing/2014/main" id="{60CAA059-4F5E-479A-940B-B8F9019DEFE8}"/>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76981AA3-45CA-4112-A5FB-E5DFF1DD22B5}"/>
              </a:ext>
            </a:extLst>
          </p:cNvPr>
          <p:cNvSpPr>
            <a:spLocks noGrp="1"/>
          </p:cNvSpPr>
          <p:nvPr>
            <p:ph type="sldNum" sz="quarter" idx="4"/>
          </p:nvPr>
        </p:nvSpPr>
        <p:spPr/>
        <p:txBody>
          <a:bodyPr/>
          <a:lstStyle/>
          <a:p>
            <a:r>
              <a:rPr lang="en-US"/>
              <a:t>Slide no. </a:t>
            </a:r>
            <a:fld id="{7240F3D1-AE27-48C7-9FC9-EF8542F23A88}" type="slidenum">
              <a:rPr lang="en-US" smtClean="0"/>
              <a:pPr/>
              <a:t>38</a:t>
            </a:fld>
            <a:endParaRPr lang="en-US" dirty="0"/>
          </a:p>
        </p:txBody>
      </p:sp>
      <p:sp>
        <p:nvSpPr>
          <p:cNvPr id="5" name="Rectangle 4">
            <a:extLst>
              <a:ext uri="{FF2B5EF4-FFF2-40B4-BE49-F238E27FC236}">
                <a16:creationId xmlns:a16="http://schemas.microsoft.com/office/drawing/2014/main" id="{ACB4721B-5D60-48DC-A45B-88A0235CAB33}"/>
              </a:ext>
            </a:extLst>
          </p:cNvPr>
          <p:cNvSpPr/>
          <p:nvPr/>
        </p:nvSpPr>
        <p:spPr>
          <a:xfrm>
            <a:off x="73152" y="995857"/>
            <a:ext cx="8975432" cy="3046988"/>
          </a:xfrm>
          <a:prstGeom prst="rect">
            <a:avLst/>
          </a:prstGeom>
        </p:spPr>
        <p:txBody>
          <a:bodyPr wrap="square">
            <a:spAutoFit/>
          </a:bodyPr>
          <a:lstStyle/>
          <a:p>
            <a:pPr marL="285750" indent="-285750">
              <a:buFont typeface="Arial" panose="020B0604020202020204" pitchFamily="34" charset="0"/>
              <a:buChar char="•"/>
            </a:pPr>
            <a:r>
              <a:rPr lang="en-US" sz="1600" dirty="0"/>
              <a:t>A feature set </a:t>
            </a:r>
            <a:r>
              <a:rPr lang="en-US" sz="1600" dirty="0">
                <a:highlight>
                  <a:srgbClr val="FFFF00"/>
                </a:highlight>
              </a:rPr>
              <a:t>must be normalized </a:t>
            </a:r>
            <a:r>
              <a:rPr lang="en-US" sz="1600" dirty="0"/>
              <a:t>before applying PCA. </a:t>
            </a:r>
          </a:p>
          <a:p>
            <a:pPr marL="285750"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Data expressed in units of Kilograms, Light years, or Millions, the variance scale is huge</a:t>
            </a:r>
          </a:p>
          <a:p>
            <a:pPr marL="285750"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PCA is applied on such a feature set, the resultant loadings for features with high variance will also be large. </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Principal components will be </a:t>
            </a:r>
            <a:r>
              <a:rPr lang="en-US" sz="1600" dirty="0">
                <a:solidFill>
                  <a:srgbClr val="FF0000"/>
                </a:solidFill>
              </a:rPr>
              <a:t>biased towards </a:t>
            </a:r>
            <a:r>
              <a:rPr lang="en-US" sz="1600" dirty="0"/>
              <a:t>features with high variance, leading to false results.</a:t>
            </a:r>
          </a:p>
          <a:p>
            <a:endParaRPr lang="en-US" sz="1600" dirty="0"/>
          </a:p>
          <a:p>
            <a:pPr marL="285750" indent="-285750">
              <a:buFont typeface="Arial" panose="020B0604020202020204" pitchFamily="34" charset="0"/>
              <a:buChar char="•"/>
            </a:pPr>
            <a:r>
              <a:rPr lang="en-US" sz="1600" dirty="0"/>
              <a:t>PCA is a statistical technique and can </a:t>
            </a:r>
            <a:r>
              <a:rPr lang="en-US" sz="1600" dirty="0">
                <a:highlight>
                  <a:srgbClr val="FFFF00"/>
                </a:highlight>
              </a:rPr>
              <a:t>only be applied to numeric data</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solidFill>
                  <a:srgbClr val="0070C0"/>
                </a:solidFill>
              </a:rPr>
              <a:t>categorical</a:t>
            </a:r>
            <a:r>
              <a:rPr lang="en-US" sz="1600" dirty="0"/>
              <a:t> features are required to be </a:t>
            </a:r>
            <a:r>
              <a:rPr lang="en-US" sz="1600" dirty="0">
                <a:highlight>
                  <a:srgbClr val="FFFF00"/>
                </a:highlight>
              </a:rPr>
              <a:t>converted into numerical </a:t>
            </a:r>
            <a:r>
              <a:rPr lang="en-US" sz="1600" dirty="0"/>
              <a:t>features before PCA can be applied.</a:t>
            </a:r>
            <a:endParaRPr lang="en-US" sz="1600" dirty="0">
              <a:highlight>
                <a:srgbClr val="FFFF00"/>
              </a:highlight>
            </a:endParaRPr>
          </a:p>
        </p:txBody>
      </p:sp>
    </p:spTree>
    <p:extLst>
      <p:ext uri="{BB962C8B-B14F-4D97-AF65-F5344CB8AC3E}">
        <p14:creationId xmlns:p14="http://schemas.microsoft.com/office/powerpoint/2010/main" val="1907197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9A7F-BD17-429A-B4A7-1251BC0B726E}"/>
              </a:ext>
            </a:extLst>
          </p:cNvPr>
          <p:cNvSpPr>
            <a:spLocks noGrp="1"/>
          </p:cNvSpPr>
          <p:nvPr>
            <p:ph type="title"/>
          </p:nvPr>
        </p:nvSpPr>
        <p:spPr/>
        <p:txBody>
          <a:bodyPr/>
          <a:lstStyle/>
          <a:p>
            <a:r>
              <a:rPr lang="en-US" dirty="0"/>
              <a:t>Pca – intuitive</a:t>
            </a:r>
          </a:p>
        </p:txBody>
      </p:sp>
      <p:sp>
        <p:nvSpPr>
          <p:cNvPr id="3" name="Date Placeholder 2">
            <a:extLst>
              <a:ext uri="{FF2B5EF4-FFF2-40B4-BE49-F238E27FC236}">
                <a16:creationId xmlns:a16="http://schemas.microsoft.com/office/drawing/2014/main" id="{0D3093A8-CA3C-43CF-B801-892AA57FB3A3}"/>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5A0133B9-FDA0-49A7-B1BC-4F4E38F6D17D}"/>
              </a:ext>
            </a:extLst>
          </p:cNvPr>
          <p:cNvSpPr>
            <a:spLocks noGrp="1"/>
          </p:cNvSpPr>
          <p:nvPr>
            <p:ph type="sldNum" sz="quarter" idx="4"/>
          </p:nvPr>
        </p:nvSpPr>
        <p:spPr/>
        <p:txBody>
          <a:bodyPr/>
          <a:lstStyle/>
          <a:p>
            <a:r>
              <a:rPr lang="en-US"/>
              <a:t>Slide no. </a:t>
            </a:r>
            <a:fld id="{7240F3D1-AE27-48C7-9FC9-EF8542F23A88}" type="slidenum">
              <a:rPr lang="en-US" smtClean="0"/>
              <a:pPr/>
              <a:t>39</a:t>
            </a:fld>
            <a:endParaRPr lang="en-US" dirty="0"/>
          </a:p>
        </p:txBody>
      </p:sp>
      <p:pic>
        <p:nvPicPr>
          <p:cNvPr id="5" name="Picture 4">
            <a:extLst>
              <a:ext uri="{FF2B5EF4-FFF2-40B4-BE49-F238E27FC236}">
                <a16:creationId xmlns:a16="http://schemas.microsoft.com/office/drawing/2014/main" id="{555CAD9F-2B89-4D5B-A09C-8152D89C784C}"/>
              </a:ext>
            </a:extLst>
          </p:cNvPr>
          <p:cNvPicPr>
            <a:picLocks noChangeAspect="1"/>
          </p:cNvPicPr>
          <p:nvPr/>
        </p:nvPicPr>
        <p:blipFill>
          <a:blip r:embed="rId2"/>
          <a:stretch>
            <a:fillRect/>
          </a:stretch>
        </p:blipFill>
        <p:spPr>
          <a:xfrm>
            <a:off x="6640455" y="1006856"/>
            <a:ext cx="2324100" cy="2657475"/>
          </a:xfrm>
          <a:prstGeom prst="rect">
            <a:avLst/>
          </a:prstGeom>
        </p:spPr>
      </p:pic>
      <p:pic>
        <p:nvPicPr>
          <p:cNvPr id="6" name="Picture 5">
            <a:extLst>
              <a:ext uri="{FF2B5EF4-FFF2-40B4-BE49-F238E27FC236}">
                <a16:creationId xmlns:a16="http://schemas.microsoft.com/office/drawing/2014/main" id="{BFAC7089-01E4-49B7-919E-2FC0F7D35CB1}"/>
              </a:ext>
            </a:extLst>
          </p:cNvPr>
          <p:cNvPicPr>
            <a:picLocks noChangeAspect="1"/>
          </p:cNvPicPr>
          <p:nvPr/>
        </p:nvPicPr>
        <p:blipFill>
          <a:blip r:embed="rId3"/>
          <a:stretch>
            <a:fillRect/>
          </a:stretch>
        </p:blipFill>
        <p:spPr>
          <a:xfrm>
            <a:off x="179445" y="2162768"/>
            <a:ext cx="1819275" cy="2514600"/>
          </a:xfrm>
          <a:prstGeom prst="rect">
            <a:avLst/>
          </a:prstGeom>
        </p:spPr>
      </p:pic>
      <p:sp>
        <p:nvSpPr>
          <p:cNvPr id="7" name="TextBox 6">
            <a:extLst>
              <a:ext uri="{FF2B5EF4-FFF2-40B4-BE49-F238E27FC236}">
                <a16:creationId xmlns:a16="http://schemas.microsoft.com/office/drawing/2014/main" id="{9F8E4E6F-499B-47B9-B38C-231595745673}"/>
              </a:ext>
            </a:extLst>
          </p:cNvPr>
          <p:cNvSpPr txBox="1"/>
          <p:nvPr/>
        </p:nvSpPr>
        <p:spPr>
          <a:xfrm>
            <a:off x="2412274" y="1012520"/>
            <a:ext cx="3570514" cy="923330"/>
          </a:xfrm>
          <a:prstGeom prst="rect">
            <a:avLst/>
          </a:prstGeom>
          <a:noFill/>
        </p:spPr>
        <p:txBody>
          <a:bodyPr wrap="square" rtlCol="0">
            <a:spAutoFit/>
          </a:bodyPr>
          <a:lstStyle/>
          <a:p>
            <a:r>
              <a:rPr lang="en-US" dirty="0"/>
              <a:t>How to take a picture to capture the most information about the teapot?</a:t>
            </a:r>
          </a:p>
        </p:txBody>
      </p:sp>
    </p:spTree>
    <p:extLst>
      <p:ext uri="{BB962C8B-B14F-4D97-AF65-F5344CB8AC3E}">
        <p14:creationId xmlns:p14="http://schemas.microsoft.com/office/powerpoint/2010/main" val="1952815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3A6B2-F46D-43D7-B594-C898C5BE879D}"/>
              </a:ext>
            </a:extLst>
          </p:cNvPr>
          <p:cNvSpPr>
            <a:spLocks noGrp="1"/>
          </p:cNvSpPr>
          <p:nvPr>
            <p:ph type="title"/>
          </p:nvPr>
        </p:nvSpPr>
        <p:spPr/>
        <p:txBody>
          <a:bodyPr/>
          <a:lstStyle/>
          <a:p>
            <a:r>
              <a:rPr lang="en-US" dirty="0"/>
              <a:t>motivation</a:t>
            </a:r>
          </a:p>
        </p:txBody>
      </p:sp>
      <p:sp>
        <p:nvSpPr>
          <p:cNvPr id="3" name="Date Placeholder 2">
            <a:extLst>
              <a:ext uri="{FF2B5EF4-FFF2-40B4-BE49-F238E27FC236}">
                <a16:creationId xmlns:a16="http://schemas.microsoft.com/office/drawing/2014/main" id="{D6C147DC-FFFB-4998-8AAB-215B5CD08252}"/>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5E98BFAC-B380-4E0D-A2AC-1CABE24A625D}"/>
              </a:ext>
            </a:extLst>
          </p:cNvPr>
          <p:cNvSpPr>
            <a:spLocks noGrp="1"/>
          </p:cNvSpPr>
          <p:nvPr>
            <p:ph type="sldNum" sz="quarter" idx="4"/>
          </p:nvPr>
        </p:nvSpPr>
        <p:spPr/>
        <p:txBody>
          <a:bodyPr/>
          <a:lstStyle/>
          <a:p>
            <a:r>
              <a:rPr lang="en-US"/>
              <a:t>Slide no. </a:t>
            </a:r>
            <a:fld id="{7240F3D1-AE27-48C7-9FC9-EF8542F23A88}" type="slidenum">
              <a:rPr lang="en-US" smtClean="0"/>
              <a:pPr/>
              <a:t>4</a:t>
            </a:fld>
            <a:endParaRPr lang="en-US" dirty="0"/>
          </a:p>
        </p:txBody>
      </p:sp>
      <p:sp>
        <p:nvSpPr>
          <p:cNvPr id="5" name="Rectangle 4">
            <a:extLst>
              <a:ext uri="{FF2B5EF4-FFF2-40B4-BE49-F238E27FC236}">
                <a16:creationId xmlns:a16="http://schemas.microsoft.com/office/drawing/2014/main" id="{DF80FC2B-9468-4D32-A53F-9EE028D8E419}"/>
              </a:ext>
            </a:extLst>
          </p:cNvPr>
          <p:cNvSpPr/>
          <p:nvPr/>
        </p:nvSpPr>
        <p:spPr>
          <a:xfrm>
            <a:off x="0" y="891540"/>
            <a:ext cx="9014331" cy="3785652"/>
          </a:xfrm>
          <a:prstGeom prst="rect">
            <a:avLst/>
          </a:prstGeom>
        </p:spPr>
        <p:txBody>
          <a:bodyPr wrap="square">
            <a:spAutoFit/>
          </a:bodyPr>
          <a:lstStyle/>
          <a:p>
            <a:r>
              <a:rPr lang="en-US" sz="1600" i="1" dirty="0">
                <a:solidFill>
                  <a:srgbClr val="0070C0"/>
                </a:solidFill>
              </a:rPr>
              <a:t>“Coming up with features is difficult, time-consuming, requires expert knowledge. ‘Applied machine learning’ is basically feature engineering.”</a:t>
            </a:r>
          </a:p>
          <a:p>
            <a:r>
              <a:rPr lang="en-US" sz="1600" i="1" dirty="0">
                <a:solidFill>
                  <a:srgbClr val="0070C0"/>
                </a:solidFill>
              </a:rPr>
              <a:t>— Prof. Andrew Ng.</a:t>
            </a:r>
          </a:p>
          <a:p>
            <a:endParaRPr lang="en-US" sz="1600" i="1" dirty="0"/>
          </a:p>
          <a:p>
            <a:r>
              <a:rPr lang="en-US" sz="1600" dirty="0"/>
              <a:t>This basically reinforces data scientists spend close to 80% of their time in engineering features which is a difficult and time-consuming process, requiring both domain knowledge and mathematical computations.</a:t>
            </a:r>
          </a:p>
          <a:p>
            <a:endParaRPr lang="en-US" sz="1600" dirty="0"/>
          </a:p>
          <a:p>
            <a:r>
              <a:rPr lang="en-US" sz="1600" i="1" dirty="0">
                <a:solidFill>
                  <a:srgbClr val="0070C0"/>
                </a:solidFill>
              </a:rPr>
              <a:t>“Feature engineering is the process of transforming raw data into features that better represent the underlying problem to the predictive models, resulting in improved model accuracy on unseen data.”</a:t>
            </a:r>
          </a:p>
          <a:p>
            <a:r>
              <a:rPr lang="en-US" sz="1600" i="1" dirty="0">
                <a:solidFill>
                  <a:srgbClr val="0070C0"/>
                </a:solidFill>
              </a:rPr>
              <a:t>— Dr. Jason Brownlee</a:t>
            </a:r>
          </a:p>
          <a:p>
            <a:endParaRPr lang="en-US" sz="1600" i="1" dirty="0"/>
          </a:p>
          <a:p>
            <a:pPr marL="285750" indent="-285750">
              <a:buFont typeface="Arial" panose="020B0604020202020204" pitchFamily="34" charset="0"/>
              <a:buChar char="•"/>
            </a:pPr>
            <a:r>
              <a:rPr lang="en-US" sz="1600" dirty="0"/>
              <a:t>feature engineering being the process of transforming data into features to act as inputs for machine learning models such that good quality features help in improving the overall model performance.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Features are also very much dependent on the underlying problem..</a:t>
            </a:r>
          </a:p>
        </p:txBody>
      </p:sp>
    </p:spTree>
    <p:extLst>
      <p:ext uri="{BB962C8B-B14F-4D97-AF65-F5344CB8AC3E}">
        <p14:creationId xmlns:p14="http://schemas.microsoft.com/office/powerpoint/2010/main" val="34197912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A10D9-F18E-426F-BEE4-8BA7751DEC65}"/>
              </a:ext>
            </a:extLst>
          </p:cNvPr>
          <p:cNvSpPr>
            <a:spLocks noGrp="1"/>
          </p:cNvSpPr>
          <p:nvPr>
            <p:ph type="title"/>
          </p:nvPr>
        </p:nvSpPr>
        <p:spPr/>
        <p:txBody>
          <a:bodyPr/>
          <a:lstStyle/>
          <a:p>
            <a:r>
              <a:rPr lang="en-US" dirty="0"/>
              <a:t>Most people will choose the top view</a:t>
            </a:r>
          </a:p>
        </p:txBody>
      </p:sp>
      <p:sp>
        <p:nvSpPr>
          <p:cNvPr id="3" name="Date Placeholder 2">
            <a:extLst>
              <a:ext uri="{FF2B5EF4-FFF2-40B4-BE49-F238E27FC236}">
                <a16:creationId xmlns:a16="http://schemas.microsoft.com/office/drawing/2014/main" id="{BEFB5CD0-72E2-46BF-8F4E-E0F64B7B56FE}"/>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4B23B7AB-216F-4167-8D47-08D2208CD116}"/>
              </a:ext>
            </a:extLst>
          </p:cNvPr>
          <p:cNvSpPr>
            <a:spLocks noGrp="1"/>
          </p:cNvSpPr>
          <p:nvPr>
            <p:ph type="sldNum" sz="quarter" idx="4"/>
          </p:nvPr>
        </p:nvSpPr>
        <p:spPr/>
        <p:txBody>
          <a:bodyPr/>
          <a:lstStyle/>
          <a:p>
            <a:r>
              <a:rPr lang="en-US"/>
              <a:t>Slide no. </a:t>
            </a:r>
            <a:fld id="{7240F3D1-AE27-48C7-9FC9-EF8542F23A88}" type="slidenum">
              <a:rPr lang="en-US" smtClean="0"/>
              <a:pPr/>
              <a:t>40</a:t>
            </a:fld>
            <a:endParaRPr lang="en-US" dirty="0"/>
          </a:p>
        </p:txBody>
      </p:sp>
      <p:pic>
        <p:nvPicPr>
          <p:cNvPr id="5" name="Picture 4">
            <a:extLst>
              <a:ext uri="{FF2B5EF4-FFF2-40B4-BE49-F238E27FC236}">
                <a16:creationId xmlns:a16="http://schemas.microsoft.com/office/drawing/2014/main" id="{7128BFDC-DD1A-4AEB-AB05-6BA4D363BB6B}"/>
              </a:ext>
            </a:extLst>
          </p:cNvPr>
          <p:cNvPicPr>
            <a:picLocks noChangeAspect="1"/>
          </p:cNvPicPr>
          <p:nvPr/>
        </p:nvPicPr>
        <p:blipFill>
          <a:blip r:embed="rId2"/>
          <a:stretch>
            <a:fillRect/>
          </a:stretch>
        </p:blipFill>
        <p:spPr>
          <a:xfrm>
            <a:off x="6371397" y="963646"/>
            <a:ext cx="2477729" cy="1128463"/>
          </a:xfrm>
          <a:prstGeom prst="rect">
            <a:avLst/>
          </a:prstGeom>
        </p:spPr>
      </p:pic>
      <p:pic>
        <p:nvPicPr>
          <p:cNvPr id="6" name="Picture 5">
            <a:extLst>
              <a:ext uri="{FF2B5EF4-FFF2-40B4-BE49-F238E27FC236}">
                <a16:creationId xmlns:a16="http://schemas.microsoft.com/office/drawing/2014/main" id="{D8FA7D3B-6B2A-4C22-AEA2-7CF0F291DADC}"/>
              </a:ext>
            </a:extLst>
          </p:cNvPr>
          <p:cNvPicPr>
            <a:picLocks noChangeAspect="1"/>
          </p:cNvPicPr>
          <p:nvPr/>
        </p:nvPicPr>
        <p:blipFill>
          <a:blip r:embed="rId3"/>
          <a:stretch>
            <a:fillRect/>
          </a:stretch>
        </p:blipFill>
        <p:spPr>
          <a:xfrm>
            <a:off x="169678" y="1016897"/>
            <a:ext cx="3561392" cy="1075212"/>
          </a:xfrm>
          <a:prstGeom prst="rect">
            <a:avLst/>
          </a:prstGeom>
        </p:spPr>
      </p:pic>
      <p:sp>
        <p:nvSpPr>
          <p:cNvPr id="7" name="TextBox 6">
            <a:extLst>
              <a:ext uri="{FF2B5EF4-FFF2-40B4-BE49-F238E27FC236}">
                <a16:creationId xmlns:a16="http://schemas.microsoft.com/office/drawing/2014/main" id="{BD7220DC-1E70-4851-BB51-D0121E7D79BC}"/>
              </a:ext>
            </a:extLst>
          </p:cNvPr>
          <p:cNvSpPr txBox="1"/>
          <p:nvPr/>
        </p:nvSpPr>
        <p:spPr>
          <a:xfrm>
            <a:off x="3731070" y="1014891"/>
            <a:ext cx="2477729" cy="1077218"/>
          </a:xfrm>
          <a:prstGeom prst="rect">
            <a:avLst/>
          </a:prstGeom>
          <a:noFill/>
        </p:spPr>
        <p:txBody>
          <a:bodyPr wrap="square" rtlCol="0">
            <a:spAutoFit/>
          </a:bodyPr>
          <a:lstStyle/>
          <a:p>
            <a:pPr algn="ctr"/>
            <a:r>
              <a:rPr lang="en-US" sz="1600" b="1" dirty="0"/>
              <a:t>Why &amp; How?</a:t>
            </a:r>
          </a:p>
          <a:p>
            <a:pPr algn="ctr"/>
            <a:endParaRPr lang="en-US" sz="1600" dirty="0"/>
          </a:p>
          <a:p>
            <a:pPr algn="ctr"/>
            <a:r>
              <a:rPr lang="en-US" sz="1600" dirty="0"/>
              <a:t>Because this view provides the most visual information</a:t>
            </a:r>
          </a:p>
        </p:txBody>
      </p:sp>
      <p:sp>
        <p:nvSpPr>
          <p:cNvPr id="8" name="TextBox 7">
            <a:extLst>
              <a:ext uri="{FF2B5EF4-FFF2-40B4-BE49-F238E27FC236}">
                <a16:creationId xmlns:a16="http://schemas.microsoft.com/office/drawing/2014/main" id="{FBEECC58-D0C7-4705-926A-4FDB1CAABD48}"/>
              </a:ext>
            </a:extLst>
          </p:cNvPr>
          <p:cNvSpPr txBox="1"/>
          <p:nvPr/>
        </p:nvSpPr>
        <p:spPr>
          <a:xfrm>
            <a:off x="126647" y="2409880"/>
            <a:ext cx="2477729" cy="1077218"/>
          </a:xfrm>
          <a:prstGeom prst="rect">
            <a:avLst/>
          </a:prstGeom>
          <a:noFill/>
        </p:spPr>
        <p:txBody>
          <a:bodyPr wrap="square" rtlCol="0">
            <a:spAutoFit/>
          </a:bodyPr>
          <a:lstStyle/>
          <a:p>
            <a:pPr algn="ctr"/>
            <a:r>
              <a:rPr lang="en-US" sz="1600" b="1" dirty="0"/>
              <a:t>How do we find this view?</a:t>
            </a:r>
          </a:p>
          <a:p>
            <a:pPr algn="ctr"/>
            <a:endParaRPr lang="en-US" sz="1600" dirty="0"/>
          </a:p>
          <a:p>
            <a:pPr algn="ctr"/>
            <a:r>
              <a:rPr lang="en-US" sz="1600" dirty="0"/>
              <a:t>Rotate the teapot !!!</a:t>
            </a:r>
          </a:p>
        </p:txBody>
      </p:sp>
      <p:pic>
        <p:nvPicPr>
          <p:cNvPr id="9" name="Picture 8">
            <a:extLst>
              <a:ext uri="{FF2B5EF4-FFF2-40B4-BE49-F238E27FC236}">
                <a16:creationId xmlns:a16="http://schemas.microsoft.com/office/drawing/2014/main" id="{044208AE-55DF-4135-AEE4-837EF34C2B18}"/>
              </a:ext>
            </a:extLst>
          </p:cNvPr>
          <p:cNvPicPr>
            <a:picLocks noChangeAspect="1"/>
          </p:cNvPicPr>
          <p:nvPr/>
        </p:nvPicPr>
        <p:blipFill>
          <a:blip r:embed="rId4"/>
          <a:stretch>
            <a:fillRect/>
          </a:stretch>
        </p:blipFill>
        <p:spPr>
          <a:xfrm>
            <a:off x="126647" y="3653396"/>
            <a:ext cx="6181725" cy="1095375"/>
          </a:xfrm>
          <a:prstGeom prst="rect">
            <a:avLst/>
          </a:prstGeom>
        </p:spPr>
      </p:pic>
      <p:cxnSp>
        <p:nvCxnSpPr>
          <p:cNvPr id="11" name="Connector: Elbow 10">
            <a:extLst>
              <a:ext uri="{FF2B5EF4-FFF2-40B4-BE49-F238E27FC236}">
                <a16:creationId xmlns:a16="http://schemas.microsoft.com/office/drawing/2014/main" id="{32453371-1E26-4F9E-8024-42E469944007}"/>
              </a:ext>
            </a:extLst>
          </p:cNvPr>
          <p:cNvCxnSpPr>
            <a:stCxn id="9" idx="3"/>
          </p:cNvCxnSpPr>
          <p:nvPr/>
        </p:nvCxnSpPr>
        <p:spPr>
          <a:xfrm flipV="1">
            <a:off x="6308372" y="2092109"/>
            <a:ext cx="1572885" cy="2108975"/>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Connector: Elbow 12">
            <a:extLst>
              <a:ext uri="{FF2B5EF4-FFF2-40B4-BE49-F238E27FC236}">
                <a16:creationId xmlns:a16="http://schemas.microsoft.com/office/drawing/2014/main" id="{84D7A729-B594-4A39-82C4-AFD510BE09AD}"/>
              </a:ext>
            </a:extLst>
          </p:cNvPr>
          <p:cNvCxnSpPr/>
          <p:nvPr/>
        </p:nvCxnSpPr>
        <p:spPr>
          <a:xfrm>
            <a:off x="5808617" y="1358537"/>
            <a:ext cx="775063" cy="4180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29997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B85F9-7FD4-44F9-B102-A95F2EE8DE0C}"/>
              </a:ext>
            </a:extLst>
          </p:cNvPr>
          <p:cNvSpPr>
            <a:spLocks noGrp="1"/>
          </p:cNvSpPr>
          <p:nvPr>
            <p:ph type="title"/>
          </p:nvPr>
        </p:nvSpPr>
        <p:spPr/>
        <p:txBody>
          <a:bodyPr/>
          <a:lstStyle/>
          <a:p>
            <a:r>
              <a:rPr lang="en-US" dirty="0"/>
              <a:t>Find the longest axis</a:t>
            </a:r>
          </a:p>
        </p:txBody>
      </p:sp>
      <p:sp>
        <p:nvSpPr>
          <p:cNvPr id="3" name="Date Placeholder 2">
            <a:extLst>
              <a:ext uri="{FF2B5EF4-FFF2-40B4-BE49-F238E27FC236}">
                <a16:creationId xmlns:a16="http://schemas.microsoft.com/office/drawing/2014/main" id="{D22CFC1A-A012-42C7-9444-C7CBC31FE4DE}"/>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DF929F2E-9D45-49FA-A61E-376CC412F0DD}"/>
              </a:ext>
            </a:extLst>
          </p:cNvPr>
          <p:cNvSpPr>
            <a:spLocks noGrp="1"/>
          </p:cNvSpPr>
          <p:nvPr>
            <p:ph type="sldNum" sz="quarter" idx="4"/>
          </p:nvPr>
        </p:nvSpPr>
        <p:spPr/>
        <p:txBody>
          <a:bodyPr/>
          <a:lstStyle/>
          <a:p>
            <a:r>
              <a:rPr lang="en-US"/>
              <a:t>Slide no. </a:t>
            </a:r>
            <a:fld id="{7240F3D1-AE27-48C7-9FC9-EF8542F23A88}" type="slidenum">
              <a:rPr lang="en-US" smtClean="0"/>
              <a:pPr/>
              <a:t>41</a:t>
            </a:fld>
            <a:endParaRPr lang="en-US" dirty="0"/>
          </a:p>
        </p:txBody>
      </p:sp>
      <p:pic>
        <p:nvPicPr>
          <p:cNvPr id="5" name="Picture 4">
            <a:extLst>
              <a:ext uri="{FF2B5EF4-FFF2-40B4-BE49-F238E27FC236}">
                <a16:creationId xmlns:a16="http://schemas.microsoft.com/office/drawing/2014/main" id="{3A7665E0-1A9E-4177-B9D0-6A0193EEE9E1}"/>
              </a:ext>
            </a:extLst>
          </p:cNvPr>
          <p:cNvPicPr>
            <a:picLocks noChangeAspect="1"/>
          </p:cNvPicPr>
          <p:nvPr/>
        </p:nvPicPr>
        <p:blipFill>
          <a:blip r:embed="rId2"/>
          <a:stretch>
            <a:fillRect/>
          </a:stretch>
        </p:blipFill>
        <p:spPr>
          <a:xfrm>
            <a:off x="159067" y="1132725"/>
            <a:ext cx="4174322" cy="1935073"/>
          </a:xfrm>
          <a:prstGeom prst="rect">
            <a:avLst/>
          </a:prstGeom>
        </p:spPr>
      </p:pic>
      <p:pic>
        <p:nvPicPr>
          <p:cNvPr id="6" name="Picture 5">
            <a:extLst>
              <a:ext uri="{FF2B5EF4-FFF2-40B4-BE49-F238E27FC236}">
                <a16:creationId xmlns:a16="http://schemas.microsoft.com/office/drawing/2014/main" id="{7CC06EF5-05D5-4C64-A95D-303F5099AFCB}"/>
              </a:ext>
            </a:extLst>
          </p:cNvPr>
          <p:cNvPicPr>
            <a:picLocks noChangeAspect="1"/>
          </p:cNvPicPr>
          <p:nvPr/>
        </p:nvPicPr>
        <p:blipFill>
          <a:blip r:embed="rId3"/>
          <a:stretch>
            <a:fillRect/>
          </a:stretch>
        </p:blipFill>
        <p:spPr>
          <a:xfrm>
            <a:off x="4897652" y="1132726"/>
            <a:ext cx="4087281" cy="1935072"/>
          </a:xfrm>
          <a:prstGeom prst="rect">
            <a:avLst/>
          </a:prstGeom>
        </p:spPr>
      </p:pic>
      <p:cxnSp>
        <p:nvCxnSpPr>
          <p:cNvPr id="8" name="Connector: Elbow 7">
            <a:extLst>
              <a:ext uri="{FF2B5EF4-FFF2-40B4-BE49-F238E27FC236}">
                <a16:creationId xmlns:a16="http://schemas.microsoft.com/office/drawing/2014/main" id="{10022091-3330-43F1-8752-B63448637877}"/>
              </a:ext>
            </a:extLst>
          </p:cNvPr>
          <p:cNvCxnSpPr>
            <a:stCxn id="5" idx="3"/>
          </p:cNvCxnSpPr>
          <p:nvPr/>
        </p:nvCxnSpPr>
        <p:spPr>
          <a:xfrm flipV="1">
            <a:off x="4333389" y="1410789"/>
            <a:ext cx="717582" cy="6894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29F2752-63B3-4206-93A1-B36336DA6B27}"/>
              </a:ext>
            </a:extLst>
          </p:cNvPr>
          <p:cNvSpPr txBox="1"/>
          <p:nvPr/>
        </p:nvSpPr>
        <p:spPr>
          <a:xfrm>
            <a:off x="159067" y="3225944"/>
            <a:ext cx="8825866"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First find the axis so that the object has largest </a:t>
            </a:r>
            <a:r>
              <a:rPr lang="en-US" sz="1600" dirty="0">
                <a:highlight>
                  <a:srgbClr val="FFFF00"/>
                </a:highlight>
              </a:rPr>
              <a:t>extend in average </a:t>
            </a:r>
            <a:r>
              <a:rPr lang="en-US" sz="1600" dirty="0"/>
              <a:t>along the axis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Rotate the object around the first axis to find the axis that is perpendicular to the first axis and the object has largest extend in average along this axis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These 2 </a:t>
            </a:r>
            <a:r>
              <a:rPr lang="en-US" sz="1600" dirty="0" err="1"/>
              <a:t>axises</a:t>
            </a:r>
            <a:r>
              <a:rPr lang="en-US" sz="1600" dirty="0"/>
              <a:t> are called </a:t>
            </a:r>
            <a:r>
              <a:rPr lang="en-US" sz="1600" dirty="0">
                <a:solidFill>
                  <a:srgbClr val="0070C0"/>
                </a:solidFill>
              </a:rPr>
              <a:t>first and second principal components</a:t>
            </a:r>
            <a:r>
              <a:rPr lang="en-US" sz="1600" dirty="0"/>
              <a:t>. The extends are called ‘</a:t>
            </a:r>
            <a:r>
              <a:rPr lang="en-US" sz="1600" dirty="0">
                <a:solidFill>
                  <a:srgbClr val="0070C0"/>
                </a:solidFill>
              </a:rPr>
              <a:t>eigenvalues</a:t>
            </a:r>
            <a:r>
              <a:rPr lang="en-US" sz="1600" dirty="0"/>
              <a:t>’</a:t>
            </a:r>
          </a:p>
        </p:txBody>
      </p:sp>
    </p:spTree>
    <p:extLst>
      <p:ext uri="{BB962C8B-B14F-4D97-AF65-F5344CB8AC3E}">
        <p14:creationId xmlns:p14="http://schemas.microsoft.com/office/powerpoint/2010/main" val="16257947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DE83F-EDBE-42E0-A813-2809910195CC}"/>
              </a:ext>
            </a:extLst>
          </p:cNvPr>
          <p:cNvSpPr>
            <a:spLocks noGrp="1"/>
          </p:cNvSpPr>
          <p:nvPr>
            <p:ph type="title"/>
          </p:nvPr>
        </p:nvSpPr>
        <p:spPr/>
        <p:txBody>
          <a:bodyPr/>
          <a:lstStyle/>
          <a:p>
            <a:r>
              <a:rPr lang="en-US" dirty="0"/>
              <a:t>Another shot at pca …</a:t>
            </a:r>
          </a:p>
        </p:txBody>
      </p:sp>
      <p:sp>
        <p:nvSpPr>
          <p:cNvPr id="3" name="Date Placeholder 2">
            <a:extLst>
              <a:ext uri="{FF2B5EF4-FFF2-40B4-BE49-F238E27FC236}">
                <a16:creationId xmlns:a16="http://schemas.microsoft.com/office/drawing/2014/main" id="{F38FAA03-0ED5-4CAA-ABC1-B54D8796D8AF}"/>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0A4607E1-7BAD-45E9-A3D4-E303A8F3476F}"/>
              </a:ext>
            </a:extLst>
          </p:cNvPr>
          <p:cNvSpPr>
            <a:spLocks noGrp="1"/>
          </p:cNvSpPr>
          <p:nvPr>
            <p:ph type="sldNum" sz="quarter" idx="4"/>
          </p:nvPr>
        </p:nvSpPr>
        <p:spPr/>
        <p:txBody>
          <a:bodyPr/>
          <a:lstStyle/>
          <a:p>
            <a:r>
              <a:rPr lang="en-US"/>
              <a:t>Slide no. </a:t>
            </a:r>
            <a:fld id="{7240F3D1-AE27-48C7-9FC9-EF8542F23A88}" type="slidenum">
              <a:rPr lang="en-US" smtClean="0"/>
              <a:pPr/>
              <a:t>42</a:t>
            </a:fld>
            <a:endParaRPr lang="en-US" dirty="0"/>
          </a:p>
        </p:txBody>
      </p:sp>
      <p:pic>
        <p:nvPicPr>
          <p:cNvPr id="5" name="Picture 4">
            <a:extLst>
              <a:ext uri="{FF2B5EF4-FFF2-40B4-BE49-F238E27FC236}">
                <a16:creationId xmlns:a16="http://schemas.microsoft.com/office/drawing/2014/main" id="{9D9971F8-BEFE-440F-8540-F9DBD4DDD79B}"/>
              </a:ext>
            </a:extLst>
          </p:cNvPr>
          <p:cNvPicPr>
            <a:picLocks noChangeAspect="1"/>
          </p:cNvPicPr>
          <p:nvPr/>
        </p:nvPicPr>
        <p:blipFill>
          <a:blip r:embed="rId2"/>
          <a:stretch>
            <a:fillRect/>
          </a:stretch>
        </p:blipFill>
        <p:spPr>
          <a:xfrm>
            <a:off x="6698407" y="981524"/>
            <a:ext cx="2331508" cy="2014604"/>
          </a:xfrm>
          <a:prstGeom prst="rect">
            <a:avLst/>
          </a:prstGeom>
        </p:spPr>
      </p:pic>
      <p:sp>
        <p:nvSpPr>
          <p:cNvPr id="6" name="TextBox 5">
            <a:extLst>
              <a:ext uri="{FF2B5EF4-FFF2-40B4-BE49-F238E27FC236}">
                <a16:creationId xmlns:a16="http://schemas.microsoft.com/office/drawing/2014/main" id="{D88F4BD7-F422-4C74-B3A6-1C3210DCDD9F}"/>
              </a:ext>
            </a:extLst>
          </p:cNvPr>
          <p:cNvSpPr txBox="1"/>
          <p:nvPr/>
        </p:nvSpPr>
        <p:spPr>
          <a:xfrm>
            <a:off x="-1" y="1002090"/>
            <a:ext cx="5904411"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2 dimension plot of x and 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PCA attempts to find a direction thru the points in such a way that it achieves the </a:t>
            </a:r>
            <a:r>
              <a:rPr lang="en-US" sz="1600" dirty="0">
                <a:highlight>
                  <a:srgbClr val="FFFF00"/>
                </a:highlight>
              </a:rPr>
              <a:t>maximizes variance </a:t>
            </a:r>
            <a:r>
              <a:rPr lang="en-US" sz="1600" dirty="0"/>
              <a:t>when points are projected on to that directional line or vector.</a:t>
            </a:r>
          </a:p>
        </p:txBody>
      </p:sp>
      <p:pic>
        <p:nvPicPr>
          <p:cNvPr id="7" name="Picture 6">
            <a:extLst>
              <a:ext uri="{FF2B5EF4-FFF2-40B4-BE49-F238E27FC236}">
                <a16:creationId xmlns:a16="http://schemas.microsoft.com/office/drawing/2014/main" id="{1371AD28-8D73-482A-AD19-ACBB31E5D496}"/>
              </a:ext>
            </a:extLst>
          </p:cNvPr>
          <p:cNvPicPr>
            <a:picLocks noChangeAspect="1"/>
          </p:cNvPicPr>
          <p:nvPr/>
        </p:nvPicPr>
        <p:blipFill>
          <a:blip r:embed="rId3"/>
          <a:stretch>
            <a:fillRect/>
          </a:stretch>
        </p:blipFill>
        <p:spPr>
          <a:xfrm>
            <a:off x="175333" y="2612493"/>
            <a:ext cx="2402404" cy="2003235"/>
          </a:xfrm>
          <a:prstGeom prst="rect">
            <a:avLst/>
          </a:prstGeom>
        </p:spPr>
      </p:pic>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80A1833C-DBFD-4882-85CF-77D6336EBB53}"/>
                  </a:ext>
                </a:extLst>
              </p14:cNvPr>
              <p14:cNvContentPartPr/>
              <p14:nvPr/>
            </p14:nvContentPartPr>
            <p14:xfrm>
              <a:off x="470160" y="3055560"/>
              <a:ext cx="226800" cy="880920"/>
            </p14:xfrm>
          </p:contentPart>
        </mc:Choice>
        <mc:Fallback xmlns="">
          <p:pic>
            <p:nvPicPr>
              <p:cNvPr id="15" name="Ink 14">
                <a:extLst>
                  <a:ext uri="{FF2B5EF4-FFF2-40B4-BE49-F238E27FC236}">
                    <a16:creationId xmlns:a16="http://schemas.microsoft.com/office/drawing/2014/main" id="{80A1833C-DBFD-4882-85CF-77D6336EBB53}"/>
                  </a:ext>
                </a:extLst>
              </p:cNvPr>
              <p:cNvPicPr/>
              <p:nvPr/>
            </p:nvPicPr>
            <p:blipFill>
              <a:blip r:embed="rId5"/>
              <a:stretch>
                <a:fillRect/>
              </a:stretch>
            </p:blipFill>
            <p:spPr>
              <a:xfrm>
                <a:off x="461160" y="3046560"/>
                <a:ext cx="244440" cy="898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E60E042A-DB31-4310-B8F8-1DFCBC97FD1A}"/>
                  </a:ext>
                </a:extLst>
              </p14:cNvPr>
              <p14:cNvContentPartPr/>
              <p14:nvPr/>
            </p14:nvContentPartPr>
            <p14:xfrm>
              <a:off x="1132200" y="4450200"/>
              <a:ext cx="322560" cy="291600"/>
            </p14:xfrm>
          </p:contentPart>
        </mc:Choice>
        <mc:Fallback xmlns="">
          <p:pic>
            <p:nvPicPr>
              <p:cNvPr id="18" name="Ink 17">
                <a:extLst>
                  <a:ext uri="{FF2B5EF4-FFF2-40B4-BE49-F238E27FC236}">
                    <a16:creationId xmlns:a16="http://schemas.microsoft.com/office/drawing/2014/main" id="{E60E042A-DB31-4310-B8F8-1DFCBC97FD1A}"/>
                  </a:ext>
                </a:extLst>
              </p:cNvPr>
              <p:cNvPicPr/>
              <p:nvPr/>
            </p:nvPicPr>
            <p:blipFill>
              <a:blip r:embed="rId7"/>
              <a:stretch>
                <a:fillRect/>
              </a:stretch>
            </p:blipFill>
            <p:spPr>
              <a:xfrm>
                <a:off x="1123200" y="4441200"/>
                <a:ext cx="34020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63944396-90A6-4E78-AF46-2928C5529443}"/>
                  </a:ext>
                </a:extLst>
              </p14:cNvPr>
              <p14:cNvContentPartPr/>
              <p14:nvPr/>
            </p14:nvContentPartPr>
            <p14:xfrm>
              <a:off x="1680840" y="4458840"/>
              <a:ext cx="453240" cy="244080"/>
            </p14:xfrm>
          </p:contentPart>
        </mc:Choice>
        <mc:Fallback xmlns="">
          <p:pic>
            <p:nvPicPr>
              <p:cNvPr id="23" name="Ink 22">
                <a:extLst>
                  <a:ext uri="{FF2B5EF4-FFF2-40B4-BE49-F238E27FC236}">
                    <a16:creationId xmlns:a16="http://schemas.microsoft.com/office/drawing/2014/main" id="{63944396-90A6-4E78-AF46-2928C5529443}"/>
                  </a:ext>
                </a:extLst>
              </p:cNvPr>
              <p:cNvPicPr/>
              <p:nvPr/>
            </p:nvPicPr>
            <p:blipFill>
              <a:blip r:embed="rId9"/>
              <a:stretch>
                <a:fillRect/>
              </a:stretch>
            </p:blipFill>
            <p:spPr>
              <a:xfrm>
                <a:off x="1671840" y="4449840"/>
                <a:ext cx="470880" cy="261720"/>
              </a:xfrm>
              <a:prstGeom prst="rect">
                <a:avLst/>
              </a:prstGeom>
            </p:spPr>
          </p:pic>
        </mc:Fallback>
      </mc:AlternateContent>
      <p:pic>
        <p:nvPicPr>
          <p:cNvPr id="25" name="Picture 24">
            <a:extLst>
              <a:ext uri="{FF2B5EF4-FFF2-40B4-BE49-F238E27FC236}">
                <a16:creationId xmlns:a16="http://schemas.microsoft.com/office/drawing/2014/main" id="{FC0CB7FA-BE8B-4904-BD18-A3A28CC6F22E}"/>
              </a:ext>
            </a:extLst>
          </p:cNvPr>
          <p:cNvPicPr>
            <a:picLocks noChangeAspect="1"/>
          </p:cNvPicPr>
          <p:nvPr/>
        </p:nvPicPr>
        <p:blipFill>
          <a:blip r:embed="rId10"/>
          <a:stretch>
            <a:fillRect/>
          </a:stretch>
        </p:blipFill>
        <p:spPr>
          <a:xfrm>
            <a:off x="2952204" y="2612492"/>
            <a:ext cx="2294363" cy="2003235"/>
          </a:xfrm>
          <a:prstGeom prst="rect">
            <a:avLst/>
          </a:prstGeom>
        </p:spPr>
      </p:pic>
      <p:sp>
        <p:nvSpPr>
          <p:cNvPr id="26" name="Rectangle 25">
            <a:extLst>
              <a:ext uri="{FF2B5EF4-FFF2-40B4-BE49-F238E27FC236}">
                <a16:creationId xmlns:a16="http://schemas.microsoft.com/office/drawing/2014/main" id="{5B811115-B157-40CC-BD39-D07D0ED5A193}"/>
              </a:ext>
            </a:extLst>
          </p:cNvPr>
          <p:cNvSpPr/>
          <p:nvPr/>
        </p:nvSpPr>
        <p:spPr>
          <a:xfrm rot="19058124">
            <a:off x="3714207" y="3506714"/>
            <a:ext cx="1715588" cy="16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maximizes variance</a:t>
            </a:r>
          </a:p>
        </p:txBody>
      </p:sp>
      <p:sp>
        <p:nvSpPr>
          <p:cNvPr id="27" name="TextBox 26">
            <a:extLst>
              <a:ext uri="{FF2B5EF4-FFF2-40B4-BE49-F238E27FC236}">
                <a16:creationId xmlns:a16="http://schemas.microsoft.com/office/drawing/2014/main" id="{7934A3C9-051A-4433-8CA5-BBB86EBA3D95}"/>
              </a:ext>
            </a:extLst>
          </p:cNvPr>
          <p:cNvSpPr txBox="1"/>
          <p:nvPr/>
        </p:nvSpPr>
        <p:spPr>
          <a:xfrm>
            <a:off x="6627511" y="3694926"/>
            <a:ext cx="2402404" cy="954107"/>
          </a:xfrm>
          <a:prstGeom prst="rect">
            <a:avLst/>
          </a:prstGeom>
          <a:noFill/>
        </p:spPr>
        <p:txBody>
          <a:bodyPr wrap="square" rtlCol="0">
            <a:spAutoFit/>
          </a:bodyPr>
          <a:lstStyle/>
          <a:p>
            <a:pPr marL="342900" indent="-342900">
              <a:buAutoNum type="arabicPeriod"/>
            </a:pPr>
            <a:r>
              <a:rPr lang="en-US" sz="1400" dirty="0"/>
              <a:t>Maximize variance (PC1)</a:t>
            </a:r>
          </a:p>
          <a:p>
            <a:pPr marL="342900" indent="-342900">
              <a:buAutoNum type="arabicPeriod"/>
            </a:pPr>
            <a:r>
              <a:rPr lang="en-US" sz="1400" dirty="0"/>
              <a:t>Second principal component is orthogonal to the PC1 line </a:t>
            </a:r>
          </a:p>
        </p:txBody>
      </p:sp>
      <mc:AlternateContent xmlns:mc="http://schemas.openxmlformats.org/markup-compatibility/2006" xmlns:p14="http://schemas.microsoft.com/office/powerpoint/2010/main">
        <mc:Choice Requires="p14">
          <p:contentPart p14:bwMode="auto" r:id="rId11">
            <p14:nvContentPartPr>
              <p14:cNvPr id="32" name="Ink 31">
                <a:extLst>
                  <a:ext uri="{FF2B5EF4-FFF2-40B4-BE49-F238E27FC236}">
                    <a16:creationId xmlns:a16="http://schemas.microsoft.com/office/drawing/2014/main" id="{832477EE-70EC-44CA-AF75-E18357A2FCD0}"/>
                  </a:ext>
                </a:extLst>
              </p14:cNvPr>
              <p14:cNvContentPartPr/>
              <p14:nvPr/>
            </p14:nvContentPartPr>
            <p14:xfrm>
              <a:off x="2621160" y="3387480"/>
              <a:ext cx="911880" cy="821880"/>
            </p14:xfrm>
          </p:contentPart>
        </mc:Choice>
        <mc:Fallback xmlns="">
          <p:pic>
            <p:nvPicPr>
              <p:cNvPr id="32" name="Ink 31">
                <a:extLst>
                  <a:ext uri="{FF2B5EF4-FFF2-40B4-BE49-F238E27FC236}">
                    <a16:creationId xmlns:a16="http://schemas.microsoft.com/office/drawing/2014/main" id="{832477EE-70EC-44CA-AF75-E18357A2FCD0}"/>
                  </a:ext>
                </a:extLst>
              </p:cNvPr>
              <p:cNvPicPr/>
              <p:nvPr/>
            </p:nvPicPr>
            <p:blipFill>
              <a:blip r:embed="rId12"/>
              <a:stretch>
                <a:fillRect/>
              </a:stretch>
            </p:blipFill>
            <p:spPr>
              <a:xfrm>
                <a:off x="2612160" y="3378480"/>
                <a:ext cx="929520" cy="839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5" name="Ink 34">
                <a:extLst>
                  <a:ext uri="{FF2B5EF4-FFF2-40B4-BE49-F238E27FC236}">
                    <a16:creationId xmlns:a16="http://schemas.microsoft.com/office/drawing/2014/main" id="{70EC7BE3-9C77-44C0-857A-6949EE9058BE}"/>
                  </a:ext>
                </a:extLst>
              </p14:cNvPr>
              <p14:cNvContentPartPr/>
              <p14:nvPr/>
            </p14:nvContentPartPr>
            <p14:xfrm>
              <a:off x="5042160" y="2358960"/>
              <a:ext cx="201240" cy="454320"/>
            </p14:xfrm>
          </p:contentPart>
        </mc:Choice>
        <mc:Fallback xmlns="">
          <p:pic>
            <p:nvPicPr>
              <p:cNvPr id="35" name="Ink 34">
                <a:extLst>
                  <a:ext uri="{FF2B5EF4-FFF2-40B4-BE49-F238E27FC236}">
                    <a16:creationId xmlns:a16="http://schemas.microsoft.com/office/drawing/2014/main" id="{70EC7BE3-9C77-44C0-857A-6949EE9058BE}"/>
                  </a:ext>
                </a:extLst>
              </p:cNvPr>
              <p:cNvPicPr/>
              <p:nvPr/>
            </p:nvPicPr>
            <p:blipFill>
              <a:blip r:embed="rId14"/>
              <a:stretch>
                <a:fillRect/>
              </a:stretch>
            </p:blipFill>
            <p:spPr>
              <a:xfrm>
                <a:off x="5033160" y="2349960"/>
                <a:ext cx="218880" cy="471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2" name="Ink 41">
                <a:extLst>
                  <a:ext uri="{FF2B5EF4-FFF2-40B4-BE49-F238E27FC236}">
                    <a16:creationId xmlns:a16="http://schemas.microsoft.com/office/drawing/2014/main" id="{718A2AC8-4D51-4919-82D4-D8C22BEED1EE}"/>
                  </a:ext>
                </a:extLst>
              </p14:cNvPr>
              <p14:cNvContentPartPr/>
              <p14:nvPr/>
            </p14:nvContentPartPr>
            <p14:xfrm>
              <a:off x="5362200" y="2281560"/>
              <a:ext cx="464040" cy="316080"/>
            </p14:xfrm>
          </p:contentPart>
        </mc:Choice>
        <mc:Fallback xmlns="">
          <p:pic>
            <p:nvPicPr>
              <p:cNvPr id="42" name="Ink 41">
                <a:extLst>
                  <a:ext uri="{FF2B5EF4-FFF2-40B4-BE49-F238E27FC236}">
                    <a16:creationId xmlns:a16="http://schemas.microsoft.com/office/drawing/2014/main" id="{718A2AC8-4D51-4919-82D4-D8C22BEED1EE}"/>
                  </a:ext>
                </a:extLst>
              </p:cNvPr>
              <p:cNvPicPr/>
              <p:nvPr/>
            </p:nvPicPr>
            <p:blipFill>
              <a:blip r:embed="rId16"/>
              <a:stretch>
                <a:fillRect/>
              </a:stretch>
            </p:blipFill>
            <p:spPr>
              <a:xfrm>
                <a:off x="5353200" y="2272560"/>
                <a:ext cx="48168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9" name="Ink 48">
                <a:extLst>
                  <a:ext uri="{FF2B5EF4-FFF2-40B4-BE49-F238E27FC236}">
                    <a16:creationId xmlns:a16="http://schemas.microsoft.com/office/drawing/2014/main" id="{EE9E6F27-16AC-4C95-B145-F6122C930CCD}"/>
                  </a:ext>
                </a:extLst>
              </p14:cNvPr>
              <p14:cNvContentPartPr/>
              <p14:nvPr/>
            </p14:nvContentPartPr>
            <p14:xfrm>
              <a:off x="2534040" y="2934600"/>
              <a:ext cx="627480" cy="383760"/>
            </p14:xfrm>
          </p:contentPart>
        </mc:Choice>
        <mc:Fallback xmlns="">
          <p:pic>
            <p:nvPicPr>
              <p:cNvPr id="49" name="Ink 48">
                <a:extLst>
                  <a:ext uri="{FF2B5EF4-FFF2-40B4-BE49-F238E27FC236}">
                    <a16:creationId xmlns:a16="http://schemas.microsoft.com/office/drawing/2014/main" id="{EE9E6F27-16AC-4C95-B145-F6122C930CCD}"/>
                  </a:ext>
                </a:extLst>
              </p:cNvPr>
              <p:cNvPicPr/>
              <p:nvPr/>
            </p:nvPicPr>
            <p:blipFill>
              <a:blip r:embed="rId18"/>
              <a:stretch>
                <a:fillRect/>
              </a:stretch>
            </p:blipFill>
            <p:spPr>
              <a:xfrm>
                <a:off x="2525040" y="2925600"/>
                <a:ext cx="645120" cy="401400"/>
              </a:xfrm>
              <a:prstGeom prst="rect">
                <a:avLst/>
              </a:prstGeom>
            </p:spPr>
          </p:pic>
        </mc:Fallback>
      </mc:AlternateContent>
    </p:spTree>
    <p:extLst>
      <p:ext uri="{BB962C8B-B14F-4D97-AF65-F5344CB8AC3E}">
        <p14:creationId xmlns:p14="http://schemas.microsoft.com/office/powerpoint/2010/main" val="1824307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10950-36F1-48BE-8FD6-4157FAA6B65B}"/>
              </a:ext>
            </a:extLst>
          </p:cNvPr>
          <p:cNvSpPr>
            <a:spLocks noGrp="1"/>
          </p:cNvSpPr>
          <p:nvPr>
            <p:ph type="title"/>
          </p:nvPr>
        </p:nvSpPr>
        <p:spPr/>
        <p:txBody>
          <a:bodyPr/>
          <a:lstStyle/>
          <a:p>
            <a:r>
              <a:rPr lang="en-US" dirty="0"/>
              <a:t>terms</a:t>
            </a:r>
          </a:p>
        </p:txBody>
      </p:sp>
      <p:sp>
        <p:nvSpPr>
          <p:cNvPr id="3" name="Date Placeholder 2">
            <a:extLst>
              <a:ext uri="{FF2B5EF4-FFF2-40B4-BE49-F238E27FC236}">
                <a16:creationId xmlns:a16="http://schemas.microsoft.com/office/drawing/2014/main" id="{F5648082-2CE9-45B5-82D4-D87B1860C876}"/>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58A95FD8-4CF0-4FFB-8C9D-75C295BD9D71}"/>
              </a:ext>
            </a:extLst>
          </p:cNvPr>
          <p:cNvSpPr>
            <a:spLocks noGrp="1"/>
          </p:cNvSpPr>
          <p:nvPr>
            <p:ph type="sldNum" sz="quarter" idx="4"/>
          </p:nvPr>
        </p:nvSpPr>
        <p:spPr/>
        <p:txBody>
          <a:bodyPr/>
          <a:lstStyle/>
          <a:p>
            <a:r>
              <a:rPr lang="en-US"/>
              <a:t>Slide no. </a:t>
            </a:r>
            <a:fld id="{7240F3D1-AE27-48C7-9FC9-EF8542F23A88}" type="slidenum">
              <a:rPr lang="en-US" smtClean="0"/>
              <a:pPr/>
              <a:t>43</a:t>
            </a:fld>
            <a:endParaRPr lang="en-US" dirty="0"/>
          </a:p>
        </p:txBody>
      </p:sp>
      <p:sp>
        <p:nvSpPr>
          <p:cNvPr id="5" name="Rectangle 4">
            <a:extLst>
              <a:ext uri="{FF2B5EF4-FFF2-40B4-BE49-F238E27FC236}">
                <a16:creationId xmlns:a16="http://schemas.microsoft.com/office/drawing/2014/main" id="{62E8A1DE-F22C-4A9C-9BB8-82468E20FDA3}"/>
              </a:ext>
            </a:extLst>
          </p:cNvPr>
          <p:cNvSpPr/>
          <p:nvPr/>
        </p:nvSpPr>
        <p:spPr>
          <a:xfrm>
            <a:off x="135172" y="891540"/>
            <a:ext cx="8917388" cy="3785652"/>
          </a:xfrm>
          <a:prstGeom prst="rect">
            <a:avLst/>
          </a:prstGeom>
        </p:spPr>
        <p:txBody>
          <a:bodyPr wrap="square">
            <a:spAutoFit/>
          </a:bodyPr>
          <a:lstStyle/>
          <a:p>
            <a:r>
              <a:rPr lang="en-US" sz="1600" b="1" dirty="0"/>
              <a:t>Dimensionality</a:t>
            </a:r>
            <a:r>
              <a:rPr lang="en-US" sz="1600" dirty="0"/>
              <a:t>: </a:t>
            </a:r>
          </a:p>
          <a:p>
            <a:r>
              <a:rPr lang="en-US" sz="1600" dirty="0"/>
              <a:t>It is the number of random variables in a dataset or simply the number of features, or rather more simply, the number of columns present in the dataset.</a:t>
            </a:r>
          </a:p>
          <a:p>
            <a:endParaRPr lang="en-US" sz="1600" dirty="0"/>
          </a:p>
          <a:p>
            <a:r>
              <a:rPr lang="en-US" sz="1600" b="1" dirty="0"/>
              <a:t>Correlation</a:t>
            </a:r>
            <a:r>
              <a:rPr lang="en-US" sz="1600" dirty="0"/>
              <a:t>: </a:t>
            </a:r>
          </a:p>
          <a:p>
            <a:r>
              <a:rPr lang="en-US" sz="1600" dirty="0"/>
              <a:t>Shows how strongly two variables are related to each other.  The value of the same ranges from -1 to +1. Positive indicates that when one variable increases, the other increases as well, while negative indicates the other decreases on increasing the former.  And the modulus value of indicates the strength of relation.</a:t>
            </a:r>
          </a:p>
          <a:p>
            <a:endParaRPr lang="en-US" sz="1600" dirty="0"/>
          </a:p>
          <a:p>
            <a:r>
              <a:rPr lang="en-US" sz="1600" b="1" dirty="0"/>
              <a:t>Orthogonal</a:t>
            </a:r>
            <a:r>
              <a:rPr lang="en-US" sz="1600" dirty="0"/>
              <a:t>: </a:t>
            </a:r>
          </a:p>
          <a:p>
            <a:r>
              <a:rPr lang="en-US" sz="1600" dirty="0"/>
              <a:t>Uncorrelated to each other, i.e., correlation between any pair of variables is 0.</a:t>
            </a:r>
          </a:p>
          <a:p>
            <a:endParaRPr lang="en-US" sz="1600" dirty="0"/>
          </a:p>
          <a:p>
            <a:r>
              <a:rPr lang="en-US" sz="1600" b="1" dirty="0"/>
              <a:t>Eigenvectors</a:t>
            </a:r>
            <a:r>
              <a:rPr lang="en-US" sz="1600" dirty="0"/>
              <a:t>: So, consider a non-zero vector v. It is an eigenvector of a square matrix A, if Av is a scalar multiple of v. Or simply: </a:t>
            </a:r>
            <a:r>
              <a:rPr lang="en-US" sz="1600" b="1" i="1" dirty="0">
                <a:solidFill>
                  <a:srgbClr val="222222"/>
                </a:solidFill>
                <a:latin typeface="inherit"/>
              </a:rPr>
              <a:t>Av = </a:t>
            </a:r>
            <a:r>
              <a:rPr lang="en-US" sz="1600" b="1" i="1" dirty="0" err="1">
                <a:solidFill>
                  <a:srgbClr val="222222"/>
                </a:solidFill>
                <a:latin typeface="inherit"/>
              </a:rPr>
              <a:t>ƛv</a:t>
            </a:r>
            <a:endParaRPr lang="en-US" sz="1600" dirty="0"/>
          </a:p>
        </p:txBody>
      </p:sp>
    </p:spTree>
    <p:extLst>
      <p:ext uri="{BB962C8B-B14F-4D97-AF65-F5344CB8AC3E}">
        <p14:creationId xmlns:p14="http://schemas.microsoft.com/office/powerpoint/2010/main" val="8040753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7F4CE-0E09-4693-AB7B-272D055BF113}"/>
              </a:ext>
            </a:extLst>
          </p:cNvPr>
          <p:cNvSpPr>
            <a:spLocks noGrp="1"/>
          </p:cNvSpPr>
          <p:nvPr>
            <p:ph type="title"/>
          </p:nvPr>
        </p:nvSpPr>
        <p:spPr/>
        <p:txBody>
          <a:bodyPr/>
          <a:lstStyle/>
          <a:p>
            <a:r>
              <a:rPr lang="en-US" dirty="0"/>
              <a:t>goal of PCA </a:t>
            </a:r>
          </a:p>
        </p:txBody>
      </p:sp>
      <p:sp>
        <p:nvSpPr>
          <p:cNvPr id="3" name="Date Placeholder 2">
            <a:extLst>
              <a:ext uri="{FF2B5EF4-FFF2-40B4-BE49-F238E27FC236}">
                <a16:creationId xmlns:a16="http://schemas.microsoft.com/office/drawing/2014/main" id="{16A6959D-EBD2-4958-AFE0-D1A170AD2A56}"/>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E156F38E-D56D-4056-A4EF-2B7AD5379AB8}"/>
              </a:ext>
            </a:extLst>
          </p:cNvPr>
          <p:cNvSpPr>
            <a:spLocks noGrp="1"/>
          </p:cNvSpPr>
          <p:nvPr>
            <p:ph type="sldNum" sz="quarter" idx="4"/>
          </p:nvPr>
        </p:nvSpPr>
        <p:spPr/>
        <p:txBody>
          <a:bodyPr/>
          <a:lstStyle/>
          <a:p>
            <a:r>
              <a:rPr lang="en-US"/>
              <a:t>Slide no. </a:t>
            </a:r>
            <a:fld id="{7240F3D1-AE27-48C7-9FC9-EF8542F23A88}" type="slidenum">
              <a:rPr lang="en-US" smtClean="0"/>
              <a:pPr/>
              <a:t>44</a:t>
            </a:fld>
            <a:endParaRPr lang="en-US" dirty="0"/>
          </a:p>
        </p:txBody>
      </p:sp>
      <p:sp>
        <p:nvSpPr>
          <p:cNvPr id="5" name="Rectangle 4">
            <a:extLst>
              <a:ext uri="{FF2B5EF4-FFF2-40B4-BE49-F238E27FC236}">
                <a16:creationId xmlns:a16="http://schemas.microsoft.com/office/drawing/2014/main" id="{8673A61D-980D-4B6F-AA0A-7EAC26083C9F}"/>
              </a:ext>
            </a:extLst>
          </p:cNvPr>
          <p:cNvSpPr/>
          <p:nvPr/>
        </p:nvSpPr>
        <p:spPr>
          <a:xfrm>
            <a:off x="98612" y="891540"/>
            <a:ext cx="8919882" cy="3785652"/>
          </a:xfrm>
          <a:prstGeom prst="rect">
            <a:avLst/>
          </a:prstGeom>
        </p:spPr>
        <p:txBody>
          <a:bodyPr wrap="square">
            <a:spAutoFit/>
          </a:bodyPr>
          <a:lstStyle/>
          <a:p>
            <a:r>
              <a:rPr lang="en-US" sz="1600" dirty="0"/>
              <a:t>The overall goal of PCA is to </a:t>
            </a:r>
            <a:r>
              <a:rPr lang="en-US" sz="1600" dirty="0">
                <a:highlight>
                  <a:srgbClr val="FFFF00"/>
                </a:highlight>
              </a:rPr>
              <a:t>reduce</a:t>
            </a:r>
            <a:r>
              <a:rPr lang="en-US" sz="1600" dirty="0"/>
              <a:t> the number of d </a:t>
            </a:r>
            <a:r>
              <a:rPr lang="en-US" sz="1600" dirty="0">
                <a:highlight>
                  <a:srgbClr val="FFFF00"/>
                </a:highlight>
              </a:rPr>
              <a:t>dimensions</a:t>
            </a:r>
            <a:r>
              <a:rPr lang="en-US" sz="1600" dirty="0"/>
              <a:t> (features) in a dataset by projecting it onto a k dimensional subspace where k &lt; d. </a:t>
            </a:r>
          </a:p>
          <a:p>
            <a:endParaRPr lang="en-US" sz="1600" dirty="0"/>
          </a:p>
          <a:p>
            <a:r>
              <a:rPr lang="en-US" sz="1600" dirty="0"/>
              <a:t>The approach used to complete PCA can be summarized as follows:</a:t>
            </a:r>
          </a:p>
          <a:p>
            <a:endParaRPr lang="en-US" sz="1600" dirty="0"/>
          </a:p>
          <a:p>
            <a:pPr marL="285750" indent="-285750">
              <a:buFont typeface="Arial" panose="020B0604020202020204" pitchFamily="34" charset="0"/>
              <a:buChar char="•"/>
            </a:pPr>
            <a:r>
              <a:rPr lang="en-US" sz="1600" dirty="0"/>
              <a:t>Standardize the data.</a:t>
            </a:r>
          </a:p>
          <a:p>
            <a:pPr marL="285750" indent="-285750">
              <a:buFont typeface="Arial" panose="020B0604020202020204" pitchFamily="34" charset="0"/>
              <a:buChar char="•"/>
            </a:pPr>
            <a:r>
              <a:rPr lang="en-US" sz="1600" dirty="0"/>
              <a:t>Use the standardized data to generate a </a:t>
            </a:r>
            <a:r>
              <a:rPr lang="en-US" sz="1600" dirty="0">
                <a:solidFill>
                  <a:srgbClr val="0070C0"/>
                </a:solidFill>
              </a:rPr>
              <a:t>covariance</a:t>
            </a:r>
            <a:r>
              <a:rPr lang="en-US" sz="1600" dirty="0"/>
              <a:t> matrix (or perform </a:t>
            </a:r>
            <a:r>
              <a:rPr lang="en-US" sz="1600" dirty="0">
                <a:solidFill>
                  <a:srgbClr val="0070C0"/>
                </a:solidFill>
              </a:rPr>
              <a:t>Singular Vector Decomposition</a:t>
            </a:r>
            <a:r>
              <a:rPr lang="en-US" sz="1600" dirty="0"/>
              <a:t>).</a:t>
            </a:r>
          </a:p>
          <a:p>
            <a:pPr marL="285750" indent="-285750">
              <a:buFont typeface="Arial" panose="020B0604020202020204" pitchFamily="34" charset="0"/>
              <a:buChar char="•"/>
            </a:pPr>
            <a:r>
              <a:rPr lang="en-US" sz="1600" dirty="0"/>
              <a:t>Obtain </a:t>
            </a:r>
            <a:r>
              <a:rPr lang="en-US" sz="1600" dirty="0">
                <a:solidFill>
                  <a:srgbClr val="0070C0"/>
                </a:solidFill>
              </a:rPr>
              <a:t>eigenvectors</a:t>
            </a:r>
            <a:r>
              <a:rPr lang="en-US" sz="1600" dirty="0"/>
              <a:t> (principal components) and </a:t>
            </a:r>
            <a:r>
              <a:rPr lang="en-US" sz="1600" dirty="0">
                <a:solidFill>
                  <a:srgbClr val="0070C0"/>
                </a:solidFill>
              </a:rPr>
              <a:t>eigenvalues</a:t>
            </a:r>
            <a:r>
              <a:rPr lang="en-US" sz="1600" dirty="0"/>
              <a:t> from the covariance matrix. Each </a:t>
            </a:r>
            <a:r>
              <a:rPr lang="en-US" sz="1600" dirty="0">
                <a:solidFill>
                  <a:srgbClr val="0070C0"/>
                </a:solidFill>
              </a:rPr>
              <a:t>eigenvector</a:t>
            </a:r>
            <a:r>
              <a:rPr lang="en-US" sz="1600" dirty="0"/>
              <a:t> will have a corresponding </a:t>
            </a:r>
            <a:r>
              <a:rPr lang="en-US" sz="1600" dirty="0">
                <a:solidFill>
                  <a:srgbClr val="0070C0"/>
                </a:solidFill>
              </a:rPr>
              <a:t>eigenvalue</a:t>
            </a:r>
            <a:r>
              <a:rPr lang="en-US" sz="1600" dirty="0"/>
              <a:t>.</a:t>
            </a:r>
          </a:p>
          <a:p>
            <a:pPr marL="285750" indent="-285750">
              <a:buFont typeface="Arial" panose="020B0604020202020204" pitchFamily="34" charset="0"/>
              <a:buChar char="•"/>
            </a:pPr>
            <a:r>
              <a:rPr lang="en-US" sz="1600" dirty="0"/>
              <a:t>Sort the </a:t>
            </a:r>
            <a:r>
              <a:rPr lang="en-US" sz="1600" dirty="0">
                <a:solidFill>
                  <a:srgbClr val="0070C0"/>
                </a:solidFill>
              </a:rPr>
              <a:t>eigenvalues</a:t>
            </a:r>
            <a:r>
              <a:rPr lang="en-US" sz="1600" dirty="0"/>
              <a:t> in descending order.</a:t>
            </a:r>
          </a:p>
          <a:p>
            <a:pPr marL="285750" indent="-285750">
              <a:buFont typeface="Arial" panose="020B0604020202020204" pitchFamily="34" charset="0"/>
              <a:buChar char="•"/>
            </a:pPr>
            <a:r>
              <a:rPr lang="en-US" sz="1600" dirty="0"/>
              <a:t>Select the k </a:t>
            </a:r>
            <a:r>
              <a:rPr lang="en-US" sz="1600" dirty="0">
                <a:solidFill>
                  <a:srgbClr val="0070C0"/>
                </a:solidFill>
              </a:rPr>
              <a:t>eigenvectors</a:t>
            </a:r>
            <a:r>
              <a:rPr lang="en-US" sz="1600" dirty="0"/>
              <a:t> with the largest </a:t>
            </a:r>
            <a:r>
              <a:rPr lang="en-US" sz="1600" dirty="0">
                <a:solidFill>
                  <a:srgbClr val="0070C0"/>
                </a:solidFill>
              </a:rPr>
              <a:t>eigenvalues</a:t>
            </a:r>
            <a:r>
              <a:rPr lang="en-US" sz="1600" dirty="0"/>
              <a:t>, where k is the number of dimensions used in the new feature space (</a:t>
            </a:r>
            <a:r>
              <a:rPr lang="en-US" sz="1600" dirty="0" err="1"/>
              <a:t>k≤d</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Construct a new matrix with the </a:t>
            </a:r>
            <a:r>
              <a:rPr lang="en-US" sz="1600" dirty="0">
                <a:solidFill>
                  <a:srgbClr val="0070C0"/>
                </a:solidFill>
              </a:rPr>
              <a:t>selected k eigenvectors</a:t>
            </a:r>
            <a:r>
              <a:rPr lang="en-US" sz="1600" dirty="0"/>
              <a:t>.</a:t>
            </a:r>
          </a:p>
        </p:txBody>
      </p:sp>
    </p:spTree>
    <p:extLst>
      <p:ext uri="{BB962C8B-B14F-4D97-AF65-F5344CB8AC3E}">
        <p14:creationId xmlns:p14="http://schemas.microsoft.com/office/powerpoint/2010/main" val="10091627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FBBEF-5889-4F68-B2F0-2F594C06E01D}"/>
              </a:ext>
            </a:extLst>
          </p:cNvPr>
          <p:cNvSpPr>
            <a:spLocks noGrp="1"/>
          </p:cNvSpPr>
          <p:nvPr>
            <p:ph type="title"/>
          </p:nvPr>
        </p:nvSpPr>
        <p:spPr/>
        <p:txBody>
          <a:bodyPr/>
          <a:lstStyle/>
          <a:p>
            <a:r>
              <a:rPr lang="en-US" dirty="0"/>
              <a:t>Feature extraction				</a:t>
            </a:r>
            <a:r>
              <a:rPr lang="en-US" dirty="0">
                <a:solidFill>
                  <a:schemeClr val="tx1"/>
                </a:solidFill>
              </a:rPr>
              <a:t>redundant slide</a:t>
            </a:r>
          </a:p>
        </p:txBody>
      </p:sp>
      <p:sp>
        <p:nvSpPr>
          <p:cNvPr id="3" name="Date Placeholder 2">
            <a:extLst>
              <a:ext uri="{FF2B5EF4-FFF2-40B4-BE49-F238E27FC236}">
                <a16:creationId xmlns:a16="http://schemas.microsoft.com/office/drawing/2014/main" id="{31E7D508-AA8C-493B-A4FA-8AA422DEB28D}"/>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A5D0B321-781D-4A37-A214-C636EA9F08D1}"/>
              </a:ext>
            </a:extLst>
          </p:cNvPr>
          <p:cNvSpPr>
            <a:spLocks noGrp="1"/>
          </p:cNvSpPr>
          <p:nvPr>
            <p:ph type="sldNum" sz="quarter" idx="4"/>
          </p:nvPr>
        </p:nvSpPr>
        <p:spPr/>
        <p:txBody>
          <a:bodyPr/>
          <a:lstStyle/>
          <a:p>
            <a:r>
              <a:rPr lang="en-US"/>
              <a:t>Slide no. </a:t>
            </a:r>
            <a:fld id="{7240F3D1-AE27-48C7-9FC9-EF8542F23A88}" type="slidenum">
              <a:rPr lang="en-US" smtClean="0"/>
              <a:pPr/>
              <a:t>45</a:t>
            </a:fld>
            <a:endParaRPr lang="en-US" dirty="0"/>
          </a:p>
        </p:txBody>
      </p:sp>
      <p:pic>
        <p:nvPicPr>
          <p:cNvPr id="5" name="Picture 4">
            <a:extLst>
              <a:ext uri="{FF2B5EF4-FFF2-40B4-BE49-F238E27FC236}">
                <a16:creationId xmlns:a16="http://schemas.microsoft.com/office/drawing/2014/main" id="{396EB4E0-ABC0-44F6-B68D-412802A91B51}"/>
              </a:ext>
            </a:extLst>
          </p:cNvPr>
          <p:cNvPicPr>
            <a:picLocks noChangeAspect="1"/>
          </p:cNvPicPr>
          <p:nvPr/>
        </p:nvPicPr>
        <p:blipFill>
          <a:blip r:embed="rId2"/>
          <a:stretch>
            <a:fillRect/>
          </a:stretch>
        </p:blipFill>
        <p:spPr>
          <a:xfrm>
            <a:off x="147637" y="1223962"/>
            <a:ext cx="4333875" cy="1247775"/>
          </a:xfrm>
          <a:prstGeom prst="rect">
            <a:avLst/>
          </a:prstGeom>
        </p:spPr>
      </p:pic>
      <p:pic>
        <p:nvPicPr>
          <p:cNvPr id="6" name="Picture 5">
            <a:extLst>
              <a:ext uri="{FF2B5EF4-FFF2-40B4-BE49-F238E27FC236}">
                <a16:creationId xmlns:a16="http://schemas.microsoft.com/office/drawing/2014/main" id="{A5E0E271-0B15-4D54-9870-160ED579D1EF}"/>
              </a:ext>
            </a:extLst>
          </p:cNvPr>
          <p:cNvPicPr>
            <a:picLocks noChangeAspect="1"/>
          </p:cNvPicPr>
          <p:nvPr/>
        </p:nvPicPr>
        <p:blipFill>
          <a:blip r:embed="rId3"/>
          <a:stretch>
            <a:fillRect/>
          </a:stretch>
        </p:blipFill>
        <p:spPr>
          <a:xfrm>
            <a:off x="147637" y="3609975"/>
            <a:ext cx="4344008" cy="731504"/>
          </a:xfrm>
          <a:prstGeom prst="rect">
            <a:avLst/>
          </a:prstGeom>
        </p:spPr>
      </p:pic>
      <p:sp>
        <p:nvSpPr>
          <p:cNvPr id="7" name="Rectangle 6">
            <a:extLst>
              <a:ext uri="{FF2B5EF4-FFF2-40B4-BE49-F238E27FC236}">
                <a16:creationId xmlns:a16="http://schemas.microsoft.com/office/drawing/2014/main" id="{F5ABF178-7144-42D5-BF41-9C51B0515EDF}"/>
              </a:ext>
            </a:extLst>
          </p:cNvPr>
          <p:cNvSpPr/>
          <p:nvPr/>
        </p:nvSpPr>
        <p:spPr>
          <a:xfrm>
            <a:off x="2597203" y="1223962"/>
            <a:ext cx="1767328" cy="1135036"/>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1B24ECD0-DF9C-45DA-B791-CE3341F31BCE}"/>
              </a:ext>
            </a:extLst>
          </p:cNvPr>
          <p:cNvCxnSpPr>
            <a:cxnSpLocks/>
            <a:stCxn id="7" idx="2"/>
          </p:cNvCxnSpPr>
          <p:nvPr/>
        </p:nvCxnSpPr>
        <p:spPr>
          <a:xfrm flipH="1">
            <a:off x="1037345" y="2358998"/>
            <a:ext cx="2443522" cy="1129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D15CD57-D0E5-4E6E-84E5-FB82E757E18F}"/>
              </a:ext>
            </a:extLst>
          </p:cNvPr>
          <p:cNvSpPr/>
          <p:nvPr/>
        </p:nvSpPr>
        <p:spPr>
          <a:xfrm>
            <a:off x="238205" y="3488551"/>
            <a:ext cx="1060397" cy="507146"/>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TextBox 16">
            <a:extLst>
              <a:ext uri="{FF2B5EF4-FFF2-40B4-BE49-F238E27FC236}">
                <a16:creationId xmlns:a16="http://schemas.microsoft.com/office/drawing/2014/main" id="{9D8A964C-BB7D-4CA1-9F26-E46B3E7AD992}"/>
              </a:ext>
            </a:extLst>
          </p:cNvPr>
          <p:cNvSpPr txBox="1"/>
          <p:nvPr/>
        </p:nvSpPr>
        <p:spPr>
          <a:xfrm>
            <a:off x="5417244" y="3609974"/>
            <a:ext cx="2950668" cy="738664"/>
          </a:xfrm>
          <a:prstGeom prst="rect">
            <a:avLst/>
          </a:prstGeom>
          <a:noFill/>
        </p:spPr>
        <p:txBody>
          <a:bodyPr wrap="square" rtlCol="0">
            <a:spAutoFit/>
          </a:bodyPr>
          <a:lstStyle/>
          <a:p>
            <a:r>
              <a:rPr lang="en-US" sz="1400" dirty="0"/>
              <a:t>If we measure only 1 gene type we can plot the data on 1 dimension number line</a:t>
            </a:r>
          </a:p>
        </p:txBody>
      </p:sp>
      <p:sp>
        <p:nvSpPr>
          <p:cNvPr id="18" name="TextBox 17">
            <a:extLst>
              <a:ext uri="{FF2B5EF4-FFF2-40B4-BE49-F238E27FC236}">
                <a16:creationId xmlns:a16="http://schemas.microsoft.com/office/drawing/2014/main" id="{3219CF51-2E34-4B5E-9EE6-15D28E4E63B1}"/>
              </a:ext>
            </a:extLst>
          </p:cNvPr>
          <p:cNvSpPr txBox="1"/>
          <p:nvPr/>
        </p:nvSpPr>
        <p:spPr>
          <a:xfrm>
            <a:off x="1536807" y="2733078"/>
            <a:ext cx="1444597" cy="307777"/>
          </a:xfrm>
          <a:prstGeom prst="rect">
            <a:avLst/>
          </a:prstGeom>
          <a:noFill/>
        </p:spPr>
        <p:txBody>
          <a:bodyPr wrap="square" rtlCol="0">
            <a:spAutoFit/>
          </a:bodyPr>
          <a:lstStyle/>
          <a:p>
            <a:r>
              <a:rPr lang="en-US" sz="1400" dirty="0"/>
              <a:t>Low gene value</a:t>
            </a:r>
          </a:p>
        </p:txBody>
      </p:sp>
    </p:spTree>
    <p:extLst>
      <p:ext uri="{BB962C8B-B14F-4D97-AF65-F5344CB8AC3E}">
        <p14:creationId xmlns:p14="http://schemas.microsoft.com/office/powerpoint/2010/main" val="38629418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FF6DA-5213-4056-91F0-BF6753458796}"/>
              </a:ext>
            </a:extLst>
          </p:cNvPr>
          <p:cNvSpPr>
            <a:spLocks noGrp="1"/>
          </p:cNvSpPr>
          <p:nvPr>
            <p:ph type="title"/>
          </p:nvPr>
        </p:nvSpPr>
        <p:spPr/>
        <p:txBody>
          <a:bodyPr/>
          <a:lstStyle/>
          <a:p>
            <a:r>
              <a:rPr lang="en-US" dirty="0"/>
              <a:t>Example 							 </a:t>
            </a:r>
            <a:r>
              <a:rPr lang="en-US" dirty="0">
                <a:solidFill>
                  <a:schemeClr val="tx1"/>
                </a:solidFill>
              </a:rPr>
              <a:t>redundant slide</a:t>
            </a:r>
          </a:p>
        </p:txBody>
      </p:sp>
      <p:sp>
        <p:nvSpPr>
          <p:cNvPr id="3" name="Date Placeholder 2">
            <a:extLst>
              <a:ext uri="{FF2B5EF4-FFF2-40B4-BE49-F238E27FC236}">
                <a16:creationId xmlns:a16="http://schemas.microsoft.com/office/drawing/2014/main" id="{B7941920-8A6C-402F-95F3-723EBAF91512}"/>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25E550C2-9C7A-41AD-B1EF-93F7811FECC2}"/>
              </a:ext>
            </a:extLst>
          </p:cNvPr>
          <p:cNvSpPr>
            <a:spLocks noGrp="1"/>
          </p:cNvSpPr>
          <p:nvPr>
            <p:ph type="sldNum" sz="quarter" idx="4"/>
          </p:nvPr>
        </p:nvSpPr>
        <p:spPr/>
        <p:txBody>
          <a:bodyPr/>
          <a:lstStyle/>
          <a:p>
            <a:r>
              <a:rPr lang="en-US"/>
              <a:t>Slide no. </a:t>
            </a:r>
            <a:fld id="{7240F3D1-AE27-48C7-9FC9-EF8542F23A88}" type="slidenum">
              <a:rPr lang="en-US" smtClean="0"/>
              <a:pPr/>
              <a:t>46</a:t>
            </a:fld>
            <a:endParaRPr lang="en-US" dirty="0"/>
          </a:p>
        </p:txBody>
      </p:sp>
      <p:pic>
        <p:nvPicPr>
          <p:cNvPr id="5" name="Picture 4">
            <a:extLst>
              <a:ext uri="{FF2B5EF4-FFF2-40B4-BE49-F238E27FC236}">
                <a16:creationId xmlns:a16="http://schemas.microsoft.com/office/drawing/2014/main" id="{0286E072-0CA5-4C0B-A13E-E4FF5B972DFB}"/>
              </a:ext>
            </a:extLst>
          </p:cNvPr>
          <p:cNvPicPr>
            <a:picLocks noChangeAspect="1"/>
          </p:cNvPicPr>
          <p:nvPr/>
        </p:nvPicPr>
        <p:blipFill>
          <a:blip r:embed="rId2"/>
          <a:stretch>
            <a:fillRect/>
          </a:stretch>
        </p:blipFill>
        <p:spPr>
          <a:xfrm>
            <a:off x="128805" y="995082"/>
            <a:ext cx="5271051" cy="2679451"/>
          </a:xfrm>
          <a:prstGeom prst="rect">
            <a:avLst/>
          </a:prstGeom>
        </p:spPr>
      </p:pic>
      <p:sp>
        <p:nvSpPr>
          <p:cNvPr id="6" name="Callout: Bent Line with Border and Accent Bar 5">
            <a:extLst>
              <a:ext uri="{FF2B5EF4-FFF2-40B4-BE49-F238E27FC236}">
                <a16:creationId xmlns:a16="http://schemas.microsoft.com/office/drawing/2014/main" id="{7A83B2BB-7C32-4D30-864E-93C5A9649F34}"/>
              </a:ext>
            </a:extLst>
          </p:cNvPr>
          <p:cNvSpPr/>
          <p:nvPr/>
        </p:nvSpPr>
        <p:spPr>
          <a:xfrm>
            <a:off x="5862918" y="995082"/>
            <a:ext cx="3218329" cy="2679451"/>
          </a:xfrm>
          <a:prstGeom prst="accentBorderCallout2">
            <a:avLst>
              <a:gd name="adj1" fmla="val 18750"/>
              <a:gd name="adj2" fmla="val -8333"/>
              <a:gd name="adj3" fmla="val 18750"/>
              <a:gd name="adj4" fmla="val -16667"/>
              <a:gd name="adj5" fmla="val 18467"/>
              <a:gd name="adj6" fmla="val -68951"/>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US" sz="1400" dirty="0"/>
              <a:t>users who rank Star Wars Episode IV highly might also rank Rogue One: A Star Wars Story highly. </a:t>
            </a:r>
          </a:p>
          <a:p>
            <a:endParaRPr lang="en-US" sz="1400" dirty="0"/>
          </a:p>
          <a:p>
            <a:pPr marL="285750" indent="-285750">
              <a:buFont typeface="Arial" panose="020B0604020202020204" pitchFamily="34" charset="0"/>
              <a:buChar char="•"/>
            </a:pPr>
            <a:r>
              <a:rPr lang="en-US" sz="1400" dirty="0"/>
              <a:t>In other words, the ratings for Star Wars Episode IV are </a:t>
            </a:r>
            <a:r>
              <a:rPr lang="en-US" sz="1400" dirty="0">
                <a:highlight>
                  <a:srgbClr val="FFFF00"/>
                </a:highlight>
              </a:rPr>
              <a:t>positively</a:t>
            </a:r>
            <a:r>
              <a:rPr lang="en-US" sz="1400" dirty="0"/>
              <a:t> </a:t>
            </a:r>
            <a:r>
              <a:rPr lang="en-US" sz="1400" dirty="0">
                <a:highlight>
                  <a:srgbClr val="FFFF00"/>
                </a:highlight>
              </a:rPr>
              <a:t>correlated</a:t>
            </a:r>
            <a:r>
              <a:rPr lang="en-US" sz="1400" dirty="0"/>
              <a:t> with the ones for Rogue One: A Star Wars Story. </a:t>
            </a:r>
          </a:p>
          <a:p>
            <a:endParaRPr lang="en-US" sz="1400" dirty="0"/>
          </a:p>
          <a:p>
            <a:pPr marL="285750" indent="-285750">
              <a:buFont typeface="Arial" panose="020B0604020202020204" pitchFamily="34" charset="0"/>
              <a:buChar char="•"/>
            </a:pPr>
            <a:r>
              <a:rPr lang="en-US" sz="1400" dirty="0"/>
              <a:t>could ultimately be grouped together to form a new feature.</a:t>
            </a:r>
          </a:p>
        </p:txBody>
      </p:sp>
    </p:spTree>
    <p:extLst>
      <p:ext uri="{BB962C8B-B14F-4D97-AF65-F5344CB8AC3E}">
        <p14:creationId xmlns:p14="http://schemas.microsoft.com/office/powerpoint/2010/main" val="32901984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8B0DB-D389-4650-8F0D-0B24EAC56329}"/>
              </a:ext>
            </a:extLst>
          </p:cNvPr>
          <p:cNvSpPr>
            <a:spLocks noGrp="1"/>
          </p:cNvSpPr>
          <p:nvPr>
            <p:ph type="title"/>
          </p:nvPr>
        </p:nvSpPr>
        <p:spPr/>
        <p:txBody>
          <a:bodyPr/>
          <a:lstStyle/>
          <a:p>
            <a:r>
              <a:rPr lang="en-US" dirty="0"/>
              <a:t>1d</a:t>
            </a:r>
          </a:p>
        </p:txBody>
      </p:sp>
      <p:sp>
        <p:nvSpPr>
          <p:cNvPr id="3" name="Date Placeholder 2">
            <a:extLst>
              <a:ext uri="{FF2B5EF4-FFF2-40B4-BE49-F238E27FC236}">
                <a16:creationId xmlns:a16="http://schemas.microsoft.com/office/drawing/2014/main" id="{809E529B-2A81-44F8-86E4-D3676F865BC6}"/>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F4FF353E-3CFA-4AC8-B662-F9C41FC28EE2}"/>
              </a:ext>
            </a:extLst>
          </p:cNvPr>
          <p:cNvSpPr>
            <a:spLocks noGrp="1"/>
          </p:cNvSpPr>
          <p:nvPr>
            <p:ph type="sldNum" sz="quarter" idx="4"/>
          </p:nvPr>
        </p:nvSpPr>
        <p:spPr/>
        <p:txBody>
          <a:bodyPr/>
          <a:lstStyle/>
          <a:p>
            <a:r>
              <a:rPr lang="en-US"/>
              <a:t>Slide no. </a:t>
            </a:r>
            <a:fld id="{7240F3D1-AE27-48C7-9FC9-EF8542F23A88}" type="slidenum">
              <a:rPr lang="en-US" smtClean="0"/>
              <a:pPr/>
              <a:t>47</a:t>
            </a:fld>
            <a:endParaRPr lang="en-US" dirty="0"/>
          </a:p>
        </p:txBody>
      </p:sp>
      <p:pic>
        <p:nvPicPr>
          <p:cNvPr id="5" name="Picture 4">
            <a:extLst>
              <a:ext uri="{FF2B5EF4-FFF2-40B4-BE49-F238E27FC236}">
                <a16:creationId xmlns:a16="http://schemas.microsoft.com/office/drawing/2014/main" id="{7F950E61-E23D-4999-A220-D99D5ACC1F9A}"/>
              </a:ext>
            </a:extLst>
          </p:cNvPr>
          <p:cNvPicPr>
            <a:picLocks noChangeAspect="1"/>
          </p:cNvPicPr>
          <p:nvPr/>
        </p:nvPicPr>
        <p:blipFill>
          <a:blip r:embed="rId2"/>
          <a:stretch>
            <a:fillRect/>
          </a:stretch>
        </p:blipFill>
        <p:spPr>
          <a:xfrm>
            <a:off x="4876800" y="1133475"/>
            <a:ext cx="4267200" cy="1047750"/>
          </a:xfrm>
          <a:prstGeom prst="rect">
            <a:avLst/>
          </a:prstGeom>
        </p:spPr>
      </p:pic>
      <p:graphicFrame>
        <p:nvGraphicFramePr>
          <p:cNvPr id="6" name="Table 5">
            <a:extLst>
              <a:ext uri="{FF2B5EF4-FFF2-40B4-BE49-F238E27FC236}">
                <a16:creationId xmlns:a16="http://schemas.microsoft.com/office/drawing/2014/main" id="{025A0E94-CE6B-41E4-9ABB-C8AFA8BA8846}"/>
              </a:ext>
            </a:extLst>
          </p:cNvPr>
          <p:cNvGraphicFramePr>
            <a:graphicFrameLocks noGrp="1"/>
          </p:cNvGraphicFramePr>
          <p:nvPr>
            <p:extLst>
              <p:ext uri="{D42A27DB-BD31-4B8C-83A1-F6EECF244321}">
                <p14:modId xmlns:p14="http://schemas.microsoft.com/office/powerpoint/2010/main" val="2183733476"/>
              </p:ext>
            </p:extLst>
          </p:nvPr>
        </p:nvGraphicFramePr>
        <p:xfrm>
          <a:off x="156754" y="1254125"/>
          <a:ext cx="4598126" cy="2225040"/>
        </p:xfrm>
        <a:graphic>
          <a:graphicData uri="http://schemas.openxmlformats.org/drawingml/2006/table">
            <a:tbl>
              <a:tblPr firstRow="1" bandRow="1">
                <a:tableStyleId>{1E171933-4619-4E11-9A3F-F7608DF75F80}</a:tableStyleId>
              </a:tblPr>
              <a:tblGrid>
                <a:gridCol w="2055223">
                  <a:extLst>
                    <a:ext uri="{9D8B030D-6E8A-4147-A177-3AD203B41FA5}">
                      <a16:colId xmlns:a16="http://schemas.microsoft.com/office/drawing/2014/main" val="2202294164"/>
                    </a:ext>
                  </a:extLst>
                </a:gridCol>
                <a:gridCol w="2542903">
                  <a:extLst>
                    <a:ext uri="{9D8B030D-6E8A-4147-A177-3AD203B41FA5}">
                      <a16:colId xmlns:a16="http://schemas.microsoft.com/office/drawing/2014/main" val="947514364"/>
                    </a:ext>
                  </a:extLst>
                </a:gridCol>
              </a:tblGrid>
              <a:tr h="370840">
                <a:tc>
                  <a:txBody>
                    <a:bodyPr/>
                    <a:lstStyle/>
                    <a:p>
                      <a:r>
                        <a:rPr lang="en-US" dirty="0"/>
                        <a:t>Some measure</a:t>
                      </a:r>
                    </a:p>
                  </a:txBody>
                  <a:tcPr/>
                </a:tc>
                <a:tc>
                  <a:txBody>
                    <a:bodyPr/>
                    <a:lstStyle/>
                    <a:p>
                      <a:r>
                        <a:rPr lang="en-US" dirty="0"/>
                        <a:t>Value</a:t>
                      </a:r>
                    </a:p>
                  </a:txBody>
                  <a:tcPr/>
                </a:tc>
                <a:extLst>
                  <a:ext uri="{0D108BD9-81ED-4DB2-BD59-A6C34878D82A}">
                    <a16:rowId xmlns:a16="http://schemas.microsoft.com/office/drawing/2014/main" val="2593556435"/>
                  </a:ext>
                </a:extLst>
              </a:tr>
              <a:tr h="370840">
                <a:tc>
                  <a:txBody>
                    <a:bodyPr/>
                    <a:lstStyle/>
                    <a:p>
                      <a:r>
                        <a:rPr lang="en-US" dirty="0"/>
                        <a:t>A</a:t>
                      </a:r>
                    </a:p>
                  </a:txBody>
                  <a:tcPr/>
                </a:tc>
                <a:tc>
                  <a:txBody>
                    <a:bodyPr/>
                    <a:lstStyle/>
                    <a:p>
                      <a:r>
                        <a:rPr lang="en-US" dirty="0"/>
                        <a:t>10</a:t>
                      </a:r>
                    </a:p>
                  </a:txBody>
                  <a:tcPr/>
                </a:tc>
                <a:extLst>
                  <a:ext uri="{0D108BD9-81ED-4DB2-BD59-A6C34878D82A}">
                    <a16:rowId xmlns:a16="http://schemas.microsoft.com/office/drawing/2014/main" val="1257762696"/>
                  </a:ext>
                </a:extLst>
              </a:tr>
              <a:tr h="370840">
                <a:tc>
                  <a:txBody>
                    <a:bodyPr/>
                    <a:lstStyle/>
                    <a:p>
                      <a:r>
                        <a:rPr lang="en-US" dirty="0"/>
                        <a:t>B</a:t>
                      </a:r>
                    </a:p>
                  </a:txBody>
                  <a:tcPr/>
                </a:tc>
                <a:tc>
                  <a:txBody>
                    <a:bodyPr/>
                    <a:lstStyle/>
                    <a:p>
                      <a:r>
                        <a:rPr lang="en-US" dirty="0"/>
                        <a:t>0</a:t>
                      </a:r>
                    </a:p>
                  </a:txBody>
                  <a:tcPr/>
                </a:tc>
                <a:extLst>
                  <a:ext uri="{0D108BD9-81ED-4DB2-BD59-A6C34878D82A}">
                    <a16:rowId xmlns:a16="http://schemas.microsoft.com/office/drawing/2014/main" val="2461539652"/>
                  </a:ext>
                </a:extLst>
              </a:tr>
              <a:tr h="370840">
                <a:tc>
                  <a:txBody>
                    <a:bodyPr/>
                    <a:lstStyle/>
                    <a:p>
                      <a:r>
                        <a:rPr lang="en-US" dirty="0"/>
                        <a:t>C</a:t>
                      </a:r>
                    </a:p>
                  </a:txBody>
                  <a:tcPr/>
                </a:tc>
                <a:tc>
                  <a:txBody>
                    <a:bodyPr/>
                    <a:lstStyle/>
                    <a:p>
                      <a:r>
                        <a:rPr lang="en-US" dirty="0"/>
                        <a:t>14</a:t>
                      </a:r>
                    </a:p>
                  </a:txBody>
                  <a:tcPr/>
                </a:tc>
                <a:extLst>
                  <a:ext uri="{0D108BD9-81ED-4DB2-BD59-A6C34878D82A}">
                    <a16:rowId xmlns:a16="http://schemas.microsoft.com/office/drawing/2014/main" val="605754981"/>
                  </a:ext>
                </a:extLst>
              </a:tr>
              <a:tr h="370840">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86948359"/>
                  </a:ext>
                </a:extLst>
              </a:tr>
              <a:tr h="370840">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770135104"/>
                  </a:ext>
                </a:extLst>
              </a:tr>
            </a:tbl>
          </a:graphicData>
        </a:graphic>
      </p:graphicFrame>
    </p:spTree>
    <p:extLst>
      <p:ext uri="{BB962C8B-B14F-4D97-AF65-F5344CB8AC3E}">
        <p14:creationId xmlns:p14="http://schemas.microsoft.com/office/powerpoint/2010/main" val="26231028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42154-AC29-4470-979D-0E5491D590EF}"/>
              </a:ext>
            </a:extLst>
          </p:cNvPr>
          <p:cNvSpPr>
            <a:spLocks noGrp="1"/>
          </p:cNvSpPr>
          <p:nvPr>
            <p:ph type="title"/>
          </p:nvPr>
        </p:nvSpPr>
        <p:spPr/>
        <p:txBody>
          <a:bodyPr/>
          <a:lstStyle/>
          <a:p>
            <a:r>
              <a:rPr lang="en-US" dirty="0"/>
              <a:t>2d</a:t>
            </a:r>
          </a:p>
        </p:txBody>
      </p:sp>
      <p:sp>
        <p:nvSpPr>
          <p:cNvPr id="3" name="Date Placeholder 2">
            <a:extLst>
              <a:ext uri="{FF2B5EF4-FFF2-40B4-BE49-F238E27FC236}">
                <a16:creationId xmlns:a16="http://schemas.microsoft.com/office/drawing/2014/main" id="{ABF1F036-1320-4CC0-97DC-D75E55E60711}"/>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D94D89C0-EB20-41BA-9773-726ACFFF8CF4}"/>
              </a:ext>
            </a:extLst>
          </p:cNvPr>
          <p:cNvSpPr>
            <a:spLocks noGrp="1"/>
          </p:cNvSpPr>
          <p:nvPr>
            <p:ph type="sldNum" sz="quarter" idx="4"/>
          </p:nvPr>
        </p:nvSpPr>
        <p:spPr/>
        <p:txBody>
          <a:bodyPr/>
          <a:lstStyle/>
          <a:p>
            <a:r>
              <a:rPr lang="en-US"/>
              <a:t>Slide no. </a:t>
            </a:r>
            <a:fld id="{7240F3D1-AE27-48C7-9FC9-EF8542F23A88}" type="slidenum">
              <a:rPr lang="en-US" smtClean="0"/>
              <a:pPr/>
              <a:t>48</a:t>
            </a:fld>
            <a:endParaRPr lang="en-US" dirty="0"/>
          </a:p>
        </p:txBody>
      </p:sp>
      <p:pic>
        <p:nvPicPr>
          <p:cNvPr id="5" name="Picture 4">
            <a:extLst>
              <a:ext uri="{FF2B5EF4-FFF2-40B4-BE49-F238E27FC236}">
                <a16:creationId xmlns:a16="http://schemas.microsoft.com/office/drawing/2014/main" id="{0DB14FC7-5558-4E43-9A37-DD504341C150}"/>
              </a:ext>
            </a:extLst>
          </p:cNvPr>
          <p:cNvPicPr>
            <a:picLocks noChangeAspect="1"/>
          </p:cNvPicPr>
          <p:nvPr/>
        </p:nvPicPr>
        <p:blipFill>
          <a:blip r:embed="rId2"/>
          <a:stretch>
            <a:fillRect/>
          </a:stretch>
        </p:blipFill>
        <p:spPr>
          <a:xfrm>
            <a:off x="6241421" y="1070473"/>
            <a:ext cx="2745824" cy="2032523"/>
          </a:xfrm>
          <a:prstGeom prst="rect">
            <a:avLst/>
          </a:prstGeom>
        </p:spPr>
      </p:pic>
      <p:graphicFrame>
        <p:nvGraphicFramePr>
          <p:cNvPr id="7" name="Table 6">
            <a:extLst>
              <a:ext uri="{FF2B5EF4-FFF2-40B4-BE49-F238E27FC236}">
                <a16:creationId xmlns:a16="http://schemas.microsoft.com/office/drawing/2014/main" id="{C3003B52-61D6-4008-9C16-8D0E698102E1}"/>
              </a:ext>
            </a:extLst>
          </p:cNvPr>
          <p:cNvGraphicFramePr>
            <a:graphicFrameLocks noGrp="1"/>
          </p:cNvGraphicFramePr>
          <p:nvPr>
            <p:extLst>
              <p:ext uri="{D42A27DB-BD31-4B8C-83A1-F6EECF244321}">
                <p14:modId xmlns:p14="http://schemas.microsoft.com/office/powerpoint/2010/main" val="3031359579"/>
              </p:ext>
            </p:extLst>
          </p:nvPr>
        </p:nvGraphicFramePr>
        <p:xfrm>
          <a:off x="156754" y="1254125"/>
          <a:ext cx="3368314" cy="2225040"/>
        </p:xfrm>
        <a:graphic>
          <a:graphicData uri="http://schemas.openxmlformats.org/drawingml/2006/table">
            <a:tbl>
              <a:tblPr firstRow="1" bandRow="1">
                <a:tableStyleId>{1E171933-4619-4E11-9A3F-F7608DF75F80}</a:tableStyleId>
              </a:tblPr>
              <a:tblGrid>
                <a:gridCol w="1645920">
                  <a:extLst>
                    <a:ext uri="{9D8B030D-6E8A-4147-A177-3AD203B41FA5}">
                      <a16:colId xmlns:a16="http://schemas.microsoft.com/office/drawing/2014/main" val="2202294164"/>
                    </a:ext>
                  </a:extLst>
                </a:gridCol>
                <a:gridCol w="658538">
                  <a:extLst>
                    <a:ext uri="{9D8B030D-6E8A-4147-A177-3AD203B41FA5}">
                      <a16:colId xmlns:a16="http://schemas.microsoft.com/office/drawing/2014/main" val="947514364"/>
                    </a:ext>
                  </a:extLst>
                </a:gridCol>
                <a:gridCol w="1063856">
                  <a:extLst>
                    <a:ext uri="{9D8B030D-6E8A-4147-A177-3AD203B41FA5}">
                      <a16:colId xmlns:a16="http://schemas.microsoft.com/office/drawing/2014/main" val="1992350391"/>
                    </a:ext>
                  </a:extLst>
                </a:gridCol>
              </a:tblGrid>
              <a:tr h="370840">
                <a:tc>
                  <a:txBody>
                    <a:bodyPr/>
                    <a:lstStyle/>
                    <a:p>
                      <a:r>
                        <a:rPr lang="en-US" dirty="0"/>
                        <a:t>Some measure</a:t>
                      </a:r>
                    </a:p>
                  </a:txBody>
                  <a:tcPr/>
                </a:tc>
                <a:tc>
                  <a:txBody>
                    <a:bodyPr/>
                    <a:lstStyle/>
                    <a:p>
                      <a:r>
                        <a:rPr lang="en-US" dirty="0"/>
                        <a:t>Cell 1</a:t>
                      </a:r>
                    </a:p>
                  </a:txBody>
                  <a:tcPr/>
                </a:tc>
                <a:tc>
                  <a:txBody>
                    <a:bodyPr/>
                    <a:lstStyle/>
                    <a:p>
                      <a:r>
                        <a:rPr lang="en-US" dirty="0"/>
                        <a:t>Cell 2</a:t>
                      </a:r>
                    </a:p>
                  </a:txBody>
                  <a:tcPr/>
                </a:tc>
                <a:extLst>
                  <a:ext uri="{0D108BD9-81ED-4DB2-BD59-A6C34878D82A}">
                    <a16:rowId xmlns:a16="http://schemas.microsoft.com/office/drawing/2014/main" val="2593556435"/>
                  </a:ext>
                </a:extLst>
              </a:tr>
              <a:tr h="370840">
                <a:tc>
                  <a:txBody>
                    <a:bodyPr/>
                    <a:lstStyle/>
                    <a:p>
                      <a:r>
                        <a:rPr lang="en-US" dirty="0"/>
                        <a:t>A</a:t>
                      </a:r>
                    </a:p>
                  </a:txBody>
                  <a:tcPr/>
                </a:tc>
                <a:tc>
                  <a:txBody>
                    <a:bodyPr/>
                    <a:lstStyle/>
                    <a:p>
                      <a:r>
                        <a:rPr lang="en-US" dirty="0"/>
                        <a:t>10</a:t>
                      </a:r>
                    </a:p>
                  </a:txBody>
                  <a:tcPr/>
                </a:tc>
                <a:tc>
                  <a:txBody>
                    <a:bodyPr/>
                    <a:lstStyle/>
                    <a:p>
                      <a:r>
                        <a:rPr lang="en-US" dirty="0"/>
                        <a:t>8</a:t>
                      </a:r>
                    </a:p>
                  </a:txBody>
                  <a:tcPr/>
                </a:tc>
                <a:extLst>
                  <a:ext uri="{0D108BD9-81ED-4DB2-BD59-A6C34878D82A}">
                    <a16:rowId xmlns:a16="http://schemas.microsoft.com/office/drawing/2014/main" val="1257762696"/>
                  </a:ext>
                </a:extLst>
              </a:tr>
              <a:tr h="370840">
                <a:tc>
                  <a:txBody>
                    <a:bodyPr/>
                    <a:lstStyle/>
                    <a:p>
                      <a:r>
                        <a:rPr lang="en-US" dirty="0"/>
                        <a:t>B</a:t>
                      </a:r>
                    </a:p>
                  </a:txBody>
                  <a:tcPr/>
                </a:tc>
                <a:tc>
                  <a:txBody>
                    <a:bodyPr/>
                    <a:lstStyle/>
                    <a:p>
                      <a:r>
                        <a:rPr lang="en-US" dirty="0"/>
                        <a:t>0</a:t>
                      </a:r>
                    </a:p>
                  </a:txBody>
                  <a:tcPr/>
                </a:tc>
                <a:tc>
                  <a:txBody>
                    <a:bodyPr/>
                    <a:lstStyle/>
                    <a:p>
                      <a:r>
                        <a:rPr lang="en-US" dirty="0"/>
                        <a:t>3</a:t>
                      </a:r>
                    </a:p>
                  </a:txBody>
                  <a:tcPr/>
                </a:tc>
                <a:extLst>
                  <a:ext uri="{0D108BD9-81ED-4DB2-BD59-A6C34878D82A}">
                    <a16:rowId xmlns:a16="http://schemas.microsoft.com/office/drawing/2014/main" val="2461539652"/>
                  </a:ext>
                </a:extLst>
              </a:tr>
              <a:tr h="370840">
                <a:tc>
                  <a:txBody>
                    <a:bodyPr/>
                    <a:lstStyle/>
                    <a:p>
                      <a:r>
                        <a:rPr lang="en-US" dirty="0"/>
                        <a:t>C</a:t>
                      </a:r>
                    </a:p>
                  </a:txBody>
                  <a:tcPr/>
                </a:tc>
                <a:tc>
                  <a:txBody>
                    <a:bodyPr/>
                    <a:lstStyle/>
                    <a:p>
                      <a:r>
                        <a:rPr lang="en-US" dirty="0"/>
                        <a:t>14</a:t>
                      </a:r>
                    </a:p>
                  </a:txBody>
                  <a:tcPr/>
                </a:tc>
                <a:tc>
                  <a:txBody>
                    <a:bodyPr/>
                    <a:lstStyle/>
                    <a:p>
                      <a:r>
                        <a:rPr lang="en-US" dirty="0"/>
                        <a:t>10</a:t>
                      </a:r>
                    </a:p>
                  </a:txBody>
                  <a:tcPr/>
                </a:tc>
                <a:extLst>
                  <a:ext uri="{0D108BD9-81ED-4DB2-BD59-A6C34878D82A}">
                    <a16:rowId xmlns:a16="http://schemas.microsoft.com/office/drawing/2014/main" val="605754981"/>
                  </a:ext>
                </a:extLst>
              </a:tr>
              <a:tr h="370840">
                <a:tc>
                  <a:txBody>
                    <a:bodyPr/>
                    <a:lstStyle/>
                    <a:p>
                      <a:r>
                        <a:rPr lang="en-US" dirty="0"/>
                        <a: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6948359"/>
                  </a:ext>
                </a:extLst>
              </a:tr>
              <a:tr h="370840">
                <a:tc>
                  <a:txBody>
                    <a:bodyPr/>
                    <a:lstStyle/>
                    <a:p>
                      <a:r>
                        <a:rPr lang="en-US" dirty="0"/>
                        <a: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70135104"/>
                  </a:ext>
                </a:extLst>
              </a:tr>
            </a:tbl>
          </a:graphicData>
        </a:graphic>
      </p:graphicFrame>
      <p:sp>
        <p:nvSpPr>
          <p:cNvPr id="8" name="TextBox 7">
            <a:extLst>
              <a:ext uri="{FF2B5EF4-FFF2-40B4-BE49-F238E27FC236}">
                <a16:creationId xmlns:a16="http://schemas.microsoft.com/office/drawing/2014/main" id="{E46A43B8-3978-460D-B417-A5CE182CC255}"/>
              </a:ext>
            </a:extLst>
          </p:cNvPr>
          <p:cNvSpPr txBox="1"/>
          <p:nvPr/>
        </p:nvSpPr>
        <p:spPr>
          <a:xfrm>
            <a:off x="6486157" y="3106403"/>
            <a:ext cx="2676158" cy="584775"/>
          </a:xfrm>
          <a:prstGeom prst="rect">
            <a:avLst/>
          </a:prstGeom>
          <a:noFill/>
        </p:spPr>
        <p:txBody>
          <a:bodyPr wrap="square" rtlCol="0">
            <a:spAutoFit/>
          </a:bodyPr>
          <a:lstStyle/>
          <a:p>
            <a:r>
              <a:rPr lang="en-US" sz="1600" dirty="0"/>
              <a:t>- cell1 and cell 2 are correlated</a:t>
            </a:r>
          </a:p>
        </p:txBody>
      </p:sp>
      <p:pic>
        <p:nvPicPr>
          <p:cNvPr id="9" name="Picture 8">
            <a:extLst>
              <a:ext uri="{FF2B5EF4-FFF2-40B4-BE49-F238E27FC236}">
                <a16:creationId xmlns:a16="http://schemas.microsoft.com/office/drawing/2014/main" id="{2D461253-8AB6-4026-B1DD-1FB947CB1044}"/>
              </a:ext>
            </a:extLst>
          </p:cNvPr>
          <p:cNvPicPr>
            <a:picLocks noChangeAspect="1"/>
          </p:cNvPicPr>
          <p:nvPr/>
        </p:nvPicPr>
        <p:blipFill>
          <a:blip r:embed="rId3"/>
          <a:stretch>
            <a:fillRect/>
          </a:stretch>
        </p:blipFill>
        <p:spPr>
          <a:xfrm>
            <a:off x="3612656" y="1070472"/>
            <a:ext cx="2748525" cy="2032523"/>
          </a:xfrm>
          <a:prstGeom prst="rect">
            <a:avLst/>
          </a:prstGeom>
        </p:spPr>
      </p:pic>
      <p:sp>
        <p:nvSpPr>
          <p:cNvPr id="10" name="TextBox 9">
            <a:extLst>
              <a:ext uri="{FF2B5EF4-FFF2-40B4-BE49-F238E27FC236}">
                <a16:creationId xmlns:a16="http://schemas.microsoft.com/office/drawing/2014/main" id="{42A1BB38-2D67-41A7-82E6-006FAC1A3965}"/>
              </a:ext>
            </a:extLst>
          </p:cNvPr>
          <p:cNvSpPr txBox="1"/>
          <p:nvPr/>
        </p:nvSpPr>
        <p:spPr>
          <a:xfrm>
            <a:off x="3809999" y="3186777"/>
            <a:ext cx="2676158" cy="584775"/>
          </a:xfrm>
          <a:prstGeom prst="rect">
            <a:avLst/>
          </a:prstGeom>
          <a:noFill/>
        </p:spPr>
        <p:txBody>
          <a:bodyPr wrap="square" rtlCol="0">
            <a:spAutoFit/>
          </a:bodyPr>
          <a:lstStyle/>
          <a:p>
            <a:r>
              <a:rPr lang="en-US" sz="1600" dirty="0"/>
              <a:t>- cell1 and cell 2 are NOT correlated</a:t>
            </a:r>
          </a:p>
        </p:txBody>
      </p:sp>
    </p:spTree>
    <p:extLst>
      <p:ext uri="{BB962C8B-B14F-4D97-AF65-F5344CB8AC3E}">
        <p14:creationId xmlns:p14="http://schemas.microsoft.com/office/powerpoint/2010/main" val="26280873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42154-AC29-4470-979D-0E5491D590EF}"/>
              </a:ext>
            </a:extLst>
          </p:cNvPr>
          <p:cNvSpPr>
            <a:spLocks noGrp="1"/>
          </p:cNvSpPr>
          <p:nvPr>
            <p:ph type="title"/>
          </p:nvPr>
        </p:nvSpPr>
        <p:spPr/>
        <p:txBody>
          <a:bodyPr/>
          <a:lstStyle/>
          <a:p>
            <a:r>
              <a:rPr lang="en-US" dirty="0"/>
              <a:t>3d</a:t>
            </a:r>
          </a:p>
        </p:txBody>
      </p:sp>
      <p:sp>
        <p:nvSpPr>
          <p:cNvPr id="3" name="Date Placeholder 2">
            <a:extLst>
              <a:ext uri="{FF2B5EF4-FFF2-40B4-BE49-F238E27FC236}">
                <a16:creationId xmlns:a16="http://schemas.microsoft.com/office/drawing/2014/main" id="{ABF1F036-1320-4CC0-97DC-D75E55E60711}"/>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D94D89C0-EB20-41BA-9773-726ACFFF8CF4}"/>
              </a:ext>
            </a:extLst>
          </p:cNvPr>
          <p:cNvSpPr>
            <a:spLocks noGrp="1"/>
          </p:cNvSpPr>
          <p:nvPr>
            <p:ph type="sldNum" sz="quarter" idx="4"/>
          </p:nvPr>
        </p:nvSpPr>
        <p:spPr/>
        <p:txBody>
          <a:bodyPr/>
          <a:lstStyle/>
          <a:p>
            <a:r>
              <a:rPr lang="en-US"/>
              <a:t>Slide no. </a:t>
            </a:r>
            <a:fld id="{7240F3D1-AE27-48C7-9FC9-EF8542F23A88}" type="slidenum">
              <a:rPr lang="en-US" smtClean="0"/>
              <a:pPr/>
              <a:t>49</a:t>
            </a:fld>
            <a:endParaRPr lang="en-US" dirty="0"/>
          </a:p>
        </p:txBody>
      </p:sp>
      <p:graphicFrame>
        <p:nvGraphicFramePr>
          <p:cNvPr id="7" name="Table 6">
            <a:extLst>
              <a:ext uri="{FF2B5EF4-FFF2-40B4-BE49-F238E27FC236}">
                <a16:creationId xmlns:a16="http://schemas.microsoft.com/office/drawing/2014/main" id="{C3003B52-61D6-4008-9C16-8D0E698102E1}"/>
              </a:ext>
            </a:extLst>
          </p:cNvPr>
          <p:cNvGraphicFramePr>
            <a:graphicFrameLocks noGrp="1"/>
          </p:cNvGraphicFramePr>
          <p:nvPr>
            <p:extLst>
              <p:ext uri="{D42A27DB-BD31-4B8C-83A1-F6EECF244321}">
                <p14:modId xmlns:p14="http://schemas.microsoft.com/office/powerpoint/2010/main" val="1503619622"/>
              </p:ext>
            </p:extLst>
          </p:nvPr>
        </p:nvGraphicFramePr>
        <p:xfrm>
          <a:off x="156754" y="1254125"/>
          <a:ext cx="3280833" cy="2357120"/>
        </p:xfrm>
        <a:graphic>
          <a:graphicData uri="http://schemas.openxmlformats.org/drawingml/2006/table">
            <a:tbl>
              <a:tblPr firstRow="1" bandRow="1">
                <a:tableStyleId>{1E171933-4619-4E11-9A3F-F7608DF75F80}</a:tableStyleId>
              </a:tblPr>
              <a:tblGrid>
                <a:gridCol w="996832">
                  <a:extLst>
                    <a:ext uri="{9D8B030D-6E8A-4147-A177-3AD203B41FA5}">
                      <a16:colId xmlns:a16="http://schemas.microsoft.com/office/drawing/2014/main" val="2202294164"/>
                    </a:ext>
                  </a:extLst>
                </a:gridCol>
                <a:gridCol w="744883">
                  <a:extLst>
                    <a:ext uri="{9D8B030D-6E8A-4147-A177-3AD203B41FA5}">
                      <a16:colId xmlns:a16="http://schemas.microsoft.com/office/drawing/2014/main" val="947514364"/>
                    </a:ext>
                  </a:extLst>
                </a:gridCol>
                <a:gridCol w="801188">
                  <a:extLst>
                    <a:ext uri="{9D8B030D-6E8A-4147-A177-3AD203B41FA5}">
                      <a16:colId xmlns:a16="http://schemas.microsoft.com/office/drawing/2014/main" val="1992350391"/>
                    </a:ext>
                  </a:extLst>
                </a:gridCol>
                <a:gridCol w="737930">
                  <a:extLst>
                    <a:ext uri="{9D8B030D-6E8A-4147-A177-3AD203B41FA5}">
                      <a16:colId xmlns:a16="http://schemas.microsoft.com/office/drawing/2014/main" val="1442819222"/>
                    </a:ext>
                  </a:extLst>
                </a:gridCol>
              </a:tblGrid>
              <a:tr h="370840">
                <a:tc>
                  <a:txBody>
                    <a:bodyPr/>
                    <a:lstStyle/>
                    <a:p>
                      <a:r>
                        <a:rPr lang="en-US" dirty="0"/>
                        <a:t>Some measure</a:t>
                      </a:r>
                    </a:p>
                  </a:txBody>
                  <a:tcPr/>
                </a:tc>
                <a:tc>
                  <a:txBody>
                    <a:bodyPr/>
                    <a:lstStyle/>
                    <a:p>
                      <a:r>
                        <a:rPr lang="en-US" dirty="0"/>
                        <a:t>Cell 1</a:t>
                      </a:r>
                    </a:p>
                  </a:txBody>
                  <a:tcPr/>
                </a:tc>
                <a:tc>
                  <a:txBody>
                    <a:bodyPr/>
                    <a:lstStyle/>
                    <a:p>
                      <a:r>
                        <a:rPr lang="en-US" dirty="0"/>
                        <a:t>Cell 2</a:t>
                      </a:r>
                    </a:p>
                  </a:txBody>
                  <a:tcPr/>
                </a:tc>
                <a:tc>
                  <a:txBody>
                    <a:bodyPr/>
                    <a:lstStyle/>
                    <a:p>
                      <a:r>
                        <a:rPr lang="en-US" dirty="0"/>
                        <a:t>Cell 3</a:t>
                      </a:r>
                    </a:p>
                  </a:txBody>
                  <a:tcPr/>
                </a:tc>
                <a:extLst>
                  <a:ext uri="{0D108BD9-81ED-4DB2-BD59-A6C34878D82A}">
                    <a16:rowId xmlns:a16="http://schemas.microsoft.com/office/drawing/2014/main" val="2593556435"/>
                  </a:ext>
                </a:extLst>
              </a:tr>
              <a:tr h="370840">
                <a:tc>
                  <a:txBody>
                    <a:bodyPr/>
                    <a:lstStyle/>
                    <a:p>
                      <a:r>
                        <a:rPr lang="en-US" dirty="0"/>
                        <a:t>A</a:t>
                      </a:r>
                    </a:p>
                  </a:txBody>
                  <a:tcPr/>
                </a:tc>
                <a:tc>
                  <a:txBody>
                    <a:bodyPr/>
                    <a:lstStyle/>
                    <a:p>
                      <a:r>
                        <a:rPr lang="en-US" dirty="0"/>
                        <a:t>10</a:t>
                      </a:r>
                    </a:p>
                  </a:txBody>
                  <a:tcPr/>
                </a:tc>
                <a:tc>
                  <a:txBody>
                    <a:bodyPr/>
                    <a:lstStyle/>
                    <a:p>
                      <a:r>
                        <a:rPr lang="en-US" dirty="0"/>
                        <a:t>8</a:t>
                      </a:r>
                    </a:p>
                  </a:txBody>
                  <a:tcPr/>
                </a:tc>
                <a:tc>
                  <a:txBody>
                    <a:bodyPr/>
                    <a:lstStyle/>
                    <a:p>
                      <a:r>
                        <a:rPr lang="en-US" dirty="0"/>
                        <a:t>8</a:t>
                      </a:r>
                    </a:p>
                  </a:txBody>
                  <a:tcPr/>
                </a:tc>
                <a:extLst>
                  <a:ext uri="{0D108BD9-81ED-4DB2-BD59-A6C34878D82A}">
                    <a16:rowId xmlns:a16="http://schemas.microsoft.com/office/drawing/2014/main" val="1257762696"/>
                  </a:ext>
                </a:extLst>
              </a:tr>
              <a:tr h="370840">
                <a:tc>
                  <a:txBody>
                    <a:bodyPr/>
                    <a:lstStyle/>
                    <a:p>
                      <a:r>
                        <a:rPr lang="en-US" dirty="0"/>
                        <a:t>B</a:t>
                      </a:r>
                    </a:p>
                  </a:txBody>
                  <a:tcPr/>
                </a:tc>
                <a:tc>
                  <a:txBody>
                    <a:bodyPr/>
                    <a:lstStyle/>
                    <a:p>
                      <a:r>
                        <a:rPr lang="en-US" dirty="0"/>
                        <a:t>0</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2461539652"/>
                  </a:ext>
                </a:extLst>
              </a:tr>
              <a:tr h="370840">
                <a:tc>
                  <a:txBody>
                    <a:bodyPr/>
                    <a:lstStyle/>
                    <a:p>
                      <a:r>
                        <a:rPr lang="en-US" dirty="0"/>
                        <a:t>C</a:t>
                      </a:r>
                    </a:p>
                  </a:txBody>
                  <a:tcPr/>
                </a:tc>
                <a:tc>
                  <a:txBody>
                    <a:bodyPr/>
                    <a:lstStyle/>
                    <a:p>
                      <a:r>
                        <a:rPr lang="en-US" dirty="0"/>
                        <a:t>14</a:t>
                      </a:r>
                    </a:p>
                  </a:txBody>
                  <a:tcPr/>
                </a:tc>
                <a:tc>
                  <a:txBody>
                    <a:bodyPr/>
                    <a:lstStyle/>
                    <a:p>
                      <a:r>
                        <a:rPr lang="en-US" dirty="0"/>
                        <a:t>10</a:t>
                      </a:r>
                    </a:p>
                  </a:txBody>
                  <a:tcPr/>
                </a:tc>
                <a:tc>
                  <a:txBody>
                    <a:bodyPr/>
                    <a:lstStyle/>
                    <a:p>
                      <a:r>
                        <a:rPr lang="en-US" dirty="0"/>
                        <a:t>12</a:t>
                      </a:r>
                    </a:p>
                  </a:txBody>
                  <a:tcPr/>
                </a:tc>
                <a:extLst>
                  <a:ext uri="{0D108BD9-81ED-4DB2-BD59-A6C34878D82A}">
                    <a16:rowId xmlns:a16="http://schemas.microsoft.com/office/drawing/2014/main" val="605754981"/>
                  </a:ext>
                </a:extLst>
              </a:tr>
              <a:tr h="370840">
                <a:tc>
                  <a:txBody>
                    <a:bodyPr/>
                    <a:lstStyle/>
                    <a:p>
                      <a:r>
                        <a:rPr lang="en-US" dirty="0"/>
                        <a:t>…</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6948359"/>
                  </a:ext>
                </a:extLst>
              </a:tr>
              <a:tr h="370840">
                <a:tc>
                  <a:txBody>
                    <a:bodyPr/>
                    <a:lstStyle/>
                    <a:p>
                      <a:r>
                        <a:rPr lang="en-US" dirty="0"/>
                        <a:t>…</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70135104"/>
                  </a:ext>
                </a:extLst>
              </a:tr>
            </a:tbl>
          </a:graphicData>
        </a:graphic>
      </p:graphicFrame>
      <p:sp>
        <p:nvSpPr>
          <p:cNvPr id="10" name="TextBox 9">
            <a:extLst>
              <a:ext uri="{FF2B5EF4-FFF2-40B4-BE49-F238E27FC236}">
                <a16:creationId xmlns:a16="http://schemas.microsoft.com/office/drawing/2014/main" id="{42A1BB38-2D67-41A7-82E6-006FAC1A3965}"/>
              </a:ext>
            </a:extLst>
          </p:cNvPr>
          <p:cNvSpPr txBox="1"/>
          <p:nvPr/>
        </p:nvSpPr>
        <p:spPr>
          <a:xfrm>
            <a:off x="3809999" y="3186777"/>
            <a:ext cx="2676158" cy="338554"/>
          </a:xfrm>
          <a:prstGeom prst="rect">
            <a:avLst/>
          </a:prstGeom>
          <a:noFill/>
        </p:spPr>
        <p:txBody>
          <a:bodyPr wrap="square" rtlCol="0">
            <a:spAutoFit/>
          </a:bodyPr>
          <a:lstStyle/>
          <a:p>
            <a:r>
              <a:rPr lang="en-US" sz="1600" dirty="0"/>
              <a:t>Point A</a:t>
            </a:r>
          </a:p>
        </p:txBody>
      </p:sp>
      <p:pic>
        <p:nvPicPr>
          <p:cNvPr id="6" name="Picture 5">
            <a:extLst>
              <a:ext uri="{FF2B5EF4-FFF2-40B4-BE49-F238E27FC236}">
                <a16:creationId xmlns:a16="http://schemas.microsoft.com/office/drawing/2014/main" id="{47C33D54-39CC-4A4C-8A5C-8660D136C661}"/>
              </a:ext>
            </a:extLst>
          </p:cNvPr>
          <p:cNvPicPr>
            <a:picLocks noChangeAspect="1"/>
          </p:cNvPicPr>
          <p:nvPr/>
        </p:nvPicPr>
        <p:blipFill>
          <a:blip r:embed="rId2"/>
          <a:stretch>
            <a:fillRect/>
          </a:stretch>
        </p:blipFill>
        <p:spPr>
          <a:xfrm>
            <a:off x="6275717" y="1238834"/>
            <a:ext cx="2547266" cy="1596526"/>
          </a:xfrm>
          <a:prstGeom prst="rect">
            <a:avLst/>
          </a:prstGeom>
        </p:spPr>
      </p:pic>
      <p:pic>
        <p:nvPicPr>
          <p:cNvPr id="11" name="Picture 10">
            <a:extLst>
              <a:ext uri="{FF2B5EF4-FFF2-40B4-BE49-F238E27FC236}">
                <a16:creationId xmlns:a16="http://schemas.microsoft.com/office/drawing/2014/main" id="{53E2C61D-485F-443D-8547-C44754AD7D28}"/>
              </a:ext>
            </a:extLst>
          </p:cNvPr>
          <p:cNvPicPr>
            <a:picLocks noChangeAspect="1"/>
          </p:cNvPicPr>
          <p:nvPr/>
        </p:nvPicPr>
        <p:blipFill>
          <a:blip r:embed="rId3"/>
          <a:stretch>
            <a:fillRect/>
          </a:stretch>
        </p:blipFill>
        <p:spPr>
          <a:xfrm>
            <a:off x="3456477" y="1180819"/>
            <a:ext cx="2800350" cy="1809750"/>
          </a:xfrm>
          <a:prstGeom prst="rect">
            <a:avLst/>
          </a:prstGeom>
        </p:spPr>
      </p:pic>
    </p:spTree>
    <p:extLst>
      <p:ext uri="{BB962C8B-B14F-4D97-AF65-F5344CB8AC3E}">
        <p14:creationId xmlns:p14="http://schemas.microsoft.com/office/powerpoint/2010/main" val="4066763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3A6B2-F46D-43D7-B594-C898C5BE879D}"/>
              </a:ext>
            </a:extLst>
          </p:cNvPr>
          <p:cNvSpPr>
            <a:spLocks noGrp="1"/>
          </p:cNvSpPr>
          <p:nvPr>
            <p:ph type="title"/>
          </p:nvPr>
        </p:nvSpPr>
        <p:spPr/>
        <p:txBody>
          <a:bodyPr/>
          <a:lstStyle/>
          <a:p>
            <a:r>
              <a:rPr lang="en-US" dirty="0"/>
              <a:t>motivation</a:t>
            </a:r>
          </a:p>
        </p:txBody>
      </p:sp>
      <p:sp>
        <p:nvSpPr>
          <p:cNvPr id="3" name="Date Placeholder 2">
            <a:extLst>
              <a:ext uri="{FF2B5EF4-FFF2-40B4-BE49-F238E27FC236}">
                <a16:creationId xmlns:a16="http://schemas.microsoft.com/office/drawing/2014/main" id="{D6C147DC-FFFB-4998-8AAB-215B5CD08252}"/>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5E98BFAC-B380-4E0D-A2AC-1CABE24A625D}"/>
              </a:ext>
            </a:extLst>
          </p:cNvPr>
          <p:cNvSpPr>
            <a:spLocks noGrp="1"/>
          </p:cNvSpPr>
          <p:nvPr>
            <p:ph type="sldNum" sz="quarter" idx="4"/>
          </p:nvPr>
        </p:nvSpPr>
        <p:spPr/>
        <p:txBody>
          <a:bodyPr/>
          <a:lstStyle/>
          <a:p>
            <a:r>
              <a:rPr lang="en-US"/>
              <a:t>Slide no. </a:t>
            </a:r>
            <a:fld id="{7240F3D1-AE27-48C7-9FC9-EF8542F23A88}" type="slidenum">
              <a:rPr lang="en-US" smtClean="0"/>
              <a:pPr/>
              <a:t>5</a:t>
            </a:fld>
            <a:endParaRPr lang="en-US" dirty="0"/>
          </a:p>
        </p:txBody>
      </p:sp>
      <p:sp>
        <p:nvSpPr>
          <p:cNvPr id="5" name="Rectangle 4">
            <a:extLst>
              <a:ext uri="{FF2B5EF4-FFF2-40B4-BE49-F238E27FC236}">
                <a16:creationId xmlns:a16="http://schemas.microsoft.com/office/drawing/2014/main" id="{DF80FC2B-9468-4D32-A53F-9EE028D8E419}"/>
              </a:ext>
            </a:extLst>
          </p:cNvPr>
          <p:cNvSpPr/>
          <p:nvPr/>
        </p:nvSpPr>
        <p:spPr>
          <a:xfrm>
            <a:off x="0" y="891540"/>
            <a:ext cx="9014331" cy="2062103"/>
          </a:xfrm>
          <a:prstGeom prst="rect">
            <a:avLst/>
          </a:prstGeom>
        </p:spPr>
        <p:txBody>
          <a:bodyPr wrap="square">
            <a:spAutoFit/>
          </a:bodyPr>
          <a:lstStyle/>
          <a:p>
            <a:r>
              <a:rPr lang="en-US" sz="1600" i="1" dirty="0">
                <a:solidFill>
                  <a:srgbClr val="0070C0"/>
                </a:solidFill>
              </a:rPr>
              <a:t>“At the end of the day, some machine learning projects succeed and some fail. What makes the difference? Easily the most important factor is the features used.”</a:t>
            </a:r>
          </a:p>
          <a:p>
            <a:r>
              <a:rPr lang="en-US" sz="1600" i="1" dirty="0">
                <a:solidFill>
                  <a:srgbClr val="0070C0"/>
                </a:solidFill>
              </a:rPr>
              <a:t>— Prof. Pedro </a:t>
            </a:r>
            <a:r>
              <a:rPr lang="en-US" sz="1600" i="1" dirty="0" err="1">
                <a:solidFill>
                  <a:srgbClr val="0070C0"/>
                </a:solidFill>
              </a:rPr>
              <a:t>Domingos</a:t>
            </a:r>
            <a:endParaRPr lang="en-US" sz="1600" i="1" dirty="0">
              <a:solidFill>
                <a:srgbClr val="0070C0"/>
              </a:solidFill>
            </a:endParaRPr>
          </a:p>
          <a:p>
            <a:endParaRPr lang="en-US" sz="1600" i="1" dirty="0"/>
          </a:p>
          <a:p>
            <a:endParaRPr lang="en-US" sz="1600" dirty="0"/>
          </a:p>
          <a:p>
            <a:r>
              <a:rPr lang="en-US" sz="1600" i="1" dirty="0">
                <a:solidFill>
                  <a:srgbClr val="0070C0"/>
                </a:solidFill>
              </a:rPr>
              <a:t>“The algorithms we used are very standard for </a:t>
            </a:r>
            <a:r>
              <a:rPr lang="en-US" sz="1600" i="1" dirty="0" err="1">
                <a:solidFill>
                  <a:srgbClr val="0070C0"/>
                </a:solidFill>
              </a:rPr>
              <a:t>Kagglers</a:t>
            </a:r>
            <a:r>
              <a:rPr lang="en-US" sz="1600" i="1" dirty="0">
                <a:solidFill>
                  <a:srgbClr val="0070C0"/>
                </a:solidFill>
              </a:rPr>
              <a:t>. …We spent most of our efforts in feature engineering. … We were also very careful to discard features likely to expose us to the risk of over-fitting our model.”</a:t>
            </a:r>
          </a:p>
          <a:p>
            <a:r>
              <a:rPr lang="en-US" sz="1600" i="1" dirty="0">
                <a:solidFill>
                  <a:srgbClr val="0070C0"/>
                </a:solidFill>
              </a:rPr>
              <a:t>— Xavier </a:t>
            </a:r>
            <a:r>
              <a:rPr lang="en-US" sz="1600" i="1" dirty="0" err="1">
                <a:solidFill>
                  <a:srgbClr val="0070C0"/>
                </a:solidFill>
              </a:rPr>
              <a:t>Conort</a:t>
            </a:r>
            <a:endParaRPr lang="en-US" sz="1600" i="1" dirty="0">
              <a:solidFill>
                <a:srgbClr val="0070C0"/>
              </a:solidFill>
            </a:endParaRPr>
          </a:p>
        </p:txBody>
      </p:sp>
    </p:spTree>
    <p:extLst>
      <p:ext uri="{BB962C8B-B14F-4D97-AF65-F5344CB8AC3E}">
        <p14:creationId xmlns:p14="http://schemas.microsoft.com/office/powerpoint/2010/main" val="30259837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2B564-6413-48FA-BBE1-7ABF7D24E74C}"/>
              </a:ext>
            </a:extLst>
          </p:cNvPr>
          <p:cNvSpPr>
            <a:spLocks noGrp="1"/>
          </p:cNvSpPr>
          <p:nvPr>
            <p:ph type="title"/>
          </p:nvPr>
        </p:nvSpPr>
        <p:spPr/>
        <p:txBody>
          <a:bodyPr/>
          <a:lstStyle/>
          <a:p>
            <a:r>
              <a:rPr lang="en-US" dirty="0"/>
              <a:t>Dimensions so far</a:t>
            </a:r>
          </a:p>
        </p:txBody>
      </p:sp>
      <p:sp>
        <p:nvSpPr>
          <p:cNvPr id="3" name="Date Placeholder 2">
            <a:extLst>
              <a:ext uri="{FF2B5EF4-FFF2-40B4-BE49-F238E27FC236}">
                <a16:creationId xmlns:a16="http://schemas.microsoft.com/office/drawing/2014/main" id="{152C4FE2-09EA-42EF-9C96-C59371E961CF}"/>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27C4B385-FAFC-46DD-A81C-78C014CB0CBD}"/>
              </a:ext>
            </a:extLst>
          </p:cNvPr>
          <p:cNvSpPr>
            <a:spLocks noGrp="1"/>
          </p:cNvSpPr>
          <p:nvPr>
            <p:ph type="sldNum" sz="quarter" idx="4"/>
          </p:nvPr>
        </p:nvSpPr>
        <p:spPr/>
        <p:txBody>
          <a:bodyPr/>
          <a:lstStyle/>
          <a:p>
            <a:r>
              <a:rPr lang="en-US"/>
              <a:t>Slide no. </a:t>
            </a:r>
            <a:fld id="{7240F3D1-AE27-48C7-9FC9-EF8542F23A88}" type="slidenum">
              <a:rPr lang="en-US" smtClean="0"/>
              <a:pPr/>
              <a:t>50</a:t>
            </a:fld>
            <a:endParaRPr lang="en-US" dirty="0"/>
          </a:p>
        </p:txBody>
      </p:sp>
      <p:pic>
        <p:nvPicPr>
          <p:cNvPr id="5" name="Picture 4">
            <a:extLst>
              <a:ext uri="{FF2B5EF4-FFF2-40B4-BE49-F238E27FC236}">
                <a16:creationId xmlns:a16="http://schemas.microsoft.com/office/drawing/2014/main" id="{A693DF48-CDBB-42ED-A937-4C9494726032}"/>
              </a:ext>
            </a:extLst>
          </p:cNvPr>
          <p:cNvPicPr>
            <a:picLocks noChangeAspect="1"/>
          </p:cNvPicPr>
          <p:nvPr/>
        </p:nvPicPr>
        <p:blipFill>
          <a:blip r:embed="rId2"/>
          <a:stretch>
            <a:fillRect/>
          </a:stretch>
        </p:blipFill>
        <p:spPr>
          <a:xfrm>
            <a:off x="0" y="1101906"/>
            <a:ext cx="6496050" cy="2800350"/>
          </a:xfrm>
          <a:prstGeom prst="rect">
            <a:avLst/>
          </a:prstGeom>
        </p:spPr>
      </p:pic>
      <p:sp>
        <p:nvSpPr>
          <p:cNvPr id="6" name="TextBox 5">
            <a:extLst>
              <a:ext uri="{FF2B5EF4-FFF2-40B4-BE49-F238E27FC236}">
                <a16:creationId xmlns:a16="http://schemas.microsoft.com/office/drawing/2014/main" id="{576A5FE4-2F5E-4124-B674-2302D0013FC1}"/>
              </a:ext>
            </a:extLst>
          </p:cNvPr>
          <p:cNvSpPr txBox="1"/>
          <p:nvPr/>
        </p:nvSpPr>
        <p:spPr>
          <a:xfrm>
            <a:off x="1933303" y="3451571"/>
            <a:ext cx="4153988" cy="369332"/>
          </a:xfrm>
          <a:prstGeom prst="rect">
            <a:avLst/>
          </a:prstGeom>
          <a:noFill/>
        </p:spPr>
        <p:txBody>
          <a:bodyPr wrap="square" rtlCol="0">
            <a:spAutoFit/>
          </a:bodyPr>
          <a:lstStyle/>
          <a:p>
            <a:r>
              <a:rPr lang="en-US" dirty="0">
                <a:solidFill>
                  <a:srgbClr val="FF0000"/>
                </a:solidFill>
              </a:rPr>
              <a:t>We cant draw that graph</a:t>
            </a:r>
          </a:p>
        </p:txBody>
      </p:sp>
      <p:pic>
        <p:nvPicPr>
          <p:cNvPr id="7" name="Picture 6">
            <a:extLst>
              <a:ext uri="{FF2B5EF4-FFF2-40B4-BE49-F238E27FC236}">
                <a16:creationId xmlns:a16="http://schemas.microsoft.com/office/drawing/2014/main" id="{C247F0C5-7B89-44AF-9E87-0CADC6DABE0B}"/>
              </a:ext>
            </a:extLst>
          </p:cNvPr>
          <p:cNvPicPr>
            <a:picLocks noChangeAspect="1"/>
          </p:cNvPicPr>
          <p:nvPr/>
        </p:nvPicPr>
        <p:blipFill>
          <a:blip r:embed="rId3"/>
          <a:stretch>
            <a:fillRect/>
          </a:stretch>
        </p:blipFill>
        <p:spPr>
          <a:xfrm>
            <a:off x="108301" y="4001972"/>
            <a:ext cx="4638675" cy="498376"/>
          </a:xfrm>
          <a:prstGeom prst="rect">
            <a:avLst/>
          </a:prstGeom>
        </p:spPr>
      </p:pic>
      <p:sp>
        <p:nvSpPr>
          <p:cNvPr id="8" name="TextBox 7">
            <a:extLst>
              <a:ext uri="{FF2B5EF4-FFF2-40B4-BE49-F238E27FC236}">
                <a16:creationId xmlns:a16="http://schemas.microsoft.com/office/drawing/2014/main" id="{767792B5-0EC9-467F-AE1F-6DBFDA669387}"/>
              </a:ext>
            </a:extLst>
          </p:cNvPr>
          <p:cNvSpPr txBox="1"/>
          <p:nvPr/>
        </p:nvSpPr>
        <p:spPr>
          <a:xfrm>
            <a:off x="4782837" y="4131016"/>
            <a:ext cx="4153988" cy="369332"/>
          </a:xfrm>
          <a:prstGeom prst="rect">
            <a:avLst/>
          </a:prstGeom>
          <a:noFill/>
        </p:spPr>
        <p:txBody>
          <a:bodyPr wrap="square" rtlCol="0">
            <a:spAutoFit/>
          </a:bodyPr>
          <a:lstStyle/>
          <a:p>
            <a:r>
              <a:rPr lang="en-US" dirty="0">
                <a:solidFill>
                  <a:srgbClr val="FF0000"/>
                </a:solidFill>
              </a:rPr>
              <a:t>No way we can draw this graph</a:t>
            </a:r>
          </a:p>
        </p:txBody>
      </p:sp>
      <p:sp>
        <p:nvSpPr>
          <p:cNvPr id="9" name="Callout: Bent Line 8">
            <a:extLst>
              <a:ext uri="{FF2B5EF4-FFF2-40B4-BE49-F238E27FC236}">
                <a16:creationId xmlns:a16="http://schemas.microsoft.com/office/drawing/2014/main" id="{9D792FC4-854D-42AF-8233-C72A6268B699}"/>
              </a:ext>
            </a:extLst>
          </p:cNvPr>
          <p:cNvSpPr/>
          <p:nvPr/>
        </p:nvSpPr>
        <p:spPr>
          <a:xfrm>
            <a:off x="6209211" y="1480457"/>
            <a:ext cx="2629989" cy="1288869"/>
          </a:xfrm>
          <a:prstGeom prst="borderCallout2">
            <a:avLst>
              <a:gd name="adj1" fmla="val 18750"/>
              <a:gd name="adj2" fmla="val -8333"/>
              <a:gd name="adj3" fmla="val 18750"/>
              <a:gd name="adj4" fmla="val -16667"/>
              <a:gd name="adj5" fmla="val 83446"/>
              <a:gd name="adj6" fmla="val -58588"/>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a:t>Are all these 200 dimensions important??</a:t>
            </a:r>
          </a:p>
        </p:txBody>
      </p:sp>
    </p:spTree>
    <p:extLst>
      <p:ext uri="{BB962C8B-B14F-4D97-AF65-F5344CB8AC3E}">
        <p14:creationId xmlns:p14="http://schemas.microsoft.com/office/powerpoint/2010/main" val="27347209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77E53-E2BC-40EF-9125-8AFCA514841F}"/>
              </a:ext>
            </a:extLst>
          </p:cNvPr>
          <p:cNvSpPr>
            <a:spLocks noGrp="1"/>
          </p:cNvSpPr>
          <p:nvPr>
            <p:ph type="title"/>
          </p:nvPr>
        </p:nvSpPr>
        <p:spPr/>
        <p:txBody>
          <a:bodyPr/>
          <a:lstStyle/>
          <a:p>
            <a:r>
              <a:rPr lang="en-US" dirty="0"/>
              <a:t>If we had 2d data like this …</a:t>
            </a:r>
          </a:p>
        </p:txBody>
      </p:sp>
      <p:sp>
        <p:nvSpPr>
          <p:cNvPr id="3" name="Date Placeholder 2">
            <a:extLst>
              <a:ext uri="{FF2B5EF4-FFF2-40B4-BE49-F238E27FC236}">
                <a16:creationId xmlns:a16="http://schemas.microsoft.com/office/drawing/2014/main" id="{7EB28255-AF62-432F-AA33-AB30CF20208A}"/>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3EEBB797-9295-45AE-9AC6-8A9207F2A3D7}"/>
              </a:ext>
            </a:extLst>
          </p:cNvPr>
          <p:cNvSpPr>
            <a:spLocks noGrp="1"/>
          </p:cNvSpPr>
          <p:nvPr>
            <p:ph type="sldNum" sz="quarter" idx="4"/>
          </p:nvPr>
        </p:nvSpPr>
        <p:spPr/>
        <p:txBody>
          <a:bodyPr/>
          <a:lstStyle/>
          <a:p>
            <a:r>
              <a:rPr lang="en-US"/>
              <a:t>Slide no. </a:t>
            </a:r>
            <a:fld id="{7240F3D1-AE27-48C7-9FC9-EF8542F23A88}" type="slidenum">
              <a:rPr lang="en-US" smtClean="0"/>
              <a:pPr/>
              <a:t>51</a:t>
            </a:fld>
            <a:endParaRPr lang="en-US" dirty="0"/>
          </a:p>
        </p:txBody>
      </p:sp>
      <p:pic>
        <p:nvPicPr>
          <p:cNvPr id="5" name="Picture 4">
            <a:extLst>
              <a:ext uri="{FF2B5EF4-FFF2-40B4-BE49-F238E27FC236}">
                <a16:creationId xmlns:a16="http://schemas.microsoft.com/office/drawing/2014/main" id="{74E302B6-5D3A-4387-8060-E5FA09F2B6A4}"/>
              </a:ext>
            </a:extLst>
          </p:cNvPr>
          <p:cNvPicPr>
            <a:picLocks noChangeAspect="1"/>
          </p:cNvPicPr>
          <p:nvPr/>
        </p:nvPicPr>
        <p:blipFill>
          <a:blip r:embed="rId2"/>
          <a:stretch>
            <a:fillRect/>
          </a:stretch>
        </p:blipFill>
        <p:spPr>
          <a:xfrm>
            <a:off x="4429125" y="1043905"/>
            <a:ext cx="4714875" cy="2847975"/>
          </a:xfrm>
          <a:prstGeom prst="rect">
            <a:avLst/>
          </a:prstGeom>
        </p:spPr>
      </p:pic>
      <p:sp>
        <p:nvSpPr>
          <p:cNvPr id="6" name="TextBox 5">
            <a:extLst>
              <a:ext uri="{FF2B5EF4-FFF2-40B4-BE49-F238E27FC236}">
                <a16:creationId xmlns:a16="http://schemas.microsoft.com/office/drawing/2014/main" id="{4088EED2-DFC9-46FF-A15C-05166C32BEAE}"/>
              </a:ext>
            </a:extLst>
          </p:cNvPr>
          <p:cNvSpPr txBox="1"/>
          <p:nvPr/>
        </p:nvSpPr>
        <p:spPr>
          <a:xfrm>
            <a:off x="3901439" y="1459403"/>
            <a:ext cx="670561" cy="261610"/>
          </a:xfrm>
          <a:prstGeom prst="rect">
            <a:avLst/>
          </a:prstGeom>
          <a:noFill/>
        </p:spPr>
        <p:txBody>
          <a:bodyPr wrap="square" rtlCol="0">
            <a:spAutoFit/>
          </a:bodyPr>
          <a:lstStyle/>
          <a:p>
            <a:r>
              <a:rPr lang="en-US" sz="1100" b="1" dirty="0"/>
              <a:t>Cell 1</a:t>
            </a:r>
          </a:p>
        </p:txBody>
      </p:sp>
      <p:sp>
        <p:nvSpPr>
          <p:cNvPr id="7" name="TextBox 6">
            <a:extLst>
              <a:ext uri="{FF2B5EF4-FFF2-40B4-BE49-F238E27FC236}">
                <a16:creationId xmlns:a16="http://schemas.microsoft.com/office/drawing/2014/main" id="{FD359420-93A9-43D5-B29F-1FF633158BCF}"/>
              </a:ext>
            </a:extLst>
          </p:cNvPr>
          <p:cNvSpPr txBox="1"/>
          <p:nvPr/>
        </p:nvSpPr>
        <p:spPr>
          <a:xfrm>
            <a:off x="6979919" y="3771552"/>
            <a:ext cx="670561" cy="261610"/>
          </a:xfrm>
          <a:prstGeom prst="rect">
            <a:avLst/>
          </a:prstGeom>
          <a:noFill/>
        </p:spPr>
        <p:txBody>
          <a:bodyPr wrap="square" rtlCol="0">
            <a:spAutoFit/>
          </a:bodyPr>
          <a:lstStyle/>
          <a:p>
            <a:r>
              <a:rPr lang="en-US" sz="1100" b="1" dirty="0"/>
              <a:t>Cell 2</a:t>
            </a:r>
          </a:p>
        </p:txBody>
      </p:sp>
      <p:sp>
        <p:nvSpPr>
          <p:cNvPr id="8" name="TextBox 7">
            <a:extLst>
              <a:ext uri="{FF2B5EF4-FFF2-40B4-BE49-F238E27FC236}">
                <a16:creationId xmlns:a16="http://schemas.microsoft.com/office/drawing/2014/main" id="{91F2DD2D-BE37-49EA-AAFE-A22554E96013}"/>
              </a:ext>
            </a:extLst>
          </p:cNvPr>
          <p:cNvSpPr txBox="1"/>
          <p:nvPr/>
        </p:nvSpPr>
        <p:spPr>
          <a:xfrm>
            <a:off x="124505" y="1043905"/>
            <a:ext cx="3541804" cy="1077218"/>
          </a:xfrm>
          <a:prstGeom prst="rect">
            <a:avLst/>
          </a:prstGeom>
          <a:noFill/>
        </p:spPr>
        <p:txBody>
          <a:bodyPr wrap="square" rtlCol="0">
            <a:spAutoFit/>
          </a:bodyPr>
          <a:lstStyle/>
          <a:p>
            <a:pPr marL="285750" indent="-285750">
              <a:buFontTx/>
              <a:buChar char="-"/>
            </a:pPr>
            <a:r>
              <a:rPr lang="en-US" sz="1600" dirty="0"/>
              <a:t>Cell 1– variation at the same level </a:t>
            </a:r>
          </a:p>
          <a:p>
            <a:pPr marL="285750" indent="-285750">
              <a:buFontTx/>
              <a:buChar char="-"/>
            </a:pPr>
            <a:endParaRPr lang="en-US" sz="1600" dirty="0"/>
          </a:p>
          <a:p>
            <a:pPr marL="285750" indent="-285750">
              <a:buFontTx/>
              <a:buChar char="-"/>
            </a:pPr>
            <a:r>
              <a:rPr lang="en-US" sz="1600" dirty="0"/>
              <a:t>Cell 2 – variation is all – left to right</a:t>
            </a:r>
          </a:p>
          <a:p>
            <a:pPr marL="285750" indent="-285750">
              <a:buFontTx/>
              <a:buChar char="-"/>
            </a:pPr>
            <a:endParaRPr lang="en-US" sz="1600" dirty="0"/>
          </a:p>
        </p:txBody>
      </p:sp>
      <p:sp>
        <p:nvSpPr>
          <p:cNvPr id="9" name="Left Brace 8">
            <a:extLst>
              <a:ext uri="{FF2B5EF4-FFF2-40B4-BE49-F238E27FC236}">
                <a16:creationId xmlns:a16="http://schemas.microsoft.com/office/drawing/2014/main" id="{D3237F51-D0C7-49E1-8E75-3D979D7396CD}"/>
              </a:ext>
            </a:extLst>
          </p:cNvPr>
          <p:cNvSpPr/>
          <p:nvPr/>
        </p:nvSpPr>
        <p:spPr>
          <a:xfrm rot="16200000">
            <a:off x="6624922" y="2401630"/>
            <a:ext cx="456806" cy="368245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Left Brace 9">
            <a:extLst>
              <a:ext uri="{FF2B5EF4-FFF2-40B4-BE49-F238E27FC236}">
                <a16:creationId xmlns:a16="http://schemas.microsoft.com/office/drawing/2014/main" id="{6648FF89-E5AE-4524-945B-84B0DA7E0FF5}"/>
              </a:ext>
            </a:extLst>
          </p:cNvPr>
          <p:cNvSpPr/>
          <p:nvPr/>
        </p:nvSpPr>
        <p:spPr>
          <a:xfrm>
            <a:off x="4316279" y="2027302"/>
            <a:ext cx="268636" cy="34026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pic>
        <p:nvPicPr>
          <p:cNvPr id="11" name="Picture 10">
            <a:extLst>
              <a:ext uri="{FF2B5EF4-FFF2-40B4-BE49-F238E27FC236}">
                <a16:creationId xmlns:a16="http://schemas.microsoft.com/office/drawing/2014/main" id="{0CEFFBDE-0818-4633-A0B6-039104575D3F}"/>
              </a:ext>
            </a:extLst>
          </p:cNvPr>
          <p:cNvPicPr>
            <a:picLocks noChangeAspect="1"/>
          </p:cNvPicPr>
          <p:nvPr/>
        </p:nvPicPr>
        <p:blipFill>
          <a:blip r:embed="rId3"/>
          <a:stretch>
            <a:fillRect/>
          </a:stretch>
        </p:blipFill>
        <p:spPr>
          <a:xfrm>
            <a:off x="407904" y="1869834"/>
            <a:ext cx="2745824" cy="2032523"/>
          </a:xfrm>
          <a:prstGeom prst="rect">
            <a:avLst/>
          </a:prstGeom>
        </p:spPr>
      </p:pic>
    </p:spTree>
    <p:extLst>
      <p:ext uri="{BB962C8B-B14F-4D97-AF65-F5344CB8AC3E}">
        <p14:creationId xmlns:p14="http://schemas.microsoft.com/office/powerpoint/2010/main" val="8149604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97F8-3E68-43FE-8DBC-629C0935F863}"/>
              </a:ext>
            </a:extLst>
          </p:cNvPr>
          <p:cNvSpPr>
            <a:spLocks noGrp="1"/>
          </p:cNvSpPr>
          <p:nvPr>
            <p:ph type="title"/>
          </p:nvPr>
        </p:nvSpPr>
        <p:spPr/>
        <p:txBody>
          <a:bodyPr/>
          <a:lstStyle/>
          <a:p>
            <a:r>
              <a:rPr lang="en-US" dirty="0"/>
              <a:t>If we flatten the 2d data …</a:t>
            </a:r>
          </a:p>
        </p:txBody>
      </p:sp>
      <p:sp>
        <p:nvSpPr>
          <p:cNvPr id="3" name="Date Placeholder 2">
            <a:extLst>
              <a:ext uri="{FF2B5EF4-FFF2-40B4-BE49-F238E27FC236}">
                <a16:creationId xmlns:a16="http://schemas.microsoft.com/office/drawing/2014/main" id="{CEDD9247-261D-4161-B1BF-5752F102B9D9}"/>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441AC504-7F43-4316-BA00-7E059818B136}"/>
              </a:ext>
            </a:extLst>
          </p:cNvPr>
          <p:cNvSpPr>
            <a:spLocks noGrp="1"/>
          </p:cNvSpPr>
          <p:nvPr>
            <p:ph type="sldNum" sz="quarter" idx="4"/>
          </p:nvPr>
        </p:nvSpPr>
        <p:spPr/>
        <p:txBody>
          <a:bodyPr/>
          <a:lstStyle/>
          <a:p>
            <a:r>
              <a:rPr lang="en-US"/>
              <a:t>Slide no. </a:t>
            </a:r>
            <a:fld id="{7240F3D1-AE27-48C7-9FC9-EF8542F23A88}" type="slidenum">
              <a:rPr lang="en-US" smtClean="0"/>
              <a:pPr/>
              <a:t>52</a:t>
            </a:fld>
            <a:endParaRPr lang="en-US" dirty="0"/>
          </a:p>
        </p:txBody>
      </p:sp>
      <p:pic>
        <p:nvPicPr>
          <p:cNvPr id="5" name="Picture 4">
            <a:extLst>
              <a:ext uri="{FF2B5EF4-FFF2-40B4-BE49-F238E27FC236}">
                <a16:creationId xmlns:a16="http://schemas.microsoft.com/office/drawing/2014/main" id="{A5B5FCFC-0F59-4455-943C-C48AC284BAAA}"/>
              </a:ext>
            </a:extLst>
          </p:cNvPr>
          <p:cNvPicPr>
            <a:picLocks noChangeAspect="1"/>
          </p:cNvPicPr>
          <p:nvPr/>
        </p:nvPicPr>
        <p:blipFill>
          <a:blip r:embed="rId2"/>
          <a:stretch>
            <a:fillRect/>
          </a:stretch>
        </p:blipFill>
        <p:spPr>
          <a:xfrm>
            <a:off x="0" y="1147762"/>
            <a:ext cx="4752975" cy="2847975"/>
          </a:xfrm>
          <a:prstGeom prst="rect">
            <a:avLst/>
          </a:prstGeom>
        </p:spPr>
      </p:pic>
      <p:sp>
        <p:nvSpPr>
          <p:cNvPr id="6" name="TextBox 5">
            <a:extLst>
              <a:ext uri="{FF2B5EF4-FFF2-40B4-BE49-F238E27FC236}">
                <a16:creationId xmlns:a16="http://schemas.microsoft.com/office/drawing/2014/main" id="{162A0BFB-4117-4D3D-95FE-B865FD799326}"/>
              </a:ext>
            </a:extLst>
          </p:cNvPr>
          <p:cNvSpPr txBox="1"/>
          <p:nvPr/>
        </p:nvSpPr>
        <p:spPr>
          <a:xfrm>
            <a:off x="0" y="1059044"/>
            <a:ext cx="670561" cy="261610"/>
          </a:xfrm>
          <a:prstGeom prst="rect">
            <a:avLst/>
          </a:prstGeom>
          <a:noFill/>
        </p:spPr>
        <p:txBody>
          <a:bodyPr wrap="square" rtlCol="0">
            <a:spAutoFit/>
          </a:bodyPr>
          <a:lstStyle/>
          <a:p>
            <a:r>
              <a:rPr lang="en-US" sz="1100" b="1" dirty="0"/>
              <a:t>Cell 1</a:t>
            </a:r>
          </a:p>
        </p:txBody>
      </p:sp>
      <p:sp>
        <p:nvSpPr>
          <p:cNvPr id="7" name="TextBox 6">
            <a:extLst>
              <a:ext uri="{FF2B5EF4-FFF2-40B4-BE49-F238E27FC236}">
                <a16:creationId xmlns:a16="http://schemas.microsoft.com/office/drawing/2014/main" id="{1737D249-DB72-4CB6-8DF1-9F479D4AE261}"/>
              </a:ext>
            </a:extLst>
          </p:cNvPr>
          <p:cNvSpPr txBox="1"/>
          <p:nvPr/>
        </p:nvSpPr>
        <p:spPr>
          <a:xfrm>
            <a:off x="3752625" y="3864932"/>
            <a:ext cx="670561" cy="261610"/>
          </a:xfrm>
          <a:prstGeom prst="rect">
            <a:avLst/>
          </a:prstGeom>
          <a:noFill/>
        </p:spPr>
        <p:txBody>
          <a:bodyPr wrap="square" rtlCol="0">
            <a:spAutoFit/>
          </a:bodyPr>
          <a:lstStyle/>
          <a:p>
            <a:r>
              <a:rPr lang="en-US" sz="1100" b="1" dirty="0"/>
              <a:t>Cell 2</a:t>
            </a:r>
          </a:p>
        </p:txBody>
      </p:sp>
      <p:pic>
        <p:nvPicPr>
          <p:cNvPr id="8" name="Picture 7">
            <a:extLst>
              <a:ext uri="{FF2B5EF4-FFF2-40B4-BE49-F238E27FC236}">
                <a16:creationId xmlns:a16="http://schemas.microsoft.com/office/drawing/2014/main" id="{257A5ACF-C7A5-4187-959E-19F3BEB977A6}"/>
              </a:ext>
            </a:extLst>
          </p:cNvPr>
          <p:cNvPicPr>
            <a:picLocks noChangeAspect="1"/>
          </p:cNvPicPr>
          <p:nvPr/>
        </p:nvPicPr>
        <p:blipFill>
          <a:blip r:embed="rId3"/>
          <a:stretch>
            <a:fillRect/>
          </a:stretch>
        </p:blipFill>
        <p:spPr>
          <a:xfrm>
            <a:off x="5011792" y="1282090"/>
            <a:ext cx="4104341" cy="1658489"/>
          </a:xfrm>
          <a:prstGeom prst="rect">
            <a:avLst/>
          </a:prstGeom>
        </p:spPr>
      </p:pic>
    </p:spTree>
    <p:extLst>
      <p:ext uri="{BB962C8B-B14F-4D97-AF65-F5344CB8AC3E}">
        <p14:creationId xmlns:p14="http://schemas.microsoft.com/office/powerpoint/2010/main" val="29710870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92495-C801-4F38-BB4D-2E8436D1EB40}"/>
              </a:ext>
            </a:extLst>
          </p:cNvPr>
          <p:cNvSpPr>
            <a:spLocks noGrp="1"/>
          </p:cNvSpPr>
          <p:nvPr>
            <p:ph type="title"/>
          </p:nvPr>
        </p:nvSpPr>
        <p:spPr/>
        <p:txBody>
          <a:bodyPr/>
          <a:lstStyle/>
          <a:p>
            <a:r>
              <a:rPr lang="en-US" dirty="0"/>
              <a:t>One more example … TV and movies …</a:t>
            </a:r>
          </a:p>
        </p:txBody>
      </p:sp>
      <p:sp>
        <p:nvSpPr>
          <p:cNvPr id="3" name="Date Placeholder 2">
            <a:extLst>
              <a:ext uri="{FF2B5EF4-FFF2-40B4-BE49-F238E27FC236}">
                <a16:creationId xmlns:a16="http://schemas.microsoft.com/office/drawing/2014/main" id="{EF86E0D1-2184-4D7B-9609-584F4DF5260E}"/>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FD552504-6F79-4C64-8422-7035DE40DC37}"/>
              </a:ext>
            </a:extLst>
          </p:cNvPr>
          <p:cNvSpPr>
            <a:spLocks noGrp="1"/>
          </p:cNvSpPr>
          <p:nvPr>
            <p:ph type="sldNum" sz="quarter" idx="4"/>
          </p:nvPr>
        </p:nvSpPr>
        <p:spPr/>
        <p:txBody>
          <a:bodyPr/>
          <a:lstStyle/>
          <a:p>
            <a:r>
              <a:rPr lang="en-US"/>
              <a:t>Slide no. </a:t>
            </a:r>
            <a:fld id="{7240F3D1-AE27-48C7-9FC9-EF8542F23A88}" type="slidenum">
              <a:rPr lang="en-US" smtClean="0"/>
              <a:pPr/>
              <a:t>53</a:t>
            </a:fld>
            <a:endParaRPr lang="en-US" dirty="0"/>
          </a:p>
        </p:txBody>
      </p:sp>
      <p:sp>
        <p:nvSpPr>
          <p:cNvPr id="5" name="TextBox 4">
            <a:extLst>
              <a:ext uri="{FF2B5EF4-FFF2-40B4-BE49-F238E27FC236}">
                <a16:creationId xmlns:a16="http://schemas.microsoft.com/office/drawing/2014/main" id="{BD6FD96C-6FB4-417E-86F8-1D34FDA19C5C}"/>
              </a:ext>
            </a:extLst>
          </p:cNvPr>
          <p:cNvSpPr txBox="1"/>
          <p:nvPr/>
        </p:nvSpPr>
        <p:spPr>
          <a:xfrm>
            <a:off x="124504" y="1043905"/>
            <a:ext cx="7861255" cy="3046988"/>
          </a:xfrm>
          <a:prstGeom prst="rect">
            <a:avLst/>
          </a:prstGeom>
          <a:noFill/>
        </p:spPr>
        <p:txBody>
          <a:bodyPr wrap="square" rtlCol="0">
            <a:spAutoFit/>
          </a:bodyPr>
          <a:lstStyle/>
          <a:p>
            <a:pPr marL="285750" indent="-285750">
              <a:buFontTx/>
              <a:buChar char="-"/>
            </a:pPr>
            <a:r>
              <a:rPr lang="en-US" sz="1600" dirty="0"/>
              <a:t>TV and movies are almost always 2D even though the subjects are 3D !!</a:t>
            </a:r>
          </a:p>
          <a:p>
            <a:pPr marL="285750" indent="-285750">
              <a:buFontTx/>
              <a:buChar char="-"/>
            </a:pPr>
            <a:endParaRPr lang="en-US" sz="1600" dirty="0"/>
          </a:p>
          <a:p>
            <a:pPr marL="285750" indent="-285750">
              <a:buFontTx/>
              <a:buChar char="-"/>
            </a:pPr>
            <a:r>
              <a:rPr lang="en-US" sz="1600" dirty="0"/>
              <a:t>The 3</a:t>
            </a:r>
            <a:r>
              <a:rPr lang="en-US" sz="1600" baseline="30000" dirty="0"/>
              <a:t>rd</a:t>
            </a:r>
            <a:r>
              <a:rPr lang="en-US" sz="1600" dirty="0"/>
              <a:t> dimension doesn’t usually add much to the story</a:t>
            </a:r>
          </a:p>
          <a:p>
            <a:pPr marL="285750" indent="-285750">
              <a:buFontTx/>
              <a:buChar char="-"/>
            </a:pPr>
            <a:endParaRPr lang="en-US" sz="1600" dirty="0"/>
          </a:p>
          <a:p>
            <a:pPr marL="285750" indent="-285750">
              <a:buFontTx/>
              <a:buChar char="-"/>
            </a:pPr>
            <a:r>
              <a:rPr lang="en-US" sz="1600" dirty="0"/>
              <a:t>The picture still look believable without the 3</a:t>
            </a:r>
            <a:r>
              <a:rPr lang="en-US" sz="1600" baseline="30000" dirty="0"/>
              <a:t>rd</a:t>
            </a:r>
            <a:r>
              <a:rPr lang="en-US" sz="1600" dirty="0"/>
              <a:t> dimension!</a:t>
            </a:r>
          </a:p>
          <a:p>
            <a:pPr marL="285750" indent="-285750">
              <a:buFontTx/>
              <a:buChar char="-"/>
            </a:pPr>
            <a:endParaRPr lang="en-US" sz="1600" dirty="0"/>
          </a:p>
          <a:p>
            <a:pPr marL="285750" indent="-285750">
              <a:buFontTx/>
              <a:buChar char="-"/>
            </a:pPr>
            <a:r>
              <a:rPr lang="en-US" sz="1600" dirty="0"/>
              <a:t>People look like people and objects look like objects !</a:t>
            </a:r>
          </a:p>
          <a:p>
            <a:pPr marL="285750" indent="-285750">
              <a:buFontTx/>
              <a:buChar char="-"/>
            </a:pPr>
            <a:endParaRPr lang="en-US" sz="1600" dirty="0"/>
          </a:p>
          <a:p>
            <a:pPr marL="285750" indent="-285750">
              <a:buFontTx/>
              <a:buChar char="-"/>
            </a:pPr>
            <a:r>
              <a:rPr lang="en-US" sz="1600" dirty="0"/>
              <a:t>Even though the screen is flat !</a:t>
            </a:r>
          </a:p>
          <a:p>
            <a:pPr marL="285750" indent="-285750">
              <a:buFontTx/>
              <a:buChar char="-"/>
            </a:pPr>
            <a:endParaRPr lang="en-US" sz="1600" dirty="0"/>
          </a:p>
          <a:p>
            <a:pPr marL="285750" indent="-285750">
              <a:buFontTx/>
              <a:buChar char="-"/>
            </a:pPr>
            <a:r>
              <a:rPr lang="en-US" sz="1600" dirty="0"/>
              <a:t>A movie camera takes a 3D information and flattens it to 2D with out too much loss of information.</a:t>
            </a:r>
          </a:p>
        </p:txBody>
      </p:sp>
    </p:spTree>
    <p:extLst>
      <p:ext uri="{BB962C8B-B14F-4D97-AF65-F5344CB8AC3E}">
        <p14:creationId xmlns:p14="http://schemas.microsoft.com/office/powerpoint/2010/main" val="10493896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DCCEC-FF0E-450A-B000-235A72571247}"/>
              </a:ext>
            </a:extLst>
          </p:cNvPr>
          <p:cNvSpPr>
            <a:spLocks noGrp="1"/>
          </p:cNvSpPr>
          <p:nvPr>
            <p:ph type="title"/>
          </p:nvPr>
        </p:nvSpPr>
        <p:spPr/>
        <p:txBody>
          <a:bodyPr/>
          <a:lstStyle/>
          <a:p>
            <a:r>
              <a:rPr lang="en-US" dirty="0"/>
              <a:t>Summary of dimensions </a:t>
            </a:r>
          </a:p>
        </p:txBody>
      </p:sp>
      <p:sp>
        <p:nvSpPr>
          <p:cNvPr id="3" name="Date Placeholder 2">
            <a:extLst>
              <a:ext uri="{FF2B5EF4-FFF2-40B4-BE49-F238E27FC236}">
                <a16:creationId xmlns:a16="http://schemas.microsoft.com/office/drawing/2014/main" id="{F1EC93B9-F3DD-4503-8EBA-6B15991CDEEB}"/>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B2EC956E-1E94-4216-B8C6-6B1FBA64CDDD}"/>
              </a:ext>
            </a:extLst>
          </p:cNvPr>
          <p:cNvSpPr>
            <a:spLocks noGrp="1"/>
          </p:cNvSpPr>
          <p:nvPr>
            <p:ph type="sldNum" sz="quarter" idx="4"/>
          </p:nvPr>
        </p:nvSpPr>
        <p:spPr/>
        <p:txBody>
          <a:bodyPr/>
          <a:lstStyle/>
          <a:p>
            <a:r>
              <a:rPr lang="en-US"/>
              <a:t>Slide no. </a:t>
            </a:r>
            <a:fld id="{7240F3D1-AE27-48C7-9FC9-EF8542F23A88}" type="slidenum">
              <a:rPr lang="en-US" smtClean="0"/>
              <a:pPr/>
              <a:t>54</a:t>
            </a:fld>
            <a:endParaRPr lang="en-US" dirty="0"/>
          </a:p>
        </p:txBody>
      </p:sp>
      <p:sp>
        <p:nvSpPr>
          <p:cNvPr id="5" name="TextBox 4">
            <a:extLst>
              <a:ext uri="{FF2B5EF4-FFF2-40B4-BE49-F238E27FC236}">
                <a16:creationId xmlns:a16="http://schemas.microsoft.com/office/drawing/2014/main" id="{A5507CA1-EF20-4990-80AD-9FD3CBFB4617}"/>
              </a:ext>
            </a:extLst>
          </p:cNvPr>
          <p:cNvSpPr txBox="1"/>
          <p:nvPr/>
        </p:nvSpPr>
        <p:spPr>
          <a:xfrm>
            <a:off x="124505" y="1043905"/>
            <a:ext cx="5736364" cy="1323439"/>
          </a:xfrm>
          <a:prstGeom prst="rect">
            <a:avLst/>
          </a:prstGeom>
          <a:noFill/>
        </p:spPr>
        <p:txBody>
          <a:bodyPr wrap="square" rtlCol="0">
            <a:spAutoFit/>
          </a:bodyPr>
          <a:lstStyle/>
          <a:p>
            <a:pPr marL="285750" indent="-285750">
              <a:buFontTx/>
              <a:buChar char="-"/>
            </a:pPr>
            <a:r>
              <a:rPr lang="en-US" sz="1600" dirty="0"/>
              <a:t>Each column or cell that we add, adds another dimensions</a:t>
            </a:r>
          </a:p>
          <a:p>
            <a:pPr marL="285750" indent="-285750">
              <a:buFontTx/>
              <a:buChar char="-"/>
            </a:pPr>
            <a:endParaRPr lang="en-US" sz="1600" dirty="0"/>
          </a:p>
          <a:p>
            <a:pPr marL="285750" indent="-285750">
              <a:buFontTx/>
              <a:buChar char="-"/>
            </a:pPr>
            <a:r>
              <a:rPr lang="en-US" sz="1600" dirty="0"/>
              <a:t>Some dimensions are more important than others</a:t>
            </a:r>
          </a:p>
          <a:p>
            <a:pPr marL="285750" indent="-285750">
              <a:buFontTx/>
              <a:buChar char="-"/>
            </a:pPr>
            <a:endParaRPr lang="en-US" sz="1600" dirty="0"/>
          </a:p>
          <a:p>
            <a:pPr marL="285750" indent="-285750">
              <a:buFontTx/>
              <a:buChar char="-"/>
            </a:pPr>
            <a:endParaRPr lang="en-US" sz="1600" dirty="0"/>
          </a:p>
        </p:txBody>
      </p:sp>
    </p:spTree>
    <p:extLst>
      <p:ext uri="{BB962C8B-B14F-4D97-AF65-F5344CB8AC3E}">
        <p14:creationId xmlns:p14="http://schemas.microsoft.com/office/powerpoint/2010/main" val="3403404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9936-F883-45BB-88C3-33F655F08F8E}"/>
              </a:ext>
            </a:extLst>
          </p:cNvPr>
          <p:cNvSpPr>
            <a:spLocks noGrp="1"/>
          </p:cNvSpPr>
          <p:nvPr>
            <p:ph type="title"/>
          </p:nvPr>
        </p:nvSpPr>
        <p:spPr/>
        <p:txBody>
          <a:bodyPr/>
          <a:lstStyle/>
          <a:p>
            <a:r>
              <a:rPr lang="en-US" dirty="0"/>
              <a:t>What does all this have to do with pca?</a:t>
            </a:r>
          </a:p>
        </p:txBody>
      </p:sp>
      <p:sp>
        <p:nvSpPr>
          <p:cNvPr id="3" name="Date Placeholder 2">
            <a:extLst>
              <a:ext uri="{FF2B5EF4-FFF2-40B4-BE49-F238E27FC236}">
                <a16:creationId xmlns:a16="http://schemas.microsoft.com/office/drawing/2014/main" id="{A8141FC4-F0D8-4E65-8EC2-1BDDE7E7D466}"/>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68EF7605-71EA-4082-9CFD-CDCA2DF26878}"/>
              </a:ext>
            </a:extLst>
          </p:cNvPr>
          <p:cNvSpPr>
            <a:spLocks noGrp="1"/>
          </p:cNvSpPr>
          <p:nvPr>
            <p:ph type="sldNum" sz="quarter" idx="4"/>
          </p:nvPr>
        </p:nvSpPr>
        <p:spPr/>
        <p:txBody>
          <a:bodyPr/>
          <a:lstStyle/>
          <a:p>
            <a:r>
              <a:rPr lang="en-US"/>
              <a:t>Slide no. </a:t>
            </a:r>
            <a:fld id="{7240F3D1-AE27-48C7-9FC9-EF8542F23A88}" type="slidenum">
              <a:rPr lang="en-US" smtClean="0"/>
              <a:pPr/>
              <a:t>55</a:t>
            </a:fld>
            <a:endParaRPr lang="en-US" dirty="0"/>
          </a:p>
        </p:txBody>
      </p:sp>
      <p:sp>
        <p:nvSpPr>
          <p:cNvPr id="5" name="TextBox 4">
            <a:extLst>
              <a:ext uri="{FF2B5EF4-FFF2-40B4-BE49-F238E27FC236}">
                <a16:creationId xmlns:a16="http://schemas.microsoft.com/office/drawing/2014/main" id="{5C6095ED-C583-4738-B6EC-801A17E44011}"/>
              </a:ext>
            </a:extLst>
          </p:cNvPr>
          <p:cNvSpPr txBox="1"/>
          <p:nvPr/>
        </p:nvSpPr>
        <p:spPr>
          <a:xfrm>
            <a:off x="124504" y="1043905"/>
            <a:ext cx="8618901" cy="1323439"/>
          </a:xfrm>
          <a:prstGeom prst="rect">
            <a:avLst/>
          </a:prstGeom>
          <a:noFill/>
        </p:spPr>
        <p:txBody>
          <a:bodyPr wrap="square" rtlCol="0">
            <a:spAutoFit/>
          </a:bodyPr>
          <a:lstStyle/>
          <a:p>
            <a:pPr marL="285750" indent="-285750">
              <a:buFontTx/>
              <a:buChar char="-"/>
            </a:pPr>
            <a:r>
              <a:rPr lang="en-US" sz="1600" dirty="0"/>
              <a:t>PCA takes a dataset with a lot of dimensions (i.e. a lot of columns or cells) and flattens it to 2 or 3 dimensions so we can easily visualize it </a:t>
            </a:r>
          </a:p>
          <a:p>
            <a:pPr marL="285750" indent="-285750">
              <a:buFontTx/>
              <a:buChar char="-"/>
            </a:pPr>
            <a:endParaRPr lang="en-US" sz="1600" dirty="0"/>
          </a:p>
          <a:p>
            <a:pPr marL="285750" indent="-285750">
              <a:buFontTx/>
              <a:buChar char="-"/>
            </a:pPr>
            <a:r>
              <a:rPr lang="en-US" sz="1600" dirty="0"/>
              <a:t>PCA tries to find a meaningful way to flatten the data by focusing on the things that are different between the dimensions</a:t>
            </a:r>
          </a:p>
        </p:txBody>
      </p:sp>
    </p:spTree>
    <p:extLst>
      <p:ext uri="{BB962C8B-B14F-4D97-AF65-F5344CB8AC3E}">
        <p14:creationId xmlns:p14="http://schemas.microsoft.com/office/powerpoint/2010/main" val="21376695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A79BB-93D5-4B28-8CEB-10A543ECDB8A}"/>
              </a:ext>
            </a:extLst>
          </p:cNvPr>
          <p:cNvSpPr>
            <a:spLocks noGrp="1"/>
          </p:cNvSpPr>
          <p:nvPr>
            <p:ph type="title"/>
          </p:nvPr>
        </p:nvSpPr>
        <p:spPr/>
        <p:txBody>
          <a:bodyPr/>
          <a:lstStyle/>
          <a:p>
            <a:r>
              <a:rPr lang="en-US" dirty="0"/>
              <a:t>Pca example</a:t>
            </a:r>
          </a:p>
        </p:txBody>
      </p:sp>
      <p:sp>
        <p:nvSpPr>
          <p:cNvPr id="3" name="Date Placeholder 2">
            <a:extLst>
              <a:ext uri="{FF2B5EF4-FFF2-40B4-BE49-F238E27FC236}">
                <a16:creationId xmlns:a16="http://schemas.microsoft.com/office/drawing/2014/main" id="{67928DA4-FDBC-44C7-BF66-DA4AC65D8D9E}"/>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99AB49FF-30D0-4E76-A213-E8486D0EA856}"/>
              </a:ext>
            </a:extLst>
          </p:cNvPr>
          <p:cNvSpPr>
            <a:spLocks noGrp="1"/>
          </p:cNvSpPr>
          <p:nvPr>
            <p:ph type="sldNum" sz="quarter" idx="4"/>
          </p:nvPr>
        </p:nvSpPr>
        <p:spPr/>
        <p:txBody>
          <a:bodyPr/>
          <a:lstStyle/>
          <a:p>
            <a:r>
              <a:rPr lang="en-US"/>
              <a:t>Slide no. </a:t>
            </a:r>
            <a:fld id="{7240F3D1-AE27-48C7-9FC9-EF8542F23A88}" type="slidenum">
              <a:rPr lang="en-US" smtClean="0"/>
              <a:pPr/>
              <a:t>56</a:t>
            </a:fld>
            <a:endParaRPr lang="en-US" dirty="0"/>
          </a:p>
        </p:txBody>
      </p:sp>
      <p:graphicFrame>
        <p:nvGraphicFramePr>
          <p:cNvPr id="5" name="Table 4">
            <a:extLst>
              <a:ext uri="{FF2B5EF4-FFF2-40B4-BE49-F238E27FC236}">
                <a16:creationId xmlns:a16="http://schemas.microsoft.com/office/drawing/2014/main" id="{69E6DE67-1E85-4247-B93A-DEFC06FEA8BE}"/>
              </a:ext>
            </a:extLst>
          </p:cNvPr>
          <p:cNvGraphicFramePr>
            <a:graphicFrameLocks noGrp="1"/>
          </p:cNvGraphicFramePr>
          <p:nvPr>
            <p:extLst>
              <p:ext uri="{D42A27DB-BD31-4B8C-83A1-F6EECF244321}">
                <p14:modId xmlns:p14="http://schemas.microsoft.com/office/powerpoint/2010/main" val="1549929385"/>
              </p:ext>
            </p:extLst>
          </p:nvPr>
        </p:nvGraphicFramePr>
        <p:xfrm>
          <a:off x="148045" y="1018994"/>
          <a:ext cx="3368314" cy="3566160"/>
        </p:xfrm>
        <a:graphic>
          <a:graphicData uri="http://schemas.openxmlformats.org/drawingml/2006/table">
            <a:tbl>
              <a:tblPr firstRow="1" bandRow="1">
                <a:tableStyleId>{1E171933-4619-4E11-9A3F-F7608DF75F80}</a:tableStyleId>
              </a:tblPr>
              <a:tblGrid>
                <a:gridCol w="1645920">
                  <a:extLst>
                    <a:ext uri="{9D8B030D-6E8A-4147-A177-3AD203B41FA5}">
                      <a16:colId xmlns:a16="http://schemas.microsoft.com/office/drawing/2014/main" val="2202294164"/>
                    </a:ext>
                  </a:extLst>
                </a:gridCol>
                <a:gridCol w="658538">
                  <a:extLst>
                    <a:ext uri="{9D8B030D-6E8A-4147-A177-3AD203B41FA5}">
                      <a16:colId xmlns:a16="http://schemas.microsoft.com/office/drawing/2014/main" val="947514364"/>
                    </a:ext>
                  </a:extLst>
                </a:gridCol>
                <a:gridCol w="1063856">
                  <a:extLst>
                    <a:ext uri="{9D8B030D-6E8A-4147-A177-3AD203B41FA5}">
                      <a16:colId xmlns:a16="http://schemas.microsoft.com/office/drawing/2014/main" val="1992350391"/>
                    </a:ext>
                  </a:extLst>
                </a:gridCol>
              </a:tblGrid>
              <a:tr h="176775">
                <a:tc>
                  <a:txBody>
                    <a:bodyPr/>
                    <a:lstStyle/>
                    <a:p>
                      <a:r>
                        <a:rPr lang="en-US" dirty="0"/>
                        <a:t>Some measure</a:t>
                      </a:r>
                    </a:p>
                  </a:txBody>
                  <a:tcPr/>
                </a:tc>
                <a:tc>
                  <a:txBody>
                    <a:bodyPr/>
                    <a:lstStyle/>
                    <a:p>
                      <a:r>
                        <a:rPr lang="en-US" dirty="0"/>
                        <a:t>Cell 1</a:t>
                      </a:r>
                    </a:p>
                  </a:txBody>
                  <a:tcPr/>
                </a:tc>
                <a:tc>
                  <a:txBody>
                    <a:bodyPr/>
                    <a:lstStyle/>
                    <a:p>
                      <a:r>
                        <a:rPr lang="en-US" dirty="0"/>
                        <a:t>Cell 2</a:t>
                      </a:r>
                    </a:p>
                  </a:txBody>
                  <a:tcPr/>
                </a:tc>
                <a:extLst>
                  <a:ext uri="{0D108BD9-81ED-4DB2-BD59-A6C34878D82A}">
                    <a16:rowId xmlns:a16="http://schemas.microsoft.com/office/drawing/2014/main" val="2593556435"/>
                  </a:ext>
                </a:extLst>
              </a:tr>
              <a:tr h="176775">
                <a:tc>
                  <a:txBody>
                    <a:bodyPr/>
                    <a:lstStyle/>
                    <a:p>
                      <a:r>
                        <a:rPr lang="en-US" dirty="0"/>
                        <a:t>A</a:t>
                      </a:r>
                    </a:p>
                  </a:txBody>
                  <a:tcPr/>
                </a:tc>
                <a:tc>
                  <a:txBody>
                    <a:bodyPr/>
                    <a:lstStyle/>
                    <a:p>
                      <a:r>
                        <a:rPr lang="en-US" dirty="0"/>
                        <a:t>10</a:t>
                      </a:r>
                    </a:p>
                  </a:txBody>
                  <a:tcPr/>
                </a:tc>
                <a:tc>
                  <a:txBody>
                    <a:bodyPr/>
                    <a:lstStyle/>
                    <a:p>
                      <a:r>
                        <a:rPr lang="en-US" dirty="0"/>
                        <a:t>8</a:t>
                      </a:r>
                    </a:p>
                  </a:txBody>
                  <a:tcPr/>
                </a:tc>
                <a:extLst>
                  <a:ext uri="{0D108BD9-81ED-4DB2-BD59-A6C34878D82A}">
                    <a16:rowId xmlns:a16="http://schemas.microsoft.com/office/drawing/2014/main" val="1257762696"/>
                  </a:ext>
                </a:extLst>
              </a:tr>
              <a:tr h="176775">
                <a:tc>
                  <a:txBody>
                    <a:bodyPr/>
                    <a:lstStyle/>
                    <a:p>
                      <a:r>
                        <a:rPr lang="en-US" dirty="0"/>
                        <a:t>B</a:t>
                      </a:r>
                    </a:p>
                  </a:txBody>
                  <a:tcPr/>
                </a:tc>
                <a:tc>
                  <a:txBody>
                    <a:bodyPr/>
                    <a:lstStyle/>
                    <a:p>
                      <a:r>
                        <a:rPr lang="en-US" dirty="0"/>
                        <a:t>0</a:t>
                      </a:r>
                    </a:p>
                  </a:txBody>
                  <a:tcPr/>
                </a:tc>
                <a:tc>
                  <a:txBody>
                    <a:bodyPr/>
                    <a:lstStyle/>
                    <a:p>
                      <a:r>
                        <a:rPr lang="en-US" dirty="0"/>
                        <a:t>3</a:t>
                      </a:r>
                    </a:p>
                  </a:txBody>
                  <a:tcPr/>
                </a:tc>
                <a:extLst>
                  <a:ext uri="{0D108BD9-81ED-4DB2-BD59-A6C34878D82A}">
                    <a16:rowId xmlns:a16="http://schemas.microsoft.com/office/drawing/2014/main" val="2461539652"/>
                  </a:ext>
                </a:extLst>
              </a:tr>
              <a:tr h="176775">
                <a:tc>
                  <a:txBody>
                    <a:bodyPr/>
                    <a:lstStyle/>
                    <a:p>
                      <a:r>
                        <a:rPr lang="en-US" dirty="0"/>
                        <a:t>C</a:t>
                      </a:r>
                    </a:p>
                  </a:txBody>
                  <a:tcPr/>
                </a:tc>
                <a:tc>
                  <a:txBody>
                    <a:bodyPr/>
                    <a:lstStyle/>
                    <a:p>
                      <a:r>
                        <a:rPr lang="en-US" dirty="0"/>
                        <a:t>14</a:t>
                      </a:r>
                    </a:p>
                  </a:txBody>
                  <a:tcPr/>
                </a:tc>
                <a:tc>
                  <a:txBody>
                    <a:bodyPr/>
                    <a:lstStyle/>
                    <a:p>
                      <a:r>
                        <a:rPr lang="en-US" dirty="0"/>
                        <a:t>10</a:t>
                      </a:r>
                    </a:p>
                  </a:txBody>
                  <a:tcPr/>
                </a:tc>
                <a:extLst>
                  <a:ext uri="{0D108BD9-81ED-4DB2-BD59-A6C34878D82A}">
                    <a16:rowId xmlns:a16="http://schemas.microsoft.com/office/drawing/2014/main" val="605754981"/>
                  </a:ext>
                </a:extLst>
              </a:tr>
              <a:tr h="176775">
                <a:tc>
                  <a:txBody>
                    <a:bodyPr/>
                    <a:lstStyle/>
                    <a:p>
                      <a:r>
                        <a:rPr lang="en-US" dirty="0"/>
                        <a:t>D</a:t>
                      </a:r>
                    </a:p>
                  </a:txBody>
                  <a:tcPr/>
                </a:tc>
                <a:tc>
                  <a:txBody>
                    <a:bodyPr/>
                    <a:lstStyle/>
                    <a:p>
                      <a:r>
                        <a:rPr lang="en-US" dirty="0"/>
                        <a:t>33</a:t>
                      </a:r>
                    </a:p>
                  </a:txBody>
                  <a:tcPr/>
                </a:tc>
                <a:tc>
                  <a:txBody>
                    <a:bodyPr/>
                    <a:lstStyle/>
                    <a:p>
                      <a:r>
                        <a:rPr lang="en-US" dirty="0"/>
                        <a:t>45</a:t>
                      </a:r>
                    </a:p>
                  </a:txBody>
                  <a:tcPr/>
                </a:tc>
                <a:extLst>
                  <a:ext uri="{0D108BD9-81ED-4DB2-BD59-A6C34878D82A}">
                    <a16:rowId xmlns:a16="http://schemas.microsoft.com/office/drawing/2014/main" val="186948359"/>
                  </a:ext>
                </a:extLst>
              </a:tr>
              <a:tr h="176775">
                <a:tc>
                  <a:txBody>
                    <a:bodyPr/>
                    <a:lstStyle/>
                    <a:p>
                      <a:r>
                        <a:rPr lang="en-US" dirty="0"/>
                        <a:t>E</a:t>
                      </a:r>
                    </a:p>
                  </a:txBody>
                  <a:tcPr/>
                </a:tc>
                <a:tc>
                  <a:txBody>
                    <a:bodyPr/>
                    <a:lstStyle/>
                    <a:p>
                      <a:r>
                        <a:rPr lang="en-US" dirty="0"/>
                        <a:t>50</a:t>
                      </a:r>
                    </a:p>
                  </a:txBody>
                  <a:tcPr/>
                </a:tc>
                <a:tc>
                  <a:txBody>
                    <a:bodyPr/>
                    <a:lstStyle/>
                    <a:p>
                      <a:r>
                        <a:rPr lang="en-US" dirty="0"/>
                        <a:t>42</a:t>
                      </a:r>
                    </a:p>
                  </a:txBody>
                  <a:tcPr/>
                </a:tc>
                <a:extLst>
                  <a:ext uri="{0D108BD9-81ED-4DB2-BD59-A6C34878D82A}">
                    <a16:rowId xmlns:a16="http://schemas.microsoft.com/office/drawing/2014/main" val="1770135104"/>
                  </a:ext>
                </a:extLst>
              </a:tr>
              <a:tr h="176775">
                <a:tc>
                  <a:txBody>
                    <a:bodyPr/>
                    <a:lstStyle/>
                    <a:p>
                      <a:r>
                        <a:rPr lang="en-US" dirty="0"/>
                        <a:t>F</a:t>
                      </a:r>
                    </a:p>
                  </a:txBody>
                  <a:tcPr/>
                </a:tc>
                <a:tc>
                  <a:txBody>
                    <a:bodyPr/>
                    <a:lstStyle/>
                    <a:p>
                      <a:r>
                        <a:rPr lang="en-US" dirty="0"/>
                        <a:t>80</a:t>
                      </a:r>
                    </a:p>
                  </a:txBody>
                  <a:tcPr/>
                </a:tc>
                <a:tc>
                  <a:txBody>
                    <a:bodyPr/>
                    <a:lstStyle/>
                    <a:p>
                      <a:r>
                        <a:rPr lang="en-US" dirty="0"/>
                        <a:t>72</a:t>
                      </a:r>
                    </a:p>
                  </a:txBody>
                  <a:tcPr/>
                </a:tc>
                <a:extLst>
                  <a:ext uri="{0D108BD9-81ED-4DB2-BD59-A6C34878D82A}">
                    <a16:rowId xmlns:a16="http://schemas.microsoft.com/office/drawing/2014/main" val="1354218889"/>
                  </a:ext>
                </a:extLst>
              </a:tr>
              <a:tr h="176775">
                <a:tc>
                  <a:txBody>
                    <a:bodyPr/>
                    <a:lstStyle/>
                    <a:p>
                      <a:r>
                        <a:rPr lang="en-US" dirty="0"/>
                        <a:t>G</a:t>
                      </a:r>
                    </a:p>
                  </a:txBody>
                  <a:tcPr/>
                </a:tc>
                <a:tc>
                  <a:txBody>
                    <a:bodyPr/>
                    <a:lstStyle/>
                    <a:p>
                      <a:r>
                        <a:rPr lang="en-US" dirty="0"/>
                        <a:t>95</a:t>
                      </a:r>
                    </a:p>
                  </a:txBody>
                  <a:tcPr/>
                </a:tc>
                <a:tc>
                  <a:txBody>
                    <a:bodyPr/>
                    <a:lstStyle/>
                    <a:p>
                      <a:r>
                        <a:rPr lang="en-US" dirty="0"/>
                        <a:t>90</a:t>
                      </a:r>
                    </a:p>
                  </a:txBody>
                  <a:tcPr/>
                </a:tc>
                <a:extLst>
                  <a:ext uri="{0D108BD9-81ED-4DB2-BD59-A6C34878D82A}">
                    <a16:rowId xmlns:a16="http://schemas.microsoft.com/office/drawing/2014/main" val="776017865"/>
                  </a:ext>
                </a:extLst>
              </a:tr>
              <a:tr h="176775">
                <a:tc>
                  <a:txBody>
                    <a:bodyPr/>
                    <a:lstStyle/>
                    <a:p>
                      <a:r>
                        <a:rPr lang="en-US" dirty="0"/>
                        <a:t>H</a:t>
                      </a:r>
                    </a:p>
                  </a:txBody>
                  <a:tcPr/>
                </a:tc>
                <a:tc>
                  <a:txBody>
                    <a:bodyPr/>
                    <a:lstStyle/>
                    <a:p>
                      <a:r>
                        <a:rPr lang="en-US" dirty="0"/>
                        <a:t>44</a:t>
                      </a:r>
                    </a:p>
                  </a:txBody>
                  <a:tcPr/>
                </a:tc>
                <a:tc>
                  <a:txBody>
                    <a:bodyPr/>
                    <a:lstStyle/>
                    <a:p>
                      <a:r>
                        <a:rPr lang="en-US" dirty="0"/>
                        <a:t>50</a:t>
                      </a:r>
                    </a:p>
                  </a:txBody>
                  <a:tcPr/>
                </a:tc>
                <a:extLst>
                  <a:ext uri="{0D108BD9-81ED-4DB2-BD59-A6C34878D82A}">
                    <a16:rowId xmlns:a16="http://schemas.microsoft.com/office/drawing/2014/main" val="1726041233"/>
                  </a:ext>
                </a:extLst>
              </a:tr>
              <a:tr h="176775">
                <a:tc>
                  <a:txBody>
                    <a:bodyPr/>
                    <a:lstStyle/>
                    <a:p>
                      <a:r>
                        <a:rPr lang="en-US" dirty="0"/>
                        <a:t>I</a:t>
                      </a:r>
                    </a:p>
                  </a:txBody>
                  <a:tcPr/>
                </a:tc>
                <a:tc>
                  <a:txBody>
                    <a:bodyPr/>
                    <a:lstStyle/>
                    <a:p>
                      <a:r>
                        <a:rPr lang="en-US" dirty="0"/>
                        <a:t>60</a:t>
                      </a:r>
                    </a:p>
                  </a:txBody>
                  <a:tcPr/>
                </a:tc>
                <a:tc>
                  <a:txBody>
                    <a:bodyPr/>
                    <a:lstStyle/>
                    <a:p>
                      <a:r>
                        <a:rPr lang="en-US" dirty="0"/>
                        <a:t>50</a:t>
                      </a:r>
                    </a:p>
                  </a:txBody>
                  <a:tcPr/>
                </a:tc>
                <a:extLst>
                  <a:ext uri="{0D108BD9-81ED-4DB2-BD59-A6C34878D82A}">
                    <a16:rowId xmlns:a16="http://schemas.microsoft.com/office/drawing/2014/main" val="3875101413"/>
                  </a:ext>
                </a:extLst>
              </a:tr>
              <a:tr h="176775">
                <a:tc>
                  <a:txBody>
                    <a:bodyPr/>
                    <a:lstStyle/>
                    <a:p>
                      <a:r>
                        <a:rPr lang="en-US" dirty="0"/>
                        <a: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541670183"/>
                  </a:ext>
                </a:extLst>
              </a:tr>
              <a:tr h="176775">
                <a:tc>
                  <a:txBody>
                    <a:bodyPr/>
                    <a:lstStyle/>
                    <a:p>
                      <a:r>
                        <a:rPr lang="en-US" dirty="0"/>
                        <a: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65283992"/>
                  </a:ext>
                </a:extLst>
              </a:tr>
            </a:tbl>
          </a:graphicData>
        </a:graphic>
      </p:graphicFrame>
      <p:pic>
        <p:nvPicPr>
          <p:cNvPr id="6" name="Picture 5">
            <a:extLst>
              <a:ext uri="{FF2B5EF4-FFF2-40B4-BE49-F238E27FC236}">
                <a16:creationId xmlns:a16="http://schemas.microsoft.com/office/drawing/2014/main" id="{D41B74D2-931A-4166-9A17-DBD189D0C7F3}"/>
              </a:ext>
            </a:extLst>
          </p:cNvPr>
          <p:cNvPicPr>
            <a:picLocks noChangeAspect="1"/>
          </p:cNvPicPr>
          <p:nvPr/>
        </p:nvPicPr>
        <p:blipFill>
          <a:blip r:embed="rId2"/>
          <a:stretch>
            <a:fillRect/>
          </a:stretch>
        </p:blipFill>
        <p:spPr>
          <a:xfrm>
            <a:off x="5323725" y="1105852"/>
            <a:ext cx="3672229" cy="2238239"/>
          </a:xfrm>
          <a:prstGeom prst="rect">
            <a:avLst/>
          </a:prstGeom>
        </p:spPr>
      </p:pic>
      <p:sp>
        <p:nvSpPr>
          <p:cNvPr id="7" name="TextBox 6">
            <a:extLst>
              <a:ext uri="{FF2B5EF4-FFF2-40B4-BE49-F238E27FC236}">
                <a16:creationId xmlns:a16="http://schemas.microsoft.com/office/drawing/2014/main" id="{82EC689A-0300-4E37-8C7C-D89A849CB511}"/>
              </a:ext>
            </a:extLst>
          </p:cNvPr>
          <p:cNvSpPr txBox="1"/>
          <p:nvPr/>
        </p:nvSpPr>
        <p:spPr>
          <a:xfrm>
            <a:off x="4934629" y="1259147"/>
            <a:ext cx="670561" cy="261610"/>
          </a:xfrm>
          <a:prstGeom prst="rect">
            <a:avLst/>
          </a:prstGeom>
          <a:noFill/>
        </p:spPr>
        <p:txBody>
          <a:bodyPr wrap="square" rtlCol="0">
            <a:spAutoFit/>
          </a:bodyPr>
          <a:lstStyle/>
          <a:p>
            <a:r>
              <a:rPr lang="en-US" sz="1100" b="1" dirty="0"/>
              <a:t>Cell 1</a:t>
            </a:r>
          </a:p>
        </p:txBody>
      </p:sp>
      <p:sp>
        <p:nvSpPr>
          <p:cNvPr id="8" name="TextBox 7">
            <a:extLst>
              <a:ext uri="{FF2B5EF4-FFF2-40B4-BE49-F238E27FC236}">
                <a16:creationId xmlns:a16="http://schemas.microsoft.com/office/drawing/2014/main" id="{6D46FD51-092A-4436-96A6-0E8304F5AFCB}"/>
              </a:ext>
            </a:extLst>
          </p:cNvPr>
          <p:cNvSpPr txBox="1"/>
          <p:nvPr/>
        </p:nvSpPr>
        <p:spPr>
          <a:xfrm>
            <a:off x="7694022" y="3296793"/>
            <a:ext cx="670561" cy="261610"/>
          </a:xfrm>
          <a:prstGeom prst="rect">
            <a:avLst/>
          </a:prstGeom>
          <a:noFill/>
        </p:spPr>
        <p:txBody>
          <a:bodyPr wrap="square" rtlCol="0">
            <a:spAutoFit/>
          </a:bodyPr>
          <a:lstStyle/>
          <a:p>
            <a:r>
              <a:rPr lang="en-US" sz="1100" b="1" dirty="0"/>
              <a:t>Cell 2</a:t>
            </a:r>
          </a:p>
        </p:txBody>
      </p:sp>
      <p:sp>
        <p:nvSpPr>
          <p:cNvPr id="9" name="TextBox 8">
            <a:extLst>
              <a:ext uri="{FF2B5EF4-FFF2-40B4-BE49-F238E27FC236}">
                <a16:creationId xmlns:a16="http://schemas.microsoft.com/office/drawing/2014/main" id="{92FA252F-D0A7-41FE-8E5D-E09F3EF839AC}"/>
              </a:ext>
            </a:extLst>
          </p:cNvPr>
          <p:cNvSpPr txBox="1"/>
          <p:nvPr/>
        </p:nvSpPr>
        <p:spPr>
          <a:xfrm>
            <a:off x="3738562" y="3527108"/>
            <a:ext cx="5318352" cy="1815882"/>
          </a:xfrm>
          <a:prstGeom prst="rect">
            <a:avLst/>
          </a:prstGeom>
          <a:noFill/>
        </p:spPr>
        <p:txBody>
          <a:bodyPr wrap="square" rtlCol="0">
            <a:spAutoFit/>
          </a:bodyPr>
          <a:lstStyle/>
          <a:p>
            <a:pPr marL="285750" indent="-285750">
              <a:buFontTx/>
              <a:buChar char="-"/>
            </a:pPr>
            <a:r>
              <a:rPr lang="en-US" sz="1400" dirty="0"/>
              <a:t>The dots are spread out along the diagonal line</a:t>
            </a:r>
          </a:p>
          <a:p>
            <a:pPr marL="285750" indent="-285750">
              <a:buFontTx/>
              <a:buChar char="-"/>
            </a:pPr>
            <a:r>
              <a:rPr lang="en-US" sz="1400" dirty="0"/>
              <a:t>Another way to think about this is that the maximum variation in the data is between the 2 endpoints of this diagonal line</a:t>
            </a:r>
          </a:p>
          <a:p>
            <a:pPr marL="285750" indent="-285750">
              <a:buFontTx/>
              <a:buChar char="-"/>
            </a:pPr>
            <a:r>
              <a:rPr lang="en-US" sz="1400" dirty="0"/>
              <a:t>Dots are also spread out also above and below the first line</a:t>
            </a:r>
          </a:p>
          <a:p>
            <a:pPr marL="285750" indent="-285750">
              <a:buFontTx/>
              <a:buChar char="-"/>
            </a:pPr>
            <a:r>
              <a:rPr lang="en-US" sz="1400" dirty="0"/>
              <a:t>Another way to think is the 2</a:t>
            </a:r>
            <a:r>
              <a:rPr lang="en-US" sz="1400" baseline="30000" dirty="0"/>
              <a:t>nd</a:t>
            </a:r>
            <a:r>
              <a:rPr lang="en-US" sz="1400" dirty="0"/>
              <a:t> largest amount of variation is at the endpoints of the new line</a:t>
            </a:r>
          </a:p>
          <a:p>
            <a:pPr marL="285750" indent="-285750">
              <a:buFontTx/>
              <a:buChar char="-"/>
            </a:pPr>
            <a:endParaRPr lang="en-US" sz="1400" dirty="0"/>
          </a:p>
          <a:p>
            <a:pPr marL="285750" indent="-285750">
              <a:buFontTx/>
              <a:buChar char="-"/>
            </a:pPr>
            <a:endParaRPr lang="en-US" sz="1400" dirty="0"/>
          </a:p>
        </p:txBody>
      </p:sp>
      <p:cxnSp>
        <p:nvCxnSpPr>
          <p:cNvPr id="11" name="Straight Arrow Connector 10">
            <a:extLst>
              <a:ext uri="{FF2B5EF4-FFF2-40B4-BE49-F238E27FC236}">
                <a16:creationId xmlns:a16="http://schemas.microsoft.com/office/drawing/2014/main" id="{8A388363-DE5D-446C-A289-114FBA091B17}"/>
              </a:ext>
            </a:extLst>
          </p:cNvPr>
          <p:cNvCxnSpPr/>
          <p:nvPr/>
        </p:nvCxnSpPr>
        <p:spPr>
          <a:xfrm flipV="1">
            <a:off x="5795962" y="1105852"/>
            <a:ext cx="3043238" cy="182893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631F2698-FD79-4085-A430-E4C53EF41514}"/>
              </a:ext>
            </a:extLst>
          </p:cNvPr>
          <p:cNvCxnSpPr/>
          <p:nvPr/>
        </p:nvCxnSpPr>
        <p:spPr>
          <a:xfrm>
            <a:off x="7086600" y="1698171"/>
            <a:ext cx="437606" cy="644435"/>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109054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EC7B7-F73F-4FB8-B6D7-E1E62CD2C0D8}"/>
              </a:ext>
            </a:extLst>
          </p:cNvPr>
          <p:cNvSpPr>
            <a:spLocks noGrp="1"/>
          </p:cNvSpPr>
          <p:nvPr>
            <p:ph type="title"/>
          </p:nvPr>
        </p:nvSpPr>
        <p:spPr/>
        <p:txBody>
          <a:bodyPr/>
          <a:lstStyle/>
          <a:p>
            <a:r>
              <a:rPr lang="en-US" dirty="0"/>
              <a:t>Rotate the graph …</a:t>
            </a:r>
          </a:p>
        </p:txBody>
      </p:sp>
      <p:sp>
        <p:nvSpPr>
          <p:cNvPr id="3" name="Date Placeholder 2">
            <a:extLst>
              <a:ext uri="{FF2B5EF4-FFF2-40B4-BE49-F238E27FC236}">
                <a16:creationId xmlns:a16="http://schemas.microsoft.com/office/drawing/2014/main" id="{4D4563BE-9298-4993-A1E8-DB8AEA7AE41E}"/>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23F48D10-B177-4C12-BDEE-9CC3F950E3CB}"/>
              </a:ext>
            </a:extLst>
          </p:cNvPr>
          <p:cNvSpPr>
            <a:spLocks noGrp="1"/>
          </p:cNvSpPr>
          <p:nvPr>
            <p:ph type="sldNum" sz="quarter" idx="4"/>
          </p:nvPr>
        </p:nvSpPr>
        <p:spPr/>
        <p:txBody>
          <a:bodyPr/>
          <a:lstStyle/>
          <a:p>
            <a:r>
              <a:rPr lang="en-US"/>
              <a:t>Slide no. </a:t>
            </a:r>
            <a:fld id="{7240F3D1-AE27-48C7-9FC9-EF8542F23A88}" type="slidenum">
              <a:rPr lang="en-US" smtClean="0"/>
              <a:pPr/>
              <a:t>57</a:t>
            </a:fld>
            <a:endParaRPr lang="en-US" dirty="0"/>
          </a:p>
        </p:txBody>
      </p:sp>
      <p:pic>
        <p:nvPicPr>
          <p:cNvPr id="5" name="Picture 4">
            <a:extLst>
              <a:ext uri="{FF2B5EF4-FFF2-40B4-BE49-F238E27FC236}">
                <a16:creationId xmlns:a16="http://schemas.microsoft.com/office/drawing/2014/main" id="{45FE8161-82B2-4692-BD78-8803AB106CCF}"/>
              </a:ext>
            </a:extLst>
          </p:cNvPr>
          <p:cNvPicPr>
            <a:picLocks noChangeAspect="1"/>
          </p:cNvPicPr>
          <p:nvPr/>
        </p:nvPicPr>
        <p:blipFill>
          <a:blip r:embed="rId2"/>
          <a:stretch>
            <a:fillRect/>
          </a:stretch>
        </p:blipFill>
        <p:spPr>
          <a:xfrm>
            <a:off x="2400300" y="2033587"/>
            <a:ext cx="4343400" cy="1076325"/>
          </a:xfrm>
          <a:prstGeom prst="rect">
            <a:avLst/>
          </a:prstGeom>
        </p:spPr>
      </p:pic>
      <p:cxnSp>
        <p:nvCxnSpPr>
          <p:cNvPr id="7" name="Straight Connector 6">
            <a:extLst>
              <a:ext uri="{FF2B5EF4-FFF2-40B4-BE49-F238E27FC236}">
                <a16:creationId xmlns:a16="http://schemas.microsoft.com/office/drawing/2014/main" id="{0075E843-84B9-48C0-A4EA-1A33F5BADFA9}"/>
              </a:ext>
            </a:extLst>
          </p:cNvPr>
          <p:cNvCxnSpPr/>
          <p:nvPr/>
        </p:nvCxnSpPr>
        <p:spPr>
          <a:xfrm flipH="1">
            <a:off x="1759131" y="1158240"/>
            <a:ext cx="574766" cy="1951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0E382DB-E196-42FF-B30A-6D95B61E2712}"/>
              </a:ext>
            </a:extLst>
          </p:cNvPr>
          <p:cNvCxnSpPr/>
          <p:nvPr/>
        </p:nvCxnSpPr>
        <p:spPr>
          <a:xfrm>
            <a:off x="1733006" y="3109912"/>
            <a:ext cx="4310743" cy="150563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BFB1D34-A6EB-44CD-9AEF-A2732BD07220}"/>
              </a:ext>
            </a:extLst>
          </p:cNvPr>
          <p:cNvSpPr txBox="1"/>
          <p:nvPr/>
        </p:nvSpPr>
        <p:spPr>
          <a:xfrm rot="1255978">
            <a:off x="1599246" y="1608311"/>
            <a:ext cx="670561" cy="261610"/>
          </a:xfrm>
          <a:prstGeom prst="rect">
            <a:avLst/>
          </a:prstGeom>
          <a:noFill/>
        </p:spPr>
        <p:txBody>
          <a:bodyPr wrap="square" rtlCol="0">
            <a:spAutoFit/>
          </a:bodyPr>
          <a:lstStyle/>
          <a:p>
            <a:r>
              <a:rPr lang="en-US" sz="1100" b="1" dirty="0"/>
              <a:t>Cell 1</a:t>
            </a:r>
          </a:p>
        </p:txBody>
      </p:sp>
      <p:sp>
        <p:nvSpPr>
          <p:cNvPr id="11" name="TextBox 10">
            <a:extLst>
              <a:ext uri="{FF2B5EF4-FFF2-40B4-BE49-F238E27FC236}">
                <a16:creationId xmlns:a16="http://schemas.microsoft.com/office/drawing/2014/main" id="{558C5FBA-7A86-4699-AB9A-6FDFFBAB8036}"/>
              </a:ext>
            </a:extLst>
          </p:cNvPr>
          <p:cNvSpPr txBox="1"/>
          <p:nvPr/>
        </p:nvSpPr>
        <p:spPr>
          <a:xfrm rot="1108783">
            <a:off x="3348445" y="3760770"/>
            <a:ext cx="670561" cy="261610"/>
          </a:xfrm>
          <a:prstGeom prst="rect">
            <a:avLst/>
          </a:prstGeom>
          <a:noFill/>
        </p:spPr>
        <p:txBody>
          <a:bodyPr wrap="square" rtlCol="0">
            <a:spAutoFit/>
          </a:bodyPr>
          <a:lstStyle/>
          <a:p>
            <a:r>
              <a:rPr lang="en-US" sz="1100" b="1" dirty="0"/>
              <a:t>Cell 2</a:t>
            </a:r>
          </a:p>
        </p:txBody>
      </p:sp>
      <p:sp>
        <p:nvSpPr>
          <p:cNvPr id="12" name="TextBox 11">
            <a:extLst>
              <a:ext uri="{FF2B5EF4-FFF2-40B4-BE49-F238E27FC236}">
                <a16:creationId xmlns:a16="http://schemas.microsoft.com/office/drawing/2014/main" id="{F5DAF537-6F69-478B-B127-8881A5E94B99}"/>
              </a:ext>
            </a:extLst>
          </p:cNvPr>
          <p:cNvSpPr txBox="1"/>
          <p:nvPr/>
        </p:nvSpPr>
        <p:spPr>
          <a:xfrm>
            <a:off x="4966209" y="3261028"/>
            <a:ext cx="4049485" cy="954107"/>
          </a:xfrm>
          <a:prstGeom prst="rect">
            <a:avLst/>
          </a:prstGeom>
          <a:noFill/>
        </p:spPr>
        <p:txBody>
          <a:bodyPr wrap="square" rtlCol="0">
            <a:spAutoFit/>
          </a:bodyPr>
          <a:lstStyle/>
          <a:p>
            <a:pPr marL="285750" indent="-285750">
              <a:buFontTx/>
              <a:buChar char="-"/>
            </a:pPr>
            <a:r>
              <a:rPr lang="en-US" sz="1400" dirty="0"/>
              <a:t>The new 2 lines are the new x and y axis</a:t>
            </a:r>
          </a:p>
          <a:p>
            <a:pPr marL="285750" indent="-285750">
              <a:buFontTx/>
              <a:buChar char="-"/>
            </a:pPr>
            <a:endParaRPr lang="en-US" sz="1400" dirty="0"/>
          </a:p>
          <a:p>
            <a:pPr marL="285750" indent="-285750">
              <a:buFontTx/>
              <a:buChar char="-"/>
            </a:pPr>
            <a:r>
              <a:rPr lang="en-US" sz="1400" dirty="0"/>
              <a:t>This makes the left and right, above/below variation easier to see</a:t>
            </a:r>
          </a:p>
        </p:txBody>
      </p:sp>
      <p:pic>
        <p:nvPicPr>
          <p:cNvPr id="13" name="Picture 12">
            <a:extLst>
              <a:ext uri="{FF2B5EF4-FFF2-40B4-BE49-F238E27FC236}">
                <a16:creationId xmlns:a16="http://schemas.microsoft.com/office/drawing/2014/main" id="{5D0040FB-1A89-4866-956F-53886F0A7024}"/>
              </a:ext>
            </a:extLst>
          </p:cNvPr>
          <p:cNvPicPr>
            <a:picLocks noChangeAspect="1"/>
          </p:cNvPicPr>
          <p:nvPr/>
        </p:nvPicPr>
        <p:blipFill>
          <a:blip r:embed="rId3"/>
          <a:stretch>
            <a:fillRect/>
          </a:stretch>
        </p:blipFill>
        <p:spPr>
          <a:xfrm>
            <a:off x="4645896" y="1029508"/>
            <a:ext cx="4410075" cy="852964"/>
          </a:xfrm>
          <a:prstGeom prst="rect">
            <a:avLst/>
          </a:prstGeom>
        </p:spPr>
      </p:pic>
      <p:pic>
        <p:nvPicPr>
          <p:cNvPr id="6" name="Picture 5">
            <a:extLst>
              <a:ext uri="{FF2B5EF4-FFF2-40B4-BE49-F238E27FC236}">
                <a16:creationId xmlns:a16="http://schemas.microsoft.com/office/drawing/2014/main" id="{7F13EE65-345A-4AB1-8F4C-9BD947CA2BB7}"/>
              </a:ext>
            </a:extLst>
          </p:cNvPr>
          <p:cNvPicPr>
            <a:picLocks noChangeAspect="1"/>
          </p:cNvPicPr>
          <p:nvPr/>
        </p:nvPicPr>
        <p:blipFill>
          <a:blip r:embed="rId4"/>
          <a:stretch>
            <a:fillRect/>
          </a:stretch>
        </p:blipFill>
        <p:spPr>
          <a:xfrm>
            <a:off x="0" y="3396262"/>
            <a:ext cx="1880839" cy="1160830"/>
          </a:xfrm>
          <a:prstGeom prst="rect">
            <a:avLst/>
          </a:prstGeom>
        </p:spPr>
      </p:pic>
    </p:spTree>
    <p:extLst>
      <p:ext uri="{BB962C8B-B14F-4D97-AF65-F5344CB8AC3E}">
        <p14:creationId xmlns:p14="http://schemas.microsoft.com/office/powerpoint/2010/main" val="21858807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5007C-7F12-48C5-AD47-C2560DB64199}"/>
              </a:ext>
            </a:extLst>
          </p:cNvPr>
          <p:cNvSpPr>
            <a:spLocks noGrp="1"/>
          </p:cNvSpPr>
          <p:nvPr>
            <p:ph type="title"/>
          </p:nvPr>
        </p:nvSpPr>
        <p:spPr/>
        <p:txBody>
          <a:bodyPr/>
          <a:lstStyle/>
          <a:p>
            <a:r>
              <a:rPr lang="en-US" dirty="0"/>
              <a:t>Pc1 and pc2 </a:t>
            </a:r>
          </a:p>
        </p:txBody>
      </p:sp>
      <p:sp>
        <p:nvSpPr>
          <p:cNvPr id="3" name="Date Placeholder 2">
            <a:extLst>
              <a:ext uri="{FF2B5EF4-FFF2-40B4-BE49-F238E27FC236}">
                <a16:creationId xmlns:a16="http://schemas.microsoft.com/office/drawing/2014/main" id="{51641ACC-E888-4E0F-B51C-6C5250B51733}"/>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BA666457-DEA3-41FD-B2B0-4C8922F734DE}"/>
              </a:ext>
            </a:extLst>
          </p:cNvPr>
          <p:cNvSpPr>
            <a:spLocks noGrp="1"/>
          </p:cNvSpPr>
          <p:nvPr>
            <p:ph type="sldNum" sz="quarter" idx="4"/>
          </p:nvPr>
        </p:nvSpPr>
        <p:spPr/>
        <p:txBody>
          <a:bodyPr/>
          <a:lstStyle/>
          <a:p>
            <a:r>
              <a:rPr lang="en-US"/>
              <a:t>Slide no. </a:t>
            </a:r>
            <a:fld id="{7240F3D1-AE27-48C7-9FC9-EF8542F23A88}" type="slidenum">
              <a:rPr lang="en-US" smtClean="0"/>
              <a:pPr/>
              <a:t>58</a:t>
            </a:fld>
            <a:endParaRPr lang="en-US" dirty="0"/>
          </a:p>
        </p:txBody>
      </p:sp>
      <p:pic>
        <p:nvPicPr>
          <p:cNvPr id="5" name="Picture 4">
            <a:extLst>
              <a:ext uri="{FF2B5EF4-FFF2-40B4-BE49-F238E27FC236}">
                <a16:creationId xmlns:a16="http://schemas.microsoft.com/office/drawing/2014/main" id="{B52FAB55-E47C-44DA-9D06-FAF874DEF4B7}"/>
              </a:ext>
            </a:extLst>
          </p:cNvPr>
          <p:cNvPicPr>
            <a:picLocks noChangeAspect="1"/>
          </p:cNvPicPr>
          <p:nvPr/>
        </p:nvPicPr>
        <p:blipFill>
          <a:blip r:embed="rId2"/>
          <a:stretch>
            <a:fillRect/>
          </a:stretch>
        </p:blipFill>
        <p:spPr>
          <a:xfrm>
            <a:off x="4180114" y="1135276"/>
            <a:ext cx="4819650" cy="1695450"/>
          </a:xfrm>
          <a:prstGeom prst="rect">
            <a:avLst/>
          </a:prstGeom>
        </p:spPr>
      </p:pic>
      <p:sp>
        <p:nvSpPr>
          <p:cNvPr id="6" name="TextBox 5">
            <a:extLst>
              <a:ext uri="{FF2B5EF4-FFF2-40B4-BE49-F238E27FC236}">
                <a16:creationId xmlns:a16="http://schemas.microsoft.com/office/drawing/2014/main" id="{DA782C79-74FE-49F6-9049-DA09F5E18817}"/>
              </a:ext>
            </a:extLst>
          </p:cNvPr>
          <p:cNvSpPr txBox="1"/>
          <p:nvPr/>
        </p:nvSpPr>
        <p:spPr>
          <a:xfrm>
            <a:off x="0" y="1015223"/>
            <a:ext cx="4180114" cy="3293209"/>
          </a:xfrm>
          <a:prstGeom prst="rect">
            <a:avLst/>
          </a:prstGeom>
          <a:noFill/>
        </p:spPr>
        <p:txBody>
          <a:bodyPr wrap="square" rtlCol="0">
            <a:spAutoFit/>
          </a:bodyPr>
          <a:lstStyle/>
          <a:p>
            <a:pPr marL="285750" indent="-285750">
              <a:buFontTx/>
              <a:buChar char="-"/>
            </a:pPr>
            <a:r>
              <a:rPr lang="en-US" sz="1600" dirty="0"/>
              <a:t>These 2 new (rotated) axes that describe the variation in the data are called the “</a:t>
            </a:r>
            <a:r>
              <a:rPr lang="en-US" sz="1600" dirty="0">
                <a:solidFill>
                  <a:srgbClr val="0070C0"/>
                </a:solidFill>
              </a:rPr>
              <a:t>PRINCIPAL COMPONENTS</a:t>
            </a:r>
            <a:r>
              <a:rPr lang="en-US" sz="1600" dirty="0"/>
              <a:t>”</a:t>
            </a:r>
          </a:p>
          <a:p>
            <a:pPr marL="285750" indent="-285750">
              <a:buFontTx/>
              <a:buChar char="-"/>
            </a:pPr>
            <a:endParaRPr lang="en-US" sz="1600" dirty="0"/>
          </a:p>
          <a:p>
            <a:pPr marL="285750" indent="-285750">
              <a:buFontTx/>
              <a:buChar char="-"/>
            </a:pPr>
            <a:r>
              <a:rPr lang="en-US" sz="1600" dirty="0"/>
              <a:t>PC1 – is the axis that spans the most variation</a:t>
            </a:r>
          </a:p>
          <a:p>
            <a:pPr marL="285750" indent="-285750">
              <a:buFontTx/>
              <a:buChar char="-"/>
            </a:pPr>
            <a:endParaRPr lang="en-US" sz="1600" dirty="0"/>
          </a:p>
          <a:p>
            <a:pPr marL="285750" indent="-285750">
              <a:buFontTx/>
              <a:buChar char="-"/>
            </a:pPr>
            <a:r>
              <a:rPr lang="en-US" sz="1600" dirty="0"/>
              <a:t>PC2 – is the axis that spans the second most variation</a:t>
            </a:r>
          </a:p>
          <a:p>
            <a:pPr marL="285750" indent="-285750">
              <a:buFontTx/>
              <a:buChar char="-"/>
            </a:pPr>
            <a:endParaRPr lang="en-US" sz="1600" dirty="0"/>
          </a:p>
          <a:p>
            <a:pPr marL="285750" indent="-285750">
              <a:buFontTx/>
              <a:buChar char="-"/>
            </a:pPr>
            <a:endParaRPr lang="en-US" sz="1600" dirty="0"/>
          </a:p>
          <a:p>
            <a:pPr marL="285750" indent="-285750">
              <a:buFontTx/>
              <a:buChar char="-"/>
            </a:pPr>
            <a:endParaRPr lang="en-US" sz="1600" dirty="0"/>
          </a:p>
          <a:p>
            <a:pPr marL="285750" indent="-285750">
              <a:buFontTx/>
              <a:buChar char="-"/>
            </a:pPr>
            <a:endParaRPr lang="en-US" sz="1600" dirty="0"/>
          </a:p>
        </p:txBody>
      </p:sp>
    </p:spTree>
    <p:extLst>
      <p:ext uri="{BB962C8B-B14F-4D97-AF65-F5344CB8AC3E}">
        <p14:creationId xmlns:p14="http://schemas.microsoft.com/office/powerpoint/2010/main" val="16851483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A92B8-5645-4D9A-8160-92DC19F4A868}"/>
              </a:ext>
            </a:extLst>
          </p:cNvPr>
          <p:cNvSpPr>
            <a:spLocks noGrp="1"/>
          </p:cNvSpPr>
          <p:nvPr>
            <p:ph type="title"/>
          </p:nvPr>
        </p:nvSpPr>
        <p:spPr/>
        <p:txBody>
          <a:bodyPr/>
          <a:lstStyle/>
          <a:p>
            <a:r>
              <a:rPr lang="en-US" dirty="0"/>
              <a:t>Why greatest variability</a:t>
            </a:r>
          </a:p>
        </p:txBody>
      </p:sp>
      <p:sp>
        <p:nvSpPr>
          <p:cNvPr id="3" name="Date Placeholder 2">
            <a:extLst>
              <a:ext uri="{FF2B5EF4-FFF2-40B4-BE49-F238E27FC236}">
                <a16:creationId xmlns:a16="http://schemas.microsoft.com/office/drawing/2014/main" id="{9EF489CB-2F19-4B93-B242-85B2A94B5E6B}"/>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DFAAAA47-E1DE-4019-B971-745DF8BC36AC}"/>
              </a:ext>
            </a:extLst>
          </p:cNvPr>
          <p:cNvSpPr>
            <a:spLocks noGrp="1"/>
          </p:cNvSpPr>
          <p:nvPr>
            <p:ph type="sldNum" sz="quarter" idx="4"/>
          </p:nvPr>
        </p:nvSpPr>
        <p:spPr/>
        <p:txBody>
          <a:bodyPr/>
          <a:lstStyle/>
          <a:p>
            <a:r>
              <a:rPr lang="en-US"/>
              <a:t>Slide no. </a:t>
            </a:r>
            <a:fld id="{7240F3D1-AE27-48C7-9FC9-EF8542F23A88}" type="slidenum">
              <a:rPr lang="en-US" smtClean="0"/>
              <a:pPr/>
              <a:t>59</a:t>
            </a:fld>
            <a:endParaRPr lang="en-US" dirty="0"/>
          </a:p>
        </p:txBody>
      </p:sp>
      <p:pic>
        <p:nvPicPr>
          <p:cNvPr id="5" name="Picture 4">
            <a:extLst>
              <a:ext uri="{FF2B5EF4-FFF2-40B4-BE49-F238E27FC236}">
                <a16:creationId xmlns:a16="http://schemas.microsoft.com/office/drawing/2014/main" id="{7B3841BB-4955-45CE-9D47-0E2A2F6F3BE8}"/>
              </a:ext>
            </a:extLst>
          </p:cNvPr>
          <p:cNvPicPr>
            <a:picLocks noChangeAspect="1"/>
          </p:cNvPicPr>
          <p:nvPr/>
        </p:nvPicPr>
        <p:blipFill>
          <a:blip r:embed="rId2"/>
          <a:stretch>
            <a:fillRect/>
          </a:stretch>
        </p:blipFill>
        <p:spPr>
          <a:xfrm>
            <a:off x="5640946" y="944169"/>
            <a:ext cx="3503054" cy="3803931"/>
          </a:xfrm>
          <a:prstGeom prst="rect">
            <a:avLst/>
          </a:prstGeom>
        </p:spPr>
      </p:pic>
      <p:sp>
        <p:nvSpPr>
          <p:cNvPr id="6" name="TextBox 5">
            <a:extLst>
              <a:ext uri="{FF2B5EF4-FFF2-40B4-BE49-F238E27FC236}">
                <a16:creationId xmlns:a16="http://schemas.microsoft.com/office/drawing/2014/main" id="{5FE9535B-5481-42FB-9E8D-4A1381107FA8}"/>
              </a:ext>
            </a:extLst>
          </p:cNvPr>
          <p:cNvSpPr txBox="1"/>
          <p:nvPr/>
        </p:nvSpPr>
        <p:spPr>
          <a:xfrm>
            <a:off x="0" y="948553"/>
            <a:ext cx="5534089" cy="3785652"/>
          </a:xfrm>
          <a:prstGeom prst="rect">
            <a:avLst/>
          </a:prstGeom>
          <a:noFill/>
        </p:spPr>
        <p:txBody>
          <a:bodyPr wrap="square" rtlCol="0">
            <a:spAutoFit/>
          </a:bodyPr>
          <a:lstStyle/>
          <a:p>
            <a:pPr marL="285750" indent="-285750">
              <a:buFontTx/>
              <a:buChar char="-"/>
            </a:pPr>
            <a:r>
              <a:rPr lang="en-US" sz="1600" dirty="0"/>
              <a:t>Reduce 2D data to 1D</a:t>
            </a:r>
          </a:p>
          <a:p>
            <a:pPr marL="285750" indent="-285750">
              <a:buFontTx/>
              <a:buChar char="-"/>
            </a:pPr>
            <a:r>
              <a:rPr lang="en-US" sz="1600" dirty="0"/>
              <a:t>{x1,  x2} </a:t>
            </a:r>
            <a:r>
              <a:rPr lang="en-US" sz="1600" dirty="0">
                <a:sym typeface="Wingdings" panose="05000000000000000000" pitchFamily="2" charset="2"/>
              </a:rPr>
              <a:t> e’ (along new axis e)</a:t>
            </a:r>
          </a:p>
          <a:p>
            <a:pPr marL="285750" indent="-285750">
              <a:buFontTx/>
              <a:buChar char="-"/>
            </a:pPr>
            <a:endParaRPr lang="en-US" sz="1600" dirty="0">
              <a:sym typeface="Wingdings" panose="05000000000000000000" pitchFamily="2" charset="2"/>
            </a:endParaRPr>
          </a:p>
          <a:p>
            <a:pPr marL="285750" indent="-285750">
              <a:buFontTx/>
              <a:buChar char="-"/>
            </a:pPr>
            <a:r>
              <a:rPr lang="en-US" sz="1600" dirty="0">
                <a:sym typeface="Wingdings" panose="05000000000000000000" pitchFamily="2" charset="2"/>
              </a:rPr>
              <a:t>Projection done on two new axis, PC1 (</a:t>
            </a:r>
            <a:r>
              <a:rPr lang="en-US" sz="1600" dirty="0">
                <a:solidFill>
                  <a:srgbClr val="0070C0"/>
                </a:solidFill>
                <a:sym typeface="Wingdings" panose="05000000000000000000" pitchFamily="2" charset="2"/>
              </a:rPr>
              <a:t>blue</a:t>
            </a:r>
            <a:r>
              <a:rPr lang="en-US" sz="1600" dirty="0">
                <a:sym typeface="Wingdings" panose="05000000000000000000" pitchFamily="2" charset="2"/>
              </a:rPr>
              <a:t> line) and PC2 (</a:t>
            </a:r>
            <a:r>
              <a:rPr lang="en-US" sz="1600" dirty="0">
                <a:solidFill>
                  <a:srgbClr val="00B050"/>
                </a:solidFill>
                <a:sym typeface="Wingdings" panose="05000000000000000000" pitchFamily="2" charset="2"/>
              </a:rPr>
              <a:t>green</a:t>
            </a:r>
            <a:r>
              <a:rPr lang="en-US" sz="1600" dirty="0">
                <a:sym typeface="Wingdings" panose="05000000000000000000" pitchFamily="2" charset="2"/>
              </a:rPr>
              <a:t> line)</a:t>
            </a:r>
          </a:p>
          <a:p>
            <a:pPr marL="285750" indent="-285750">
              <a:buFontTx/>
              <a:buChar char="-"/>
            </a:pPr>
            <a:endParaRPr lang="en-US" sz="1600" dirty="0">
              <a:sym typeface="Wingdings" panose="05000000000000000000" pitchFamily="2" charset="2"/>
            </a:endParaRPr>
          </a:p>
          <a:p>
            <a:pPr marL="285750" indent="-285750">
              <a:buFontTx/>
              <a:buChar char="-"/>
            </a:pPr>
            <a:r>
              <a:rPr lang="en-US" sz="1600" dirty="0">
                <a:sym typeface="Wingdings" panose="05000000000000000000" pitchFamily="2" charset="2"/>
              </a:rPr>
              <a:t>2 </a:t>
            </a:r>
            <a:r>
              <a:rPr lang="en-US" sz="1600" dirty="0">
                <a:solidFill>
                  <a:srgbClr val="FF0000"/>
                </a:solidFill>
                <a:sym typeface="Wingdings" panose="05000000000000000000" pitchFamily="2" charset="2"/>
              </a:rPr>
              <a:t>RED</a:t>
            </a:r>
            <a:r>
              <a:rPr lang="en-US" sz="1600" dirty="0">
                <a:sym typeface="Wingdings" panose="05000000000000000000" pitchFamily="2" charset="2"/>
              </a:rPr>
              <a:t> dots on PC1 still preserves the original distance, they are almost close on PC2. Converse can be argued about </a:t>
            </a:r>
            <a:r>
              <a:rPr lang="en-US" sz="1600" dirty="0">
                <a:solidFill>
                  <a:srgbClr val="0070C0"/>
                </a:solidFill>
                <a:sym typeface="Wingdings" panose="05000000000000000000" pitchFamily="2" charset="2"/>
              </a:rPr>
              <a:t>BLUE</a:t>
            </a:r>
            <a:r>
              <a:rPr lang="en-US" sz="1600" dirty="0">
                <a:sym typeface="Wingdings" panose="05000000000000000000" pitchFamily="2" charset="2"/>
              </a:rPr>
              <a:t> dots too.</a:t>
            </a:r>
          </a:p>
          <a:p>
            <a:pPr marL="285750" indent="-285750">
              <a:buFontTx/>
              <a:buChar char="-"/>
            </a:pPr>
            <a:endParaRPr lang="en-US" sz="1600" dirty="0">
              <a:sym typeface="Wingdings" panose="05000000000000000000" pitchFamily="2" charset="2"/>
            </a:endParaRPr>
          </a:p>
          <a:p>
            <a:pPr marL="285750" indent="-285750">
              <a:buFontTx/>
              <a:buChar char="-"/>
            </a:pPr>
            <a:r>
              <a:rPr lang="en-US" sz="1600" dirty="0">
                <a:sym typeface="Wingdings" panose="05000000000000000000" pitchFamily="2" charset="2"/>
              </a:rPr>
              <a:t>Count the pairs of DOTS and preserve the most variance (like in this case the </a:t>
            </a:r>
            <a:r>
              <a:rPr lang="en-US" sz="1600" dirty="0">
                <a:solidFill>
                  <a:srgbClr val="0070C0"/>
                </a:solidFill>
                <a:sym typeface="Wingdings" panose="05000000000000000000" pitchFamily="2" charset="2"/>
              </a:rPr>
              <a:t>BLUE</a:t>
            </a:r>
            <a:r>
              <a:rPr lang="en-US" sz="1600" dirty="0">
                <a:sym typeface="Wingdings" panose="05000000000000000000" pitchFamily="2" charset="2"/>
              </a:rPr>
              <a:t> dots (preserving distances is imp)</a:t>
            </a:r>
          </a:p>
          <a:p>
            <a:pPr marL="285750" indent="-285750">
              <a:buFontTx/>
              <a:buChar char="-"/>
            </a:pPr>
            <a:endParaRPr lang="en-US" sz="1600" dirty="0">
              <a:sym typeface="Wingdings" panose="05000000000000000000" pitchFamily="2" charset="2"/>
            </a:endParaRPr>
          </a:p>
          <a:p>
            <a:pPr marL="285750" indent="-285750">
              <a:buFontTx/>
              <a:buChar char="-"/>
            </a:pPr>
            <a:r>
              <a:rPr lang="en-US" sz="1600" dirty="0">
                <a:sym typeface="Wingdings" panose="05000000000000000000" pitchFamily="2" charset="2"/>
              </a:rPr>
              <a:t>Pick the dimension with highest variance, that will preserve the distance </a:t>
            </a:r>
            <a:endParaRPr lang="en-US" sz="1600" dirty="0"/>
          </a:p>
        </p:txBody>
      </p:sp>
      <p:sp>
        <p:nvSpPr>
          <p:cNvPr id="7" name="TextBox 6">
            <a:extLst>
              <a:ext uri="{FF2B5EF4-FFF2-40B4-BE49-F238E27FC236}">
                <a16:creationId xmlns:a16="http://schemas.microsoft.com/office/drawing/2014/main" id="{F560075C-130E-4DA7-8062-97E50A721B8B}"/>
              </a:ext>
            </a:extLst>
          </p:cNvPr>
          <p:cNvSpPr txBox="1"/>
          <p:nvPr/>
        </p:nvSpPr>
        <p:spPr>
          <a:xfrm rot="18568302">
            <a:off x="8094130" y="2063095"/>
            <a:ext cx="670561" cy="261610"/>
          </a:xfrm>
          <a:prstGeom prst="rect">
            <a:avLst/>
          </a:prstGeom>
          <a:noFill/>
        </p:spPr>
        <p:txBody>
          <a:bodyPr wrap="square" rtlCol="0">
            <a:spAutoFit/>
          </a:bodyPr>
          <a:lstStyle/>
          <a:p>
            <a:r>
              <a:rPr lang="en-US" sz="1100" b="1" dirty="0"/>
              <a:t>PC1</a:t>
            </a:r>
          </a:p>
        </p:txBody>
      </p:sp>
      <p:sp>
        <p:nvSpPr>
          <p:cNvPr id="8" name="TextBox 7">
            <a:extLst>
              <a:ext uri="{FF2B5EF4-FFF2-40B4-BE49-F238E27FC236}">
                <a16:creationId xmlns:a16="http://schemas.microsoft.com/office/drawing/2014/main" id="{7EAE449B-281E-4C13-8CCA-24C98DCBB7E6}"/>
              </a:ext>
            </a:extLst>
          </p:cNvPr>
          <p:cNvSpPr txBox="1"/>
          <p:nvPr/>
        </p:nvSpPr>
        <p:spPr>
          <a:xfrm rot="2071018">
            <a:off x="6966156" y="4382936"/>
            <a:ext cx="670561" cy="261610"/>
          </a:xfrm>
          <a:prstGeom prst="rect">
            <a:avLst/>
          </a:prstGeom>
          <a:noFill/>
        </p:spPr>
        <p:txBody>
          <a:bodyPr wrap="square" rtlCol="0">
            <a:spAutoFit/>
          </a:bodyPr>
          <a:lstStyle/>
          <a:p>
            <a:r>
              <a:rPr lang="en-US" sz="1100" b="1" dirty="0"/>
              <a:t>PC2</a:t>
            </a:r>
          </a:p>
        </p:txBody>
      </p:sp>
    </p:spTree>
    <p:extLst>
      <p:ext uri="{BB962C8B-B14F-4D97-AF65-F5344CB8AC3E}">
        <p14:creationId xmlns:p14="http://schemas.microsoft.com/office/powerpoint/2010/main" val="904535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C520E-0A26-459A-9745-37405A7CA16F}"/>
              </a:ext>
            </a:extLst>
          </p:cNvPr>
          <p:cNvSpPr>
            <a:spLocks noGrp="1"/>
          </p:cNvSpPr>
          <p:nvPr>
            <p:ph type="title"/>
          </p:nvPr>
        </p:nvSpPr>
        <p:spPr/>
        <p:txBody>
          <a:bodyPr/>
          <a:lstStyle/>
          <a:p>
            <a:r>
              <a:rPr lang="en-US" dirty="0"/>
              <a:t>Understanding Features</a:t>
            </a:r>
          </a:p>
        </p:txBody>
      </p:sp>
      <p:sp>
        <p:nvSpPr>
          <p:cNvPr id="3" name="Date Placeholder 2">
            <a:extLst>
              <a:ext uri="{FF2B5EF4-FFF2-40B4-BE49-F238E27FC236}">
                <a16:creationId xmlns:a16="http://schemas.microsoft.com/office/drawing/2014/main" id="{2FB20998-CC9B-4AE5-A8D5-12FDDBBF659F}"/>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F6F1C76B-6AC5-4AFA-8B8E-F553C914225B}"/>
              </a:ext>
            </a:extLst>
          </p:cNvPr>
          <p:cNvSpPr>
            <a:spLocks noGrp="1"/>
          </p:cNvSpPr>
          <p:nvPr>
            <p:ph type="sldNum" sz="quarter" idx="4"/>
          </p:nvPr>
        </p:nvSpPr>
        <p:spPr/>
        <p:txBody>
          <a:bodyPr/>
          <a:lstStyle/>
          <a:p>
            <a:r>
              <a:rPr lang="en-US"/>
              <a:t>Slide no. </a:t>
            </a:r>
            <a:fld id="{7240F3D1-AE27-48C7-9FC9-EF8542F23A88}" type="slidenum">
              <a:rPr lang="en-US" smtClean="0"/>
              <a:pPr/>
              <a:t>6</a:t>
            </a:fld>
            <a:endParaRPr lang="en-US" dirty="0"/>
          </a:p>
        </p:txBody>
      </p:sp>
      <p:sp>
        <p:nvSpPr>
          <p:cNvPr id="5" name="Rectangle 4">
            <a:extLst>
              <a:ext uri="{FF2B5EF4-FFF2-40B4-BE49-F238E27FC236}">
                <a16:creationId xmlns:a16="http://schemas.microsoft.com/office/drawing/2014/main" id="{FCE5EBDC-8A26-4A2A-9CD9-1C8AE3E3AC30}"/>
              </a:ext>
            </a:extLst>
          </p:cNvPr>
          <p:cNvSpPr/>
          <p:nvPr/>
        </p:nvSpPr>
        <p:spPr>
          <a:xfrm>
            <a:off x="78377" y="956034"/>
            <a:ext cx="5016137" cy="1815882"/>
          </a:xfrm>
          <a:prstGeom prst="rect">
            <a:avLst/>
          </a:prstGeom>
        </p:spPr>
        <p:txBody>
          <a:bodyPr wrap="square">
            <a:spAutoFit/>
          </a:bodyPr>
          <a:lstStyle/>
          <a:p>
            <a:r>
              <a:rPr lang="en-US" sz="1600" dirty="0"/>
              <a:t>A </a:t>
            </a:r>
            <a:r>
              <a:rPr lang="en-US" sz="1600" dirty="0">
                <a:solidFill>
                  <a:srgbClr val="0070C0"/>
                </a:solidFill>
              </a:rPr>
              <a:t>feature</a:t>
            </a:r>
            <a:r>
              <a:rPr lang="en-US" sz="1600" dirty="0"/>
              <a:t> is typically a specific representation on top of raw data, which is an individual, measurable attribute, typically depicted by a column in a dataset. </a:t>
            </a:r>
          </a:p>
          <a:p>
            <a:endParaRPr lang="en-US" sz="1600" dirty="0"/>
          </a:p>
          <a:p>
            <a:r>
              <a:rPr lang="en-US" sz="1600" dirty="0"/>
              <a:t>Considering a generic two-dimensional dataset, each observation is depicted by a row and each feature by a column, which will have a specific value for an observation.</a:t>
            </a:r>
          </a:p>
        </p:txBody>
      </p:sp>
      <p:pic>
        <p:nvPicPr>
          <p:cNvPr id="6" name="Picture 5">
            <a:extLst>
              <a:ext uri="{FF2B5EF4-FFF2-40B4-BE49-F238E27FC236}">
                <a16:creationId xmlns:a16="http://schemas.microsoft.com/office/drawing/2014/main" id="{AE589687-2BFF-4A8A-8775-4660D06D9B68}"/>
              </a:ext>
            </a:extLst>
          </p:cNvPr>
          <p:cNvPicPr>
            <a:picLocks noChangeAspect="1"/>
          </p:cNvPicPr>
          <p:nvPr/>
        </p:nvPicPr>
        <p:blipFill>
          <a:blip r:embed="rId2"/>
          <a:stretch>
            <a:fillRect/>
          </a:stretch>
        </p:blipFill>
        <p:spPr>
          <a:xfrm>
            <a:off x="5709558" y="956034"/>
            <a:ext cx="3238500" cy="1933575"/>
          </a:xfrm>
          <a:prstGeom prst="rect">
            <a:avLst/>
          </a:prstGeom>
        </p:spPr>
      </p:pic>
    </p:spTree>
    <p:extLst>
      <p:ext uri="{BB962C8B-B14F-4D97-AF65-F5344CB8AC3E}">
        <p14:creationId xmlns:p14="http://schemas.microsoft.com/office/powerpoint/2010/main" val="39712779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434D9-A769-4388-899D-3E6F73AA45F8}"/>
              </a:ext>
            </a:extLst>
          </p:cNvPr>
          <p:cNvSpPr>
            <a:spLocks noGrp="1"/>
          </p:cNvSpPr>
          <p:nvPr>
            <p:ph type="title"/>
          </p:nvPr>
        </p:nvSpPr>
        <p:spPr/>
        <p:txBody>
          <a:bodyPr/>
          <a:lstStyle/>
          <a:p>
            <a:r>
              <a:rPr lang="en-US" dirty="0"/>
              <a:t>What if we had 3 cells?</a:t>
            </a:r>
          </a:p>
        </p:txBody>
      </p:sp>
      <p:sp>
        <p:nvSpPr>
          <p:cNvPr id="3" name="Date Placeholder 2">
            <a:extLst>
              <a:ext uri="{FF2B5EF4-FFF2-40B4-BE49-F238E27FC236}">
                <a16:creationId xmlns:a16="http://schemas.microsoft.com/office/drawing/2014/main" id="{25830B1B-8D55-41AE-9845-EA8DE1F725C1}"/>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77C98F8D-8323-4571-97FE-0B1DC20B6B39}"/>
              </a:ext>
            </a:extLst>
          </p:cNvPr>
          <p:cNvSpPr>
            <a:spLocks noGrp="1"/>
          </p:cNvSpPr>
          <p:nvPr>
            <p:ph type="sldNum" sz="quarter" idx="4"/>
          </p:nvPr>
        </p:nvSpPr>
        <p:spPr/>
        <p:txBody>
          <a:bodyPr/>
          <a:lstStyle/>
          <a:p>
            <a:r>
              <a:rPr lang="en-US"/>
              <a:t>Slide no. </a:t>
            </a:r>
            <a:fld id="{7240F3D1-AE27-48C7-9FC9-EF8542F23A88}" type="slidenum">
              <a:rPr lang="en-US" smtClean="0"/>
              <a:pPr/>
              <a:t>60</a:t>
            </a:fld>
            <a:endParaRPr lang="en-US" dirty="0"/>
          </a:p>
        </p:txBody>
      </p:sp>
      <p:pic>
        <p:nvPicPr>
          <p:cNvPr id="5" name="Picture 4">
            <a:extLst>
              <a:ext uri="{FF2B5EF4-FFF2-40B4-BE49-F238E27FC236}">
                <a16:creationId xmlns:a16="http://schemas.microsoft.com/office/drawing/2014/main" id="{E5B5A544-2DDB-4E50-B5A0-979F87E1F793}"/>
              </a:ext>
            </a:extLst>
          </p:cNvPr>
          <p:cNvPicPr>
            <a:picLocks noChangeAspect="1"/>
          </p:cNvPicPr>
          <p:nvPr/>
        </p:nvPicPr>
        <p:blipFill>
          <a:blip r:embed="rId2"/>
          <a:stretch>
            <a:fillRect/>
          </a:stretch>
        </p:blipFill>
        <p:spPr>
          <a:xfrm>
            <a:off x="4042954" y="984885"/>
            <a:ext cx="5029200" cy="2686050"/>
          </a:xfrm>
          <a:prstGeom prst="rect">
            <a:avLst/>
          </a:prstGeom>
        </p:spPr>
      </p:pic>
      <p:sp>
        <p:nvSpPr>
          <p:cNvPr id="6" name="TextBox 5">
            <a:extLst>
              <a:ext uri="{FF2B5EF4-FFF2-40B4-BE49-F238E27FC236}">
                <a16:creationId xmlns:a16="http://schemas.microsoft.com/office/drawing/2014/main" id="{EE504556-0D85-4B37-8AC0-9E1C031DD6B5}"/>
              </a:ext>
            </a:extLst>
          </p:cNvPr>
          <p:cNvSpPr txBox="1"/>
          <p:nvPr/>
        </p:nvSpPr>
        <p:spPr>
          <a:xfrm>
            <a:off x="71846" y="891540"/>
            <a:ext cx="3971108" cy="3293209"/>
          </a:xfrm>
          <a:prstGeom prst="rect">
            <a:avLst/>
          </a:prstGeom>
          <a:noFill/>
        </p:spPr>
        <p:txBody>
          <a:bodyPr wrap="square" rtlCol="0">
            <a:spAutoFit/>
          </a:bodyPr>
          <a:lstStyle/>
          <a:p>
            <a:pPr marL="285750" indent="-285750">
              <a:buFontTx/>
              <a:buChar char="-"/>
            </a:pPr>
            <a:endParaRPr lang="en-US" sz="1600" dirty="0"/>
          </a:p>
          <a:p>
            <a:pPr marL="285750" indent="-285750">
              <a:buFontTx/>
              <a:buChar char="-"/>
            </a:pPr>
            <a:r>
              <a:rPr lang="en-US" sz="1600" dirty="0"/>
              <a:t>PC1 – is the axis that spans the most variation</a:t>
            </a:r>
          </a:p>
          <a:p>
            <a:pPr marL="285750" indent="-285750">
              <a:buFontTx/>
              <a:buChar char="-"/>
            </a:pPr>
            <a:endParaRPr lang="en-US" sz="1600" dirty="0"/>
          </a:p>
          <a:p>
            <a:pPr marL="285750" indent="-285750">
              <a:buFontTx/>
              <a:buChar char="-"/>
            </a:pPr>
            <a:r>
              <a:rPr lang="en-US" sz="1600" dirty="0"/>
              <a:t>PC2 – is the axis that spans the second most variation</a:t>
            </a:r>
          </a:p>
          <a:p>
            <a:pPr marL="285750" indent="-285750">
              <a:buFontTx/>
              <a:buChar char="-"/>
            </a:pPr>
            <a:endParaRPr lang="en-US" sz="1600" dirty="0"/>
          </a:p>
          <a:p>
            <a:pPr marL="285750" indent="-285750">
              <a:buFontTx/>
              <a:buChar char="-"/>
            </a:pPr>
            <a:r>
              <a:rPr lang="en-US" sz="1600" dirty="0"/>
              <a:t>Since we have another dimension, we can have variation along the 3</a:t>
            </a:r>
            <a:r>
              <a:rPr lang="en-US" sz="1600" baseline="30000" dirty="0"/>
              <a:t>rd</a:t>
            </a:r>
            <a:r>
              <a:rPr lang="en-US" sz="1600" dirty="0"/>
              <a:t> PC</a:t>
            </a:r>
          </a:p>
          <a:p>
            <a:pPr marL="285750" indent="-285750">
              <a:buFontTx/>
              <a:buChar char="-"/>
            </a:pPr>
            <a:endParaRPr lang="en-US" sz="1600" dirty="0"/>
          </a:p>
          <a:p>
            <a:pPr marL="285750" indent="-285750">
              <a:buFontTx/>
              <a:buChar char="-"/>
            </a:pPr>
            <a:endParaRPr lang="en-US" sz="1600" dirty="0"/>
          </a:p>
          <a:p>
            <a:pPr marL="285750" indent="-285750">
              <a:buFontTx/>
              <a:buChar char="-"/>
            </a:pPr>
            <a:endParaRPr lang="en-US" sz="1600" dirty="0"/>
          </a:p>
          <a:p>
            <a:pPr marL="285750" indent="-285750">
              <a:buFontTx/>
              <a:buChar char="-"/>
            </a:pPr>
            <a:endParaRPr lang="en-US" sz="1600" dirty="0"/>
          </a:p>
        </p:txBody>
      </p:sp>
    </p:spTree>
    <p:extLst>
      <p:ext uri="{BB962C8B-B14F-4D97-AF65-F5344CB8AC3E}">
        <p14:creationId xmlns:p14="http://schemas.microsoft.com/office/powerpoint/2010/main" val="17410605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434D9-A769-4388-899D-3E6F73AA45F8}"/>
              </a:ext>
            </a:extLst>
          </p:cNvPr>
          <p:cNvSpPr>
            <a:spLocks noGrp="1"/>
          </p:cNvSpPr>
          <p:nvPr>
            <p:ph type="title"/>
          </p:nvPr>
        </p:nvSpPr>
        <p:spPr/>
        <p:txBody>
          <a:bodyPr/>
          <a:lstStyle/>
          <a:p>
            <a:r>
              <a:rPr lang="en-US" dirty="0"/>
              <a:t>What if we had n cells?</a:t>
            </a:r>
          </a:p>
        </p:txBody>
      </p:sp>
      <p:sp>
        <p:nvSpPr>
          <p:cNvPr id="3" name="Date Placeholder 2">
            <a:extLst>
              <a:ext uri="{FF2B5EF4-FFF2-40B4-BE49-F238E27FC236}">
                <a16:creationId xmlns:a16="http://schemas.microsoft.com/office/drawing/2014/main" id="{25830B1B-8D55-41AE-9845-EA8DE1F725C1}"/>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77C98F8D-8323-4571-97FE-0B1DC20B6B39}"/>
              </a:ext>
            </a:extLst>
          </p:cNvPr>
          <p:cNvSpPr>
            <a:spLocks noGrp="1"/>
          </p:cNvSpPr>
          <p:nvPr>
            <p:ph type="sldNum" sz="quarter" idx="4"/>
          </p:nvPr>
        </p:nvSpPr>
        <p:spPr/>
        <p:txBody>
          <a:bodyPr/>
          <a:lstStyle/>
          <a:p>
            <a:r>
              <a:rPr lang="en-US"/>
              <a:t>Slide no. </a:t>
            </a:r>
            <a:fld id="{7240F3D1-AE27-48C7-9FC9-EF8542F23A88}" type="slidenum">
              <a:rPr lang="en-US" smtClean="0"/>
              <a:pPr/>
              <a:t>61</a:t>
            </a:fld>
            <a:endParaRPr lang="en-US" dirty="0"/>
          </a:p>
        </p:txBody>
      </p:sp>
      <p:sp>
        <p:nvSpPr>
          <p:cNvPr id="6" name="TextBox 5">
            <a:extLst>
              <a:ext uri="{FF2B5EF4-FFF2-40B4-BE49-F238E27FC236}">
                <a16:creationId xmlns:a16="http://schemas.microsoft.com/office/drawing/2014/main" id="{EE504556-0D85-4B37-8AC0-9E1C031DD6B5}"/>
              </a:ext>
            </a:extLst>
          </p:cNvPr>
          <p:cNvSpPr txBox="1"/>
          <p:nvPr/>
        </p:nvSpPr>
        <p:spPr>
          <a:xfrm>
            <a:off x="80825" y="891540"/>
            <a:ext cx="5414283" cy="3785652"/>
          </a:xfrm>
          <a:prstGeom prst="rect">
            <a:avLst/>
          </a:prstGeom>
          <a:noFill/>
        </p:spPr>
        <p:txBody>
          <a:bodyPr wrap="square" rtlCol="0">
            <a:spAutoFit/>
          </a:bodyPr>
          <a:lstStyle/>
          <a:p>
            <a:pPr marL="285750" indent="-285750">
              <a:buFontTx/>
              <a:buChar char="-"/>
            </a:pPr>
            <a:r>
              <a:rPr lang="en-US" sz="1600" dirty="0"/>
              <a:t>PC1 – is the axis that spans the most variation</a:t>
            </a:r>
          </a:p>
          <a:p>
            <a:pPr marL="285750" indent="-285750">
              <a:buFontTx/>
              <a:buChar char="-"/>
            </a:pPr>
            <a:endParaRPr lang="en-US" sz="1600" dirty="0"/>
          </a:p>
          <a:p>
            <a:pPr marL="285750" indent="-285750">
              <a:buFontTx/>
              <a:buChar char="-"/>
            </a:pPr>
            <a:r>
              <a:rPr lang="en-US" sz="1600" dirty="0"/>
              <a:t>PC2 – is the axis that spans the second most variation</a:t>
            </a:r>
          </a:p>
          <a:p>
            <a:pPr marL="285750" indent="-285750">
              <a:buFontTx/>
              <a:buChar char="-"/>
            </a:pPr>
            <a:endParaRPr lang="en-US" sz="1600" dirty="0"/>
          </a:p>
          <a:p>
            <a:pPr marL="285750" indent="-285750">
              <a:buFontTx/>
              <a:buChar char="-"/>
            </a:pPr>
            <a:r>
              <a:rPr lang="en-US" sz="1600" dirty="0"/>
              <a:t>PC3 – is the axis that spans the third most variation</a:t>
            </a:r>
          </a:p>
          <a:p>
            <a:pPr marL="285750" indent="-285750">
              <a:buFontTx/>
              <a:buChar char="-"/>
            </a:pPr>
            <a:endParaRPr lang="en-US" sz="1600" dirty="0"/>
          </a:p>
          <a:p>
            <a:pPr marL="285750" indent="-285750">
              <a:buFontTx/>
              <a:buChar char="-"/>
            </a:pPr>
            <a:r>
              <a:rPr lang="en-US" sz="1600" dirty="0"/>
              <a:t>PC4 – is the axis that spans the fourth most variation</a:t>
            </a:r>
          </a:p>
          <a:p>
            <a:pPr marL="285750" indent="-285750">
              <a:buFontTx/>
              <a:buChar char="-"/>
            </a:pPr>
            <a:endParaRPr lang="en-US" sz="1600" dirty="0"/>
          </a:p>
          <a:p>
            <a:pPr marL="285750" indent="-285750">
              <a:buFontTx/>
              <a:buChar char="-"/>
            </a:pPr>
            <a:r>
              <a:rPr lang="en-US" sz="1600" dirty="0"/>
              <a:t>There is PC for each dimension</a:t>
            </a:r>
          </a:p>
          <a:p>
            <a:pPr marL="285750" indent="-285750">
              <a:buFontTx/>
              <a:buChar char="-"/>
            </a:pPr>
            <a:endParaRPr lang="en-US" sz="1600" dirty="0"/>
          </a:p>
          <a:p>
            <a:pPr marL="285750" indent="-285750">
              <a:buFontTx/>
              <a:buChar char="-"/>
            </a:pPr>
            <a:r>
              <a:rPr lang="en-US" sz="1600" dirty="0"/>
              <a:t>If we had 200 cells, we would have 200 PCs</a:t>
            </a:r>
          </a:p>
          <a:p>
            <a:pPr marL="285750" indent="-285750">
              <a:buFontTx/>
              <a:buChar char="-"/>
            </a:pPr>
            <a:endParaRPr lang="en-US" sz="1600" dirty="0"/>
          </a:p>
          <a:p>
            <a:pPr marL="285750" indent="-285750">
              <a:buFontTx/>
              <a:buChar char="-"/>
            </a:pPr>
            <a:r>
              <a:rPr lang="en-US" sz="1600" dirty="0" err="1"/>
              <a:t>E.g</a:t>
            </a:r>
            <a:r>
              <a:rPr lang="en-US" sz="1600" dirty="0"/>
              <a:t> PC200 would span the direction of 200</a:t>
            </a:r>
            <a:r>
              <a:rPr lang="en-US" sz="1600" baseline="30000" dirty="0"/>
              <a:t>th</a:t>
            </a:r>
            <a:r>
              <a:rPr lang="en-US" sz="1600" dirty="0"/>
              <a:t> most variation</a:t>
            </a:r>
          </a:p>
          <a:p>
            <a:endParaRPr lang="en-US" sz="1600" dirty="0"/>
          </a:p>
          <a:p>
            <a:pPr marL="285750" indent="-285750">
              <a:buFontTx/>
              <a:buChar char="-"/>
            </a:pPr>
            <a:endParaRPr lang="en-US" sz="1600" dirty="0"/>
          </a:p>
        </p:txBody>
      </p:sp>
    </p:spTree>
    <p:extLst>
      <p:ext uri="{BB962C8B-B14F-4D97-AF65-F5344CB8AC3E}">
        <p14:creationId xmlns:p14="http://schemas.microsoft.com/office/powerpoint/2010/main" val="27206402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10D90-D960-4FEE-ADD6-181B78F920FF}"/>
              </a:ext>
            </a:extLst>
          </p:cNvPr>
          <p:cNvSpPr>
            <a:spLocks noGrp="1"/>
          </p:cNvSpPr>
          <p:nvPr>
            <p:ph type="title"/>
          </p:nvPr>
        </p:nvSpPr>
        <p:spPr/>
        <p:txBody>
          <a:bodyPr>
            <a:normAutofit/>
          </a:bodyPr>
          <a:lstStyle/>
          <a:p>
            <a:r>
              <a:rPr lang="en-US" dirty="0"/>
              <a:t>PCA approach</a:t>
            </a:r>
          </a:p>
        </p:txBody>
      </p:sp>
      <p:sp>
        <p:nvSpPr>
          <p:cNvPr id="3" name="Date Placeholder 2">
            <a:extLst>
              <a:ext uri="{FF2B5EF4-FFF2-40B4-BE49-F238E27FC236}">
                <a16:creationId xmlns:a16="http://schemas.microsoft.com/office/drawing/2014/main" id="{86B16EF3-38CA-42E3-BBF9-C93035BCF11F}"/>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15A2547E-ACCE-464E-AE74-C28CF9D9197B}"/>
              </a:ext>
            </a:extLst>
          </p:cNvPr>
          <p:cNvSpPr>
            <a:spLocks noGrp="1"/>
          </p:cNvSpPr>
          <p:nvPr>
            <p:ph type="sldNum" sz="quarter" idx="4"/>
          </p:nvPr>
        </p:nvSpPr>
        <p:spPr/>
        <p:txBody>
          <a:bodyPr/>
          <a:lstStyle/>
          <a:p>
            <a:r>
              <a:rPr lang="en-US"/>
              <a:t>Slide no. </a:t>
            </a:r>
            <a:fld id="{7240F3D1-AE27-48C7-9FC9-EF8542F23A88}" type="slidenum">
              <a:rPr lang="en-US" smtClean="0"/>
              <a:pPr/>
              <a:t>62</a:t>
            </a:fld>
            <a:endParaRPr lang="en-US" dirty="0"/>
          </a:p>
        </p:txBody>
      </p:sp>
      <p:sp>
        <p:nvSpPr>
          <p:cNvPr id="8" name="Rectangle 7">
            <a:extLst>
              <a:ext uri="{FF2B5EF4-FFF2-40B4-BE49-F238E27FC236}">
                <a16:creationId xmlns:a16="http://schemas.microsoft.com/office/drawing/2014/main" id="{75197CFF-513C-445B-AFD2-C57970A2C209}"/>
              </a:ext>
            </a:extLst>
          </p:cNvPr>
          <p:cNvSpPr/>
          <p:nvPr/>
        </p:nvSpPr>
        <p:spPr>
          <a:xfrm>
            <a:off x="132522" y="1523442"/>
            <a:ext cx="8690776" cy="830997"/>
          </a:xfrm>
          <a:prstGeom prst="rect">
            <a:avLst/>
          </a:prstGeom>
        </p:spPr>
        <p:txBody>
          <a:bodyPr wrap="square">
            <a:spAutoFit/>
          </a:bodyPr>
          <a:lstStyle/>
          <a:p>
            <a:r>
              <a:rPr lang="en-US" sz="1600" b="1" dirty="0"/>
              <a:t>Normalize</a:t>
            </a:r>
            <a:r>
              <a:rPr lang="en-US" sz="1600" dirty="0"/>
              <a:t> – </a:t>
            </a:r>
          </a:p>
          <a:p>
            <a:pPr marL="285750" indent="-285750">
              <a:buFont typeface="Arial" panose="020B0604020202020204" pitchFamily="34" charset="0"/>
              <a:buChar char="•"/>
            </a:pPr>
            <a:r>
              <a:rPr lang="en-US" sz="1600" dirty="0"/>
              <a:t>Whole dataset without </a:t>
            </a:r>
            <a:r>
              <a:rPr lang="en-US" sz="1600" dirty="0">
                <a:solidFill>
                  <a:srgbClr val="0070C0"/>
                </a:solidFill>
              </a:rPr>
              <a:t>class</a:t>
            </a:r>
            <a:r>
              <a:rPr lang="en-US" sz="1600" dirty="0"/>
              <a:t> label</a:t>
            </a:r>
          </a:p>
          <a:p>
            <a:pPr marL="285750" indent="-285750">
              <a:buFont typeface="Arial" panose="020B0604020202020204" pitchFamily="34" charset="0"/>
              <a:buChar char="•"/>
            </a:pPr>
            <a:r>
              <a:rPr lang="en-US" sz="1600" dirty="0"/>
              <a:t>subtracting the </a:t>
            </a:r>
            <a:r>
              <a:rPr lang="en-US" sz="1600" dirty="0">
                <a:solidFill>
                  <a:srgbClr val="0070C0"/>
                </a:solidFill>
              </a:rPr>
              <a:t>means</a:t>
            </a:r>
            <a:r>
              <a:rPr lang="en-US" sz="1600" dirty="0"/>
              <a:t> from the numbers in the respective column. </a:t>
            </a:r>
          </a:p>
        </p:txBody>
      </p:sp>
      <p:graphicFrame>
        <p:nvGraphicFramePr>
          <p:cNvPr id="12" name="Diagram 11">
            <a:extLst>
              <a:ext uri="{FF2B5EF4-FFF2-40B4-BE49-F238E27FC236}">
                <a16:creationId xmlns:a16="http://schemas.microsoft.com/office/drawing/2014/main" id="{D552B34D-B66C-4742-9E4C-A7D9235FF5D9}"/>
              </a:ext>
            </a:extLst>
          </p:cNvPr>
          <p:cNvGraphicFramePr/>
          <p:nvPr>
            <p:extLst>
              <p:ext uri="{D42A27DB-BD31-4B8C-83A1-F6EECF244321}">
                <p14:modId xmlns:p14="http://schemas.microsoft.com/office/powerpoint/2010/main" val="1558621035"/>
              </p:ext>
            </p:extLst>
          </p:nvPr>
        </p:nvGraphicFramePr>
        <p:xfrm>
          <a:off x="132522" y="1038214"/>
          <a:ext cx="3135464" cy="3385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Picture 12">
            <a:extLst>
              <a:ext uri="{FF2B5EF4-FFF2-40B4-BE49-F238E27FC236}">
                <a16:creationId xmlns:a16="http://schemas.microsoft.com/office/drawing/2014/main" id="{AF97B826-24D9-4CD5-A10D-25092A6DD163}"/>
              </a:ext>
            </a:extLst>
          </p:cNvPr>
          <p:cNvPicPr>
            <a:picLocks noChangeAspect="1"/>
          </p:cNvPicPr>
          <p:nvPr/>
        </p:nvPicPr>
        <p:blipFill>
          <a:blip r:embed="rId7"/>
          <a:stretch>
            <a:fillRect/>
          </a:stretch>
        </p:blipFill>
        <p:spPr>
          <a:xfrm>
            <a:off x="249513" y="2536289"/>
            <a:ext cx="1647825" cy="419100"/>
          </a:xfrm>
          <a:prstGeom prst="rect">
            <a:avLst/>
          </a:prstGeom>
        </p:spPr>
      </p:pic>
    </p:spTree>
    <p:extLst>
      <p:ext uri="{BB962C8B-B14F-4D97-AF65-F5344CB8AC3E}">
        <p14:creationId xmlns:p14="http://schemas.microsoft.com/office/powerpoint/2010/main" val="41940691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10D90-D960-4FEE-ADD6-181B78F920FF}"/>
              </a:ext>
            </a:extLst>
          </p:cNvPr>
          <p:cNvSpPr>
            <a:spLocks noGrp="1"/>
          </p:cNvSpPr>
          <p:nvPr>
            <p:ph type="title"/>
          </p:nvPr>
        </p:nvSpPr>
        <p:spPr/>
        <p:txBody>
          <a:bodyPr>
            <a:normAutofit/>
          </a:bodyPr>
          <a:lstStyle/>
          <a:p>
            <a:r>
              <a:rPr lang="en-US" dirty="0"/>
              <a:t>PCA approach</a:t>
            </a:r>
          </a:p>
        </p:txBody>
      </p:sp>
      <p:sp>
        <p:nvSpPr>
          <p:cNvPr id="3" name="Date Placeholder 2">
            <a:extLst>
              <a:ext uri="{FF2B5EF4-FFF2-40B4-BE49-F238E27FC236}">
                <a16:creationId xmlns:a16="http://schemas.microsoft.com/office/drawing/2014/main" id="{86B16EF3-38CA-42E3-BBF9-C93035BCF11F}"/>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15A2547E-ACCE-464E-AE74-C28CF9D9197B}"/>
              </a:ext>
            </a:extLst>
          </p:cNvPr>
          <p:cNvSpPr>
            <a:spLocks noGrp="1"/>
          </p:cNvSpPr>
          <p:nvPr>
            <p:ph type="sldNum" sz="quarter" idx="4"/>
          </p:nvPr>
        </p:nvSpPr>
        <p:spPr/>
        <p:txBody>
          <a:bodyPr/>
          <a:lstStyle/>
          <a:p>
            <a:r>
              <a:rPr lang="en-US"/>
              <a:t>Slide no. </a:t>
            </a:r>
            <a:fld id="{7240F3D1-AE27-48C7-9FC9-EF8542F23A88}" type="slidenum">
              <a:rPr lang="en-US" smtClean="0"/>
              <a:pPr/>
              <a:t>63</a:t>
            </a:fld>
            <a:endParaRPr lang="en-US" dirty="0"/>
          </a:p>
        </p:txBody>
      </p:sp>
      <p:sp>
        <p:nvSpPr>
          <p:cNvPr id="8" name="Rectangle 7">
            <a:extLst>
              <a:ext uri="{FF2B5EF4-FFF2-40B4-BE49-F238E27FC236}">
                <a16:creationId xmlns:a16="http://schemas.microsoft.com/office/drawing/2014/main" id="{75197CFF-513C-445B-AFD2-C57970A2C209}"/>
              </a:ext>
            </a:extLst>
          </p:cNvPr>
          <p:cNvSpPr/>
          <p:nvPr/>
        </p:nvSpPr>
        <p:spPr>
          <a:xfrm>
            <a:off x="132522" y="1523442"/>
            <a:ext cx="8690776" cy="1077218"/>
          </a:xfrm>
          <a:prstGeom prst="rect">
            <a:avLst/>
          </a:prstGeom>
        </p:spPr>
        <p:txBody>
          <a:bodyPr wrap="square">
            <a:spAutoFit/>
          </a:bodyPr>
          <a:lstStyle/>
          <a:p>
            <a:pPr marL="285750" indent="-285750">
              <a:buFontTx/>
              <a:buChar char="-"/>
            </a:pPr>
            <a:r>
              <a:rPr lang="en-US" sz="1600" dirty="0"/>
              <a:t>Covariance of dimension X</a:t>
            </a:r>
            <a:r>
              <a:rPr lang="en-US" sz="1600" baseline="-25000" dirty="0"/>
              <a:t>1</a:t>
            </a:r>
            <a:r>
              <a:rPr lang="en-US" sz="1600" dirty="0"/>
              <a:t> and X</a:t>
            </a:r>
            <a:r>
              <a:rPr lang="en-US" sz="1600" baseline="-25000" dirty="0"/>
              <a:t>2</a:t>
            </a:r>
          </a:p>
          <a:p>
            <a:pPr marL="285750" indent="-285750">
              <a:buFontTx/>
              <a:buChar char="-"/>
            </a:pPr>
            <a:endParaRPr lang="en-US" sz="1600" dirty="0"/>
          </a:p>
          <a:p>
            <a:pPr marL="285750" indent="-285750">
              <a:buFontTx/>
              <a:buChar char="-"/>
            </a:pPr>
            <a:r>
              <a:rPr lang="en-US" sz="1600" dirty="0"/>
              <a:t>Observe </a:t>
            </a:r>
            <a:r>
              <a:rPr lang="en-US" sz="1600" dirty="0">
                <a:solidFill>
                  <a:srgbClr val="000000"/>
                </a:solidFill>
              </a:rPr>
              <a:t>X</a:t>
            </a:r>
            <a:r>
              <a:rPr lang="en-US" sz="1600" baseline="-25000" dirty="0">
                <a:solidFill>
                  <a:srgbClr val="000000"/>
                </a:solidFill>
              </a:rPr>
              <a:t>1</a:t>
            </a:r>
            <a:r>
              <a:rPr lang="en-US" sz="1600" dirty="0">
                <a:solidFill>
                  <a:srgbClr val="000000"/>
                </a:solidFill>
              </a:rPr>
              <a:t> and X</a:t>
            </a:r>
            <a:r>
              <a:rPr lang="en-US" sz="1600" baseline="-25000" dirty="0">
                <a:solidFill>
                  <a:srgbClr val="000000"/>
                </a:solidFill>
              </a:rPr>
              <a:t>2 </a:t>
            </a:r>
            <a:r>
              <a:rPr lang="en-US" sz="1600" dirty="0"/>
              <a:t> tend to increase together?</a:t>
            </a:r>
          </a:p>
          <a:p>
            <a:pPr marL="285750" indent="-285750">
              <a:buFontTx/>
              <a:buChar char="-"/>
            </a:pPr>
            <a:r>
              <a:rPr lang="en-US" sz="1600" dirty="0"/>
              <a:t>or does </a:t>
            </a:r>
            <a:r>
              <a:rPr lang="en-US" sz="1600" dirty="0">
                <a:solidFill>
                  <a:srgbClr val="000000"/>
                </a:solidFill>
              </a:rPr>
              <a:t>X</a:t>
            </a:r>
            <a:r>
              <a:rPr lang="en-US" sz="1600" baseline="-25000" dirty="0">
                <a:solidFill>
                  <a:srgbClr val="000000"/>
                </a:solidFill>
              </a:rPr>
              <a:t>2</a:t>
            </a:r>
            <a:r>
              <a:rPr lang="en-US" sz="1600" dirty="0">
                <a:solidFill>
                  <a:srgbClr val="000000"/>
                </a:solidFill>
              </a:rPr>
              <a:t> decrease as X</a:t>
            </a:r>
            <a:r>
              <a:rPr lang="en-US" sz="1600" baseline="-25000" dirty="0">
                <a:solidFill>
                  <a:srgbClr val="000000"/>
                </a:solidFill>
              </a:rPr>
              <a:t>1 </a:t>
            </a:r>
            <a:r>
              <a:rPr lang="en-US" sz="1600" dirty="0">
                <a:solidFill>
                  <a:srgbClr val="000000"/>
                </a:solidFill>
              </a:rPr>
              <a:t> increases? </a:t>
            </a:r>
            <a:endParaRPr lang="en-US" sz="1600" dirty="0"/>
          </a:p>
        </p:txBody>
      </p:sp>
      <p:graphicFrame>
        <p:nvGraphicFramePr>
          <p:cNvPr id="12" name="Diagram 11">
            <a:extLst>
              <a:ext uri="{FF2B5EF4-FFF2-40B4-BE49-F238E27FC236}">
                <a16:creationId xmlns:a16="http://schemas.microsoft.com/office/drawing/2014/main" id="{D552B34D-B66C-4742-9E4C-A7D9235FF5D9}"/>
              </a:ext>
            </a:extLst>
          </p:cNvPr>
          <p:cNvGraphicFramePr/>
          <p:nvPr>
            <p:extLst>
              <p:ext uri="{D42A27DB-BD31-4B8C-83A1-F6EECF244321}">
                <p14:modId xmlns:p14="http://schemas.microsoft.com/office/powerpoint/2010/main" val="3956263121"/>
              </p:ext>
            </p:extLst>
          </p:nvPr>
        </p:nvGraphicFramePr>
        <p:xfrm>
          <a:off x="132522" y="1038214"/>
          <a:ext cx="4439478" cy="3385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B5322F42-CA4B-4360-AEC7-EC1E163CE65D}"/>
              </a:ext>
            </a:extLst>
          </p:cNvPr>
          <p:cNvPicPr>
            <a:picLocks noChangeAspect="1"/>
          </p:cNvPicPr>
          <p:nvPr/>
        </p:nvPicPr>
        <p:blipFill>
          <a:blip r:embed="rId7"/>
          <a:stretch>
            <a:fillRect/>
          </a:stretch>
        </p:blipFill>
        <p:spPr>
          <a:xfrm>
            <a:off x="231913" y="3704337"/>
            <a:ext cx="2798307" cy="499915"/>
          </a:xfrm>
          <a:prstGeom prst="rect">
            <a:avLst/>
          </a:prstGeom>
        </p:spPr>
      </p:pic>
      <p:pic>
        <p:nvPicPr>
          <p:cNvPr id="6" name="Picture 5">
            <a:extLst>
              <a:ext uri="{FF2B5EF4-FFF2-40B4-BE49-F238E27FC236}">
                <a16:creationId xmlns:a16="http://schemas.microsoft.com/office/drawing/2014/main" id="{5011D59E-2014-4C90-84CD-2F94F776225A}"/>
              </a:ext>
            </a:extLst>
          </p:cNvPr>
          <p:cNvPicPr>
            <a:picLocks noChangeAspect="1"/>
          </p:cNvPicPr>
          <p:nvPr/>
        </p:nvPicPr>
        <p:blipFill>
          <a:blip r:embed="rId8"/>
          <a:stretch>
            <a:fillRect/>
          </a:stretch>
        </p:blipFill>
        <p:spPr>
          <a:xfrm>
            <a:off x="4487715" y="1645498"/>
            <a:ext cx="4523764" cy="2558754"/>
          </a:xfrm>
          <a:prstGeom prst="rect">
            <a:avLst/>
          </a:prstGeom>
        </p:spPr>
      </p:pic>
      <p:pic>
        <p:nvPicPr>
          <p:cNvPr id="7" name="Picture 6">
            <a:extLst>
              <a:ext uri="{FF2B5EF4-FFF2-40B4-BE49-F238E27FC236}">
                <a16:creationId xmlns:a16="http://schemas.microsoft.com/office/drawing/2014/main" id="{838D8974-9470-45EC-9A6C-FB7D84522CBB}"/>
              </a:ext>
            </a:extLst>
          </p:cNvPr>
          <p:cNvPicPr>
            <a:picLocks noChangeAspect="1"/>
          </p:cNvPicPr>
          <p:nvPr/>
        </p:nvPicPr>
        <p:blipFill>
          <a:blip r:embed="rId9"/>
          <a:stretch>
            <a:fillRect/>
          </a:stretch>
        </p:blipFill>
        <p:spPr>
          <a:xfrm>
            <a:off x="231913" y="2767493"/>
            <a:ext cx="2276475" cy="504825"/>
          </a:xfrm>
          <a:prstGeom prst="rect">
            <a:avLst/>
          </a:prstGeom>
        </p:spPr>
      </p:pic>
      <p:cxnSp>
        <p:nvCxnSpPr>
          <p:cNvPr id="10" name="Straight Arrow Connector 9">
            <a:extLst>
              <a:ext uri="{FF2B5EF4-FFF2-40B4-BE49-F238E27FC236}">
                <a16:creationId xmlns:a16="http://schemas.microsoft.com/office/drawing/2014/main" id="{0591CDED-C43F-473C-81DF-DA4DB09F5716}"/>
              </a:ext>
            </a:extLst>
          </p:cNvPr>
          <p:cNvCxnSpPr>
            <a:cxnSpLocks/>
            <a:stCxn id="7" idx="3"/>
          </p:cNvCxnSpPr>
          <p:nvPr/>
        </p:nvCxnSpPr>
        <p:spPr>
          <a:xfrm>
            <a:off x="2508388" y="3019906"/>
            <a:ext cx="2789169" cy="659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0">
            <p14:nvContentPartPr>
              <p14:cNvPr id="21" name="Ink 20">
                <a:extLst>
                  <a:ext uri="{FF2B5EF4-FFF2-40B4-BE49-F238E27FC236}">
                    <a16:creationId xmlns:a16="http://schemas.microsoft.com/office/drawing/2014/main" id="{7C8A920A-5830-4C3A-87D9-A69474BB522F}"/>
                  </a:ext>
                </a:extLst>
              </p14:cNvPr>
              <p14:cNvContentPartPr/>
              <p14:nvPr/>
            </p14:nvContentPartPr>
            <p14:xfrm>
              <a:off x="5257831" y="3607904"/>
              <a:ext cx="2395800" cy="626400"/>
            </p14:xfrm>
          </p:contentPart>
        </mc:Choice>
        <mc:Fallback xmlns="">
          <p:pic>
            <p:nvPicPr>
              <p:cNvPr id="21" name="Ink 20">
                <a:extLst>
                  <a:ext uri="{FF2B5EF4-FFF2-40B4-BE49-F238E27FC236}">
                    <a16:creationId xmlns:a16="http://schemas.microsoft.com/office/drawing/2014/main" id="{7C8A920A-5830-4C3A-87D9-A69474BB522F}"/>
                  </a:ext>
                </a:extLst>
              </p:cNvPr>
              <p:cNvPicPr/>
              <p:nvPr/>
            </p:nvPicPr>
            <p:blipFill>
              <a:blip r:embed="rId11"/>
              <a:stretch>
                <a:fillRect/>
              </a:stretch>
            </p:blipFill>
            <p:spPr>
              <a:xfrm>
                <a:off x="5248831" y="3598904"/>
                <a:ext cx="2413440" cy="644040"/>
              </a:xfrm>
              <a:prstGeom prst="rect">
                <a:avLst/>
              </a:prstGeom>
            </p:spPr>
          </p:pic>
        </mc:Fallback>
      </mc:AlternateContent>
    </p:spTree>
    <p:extLst>
      <p:ext uri="{BB962C8B-B14F-4D97-AF65-F5344CB8AC3E}">
        <p14:creationId xmlns:p14="http://schemas.microsoft.com/office/powerpoint/2010/main" val="15404690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10D90-D960-4FEE-ADD6-181B78F920FF}"/>
              </a:ext>
            </a:extLst>
          </p:cNvPr>
          <p:cNvSpPr>
            <a:spLocks noGrp="1"/>
          </p:cNvSpPr>
          <p:nvPr>
            <p:ph type="title"/>
          </p:nvPr>
        </p:nvSpPr>
        <p:spPr/>
        <p:txBody>
          <a:bodyPr>
            <a:normAutofit/>
          </a:bodyPr>
          <a:lstStyle/>
          <a:p>
            <a:r>
              <a:rPr lang="en-US" dirty="0"/>
              <a:t>PCA approach – why COV</a:t>
            </a:r>
          </a:p>
        </p:txBody>
      </p:sp>
      <p:sp>
        <p:nvSpPr>
          <p:cNvPr id="3" name="Date Placeholder 2">
            <a:extLst>
              <a:ext uri="{FF2B5EF4-FFF2-40B4-BE49-F238E27FC236}">
                <a16:creationId xmlns:a16="http://schemas.microsoft.com/office/drawing/2014/main" id="{86B16EF3-38CA-42E3-BBF9-C93035BCF11F}"/>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15A2547E-ACCE-464E-AE74-C28CF9D9197B}"/>
              </a:ext>
            </a:extLst>
          </p:cNvPr>
          <p:cNvSpPr>
            <a:spLocks noGrp="1"/>
          </p:cNvSpPr>
          <p:nvPr>
            <p:ph type="sldNum" sz="quarter" idx="4"/>
          </p:nvPr>
        </p:nvSpPr>
        <p:spPr/>
        <p:txBody>
          <a:bodyPr/>
          <a:lstStyle/>
          <a:p>
            <a:r>
              <a:rPr lang="en-US"/>
              <a:t>Slide no. </a:t>
            </a:r>
            <a:fld id="{7240F3D1-AE27-48C7-9FC9-EF8542F23A88}" type="slidenum">
              <a:rPr lang="en-US" smtClean="0"/>
              <a:pPr/>
              <a:t>64</a:t>
            </a:fld>
            <a:endParaRPr lang="en-US" dirty="0"/>
          </a:p>
        </p:txBody>
      </p:sp>
      <p:sp>
        <p:nvSpPr>
          <p:cNvPr id="8" name="Rectangle 7">
            <a:extLst>
              <a:ext uri="{FF2B5EF4-FFF2-40B4-BE49-F238E27FC236}">
                <a16:creationId xmlns:a16="http://schemas.microsoft.com/office/drawing/2014/main" id="{75197CFF-513C-445B-AFD2-C57970A2C209}"/>
              </a:ext>
            </a:extLst>
          </p:cNvPr>
          <p:cNvSpPr/>
          <p:nvPr/>
        </p:nvSpPr>
        <p:spPr>
          <a:xfrm>
            <a:off x="104897" y="1523442"/>
            <a:ext cx="6025196" cy="1815882"/>
          </a:xfrm>
          <a:prstGeom prst="rect">
            <a:avLst/>
          </a:prstGeom>
        </p:spPr>
        <p:txBody>
          <a:bodyPr wrap="square">
            <a:spAutoFit/>
          </a:bodyPr>
          <a:lstStyle/>
          <a:p>
            <a:pPr marL="285750" indent="-285750">
              <a:buFontTx/>
              <a:buChar char="-"/>
            </a:pPr>
            <a:r>
              <a:rPr lang="en-US" sz="1600" dirty="0"/>
              <a:t>When COV matrix is multiplied by a vector then it rotates the vector in the direction towards greatest vector</a:t>
            </a:r>
          </a:p>
          <a:p>
            <a:pPr marL="285750" indent="-285750">
              <a:buFontTx/>
              <a:buChar char="-"/>
            </a:pPr>
            <a:endParaRPr lang="en-US" sz="1600" dirty="0"/>
          </a:p>
          <a:p>
            <a:pPr marL="285750" indent="-285750">
              <a:buFontTx/>
              <a:buChar char="-"/>
            </a:pPr>
            <a:r>
              <a:rPr lang="en-US" sz="1600" dirty="0"/>
              <a:t>Finally all rotations will converge to a vector called ‘</a:t>
            </a:r>
            <a:r>
              <a:rPr lang="en-US" sz="1600" dirty="0">
                <a:solidFill>
                  <a:srgbClr val="0070C0"/>
                </a:solidFill>
              </a:rPr>
              <a:t>Eigen Vector</a:t>
            </a:r>
            <a:r>
              <a:rPr lang="en-US" sz="1600" dirty="0"/>
              <a:t>’</a:t>
            </a:r>
          </a:p>
          <a:p>
            <a:pPr marL="285750" indent="-285750">
              <a:buFontTx/>
              <a:buChar char="-"/>
            </a:pPr>
            <a:endParaRPr lang="en-US" sz="1600" dirty="0"/>
          </a:p>
          <a:p>
            <a:pPr marL="285750" indent="-285750">
              <a:buFontTx/>
              <a:buChar char="-"/>
            </a:pPr>
            <a:endParaRPr lang="en-US" sz="1600" dirty="0"/>
          </a:p>
          <a:p>
            <a:pPr marL="285750" indent="-285750">
              <a:buFontTx/>
              <a:buChar char="-"/>
            </a:pPr>
            <a:endParaRPr lang="en-US" sz="1600" dirty="0"/>
          </a:p>
        </p:txBody>
      </p:sp>
      <p:graphicFrame>
        <p:nvGraphicFramePr>
          <p:cNvPr id="12" name="Diagram 11">
            <a:extLst>
              <a:ext uri="{FF2B5EF4-FFF2-40B4-BE49-F238E27FC236}">
                <a16:creationId xmlns:a16="http://schemas.microsoft.com/office/drawing/2014/main" id="{D552B34D-B66C-4742-9E4C-A7D9235FF5D9}"/>
              </a:ext>
            </a:extLst>
          </p:cNvPr>
          <p:cNvGraphicFramePr/>
          <p:nvPr>
            <p:extLst/>
          </p:nvPr>
        </p:nvGraphicFramePr>
        <p:xfrm>
          <a:off x="132522" y="1038214"/>
          <a:ext cx="4439478" cy="3385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9C6E7736-64F1-4AB9-BA21-8DF10A6DEB99}"/>
              </a:ext>
            </a:extLst>
          </p:cNvPr>
          <p:cNvPicPr>
            <a:picLocks noChangeAspect="1"/>
          </p:cNvPicPr>
          <p:nvPr/>
        </p:nvPicPr>
        <p:blipFill>
          <a:blip r:embed="rId7"/>
          <a:stretch>
            <a:fillRect/>
          </a:stretch>
        </p:blipFill>
        <p:spPr>
          <a:xfrm>
            <a:off x="238492" y="2736606"/>
            <a:ext cx="2164740" cy="1197516"/>
          </a:xfrm>
          <a:prstGeom prst="rect">
            <a:avLst/>
          </a:prstGeom>
        </p:spPr>
      </p:pic>
      <p:pic>
        <p:nvPicPr>
          <p:cNvPr id="11" name="Picture 10">
            <a:extLst>
              <a:ext uri="{FF2B5EF4-FFF2-40B4-BE49-F238E27FC236}">
                <a16:creationId xmlns:a16="http://schemas.microsoft.com/office/drawing/2014/main" id="{E9375B19-7AE3-4DDB-AFC6-4D30DD9A18BA}"/>
              </a:ext>
            </a:extLst>
          </p:cNvPr>
          <p:cNvPicPr>
            <a:picLocks noChangeAspect="1"/>
          </p:cNvPicPr>
          <p:nvPr/>
        </p:nvPicPr>
        <p:blipFill>
          <a:blip r:embed="rId8"/>
          <a:stretch>
            <a:fillRect/>
          </a:stretch>
        </p:blipFill>
        <p:spPr>
          <a:xfrm>
            <a:off x="3013906" y="2748511"/>
            <a:ext cx="3116187" cy="1197516"/>
          </a:xfrm>
          <a:prstGeom prst="rect">
            <a:avLst/>
          </a:prstGeom>
        </p:spPr>
      </p:pic>
      <p:sp>
        <p:nvSpPr>
          <p:cNvPr id="13" name="TextBox 12">
            <a:extLst>
              <a:ext uri="{FF2B5EF4-FFF2-40B4-BE49-F238E27FC236}">
                <a16:creationId xmlns:a16="http://schemas.microsoft.com/office/drawing/2014/main" id="{E6433326-27F9-4A08-AADB-93D86C093104}"/>
              </a:ext>
            </a:extLst>
          </p:cNvPr>
          <p:cNvSpPr txBox="1"/>
          <p:nvPr/>
        </p:nvSpPr>
        <p:spPr>
          <a:xfrm>
            <a:off x="2536827" y="3116666"/>
            <a:ext cx="266700" cy="369332"/>
          </a:xfrm>
          <a:prstGeom prst="rect">
            <a:avLst/>
          </a:prstGeom>
          <a:noFill/>
        </p:spPr>
        <p:txBody>
          <a:bodyPr wrap="square" rtlCol="0">
            <a:spAutoFit/>
          </a:bodyPr>
          <a:lstStyle/>
          <a:p>
            <a:r>
              <a:rPr lang="en-US" dirty="0"/>
              <a:t>X</a:t>
            </a:r>
          </a:p>
        </p:txBody>
      </p:sp>
      <p:pic>
        <p:nvPicPr>
          <p:cNvPr id="14" name="Picture 13">
            <a:extLst>
              <a:ext uri="{FF2B5EF4-FFF2-40B4-BE49-F238E27FC236}">
                <a16:creationId xmlns:a16="http://schemas.microsoft.com/office/drawing/2014/main" id="{02CCD338-9248-4E74-9E78-5B653503E700}"/>
              </a:ext>
            </a:extLst>
          </p:cNvPr>
          <p:cNvPicPr>
            <a:picLocks noChangeAspect="1"/>
          </p:cNvPicPr>
          <p:nvPr/>
        </p:nvPicPr>
        <p:blipFill>
          <a:blip r:embed="rId9"/>
          <a:stretch>
            <a:fillRect/>
          </a:stretch>
        </p:blipFill>
        <p:spPr>
          <a:xfrm>
            <a:off x="6846277" y="1038214"/>
            <a:ext cx="2153850" cy="3771050"/>
          </a:xfrm>
          <a:prstGeom prst="rect">
            <a:avLst/>
          </a:prstGeom>
        </p:spPr>
      </p:pic>
    </p:spTree>
    <p:extLst>
      <p:ext uri="{BB962C8B-B14F-4D97-AF65-F5344CB8AC3E}">
        <p14:creationId xmlns:p14="http://schemas.microsoft.com/office/powerpoint/2010/main" val="11672751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10D90-D960-4FEE-ADD6-181B78F920FF}"/>
              </a:ext>
            </a:extLst>
          </p:cNvPr>
          <p:cNvSpPr>
            <a:spLocks noGrp="1"/>
          </p:cNvSpPr>
          <p:nvPr>
            <p:ph type="title"/>
          </p:nvPr>
        </p:nvSpPr>
        <p:spPr/>
        <p:txBody>
          <a:bodyPr>
            <a:normAutofit/>
          </a:bodyPr>
          <a:lstStyle/>
          <a:p>
            <a:r>
              <a:rPr lang="en-US" dirty="0"/>
              <a:t>PCA approach</a:t>
            </a:r>
          </a:p>
        </p:txBody>
      </p:sp>
      <p:sp>
        <p:nvSpPr>
          <p:cNvPr id="3" name="Date Placeholder 2">
            <a:extLst>
              <a:ext uri="{FF2B5EF4-FFF2-40B4-BE49-F238E27FC236}">
                <a16:creationId xmlns:a16="http://schemas.microsoft.com/office/drawing/2014/main" id="{86B16EF3-38CA-42E3-BBF9-C93035BCF11F}"/>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15A2547E-ACCE-464E-AE74-C28CF9D9197B}"/>
              </a:ext>
            </a:extLst>
          </p:cNvPr>
          <p:cNvSpPr>
            <a:spLocks noGrp="1"/>
          </p:cNvSpPr>
          <p:nvPr>
            <p:ph type="sldNum" sz="quarter" idx="4"/>
          </p:nvPr>
        </p:nvSpPr>
        <p:spPr/>
        <p:txBody>
          <a:bodyPr/>
          <a:lstStyle/>
          <a:p>
            <a:r>
              <a:rPr lang="en-US"/>
              <a:t>Slide no. </a:t>
            </a:r>
            <a:fld id="{7240F3D1-AE27-48C7-9FC9-EF8542F23A88}" type="slidenum">
              <a:rPr lang="en-US" smtClean="0"/>
              <a:pPr/>
              <a:t>65</a:t>
            </a:fld>
            <a:endParaRPr lang="en-US" dirty="0"/>
          </a:p>
        </p:txBody>
      </p:sp>
      <p:sp>
        <p:nvSpPr>
          <p:cNvPr id="8" name="Rectangle 7">
            <a:extLst>
              <a:ext uri="{FF2B5EF4-FFF2-40B4-BE49-F238E27FC236}">
                <a16:creationId xmlns:a16="http://schemas.microsoft.com/office/drawing/2014/main" id="{75197CFF-513C-445B-AFD2-C57970A2C209}"/>
              </a:ext>
            </a:extLst>
          </p:cNvPr>
          <p:cNvSpPr/>
          <p:nvPr/>
        </p:nvSpPr>
        <p:spPr>
          <a:xfrm>
            <a:off x="132522" y="1594288"/>
            <a:ext cx="8690776" cy="338554"/>
          </a:xfrm>
          <a:prstGeom prst="rect">
            <a:avLst/>
          </a:prstGeom>
        </p:spPr>
        <p:txBody>
          <a:bodyPr wrap="square">
            <a:spAutoFit/>
          </a:bodyPr>
          <a:lstStyle/>
          <a:p>
            <a:pPr marL="285750" indent="-285750">
              <a:buFontTx/>
              <a:buChar char="-"/>
            </a:pPr>
            <a:r>
              <a:rPr lang="en-US" sz="1600" dirty="0"/>
              <a:t>Find the </a:t>
            </a:r>
            <a:r>
              <a:rPr lang="en-US" sz="1600" dirty="0">
                <a:solidFill>
                  <a:srgbClr val="0070C0"/>
                </a:solidFill>
              </a:rPr>
              <a:t>eigenvalues</a:t>
            </a:r>
            <a:r>
              <a:rPr lang="en-US" sz="1600" dirty="0"/>
              <a:t> by solving: det(</a:t>
            </a:r>
            <a:r>
              <a:rPr lang="en-US" sz="1600" dirty="0">
                <a:sym typeface="Symbol" panose="05050102010706020507" pitchFamily="18" charset="2"/>
              </a:rPr>
              <a:t> - .I) = 0</a:t>
            </a:r>
            <a:endParaRPr lang="en-US" sz="1600" dirty="0"/>
          </a:p>
        </p:txBody>
      </p:sp>
      <p:graphicFrame>
        <p:nvGraphicFramePr>
          <p:cNvPr id="12" name="Diagram 11">
            <a:extLst>
              <a:ext uri="{FF2B5EF4-FFF2-40B4-BE49-F238E27FC236}">
                <a16:creationId xmlns:a16="http://schemas.microsoft.com/office/drawing/2014/main" id="{D552B34D-B66C-4742-9E4C-A7D9235FF5D9}"/>
              </a:ext>
            </a:extLst>
          </p:cNvPr>
          <p:cNvGraphicFramePr/>
          <p:nvPr>
            <p:extLst>
              <p:ext uri="{D42A27DB-BD31-4B8C-83A1-F6EECF244321}">
                <p14:modId xmlns:p14="http://schemas.microsoft.com/office/powerpoint/2010/main" val="4245886531"/>
              </p:ext>
            </p:extLst>
          </p:nvPr>
        </p:nvGraphicFramePr>
        <p:xfrm>
          <a:off x="132522" y="1038214"/>
          <a:ext cx="4439478" cy="3385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7E8BE175-1834-4E3B-9611-64121B96994D}"/>
              </a:ext>
            </a:extLst>
          </p:cNvPr>
          <p:cNvPicPr>
            <a:picLocks noChangeAspect="1"/>
          </p:cNvPicPr>
          <p:nvPr/>
        </p:nvPicPr>
        <p:blipFill>
          <a:blip r:embed="rId7"/>
          <a:stretch>
            <a:fillRect/>
          </a:stretch>
        </p:blipFill>
        <p:spPr>
          <a:xfrm>
            <a:off x="233363" y="2008670"/>
            <a:ext cx="2838084" cy="1964233"/>
          </a:xfrm>
          <a:prstGeom prst="rect">
            <a:avLst/>
          </a:prstGeom>
        </p:spPr>
      </p:pic>
      <p:pic>
        <p:nvPicPr>
          <p:cNvPr id="7" name="Picture 6">
            <a:extLst>
              <a:ext uri="{FF2B5EF4-FFF2-40B4-BE49-F238E27FC236}">
                <a16:creationId xmlns:a16="http://schemas.microsoft.com/office/drawing/2014/main" id="{3581B984-1FA6-4AFE-BC7D-47EF4A7D2224}"/>
              </a:ext>
            </a:extLst>
          </p:cNvPr>
          <p:cNvPicPr>
            <a:picLocks noChangeAspect="1"/>
          </p:cNvPicPr>
          <p:nvPr/>
        </p:nvPicPr>
        <p:blipFill>
          <a:blip r:embed="rId8"/>
          <a:stretch>
            <a:fillRect/>
          </a:stretch>
        </p:blipFill>
        <p:spPr>
          <a:xfrm>
            <a:off x="3679115" y="2018674"/>
            <a:ext cx="3659531" cy="1438372"/>
          </a:xfrm>
          <a:prstGeom prst="rect">
            <a:avLst/>
          </a:prstGeom>
        </p:spPr>
      </p:pic>
      <p:sp>
        <p:nvSpPr>
          <p:cNvPr id="9" name="Rectangle 8">
            <a:extLst>
              <a:ext uri="{FF2B5EF4-FFF2-40B4-BE49-F238E27FC236}">
                <a16:creationId xmlns:a16="http://schemas.microsoft.com/office/drawing/2014/main" id="{074FA3EA-87D6-4517-A25F-6D1D1B66A4E4}"/>
              </a:ext>
            </a:extLst>
          </p:cNvPr>
          <p:cNvSpPr/>
          <p:nvPr/>
        </p:nvSpPr>
        <p:spPr>
          <a:xfrm>
            <a:off x="3540848" y="3530293"/>
            <a:ext cx="5603151" cy="1077218"/>
          </a:xfrm>
          <a:prstGeom prst="rect">
            <a:avLst/>
          </a:prstGeom>
        </p:spPr>
        <p:txBody>
          <a:bodyPr wrap="square">
            <a:spAutoFit/>
          </a:bodyPr>
          <a:lstStyle/>
          <a:p>
            <a:r>
              <a:rPr lang="en-US" sz="1600" dirty="0"/>
              <a:t>There are 2 roots: {1.67,  0.30}</a:t>
            </a:r>
          </a:p>
          <a:p>
            <a:endParaRPr lang="en-US" sz="1600" dirty="0"/>
          </a:p>
          <a:p>
            <a:pPr marL="285750" indent="-285750">
              <a:buFontTx/>
              <a:buChar char="-"/>
            </a:pPr>
            <a:r>
              <a:rPr lang="en-US" sz="1600" dirty="0"/>
              <a:t>First PC will be the vector with biggest </a:t>
            </a:r>
            <a:r>
              <a:rPr lang="en-US" sz="1600" dirty="0">
                <a:solidFill>
                  <a:srgbClr val="0070C0"/>
                </a:solidFill>
              </a:rPr>
              <a:t>eigen value</a:t>
            </a:r>
          </a:p>
          <a:p>
            <a:pPr marL="285750" indent="-285750">
              <a:buFontTx/>
              <a:buChar char="-"/>
            </a:pPr>
            <a:r>
              <a:rPr lang="en-US" sz="1600" dirty="0"/>
              <a:t>Second PC will be the vector with smaller </a:t>
            </a:r>
            <a:r>
              <a:rPr lang="en-US" sz="1600" dirty="0">
                <a:solidFill>
                  <a:srgbClr val="0070C0"/>
                </a:solidFill>
              </a:rPr>
              <a:t>eigen value</a:t>
            </a:r>
          </a:p>
        </p:txBody>
      </p:sp>
    </p:spTree>
    <p:extLst>
      <p:ext uri="{BB962C8B-B14F-4D97-AF65-F5344CB8AC3E}">
        <p14:creationId xmlns:p14="http://schemas.microsoft.com/office/powerpoint/2010/main" val="36429847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10D90-D960-4FEE-ADD6-181B78F920FF}"/>
              </a:ext>
            </a:extLst>
          </p:cNvPr>
          <p:cNvSpPr>
            <a:spLocks noGrp="1"/>
          </p:cNvSpPr>
          <p:nvPr>
            <p:ph type="title"/>
          </p:nvPr>
        </p:nvSpPr>
        <p:spPr/>
        <p:txBody>
          <a:bodyPr>
            <a:normAutofit/>
          </a:bodyPr>
          <a:lstStyle/>
          <a:p>
            <a:r>
              <a:rPr lang="en-US" dirty="0"/>
              <a:t>PCA approach</a:t>
            </a:r>
          </a:p>
        </p:txBody>
      </p:sp>
      <p:sp>
        <p:nvSpPr>
          <p:cNvPr id="3" name="Date Placeholder 2">
            <a:extLst>
              <a:ext uri="{FF2B5EF4-FFF2-40B4-BE49-F238E27FC236}">
                <a16:creationId xmlns:a16="http://schemas.microsoft.com/office/drawing/2014/main" id="{86B16EF3-38CA-42E3-BBF9-C93035BCF11F}"/>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15A2547E-ACCE-464E-AE74-C28CF9D9197B}"/>
              </a:ext>
            </a:extLst>
          </p:cNvPr>
          <p:cNvSpPr>
            <a:spLocks noGrp="1"/>
          </p:cNvSpPr>
          <p:nvPr>
            <p:ph type="sldNum" sz="quarter" idx="4"/>
          </p:nvPr>
        </p:nvSpPr>
        <p:spPr/>
        <p:txBody>
          <a:bodyPr/>
          <a:lstStyle/>
          <a:p>
            <a:r>
              <a:rPr lang="en-US"/>
              <a:t>Slide no. </a:t>
            </a:r>
            <a:fld id="{7240F3D1-AE27-48C7-9FC9-EF8542F23A88}" type="slidenum">
              <a:rPr lang="en-US" smtClean="0"/>
              <a:pPr/>
              <a:t>66</a:t>
            </a:fld>
            <a:endParaRPr lang="en-US" dirty="0"/>
          </a:p>
        </p:txBody>
      </p:sp>
      <p:sp>
        <p:nvSpPr>
          <p:cNvPr id="8" name="Rectangle 7">
            <a:extLst>
              <a:ext uri="{FF2B5EF4-FFF2-40B4-BE49-F238E27FC236}">
                <a16:creationId xmlns:a16="http://schemas.microsoft.com/office/drawing/2014/main" id="{75197CFF-513C-445B-AFD2-C57970A2C209}"/>
              </a:ext>
            </a:extLst>
          </p:cNvPr>
          <p:cNvSpPr/>
          <p:nvPr/>
        </p:nvSpPr>
        <p:spPr>
          <a:xfrm>
            <a:off x="132522" y="1523442"/>
            <a:ext cx="8690776" cy="338554"/>
          </a:xfrm>
          <a:prstGeom prst="rect">
            <a:avLst/>
          </a:prstGeom>
        </p:spPr>
        <p:txBody>
          <a:bodyPr wrap="square">
            <a:spAutoFit/>
          </a:bodyPr>
          <a:lstStyle/>
          <a:p>
            <a:pPr marL="285750" indent="-285750">
              <a:buFontTx/>
              <a:buChar char="-"/>
            </a:pPr>
            <a:r>
              <a:rPr lang="en-US" sz="1600" dirty="0"/>
              <a:t>Find the i</a:t>
            </a:r>
            <a:r>
              <a:rPr lang="en-US" sz="1600" baseline="30000" dirty="0"/>
              <a:t>th</a:t>
            </a:r>
            <a:r>
              <a:rPr lang="en-US" sz="1600" dirty="0"/>
              <a:t> </a:t>
            </a:r>
            <a:r>
              <a:rPr lang="en-US" sz="1600" dirty="0">
                <a:solidFill>
                  <a:srgbClr val="0070C0"/>
                </a:solidFill>
              </a:rPr>
              <a:t>eigen vector (1</a:t>
            </a:r>
            <a:r>
              <a:rPr lang="en-US" sz="1600" baseline="30000" dirty="0">
                <a:solidFill>
                  <a:srgbClr val="0070C0"/>
                </a:solidFill>
              </a:rPr>
              <a:t>st</a:t>
            </a:r>
            <a:r>
              <a:rPr lang="en-US" sz="1600" dirty="0">
                <a:solidFill>
                  <a:srgbClr val="0070C0"/>
                </a:solidFill>
              </a:rPr>
              <a:t>) </a:t>
            </a:r>
            <a:r>
              <a:rPr lang="en-US" sz="1600" dirty="0"/>
              <a:t>by solving: </a:t>
            </a:r>
            <a:r>
              <a:rPr lang="en-US" sz="1600" dirty="0">
                <a:sym typeface="Symbol" panose="05050102010706020507" pitchFamily="18" charset="2"/>
              </a:rPr>
              <a:t>e</a:t>
            </a:r>
            <a:r>
              <a:rPr lang="en-US" sz="1600" baseline="-25000" dirty="0">
                <a:sym typeface="Symbol" panose="05050102010706020507" pitchFamily="18" charset="2"/>
              </a:rPr>
              <a:t>i</a:t>
            </a:r>
            <a:r>
              <a:rPr lang="en-US" sz="1600" dirty="0">
                <a:sym typeface="Symbol" panose="05050102010706020507" pitchFamily="18" charset="2"/>
              </a:rPr>
              <a:t> = .e</a:t>
            </a:r>
            <a:r>
              <a:rPr lang="en-US" sz="1600" baseline="-25000" dirty="0">
                <a:sym typeface="Symbol" panose="05050102010706020507" pitchFamily="18" charset="2"/>
              </a:rPr>
              <a:t>i</a:t>
            </a:r>
            <a:endParaRPr lang="en-US" sz="1600" baseline="-25000" dirty="0"/>
          </a:p>
        </p:txBody>
      </p:sp>
      <p:graphicFrame>
        <p:nvGraphicFramePr>
          <p:cNvPr id="12" name="Diagram 11">
            <a:extLst>
              <a:ext uri="{FF2B5EF4-FFF2-40B4-BE49-F238E27FC236}">
                <a16:creationId xmlns:a16="http://schemas.microsoft.com/office/drawing/2014/main" id="{D552B34D-B66C-4742-9E4C-A7D9235FF5D9}"/>
              </a:ext>
            </a:extLst>
          </p:cNvPr>
          <p:cNvGraphicFramePr/>
          <p:nvPr>
            <p:extLst>
              <p:ext uri="{D42A27DB-BD31-4B8C-83A1-F6EECF244321}">
                <p14:modId xmlns:p14="http://schemas.microsoft.com/office/powerpoint/2010/main" val="2041106902"/>
              </p:ext>
            </p:extLst>
          </p:nvPr>
        </p:nvGraphicFramePr>
        <p:xfrm>
          <a:off x="132522" y="1038214"/>
          <a:ext cx="4439478" cy="3385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3" name="Picture 22">
            <a:extLst>
              <a:ext uri="{FF2B5EF4-FFF2-40B4-BE49-F238E27FC236}">
                <a16:creationId xmlns:a16="http://schemas.microsoft.com/office/drawing/2014/main" id="{9797EEF4-05F4-49A2-9201-B8223A82C7A3}"/>
              </a:ext>
            </a:extLst>
          </p:cNvPr>
          <p:cNvPicPr>
            <a:picLocks noChangeAspect="1"/>
          </p:cNvPicPr>
          <p:nvPr/>
        </p:nvPicPr>
        <p:blipFill>
          <a:blip r:embed="rId7"/>
          <a:stretch>
            <a:fillRect/>
          </a:stretch>
        </p:blipFill>
        <p:spPr>
          <a:xfrm>
            <a:off x="195782" y="1872672"/>
            <a:ext cx="3733800" cy="2400300"/>
          </a:xfrm>
          <a:prstGeom prst="rect">
            <a:avLst/>
          </a:prstGeom>
          <a:ln w="19050">
            <a:solidFill>
              <a:schemeClr val="tx1"/>
            </a:solidFill>
          </a:ln>
        </p:spPr>
      </p:pic>
      <p:pic>
        <p:nvPicPr>
          <p:cNvPr id="24" name="Picture 23">
            <a:extLst>
              <a:ext uri="{FF2B5EF4-FFF2-40B4-BE49-F238E27FC236}">
                <a16:creationId xmlns:a16="http://schemas.microsoft.com/office/drawing/2014/main" id="{5AD00519-9FF0-4D6B-ACC1-F7CB452492E8}"/>
              </a:ext>
            </a:extLst>
          </p:cNvPr>
          <p:cNvPicPr>
            <a:picLocks noChangeAspect="1"/>
          </p:cNvPicPr>
          <p:nvPr/>
        </p:nvPicPr>
        <p:blipFill>
          <a:blip r:embed="rId8"/>
          <a:stretch>
            <a:fillRect/>
          </a:stretch>
        </p:blipFill>
        <p:spPr>
          <a:xfrm>
            <a:off x="4477910" y="1856433"/>
            <a:ext cx="2110177" cy="2891391"/>
          </a:xfrm>
          <a:prstGeom prst="rect">
            <a:avLst/>
          </a:prstGeom>
          <a:ln w="19050">
            <a:solidFill>
              <a:schemeClr val="tx1"/>
            </a:solidFill>
          </a:ln>
        </p:spPr>
      </p:pic>
      <p:cxnSp>
        <p:nvCxnSpPr>
          <p:cNvPr id="18" name="Straight Arrow Connector 17">
            <a:extLst>
              <a:ext uri="{FF2B5EF4-FFF2-40B4-BE49-F238E27FC236}">
                <a16:creationId xmlns:a16="http://schemas.microsoft.com/office/drawing/2014/main" id="{B013D47E-27DE-42C1-BDB5-D461265C40B1}"/>
              </a:ext>
            </a:extLst>
          </p:cNvPr>
          <p:cNvCxnSpPr/>
          <p:nvPr/>
        </p:nvCxnSpPr>
        <p:spPr>
          <a:xfrm>
            <a:off x="3778786" y="3944037"/>
            <a:ext cx="79321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25" name="Picture 24">
            <a:extLst>
              <a:ext uri="{FF2B5EF4-FFF2-40B4-BE49-F238E27FC236}">
                <a16:creationId xmlns:a16="http://schemas.microsoft.com/office/drawing/2014/main" id="{66C8248C-ABC4-42D7-813E-8AB5C4C7D08A}"/>
              </a:ext>
            </a:extLst>
          </p:cNvPr>
          <p:cNvPicPr>
            <a:picLocks noChangeAspect="1"/>
          </p:cNvPicPr>
          <p:nvPr/>
        </p:nvPicPr>
        <p:blipFill>
          <a:blip r:embed="rId9"/>
          <a:stretch>
            <a:fillRect/>
          </a:stretch>
        </p:blipFill>
        <p:spPr>
          <a:xfrm>
            <a:off x="6814394" y="3426417"/>
            <a:ext cx="2152650" cy="1057275"/>
          </a:xfrm>
          <a:prstGeom prst="rect">
            <a:avLst/>
          </a:prstGeom>
        </p:spPr>
      </p:pic>
      <p:cxnSp>
        <p:nvCxnSpPr>
          <p:cNvPr id="19" name="Straight Arrow Connector 18">
            <a:extLst>
              <a:ext uri="{FF2B5EF4-FFF2-40B4-BE49-F238E27FC236}">
                <a16:creationId xmlns:a16="http://schemas.microsoft.com/office/drawing/2014/main" id="{9C879862-CEE1-4D12-A70A-44BB05380C91}"/>
              </a:ext>
            </a:extLst>
          </p:cNvPr>
          <p:cNvCxnSpPr/>
          <p:nvPr/>
        </p:nvCxnSpPr>
        <p:spPr>
          <a:xfrm>
            <a:off x="6149266" y="3955055"/>
            <a:ext cx="79321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97665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10D90-D960-4FEE-ADD6-181B78F920FF}"/>
              </a:ext>
            </a:extLst>
          </p:cNvPr>
          <p:cNvSpPr>
            <a:spLocks noGrp="1"/>
          </p:cNvSpPr>
          <p:nvPr>
            <p:ph type="title"/>
          </p:nvPr>
        </p:nvSpPr>
        <p:spPr/>
        <p:txBody>
          <a:bodyPr>
            <a:normAutofit/>
          </a:bodyPr>
          <a:lstStyle/>
          <a:p>
            <a:r>
              <a:rPr lang="en-US" dirty="0"/>
              <a:t>PCA approach</a:t>
            </a:r>
          </a:p>
        </p:txBody>
      </p:sp>
      <p:sp>
        <p:nvSpPr>
          <p:cNvPr id="3" name="Date Placeholder 2">
            <a:extLst>
              <a:ext uri="{FF2B5EF4-FFF2-40B4-BE49-F238E27FC236}">
                <a16:creationId xmlns:a16="http://schemas.microsoft.com/office/drawing/2014/main" id="{86B16EF3-38CA-42E3-BBF9-C93035BCF11F}"/>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15A2547E-ACCE-464E-AE74-C28CF9D9197B}"/>
              </a:ext>
            </a:extLst>
          </p:cNvPr>
          <p:cNvSpPr>
            <a:spLocks noGrp="1"/>
          </p:cNvSpPr>
          <p:nvPr>
            <p:ph type="sldNum" sz="quarter" idx="4"/>
          </p:nvPr>
        </p:nvSpPr>
        <p:spPr/>
        <p:txBody>
          <a:bodyPr/>
          <a:lstStyle/>
          <a:p>
            <a:r>
              <a:rPr lang="en-US"/>
              <a:t>Slide no. </a:t>
            </a:r>
            <a:fld id="{7240F3D1-AE27-48C7-9FC9-EF8542F23A88}" type="slidenum">
              <a:rPr lang="en-US" smtClean="0"/>
              <a:pPr/>
              <a:t>67</a:t>
            </a:fld>
            <a:endParaRPr lang="en-US" dirty="0"/>
          </a:p>
        </p:txBody>
      </p:sp>
      <p:sp>
        <p:nvSpPr>
          <p:cNvPr id="8" name="Rectangle 7">
            <a:extLst>
              <a:ext uri="{FF2B5EF4-FFF2-40B4-BE49-F238E27FC236}">
                <a16:creationId xmlns:a16="http://schemas.microsoft.com/office/drawing/2014/main" id="{75197CFF-513C-445B-AFD2-C57970A2C209}"/>
              </a:ext>
            </a:extLst>
          </p:cNvPr>
          <p:cNvSpPr/>
          <p:nvPr/>
        </p:nvSpPr>
        <p:spPr>
          <a:xfrm>
            <a:off x="132522" y="1523442"/>
            <a:ext cx="8690776" cy="338554"/>
          </a:xfrm>
          <a:prstGeom prst="rect">
            <a:avLst/>
          </a:prstGeom>
        </p:spPr>
        <p:txBody>
          <a:bodyPr wrap="square">
            <a:spAutoFit/>
          </a:bodyPr>
          <a:lstStyle/>
          <a:p>
            <a:pPr marL="285750" indent="-285750">
              <a:buFontTx/>
              <a:buChar char="-"/>
            </a:pPr>
            <a:r>
              <a:rPr lang="en-US" sz="1600" dirty="0"/>
              <a:t>Find the i</a:t>
            </a:r>
            <a:r>
              <a:rPr lang="en-US" sz="1600" baseline="30000" dirty="0"/>
              <a:t>th</a:t>
            </a:r>
            <a:r>
              <a:rPr lang="en-US" sz="1600" dirty="0"/>
              <a:t> </a:t>
            </a:r>
            <a:r>
              <a:rPr lang="en-US" sz="1600" dirty="0">
                <a:solidFill>
                  <a:srgbClr val="0070C0"/>
                </a:solidFill>
              </a:rPr>
              <a:t>eigen vector (2</a:t>
            </a:r>
            <a:r>
              <a:rPr lang="en-US" sz="1600" baseline="30000" dirty="0">
                <a:solidFill>
                  <a:srgbClr val="0070C0"/>
                </a:solidFill>
              </a:rPr>
              <a:t>nd</a:t>
            </a:r>
            <a:r>
              <a:rPr lang="en-US" sz="1600" dirty="0">
                <a:solidFill>
                  <a:srgbClr val="0070C0"/>
                </a:solidFill>
              </a:rPr>
              <a:t>) </a:t>
            </a:r>
            <a:r>
              <a:rPr lang="en-US" sz="1600" dirty="0"/>
              <a:t>by solving: </a:t>
            </a:r>
            <a:r>
              <a:rPr lang="en-US" sz="1600" dirty="0">
                <a:sym typeface="Symbol" panose="05050102010706020507" pitchFamily="18" charset="2"/>
              </a:rPr>
              <a:t>e</a:t>
            </a:r>
            <a:r>
              <a:rPr lang="en-US" sz="1600" baseline="-25000" dirty="0">
                <a:sym typeface="Symbol" panose="05050102010706020507" pitchFamily="18" charset="2"/>
              </a:rPr>
              <a:t>i</a:t>
            </a:r>
            <a:r>
              <a:rPr lang="en-US" sz="1600" dirty="0">
                <a:sym typeface="Symbol" panose="05050102010706020507" pitchFamily="18" charset="2"/>
              </a:rPr>
              <a:t> = .e</a:t>
            </a:r>
            <a:r>
              <a:rPr lang="en-US" sz="1600" baseline="-25000" dirty="0">
                <a:sym typeface="Symbol" panose="05050102010706020507" pitchFamily="18" charset="2"/>
              </a:rPr>
              <a:t>i</a:t>
            </a:r>
            <a:endParaRPr lang="en-US" sz="1600" baseline="-25000" dirty="0"/>
          </a:p>
        </p:txBody>
      </p:sp>
      <p:graphicFrame>
        <p:nvGraphicFramePr>
          <p:cNvPr id="12" name="Diagram 11">
            <a:extLst>
              <a:ext uri="{FF2B5EF4-FFF2-40B4-BE49-F238E27FC236}">
                <a16:creationId xmlns:a16="http://schemas.microsoft.com/office/drawing/2014/main" id="{D552B34D-B66C-4742-9E4C-A7D9235FF5D9}"/>
              </a:ext>
            </a:extLst>
          </p:cNvPr>
          <p:cNvGraphicFramePr/>
          <p:nvPr>
            <p:extLst>
              <p:ext uri="{D42A27DB-BD31-4B8C-83A1-F6EECF244321}">
                <p14:modId xmlns:p14="http://schemas.microsoft.com/office/powerpoint/2010/main" val="3621443046"/>
              </p:ext>
            </p:extLst>
          </p:nvPr>
        </p:nvGraphicFramePr>
        <p:xfrm>
          <a:off x="132522" y="1038214"/>
          <a:ext cx="4439478" cy="3385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 name="Picture 19">
            <a:extLst>
              <a:ext uri="{FF2B5EF4-FFF2-40B4-BE49-F238E27FC236}">
                <a16:creationId xmlns:a16="http://schemas.microsoft.com/office/drawing/2014/main" id="{460DD5FC-7017-46EB-B340-08FEC03AB27F}"/>
              </a:ext>
            </a:extLst>
          </p:cNvPr>
          <p:cNvPicPr>
            <a:picLocks noChangeAspect="1"/>
          </p:cNvPicPr>
          <p:nvPr/>
        </p:nvPicPr>
        <p:blipFill>
          <a:blip r:embed="rId7"/>
          <a:stretch>
            <a:fillRect/>
          </a:stretch>
        </p:blipFill>
        <p:spPr>
          <a:xfrm>
            <a:off x="153089" y="1877478"/>
            <a:ext cx="3790950" cy="1638300"/>
          </a:xfrm>
          <a:prstGeom prst="rect">
            <a:avLst/>
          </a:prstGeom>
          <a:ln w="19050">
            <a:solidFill>
              <a:schemeClr val="tx1"/>
            </a:solidFill>
          </a:ln>
        </p:spPr>
      </p:pic>
      <p:pic>
        <p:nvPicPr>
          <p:cNvPr id="21" name="Picture 20">
            <a:extLst>
              <a:ext uri="{FF2B5EF4-FFF2-40B4-BE49-F238E27FC236}">
                <a16:creationId xmlns:a16="http://schemas.microsoft.com/office/drawing/2014/main" id="{E7B2710A-1C9A-4FA8-8120-CA061766DDA2}"/>
              </a:ext>
            </a:extLst>
          </p:cNvPr>
          <p:cNvPicPr>
            <a:picLocks noChangeAspect="1"/>
          </p:cNvPicPr>
          <p:nvPr/>
        </p:nvPicPr>
        <p:blipFill>
          <a:blip r:embed="rId8"/>
          <a:stretch>
            <a:fillRect/>
          </a:stretch>
        </p:blipFill>
        <p:spPr>
          <a:xfrm>
            <a:off x="4477910" y="1861996"/>
            <a:ext cx="2152650" cy="2190750"/>
          </a:xfrm>
          <a:prstGeom prst="rect">
            <a:avLst/>
          </a:prstGeom>
          <a:ln w="19050">
            <a:solidFill>
              <a:schemeClr val="tx1"/>
            </a:solidFill>
          </a:ln>
        </p:spPr>
      </p:pic>
      <p:cxnSp>
        <p:nvCxnSpPr>
          <p:cNvPr id="18" name="Straight Arrow Connector 17">
            <a:extLst>
              <a:ext uri="{FF2B5EF4-FFF2-40B4-BE49-F238E27FC236}">
                <a16:creationId xmlns:a16="http://schemas.microsoft.com/office/drawing/2014/main" id="{B013D47E-27DE-42C1-BDB5-D461265C40B1}"/>
              </a:ext>
            </a:extLst>
          </p:cNvPr>
          <p:cNvCxnSpPr/>
          <p:nvPr/>
        </p:nvCxnSpPr>
        <p:spPr>
          <a:xfrm>
            <a:off x="3944039" y="3955055"/>
            <a:ext cx="79321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22" name="Picture 21">
            <a:extLst>
              <a:ext uri="{FF2B5EF4-FFF2-40B4-BE49-F238E27FC236}">
                <a16:creationId xmlns:a16="http://schemas.microsoft.com/office/drawing/2014/main" id="{30B63FED-3B92-4CD6-A345-6221406E0CE3}"/>
              </a:ext>
            </a:extLst>
          </p:cNvPr>
          <p:cNvPicPr>
            <a:picLocks noChangeAspect="1"/>
          </p:cNvPicPr>
          <p:nvPr/>
        </p:nvPicPr>
        <p:blipFill>
          <a:blip r:embed="rId9"/>
          <a:stretch>
            <a:fillRect/>
          </a:stretch>
        </p:blipFill>
        <p:spPr>
          <a:xfrm>
            <a:off x="6852537" y="3051671"/>
            <a:ext cx="2208401" cy="1007031"/>
          </a:xfrm>
          <a:prstGeom prst="rect">
            <a:avLst/>
          </a:prstGeom>
        </p:spPr>
      </p:pic>
      <p:cxnSp>
        <p:nvCxnSpPr>
          <p:cNvPr id="19" name="Straight Arrow Connector 18">
            <a:extLst>
              <a:ext uri="{FF2B5EF4-FFF2-40B4-BE49-F238E27FC236}">
                <a16:creationId xmlns:a16="http://schemas.microsoft.com/office/drawing/2014/main" id="{9C879862-CEE1-4D12-A70A-44BB05380C91}"/>
              </a:ext>
            </a:extLst>
          </p:cNvPr>
          <p:cNvCxnSpPr/>
          <p:nvPr/>
        </p:nvCxnSpPr>
        <p:spPr>
          <a:xfrm>
            <a:off x="6146551" y="3955055"/>
            <a:ext cx="79321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75257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10D90-D960-4FEE-ADD6-181B78F920FF}"/>
              </a:ext>
            </a:extLst>
          </p:cNvPr>
          <p:cNvSpPr>
            <a:spLocks noGrp="1"/>
          </p:cNvSpPr>
          <p:nvPr>
            <p:ph type="title"/>
          </p:nvPr>
        </p:nvSpPr>
        <p:spPr/>
        <p:txBody>
          <a:bodyPr>
            <a:normAutofit/>
          </a:bodyPr>
          <a:lstStyle/>
          <a:p>
            <a:r>
              <a:rPr lang="en-US" dirty="0"/>
              <a:t>PCA approach</a:t>
            </a:r>
          </a:p>
        </p:txBody>
      </p:sp>
      <p:sp>
        <p:nvSpPr>
          <p:cNvPr id="3" name="Date Placeholder 2">
            <a:extLst>
              <a:ext uri="{FF2B5EF4-FFF2-40B4-BE49-F238E27FC236}">
                <a16:creationId xmlns:a16="http://schemas.microsoft.com/office/drawing/2014/main" id="{86B16EF3-38CA-42E3-BBF9-C93035BCF11F}"/>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15A2547E-ACCE-464E-AE74-C28CF9D9197B}"/>
              </a:ext>
            </a:extLst>
          </p:cNvPr>
          <p:cNvSpPr>
            <a:spLocks noGrp="1"/>
          </p:cNvSpPr>
          <p:nvPr>
            <p:ph type="sldNum" sz="quarter" idx="4"/>
          </p:nvPr>
        </p:nvSpPr>
        <p:spPr/>
        <p:txBody>
          <a:bodyPr/>
          <a:lstStyle/>
          <a:p>
            <a:r>
              <a:rPr lang="en-US"/>
              <a:t>Slide no. </a:t>
            </a:r>
            <a:fld id="{7240F3D1-AE27-48C7-9FC9-EF8542F23A88}" type="slidenum">
              <a:rPr lang="en-US" smtClean="0"/>
              <a:pPr/>
              <a:t>68</a:t>
            </a:fld>
            <a:endParaRPr lang="en-US" dirty="0"/>
          </a:p>
        </p:txBody>
      </p:sp>
      <p:graphicFrame>
        <p:nvGraphicFramePr>
          <p:cNvPr id="12" name="Diagram 11">
            <a:extLst>
              <a:ext uri="{FF2B5EF4-FFF2-40B4-BE49-F238E27FC236}">
                <a16:creationId xmlns:a16="http://schemas.microsoft.com/office/drawing/2014/main" id="{D552B34D-B66C-4742-9E4C-A7D9235FF5D9}"/>
              </a:ext>
            </a:extLst>
          </p:cNvPr>
          <p:cNvGraphicFramePr/>
          <p:nvPr>
            <p:extLst>
              <p:ext uri="{D42A27DB-BD31-4B8C-83A1-F6EECF244321}">
                <p14:modId xmlns:p14="http://schemas.microsoft.com/office/powerpoint/2010/main" val="1310025930"/>
              </p:ext>
            </p:extLst>
          </p:nvPr>
        </p:nvGraphicFramePr>
        <p:xfrm>
          <a:off x="132522" y="1038214"/>
          <a:ext cx="4439478" cy="3385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5126E224-3B5E-4535-975B-5A6FE0536764}"/>
              </a:ext>
            </a:extLst>
          </p:cNvPr>
          <p:cNvPicPr>
            <a:picLocks noChangeAspect="1"/>
          </p:cNvPicPr>
          <p:nvPr/>
        </p:nvPicPr>
        <p:blipFill>
          <a:blip r:embed="rId7"/>
          <a:stretch>
            <a:fillRect/>
          </a:stretch>
        </p:blipFill>
        <p:spPr>
          <a:xfrm>
            <a:off x="7182998" y="1038214"/>
            <a:ext cx="1828480" cy="1882259"/>
          </a:xfrm>
          <a:prstGeom prst="rect">
            <a:avLst/>
          </a:prstGeom>
        </p:spPr>
      </p:pic>
      <p:sp>
        <p:nvSpPr>
          <p:cNvPr id="6" name="TextBox 5">
            <a:extLst>
              <a:ext uri="{FF2B5EF4-FFF2-40B4-BE49-F238E27FC236}">
                <a16:creationId xmlns:a16="http://schemas.microsoft.com/office/drawing/2014/main" id="{0E7EAEB9-B90D-4BF6-A13A-53F50C9E9FF0}"/>
              </a:ext>
            </a:extLst>
          </p:cNvPr>
          <p:cNvSpPr txBox="1"/>
          <p:nvPr/>
        </p:nvSpPr>
        <p:spPr>
          <a:xfrm>
            <a:off x="132522" y="1487277"/>
            <a:ext cx="6954078" cy="2308324"/>
          </a:xfrm>
          <a:prstGeom prst="rect">
            <a:avLst/>
          </a:prstGeom>
          <a:noFill/>
        </p:spPr>
        <p:txBody>
          <a:bodyPr wrap="square" rtlCol="0">
            <a:spAutoFit/>
          </a:bodyPr>
          <a:lstStyle/>
          <a:p>
            <a:pPr marL="285750" indent="-285750">
              <a:buFontTx/>
              <a:buChar char="-"/>
            </a:pPr>
            <a:r>
              <a:rPr lang="en-US" dirty="0"/>
              <a:t>e</a:t>
            </a:r>
            <a:r>
              <a:rPr lang="en-US" baseline="-25000" dirty="0"/>
              <a:t>1</a:t>
            </a:r>
            <a:r>
              <a:rPr lang="en-US" dirty="0"/>
              <a:t>, e</a:t>
            </a:r>
            <a:r>
              <a:rPr lang="en-US" baseline="-25000" dirty="0"/>
              <a:t>2</a:t>
            </a:r>
            <a:r>
              <a:rPr lang="en-US" dirty="0"/>
              <a:t> … e</a:t>
            </a:r>
            <a:r>
              <a:rPr lang="en-US" baseline="-25000" dirty="0"/>
              <a:t>m</a:t>
            </a:r>
            <a:r>
              <a:rPr lang="en-US" dirty="0"/>
              <a:t> are the new dimension vectors</a:t>
            </a:r>
          </a:p>
          <a:p>
            <a:pPr marL="285750" indent="-285750">
              <a:buFontTx/>
              <a:buChar char="-"/>
            </a:pPr>
            <a:r>
              <a:rPr lang="en-US" dirty="0"/>
              <a:t>Predictors : instance X = {x</a:t>
            </a:r>
            <a:r>
              <a:rPr lang="en-US" baseline="-25000" dirty="0"/>
              <a:t>1</a:t>
            </a:r>
            <a:r>
              <a:rPr lang="en-US" dirty="0"/>
              <a:t>, x</a:t>
            </a:r>
            <a:r>
              <a:rPr lang="en-US" baseline="-25000" dirty="0"/>
              <a:t>2</a:t>
            </a:r>
            <a:r>
              <a:rPr lang="en-US" dirty="0"/>
              <a:t> … x</a:t>
            </a:r>
            <a:r>
              <a:rPr lang="en-US" baseline="-25000" dirty="0"/>
              <a:t>d</a:t>
            </a:r>
            <a:r>
              <a:rPr lang="en-US" dirty="0"/>
              <a:t>}</a:t>
            </a:r>
          </a:p>
          <a:p>
            <a:pPr marL="285750" indent="-285750">
              <a:buFontTx/>
              <a:buChar char="-"/>
            </a:pPr>
            <a:endParaRPr lang="en-US" dirty="0"/>
          </a:p>
          <a:p>
            <a:pPr marL="285750" indent="-285750">
              <a:buFontTx/>
              <a:buChar char="-"/>
            </a:pPr>
            <a:r>
              <a:rPr lang="en-US" dirty="0"/>
              <a:t>Calculate new coordinates x’ = {x’</a:t>
            </a:r>
            <a:r>
              <a:rPr lang="en-US" baseline="-25000" dirty="0"/>
              <a:t>1</a:t>
            </a:r>
            <a:r>
              <a:rPr lang="en-US" dirty="0"/>
              <a:t>, x’</a:t>
            </a:r>
            <a:r>
              <a:rPr lang="en-US" baseline="-25000" dirty="0"/>
              <a:t>2</a:t>
            </a:r>
            <a:r>
              <a:rPr lang="en-US" dirty="0"/>
              <a:t> … x’</a:t>
            </a:r>
            <a:r>
              <a:rPr lang="en-US" baseline="-25000" dirty="0"/>
              <a:t>d</a:t>
            </a:r>
            <a:r>
              <a:rPr lang="en-US" dirty="0"/>
              <a:t>}</a:t>
            </a:r>
          </a:p>
          <a:p>
            <a:pPr marL="742950" lvl="1" indent="-285750">
              <a:buFontTx/>
              <a:buChar char="-"/>
            </a:pPr>
            <a:r>
              <a:rPr lang="en-US" dirty="0">
                <a:highlight>
                  <a:srgbClr val="FFFF00"/>
                </a:highlight>
              </a:rPr>
              <a:t>Center</a:t>
            </a:r>
            <a:r>
              <a:rPr lang="en-US" dirty="0"/>
              <a:t> the instance (subtract the mean) : x’ - </a:t>
            </a:r>
            <a:r>
              <a:rPr lang="en-US" dirty="0">
                <a:sym typeface="Symbol" panose="05050102010706020507" pitchFamily="18" charset="2"/>
              </a:rPr>
              <a:t></a:t>
            </a:r>
          </a:p>
          <a:p>
            <a:pPr marL="742950" lvl="1" indent="-285750">
              <a:buFontTx/>
              <a:buChar char="-"/>
            </a:pPr>
            <a:r>
              <a:rPr lang="en-US" dirty="0">
                <a:highlight>
                  <a:srgbClr val="FFFF00"/>
                </a:highlight>
                <a:sym typeface="Symbol" panose="05050102010706020507" pitchFamily="18" charset="2"/>
              </a:rPr>
              <a:t>Project</a:t>
            </a:r>
            <a:r>
              <a:rPr lang="en-US" dirty="0">
                <a:sym typeface="Symbol" panose="05050102010706020507" pitchFamily="18" charset="2"/>
              </a:rPr>
              <a:t> to each new dimension (x’ - )</a:t>
            </a:r>
            <a:r>
              <a:rPr lang="en-US" baseline="30000" dirty="0">
                <a:sym typeface="Symbol" panose="05050102010706020507" pitchFamily="18" charset="2"/>
              </a:rPr>
              <a:t>T </a:t>
            </a:r>
            <a:r>
              <a:rPr lang="en-US" dirty="0">
                <a:sym typeface="Symbol" panose="05050102010706020507" pitchFamily="18" charset="2"/>
              </a:rPr>
              <a:t>e</a:t>
            </a:r>
            <a:r>
              <a:rPr lang="en-US" baseline="-25000" dirty="0">
                <a:sym typeface="Symbol" panose="05050102010706020507" pitchFamily="18" charset="2"/>
              </a:rPr>
              <a:t>j</a:t>
            </a:r>
            <a:r>
              <a:rPr lang="en-US" dirty="0">
                <a:sym typeface="Symbol" panose="05050102010706020507" pitchFamily="18" charset="2"/>
              </a:rPr>
              <a:t> , for j=1,2 … m}</a:t>
            </a:r>
          </a:p>
          <a:p>
            <a:pPr marL="742950" lvl="1" indent="-285750">
              <a:buFontTx/>
              <a:buChar char="-"/>
            </a:pPr>
            <a:endParaRPr lang="en-US" dirty="0"/>
          </a:p>
          <a:p>
            <a:pPr marL="285750" indent="-285750">
              <a:buFontTx/>
              <a:buChar char="-"/>
            </a:pPr>
            <a:endParaRPr lang="en-US" dirty="0"/>
          </a:p>
        </p:txBody>
      </p:sp>
      <p:sp>
        <p:nvSpPr>
          <p:cNvPr id="7" name="Callout: Line with Border and Accent Bar 6">
            <a:extLst>
              <a:ext uri="{FF2B5EF4-FFF2-40B4-BE49-F238E27FC236}">
                <a16:creationId xmlns:a16="http://schemas.microsoft.com/office/drawing/2014/main" id="{AB28F0C4-07AE-48BF-980C-E380B19CDEFC}"/>
              </a:ext>
            </a:extLst>
          </p:cNvPr>
          <p:cNvSpPr/>
          <p:nvPr/>
        </p:nvSpPr>
        <p:spPr>
          <a:xfrm>
            <a:off x="7182999" y="3415229"/>
            <a:ext cx="1828480" cy="495759"/>
          </a:xfrm>
          <a:prstGeom prst="accentBorderCallout1">
            <a:avLst>
              <a:gd name="adj1" fmla="val 18750"/>
              <a:gd name="adj2" fmla="val -8333"/>
              <a:gd name="adj3" fmla="val -58611"/>
              <a:gd name="adj4" fmla="val -1419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Projection by DOT product</a:t>
            </a:r>
          </a:p>
        </p:txBody>
      </p:sp>
      <p:pic>
        <p:nvPicPr>
          <p:cNvPr id="9" name="Picture 8">
            <a:extLst>
              <a:ext uri="{FF2B5EF4-FFF2-40B4-BE49-F238E27FC236}">
                <a16:creationId xmlns:a16="http://schemas.microsoft.com/office/drawing/2014/main" id="{4CDFA8DB-F4B6-479D-BF43-C56115D0E038}"/>
              </a:ext>
            </a:extLst>
          </p:cNvPr>
          <p:cNvPicPr>
            <a:picLocks noChangeAspect="1"/>
          </p:cNvPicPr>
          <p:nvPr/>
        </p:nvPicPr>
        <p:blipFill>
          <a:blip r:embed="rId8"/>
          <a:stretch>
            <a:fillRect/>
          </a:stretch>
        </p:blipFill>
        <p:spPr>
          <a:xfrm>
            <a:off x="234101" y="3259026"/>
            <a:ext cx="4793786" cy="1467210"/>
          </a:xfrm>
          <a:prstGeom prst="rect">
            <a:avLst/>
          </a:prstGeom>
        </p:spPr>
      </p:pic>
      <p:sp>
        <p:nvSpPr>
          <p:cNvPr id="17" name="Callout: Line with Border and Accent Bar 16">
            <a:extLst>
              <a:ext uri="{FF2B5EF4-FFF2-40B4-BE49-F238E27FC236}">
                <a16:creationId xmlns:a16="http://schemas.microsoft.com/office/drawing/2014/main" id="{B2BDA65C-8DCA-45C6-AB5C-B1A22B480C73}"/>
              </a:ext>
            </a:extLst>
          </p:cNvPr>
          <p:cNvSpPr/>
          <p:nvPr/>
        </p:nvSpPr>
        <p:spPr>
          <a:xfrm>
            <a:off x="7201060" y="4230477"/>
            <a:ext cx="1828480" cy="495759"/>
          </a:xfrm>
          <a:prstGeom prst="accentBorderCallout1">
            <a:avLst>
              <a:gd name="adj1" fmla="val 18750"/>
              <a:gd name="adj2" fmla="val -8333"/>
              <a:gd name="adj3" fmla="val -58611"/>
              <a:gd name="adj4" fmla="val -1419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Transforming to LOWER dimensions</a:t>
            </a:r>
          </a:p>
        </p:txBody>
      </p:sp>
    </p:spTree>
    <p:extLst>
      <p:ext uri="{BB962C8B-B14F-4D97-AF65-F5344CB8AC3E}">
        <p14:creationId xmlns:p14="http://schemas.microsoft.com/office/powerpoint/2010/main" val="42675315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10D90-D960-4FEE-ADD6-181B78F920FF}"/>
              </a:ext>
            </a:extLst>
          </p:cNvPr>
          <p:cNvSpPr>
            <a:spLocks noGrp="1"/>
          </p:cNvSpPr>
          <p:nvPr>
            <p:ph type="title"/>
          </p:nvPr>
        </p:nvSpPr>
        <p:spPr/>
        <p:txBody>
          <a:bodyPr>
            <a:normAutofit/>
          </a:bodyPr>
          <a:lstStyle/>
          <a:p>
            <a:r>
              <a:rPr lang="en-US" dirty="0"/>
              <a:t>PCA approach</a:t>
            </a:r>
          </a:p>
        </p:txBody>
      </p:sp>
      <p:sp>
        <p:nvSpPr>
          <p:cNvPr id="3" name="Date Placeholder 2">
            <a:extLst>
              <a:ext uri="{FF2B5EF4-FFF2-40B4-BE49-F238E27FC236}">
                <a16:creationId xmlns:a16="http://schemas.microsoft.com/office/drawing/2014/main" id="{86B16EF3-38CA-42E3-BBF9-C93035BCF11F}"/>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15A2547E-ACCE-464E-AE74-C28CF9D9197B}"/>
              </a:ext>
            </a:extLst>
          </p:cNvPr>
          <p:cNvSpPr>
            <a:spLocks noGrp="1"/>
          </p:cNvSpPr>
          <p:nvPr>
            <p:ph type="sldNum" sz="quarter" idx="4"/>
          </p:nvPr>
        </p:nvSpPr>
        <p:spPr/>
        <p:txBody>
          <a:bodyPr/>
          <a:lstStyle/>
          <a:p>
            <a:r>
              <a:rPr lang="en-US"/>
              <a:t>Slide no. </a:t>
            </a:r>
            <a:fld id="{7240F3D1-AE27-48C7-9FC9-EF8542F23A88}" type="slidenum">
              <a:rPr lang="en-US" smtClean="0"/>
              <a:pPr/>
              <a:t>69</a:t>
            </a:fld>
            <a:endParaRPr lang="en-US" dirty="0"/>
          </a:p>
        </p:txBody>
      </p:sp>
      <p:graphicFrame>
        <p:nvGraphicFramePr>
          <p:cNvPr id="12" name="Diagram 11">
            <a:extLst>
              <a:ext uri="{FF2B5EF4-FFF2-40B4-BE49-F238E27FC236}">
                <a16:creationId xmlns:a16="http://schemas.microsoft.com/office/drawing/2014/main" id="{D552B34D-B66C-4742-9E4C-A7D9235FF5D9}"/>
              </a:ext>
            </a:extLst>
          </p:cNvPr>
          <p:cNvGraphicFramePr/>
          <p:nvPr>
            <p:extLst>
              <p:ext uri="{D42A27DB-BD31-4B8C-83A1-F6EECF244321}">
                <p14:modId xmlns:p14="http://schemas.microsoft.com/office/powerpoint/2010/main" val="677730972"/>
              </p:ext>
            </p:extLst>
          </p:nvPr>
        </p:nvGraphicFramePr>
        <p:xfrm>
          <a:off x="132522" y="1038214"/>
          <a:ext cx="4439478" cy="3385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a:extLst>
              <a:ext uri="{FF2B5EF4-FFF2-40B4-BE49-F238E27FC236}">
                <a16:creationId xmlns:a16="http://schemas.microsoft.com/office/drawing/2014/main" id="{5852FBDD-2421-4C6B-82E5-862632560345}"/>
              </a:ext>
            </a:extLst>
          </p:cNvPr>
          <p:cNvSpPr txBox="1"/>
          <p:nvPr/>
        </p:nvSpPr>
        <p:spPr>
          <a:xfrm>
            <a:off x="132522" y="1425344"/>
            <a:ext cx="4439478" cy="2862322"/>
          </a:xfrm>
          <a:prstGeom prst="rect">
            <a:avLst/>
          </a:prstGeom>
          <a:noFill/>
        </p:spPr>
        <p:txBody>
          <a:bodyPr wrap="square" rtlCol="0">
            <a:spAutoFit/>
          </a:bodyPr>
          <a:lstStyle/>
          <a:p>
            <a:pPr marL="285750" indent="-285750">
              <a:buFontTx/>
              <a:buChar char="-"/>
            </a:pPr>
            <a:r>
              <a:rPr lang="en-US" dirty="0"/>
              <a:t>Select dimension </a:t>
            </a:r>
            <a:r>
              <a:rPr lang="en-US" dirty="0">
                <a:solidFill>
                  <a:srgbClr val="0070C0"/>
                </a:solidFill>
              </a:rPr>
              <a:t>e</a:t>
            </a:r>
            <a:r>
              <a:rPr lang="en-US" dirty="0"/>
              <a:t> which maximizes the variance</a:t>
            </a:r>
          </a:p>
          <a:p>
            <a:pPr marL="285750" indent="-285750">
              <a:buFontTx/>
              <a:buChar char="-"/>
            </a:pPr>
            <a:r>
              <a:rPr lang="en-US"/>
              <a:t>Points </a:t>
            </a:r>
            <a:r>
              <a:rPr lang="en-US" dirty="0"/>
              <a:t>X</a:t>
            </a:r>
            <a:r>
              <a:rPr lang="en-US" baseline="-25000" dirty="0"/>
              <a:t>i </a:t>
            </a:r>
            <a:r>
              <a:rPr lang="en-US" dirty="0"/>
              <a:t>projected onto vector </a:t>
            </a:r>
            <a:r>
              <a:rPr lang="en-US" dirty="0">
                <a:solidFill>
                  <a:srgbClr val="0070C0"/>
                </a:solidFill>
              </a:rPr>
              <a:t>e</a:t>
            </a:r>
          </a:p>
          <a:p>
            <a:pPr marL="285750" indent="-285750">
              <a:buFontTx/>
              <a:buChar char="-"/>
            </a:pPr>
            <a:endParaRPr lang="en-US" dirty="0">
              <a:solidFill>
                <a:srgbClr val="0070C0"/>
              </a:solidFill>
            </a:endParaRPr>
          </a:p>
          <a:p>
            <a:pPr marL="285750" indent="-285750">
              <a:buFontTx/>
              <a:buChar char="-"/>
            </a:pPr>
            <a:endParaRPr lang="en-US" dirty="0">
              <a:solidFill>
                <a:srgbClr val="0070C0"/>
              </a:solidFill>
            </a:endParaRPr>
          </a:p>
          <a:p>
            <a:pPr marL="285750" indent="-285750">
              <a:buFontTx/>
              <a:buChar char="-"/>
            </a:pPr>
            <a:endParaRPr lang="en-US" dirty="0">
              <a:solidFill>
                <a:srgbClr val="0070C0"/>
              </a:solidFill>
            </a:endParaRPr>
          </a:p>
          <a:p>
            <a:pPr marL="285750" indent="-285750">
              <a:buFontTx/>
              <a:buChar char="-"/>
            </a:pPr>
            <a:endParaRPr lang="en-US" dirty="0">
              <a:solidFill>
                <a:srgbClr val="0070C0"/>
              </a:solidFill>
            </a:endParaRPr>
          </a:p>
          <a:p>
            <a:pPr marL="285750" indent="-285750">
              <a:buFontTx/>
              <a:buChar char="-"/>
            </a:pPr>
            <a:endParaRPr lang="en-US" dirty="0">
              <a:solidFill>
                <a:srgbClr val="0070C0"/>
              </a:solidFill>
            </a:endParaRPr>
          </a:p>
          <a:p>
            <a:pPr marL="285750" indent="-285750">
              <a:buFontTx/>
              <a:buChar char="-"/>
            </a:pPr>
            <a:r>
              <a:rPr lang="en-US" dirty="0"/>
              <a:t>Variance of projections : </a:t>
            </a:r>
          </a:p>
          <a:p>
            <a:pPr marL="285750" indent="-285750">
              <a:buFontTx/>
              <a:buChar char="-"/>
            </a:pPr>
            <a:endParaRPr lang="en-US" dirty="0"/>
          </a:p>
        </p:txBody>
      </p:sp>
      <p:pic>
        <p:nvPicPr>
          <p:cNvPr id="8" name="Picture 7">
            <a:extLst>
              <a:ext uri="{FF2B5EF4-FFF2-40B4-BE49-F238E27FC236}">
                <a16:creationId xmlns:a16="http://schemas.microsoft.com/office/drawing/2014/main" id="{E0E2D3EA-9038-4FFE-A89E-F5B413D3AEC9}"/>
              </a:ext>
            </a:extLst>
          </p:cNvPr>
          <p:cNvPicPr>
            <a:picLocks noChangeAspect="1"/>
          </p:cNvPicPr>
          <p:nvPr/>
        </p:nvPicPr>
        <p:blipFill>
          <a:blip r:embed="rId7"/>
          <a:stretch>
            <a:fillRect/>
          </a:stretch>
        </p:blipFill>
        <p:spPr>
          <a:xfrm>
            <a:off x="475842" y="2330185"/>
            <a:ext cx="2562225" cy="1381125"/>
          </a:xfrm>
          <a:prstGeom prst="rect">
            <a:avLst/>
          </a:prstGeom>
        </p:spPr>
      </p:pic>
      <p:pic>
        <p:nvPicPr>
          <p:cNvPr id="10" name="Picture 9">
            <a:extLst>
              <a:ext uri="{FF2B5EF4-FFF2-40B4-BE49-F238E27FC236}">
                <a16:creationId xmlns:a16="http://schemas.microsoft.com/office/drawing/2014/main" id="{F15DBA3B-C68A-41C2-844A-B2D4B0FEA99E}"/>
              </a:ext>
            </a:extLst>
          </p:cNvPr>
          <p:cNvPicPr>
            <a:picLocks noChangeAspect="1"/>
          </p:cNvPicPr>
          <p:nvPr/>
        </p:nvPicPr>
        <p:blipFill>
          <a:blip r:embed="rId8"/>
          <a:stretch>
            <a:fillRect/>
          </a:stretch>
        </p:blipFill>
        <p:spPr>
          <a:xfrm>
            <a:off x="475842" y="3978212"/>
            <a:ext cx="3390900" cy="781050"/>
          </a:xfrm>
          <a:prstGeom prst="rect">
            <a:avLst/>
          </a:prstGeom>
        </p:spPr>
      </p:pic>
      <p:pic>
        <p:nvPicPr>
          <p:cNvPr id="13" name="Picture 12">
            <a:extLst>
              <a:ext uri="{FF2B5EF4-FFF2-40B4-BE49-F238E27FC236}">
                <a16:creationId xmlns:a16="http://schemas.microsoft.com/office/drawing/2014/main" id="{D307E18D-A304-46A8-87DD-01789B772C89}"/>
              </a:ext>
            </a:extLst>
          </p:cNvPr>
          <p:cNvPicPr>
            <a:picLocks noChangeAspect="1"/>
          </p:cNvPicPr>
          <p:nvPr/>
        </p:nvPicPr>
        <p:blipFill>
          <a:blip r:embed="rId9"/>
          <a:stretch>
            <a:fillRect/>
          </a:stretch>
        </p:blipFill>
        <p:spPr>
          <a:xfrm>
            <a:off x="4664528" y="1748509"/>
            <a:ext cx="3733800" cy="2905125"/>
          </a:xfrm>
          <a:prstGeom prst="rect">
            <a:avLst/>
          </a:prstGeom>
        </p:spPr>
      </p:pic>
      <p:sp>
        <p:nvSpPr>
          <p:cNvPr id="15" name="TextBox 14">
            <a:extLst>
              <a:ext uri="{FF2B5EF4-FFF2-40B4-BE49-F238E27FC236}">
                <a16:creationId xmlns:a16="http://schemas.microsoft.com/office/drawing/2014/main" id="{CEAFB349-4F7D-40E7-BADA-12EDBA08461B}"/>
              </a:ext>
            </a:extLst>
          </p:cNvPr>
          <p:cNvSpPr txBox="1"/>
          <p:nvPr/>
        </p:nvSpPr>
        <p:spPr>
          <a:xfrm>
            <a:off x="4514022" y="1425344"/>
            <a:ext cx="4439478" cy="646331"/>
          </a:xfrm>
          <a:prstGeom prst="rect">
            <a:avLst/>
          </a:prstGeom>
          <a:noFill/>
        </p:spPr>
        <p:txBody>
          <a:bodyPr wrap="square" rtlCol="0">
            <a:spAutoFit/>
          </a:bodyPr>
          <a:lstStyle/>
          <a:p>
            <a:pPr marL="285750" indent="-285750">
              <a:buFontTx/>
              <a:buChar char="-"/>
            </a:pPr>
            <a:r>
              <a:rPr lang="en-US" dirty="0"/>
              <a:t>Maximize variance</a:t>
            </a:r>
          </a:p>
          <a:p>
            <a:pPr marL="285750" indent="-285750">
              <a:buFontTx/>
              <a:buChar char="-"/>
            </a:pPr>
            <a:endParaRPr lang="en-US" dirty="0"/>
          </a:p>
        </p:txBody>
      </p:sp>
    </p:spTree>
    <p:extLst>
      <p:ext uri="{BB962C8B-B14F-4D97-AF65-F5344CB8AC3E}">
        <p14:creationId xmlns:p14="http://schemas.microsoft.com/office/powerpoint/2010/main" val="2714192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C520E-0A26-459A-9745-37405A7CA16F}"/>
              </a:ext>
            </a:extLst>
          </p:cNvPr>
          <p:cNvSpPr>
            <a:spLocks noGrp="1"/>
          </p:cNvSpPr>
          <p:nvPr>
            <p:ph type="title"/>
          </p:nvPr>
        </p:nvSpPr>
        <p:spPr/>
        <p:txBody>
          <a:bodyPr/>
          <a:lstStyle/>
          <a:p>
            <a:r>
              <a:rPr lang="en-US" dirty="0"/>
              <a:t>Understanding Features</a:t>
            </a:r>
          </a:p>
        </p:txBody>
      </p:sp>
      <p:sp>
        <p:nvSpPr>
          <p:cNvPr id="3" name="Date Placeholder 2">
            <a:extLst>
              <a:ext uri="{FF2B5EF4-FFF2-40B4-BE49-F238E27FC236}">
                <a16:creationId xmlns:a16="http://schemas.microsoft.com/office/drawing/2014/main" id="{2FB20998-CC9B-4AE5-A8D5-12FDDBBF659F}"/>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F6F1C76B-6AC5-4AFA-8B8E-F553C914225B}"/>
              </a:ext>
            </a:extLst>
          </p:cNvPr>
          <p:cNvSpPr>
            <a:spLocks noGrp="1"/>
          </p:cNvSpPr>
          <p:nvPr>
            <p:ph type="sldNum" sz="quarter" idx="4"/>
          </p:nvPr>
        </p:nvSpPr>
        <p:spPr/>
        <p:txBody>
          <a:bodyPr/>
          <a:lstStyle/>
          <a:p>
            <a:r>
              <a:rPr lang="en-US"/>
              <a:t>Slide no. </a:t>
            </a:r>
            <a:fld id="{7240F3D1-AE27-48C7-9FC9-EF8542F23A88}" type="slidenum">
              <a:rPr lang="en-US" smtClean="0"/>
              <a:pPr/>
              <a:t>7</a:t>
            </a:fld>
            <a:endParaRPr lang="en-US" dirty="0"/>
          </a:p>
        </p:txBody>
      </p:sp>
      <p:pic>
        <p:nvPicPr>
          <p:cNvPr id="6" name="Picture 5">
            <a:extLst>
              <a:ext uri="{FF2B5EF4-FFF2-40B4-BE49-F238E27FC236}">
                <a16:creationId xmlns:a16="http://schemas.microsoft.com/office/drawing/2014/main" id="{AE589687-2BFF-4A8A-8775-4660D06D9B68}"/>
              </a:ext>
            </a:extLst>
          </p:cNvPr>
          <p:cNvPicPr>
            <a:picLocks noChangeAspect="1"/>
          </p:cNvPicPr>
          <p:nvPr/>
        </p:nvPicPr>
        <p:blipFill>
          <a:blip r:embed="rId2"/>
          <a:stretch>
            <a:fillRect/>
          </a:stretch>
        </p:blipFill>
        <p:spPr>
          <a:xfrm>
            <a:off x="5827123" y="985430"/>
            <a:ext cx="3238500" cy="1933575"/>
          </a:xfrm>
          <a:prstGeom prst="rect">
            <a:avLst/>
          </a:prstGeom>
        </p:spPr>
      </p:pic>
      <p:sp>
        <p:nvSpPr>
          <p:cNvPr id="7" name="Rectangle 6">
            <a:extLst>
              <a:ext uri="{FF2B5EF4-FFF2-40B4-BE49-F238E27FC236}">
                <a16:creationId xmlns:a16="http://schemas.microsoft.com/office/drawing/2014/main" id="{E2D9293E-5A09-425E-A451-3E7126674F68}"/>
              </a:ext>
            </a:extLst>
          </p:cNvPr>
          <p:cNvSpPr/>
          <p:nvPr/>
        </p:nvSpPr>
        <p:spPr>
          <a:xfrm>
            <a:off x="78377" y="985430"/>
            <a:ext cx="5552804" cy="3293209"/>
          </a:xfrm>
          <a:prstGeom prst="rect">
            <a:avLst/>
          </a:prstGeom>
        </p:spPr>
        <p:txBody>
          <a:bodyPr wrap="square">
            <a:spAutoFit/>
          </a:bodyPr>
          <a:lstStyle/>
          <a:p>
            <a:pPr marL="285750" indent="-285750">
              <a:buFont typeface="Arial" panose="020B0604020202020204" pitchFamily="34" charset="0"/>
              <a:buChar char="•"/>
            </a:pPr>
            <a:r>
              <a:rPr lang="en-US" sz="1600" dirty="0"/>
              <a:t>each row typically indicates a </a:t>
            </a:r>
            <a:r>
              <a:rPr lang="en-US" sz="1600" dirty="0">
                <a:solidFill>
                  <a:srgbClr val="0070C0"/>
                </a:solidFill>
              </a:rPr>
              <a:t>feature vector </a:t>
            </a:r>
          </a:p>
          <a:p>
            <a:pPr marL="285750" indent="-285750">
              <a:buFont typeface="Arial" panose="020B0604020202020204" pitchFamily="34" charset="0"/>
              <a:buChar char="•"/>
            </a:pPr>
            <a:endParaRPr lang="en-US" sz="1600" dirty="0">
              <a:solidFill>
                <a:srgbClr val="0070C0"/>
              </a:solidFill>
            </a:endParaRPr>
          </a:p>
          <a:p>
            <a:pPr marL="285750" indent="-285750">
              <a:buFont typeface="Arial" panose="020B0604020202020204" pitchFamily="34" charset="0"/>
              <a:buChar char="•"/>
            </a:pPr>
            <a:r>
              <a:rPr lang="en-US" sz="1600" dirty="0"/>
              <a:t>entire set of features across all the observations forms a two-dimensional feature </a:t>
            </a:r>
            <a:r>
              <a:rPr lang="en-US" sz="1600" dirty="0">
                <a:solidFill>
                  <a:srgbClr val="0070C0"/>
                </a:solidFill>
              </a:rPr>
              <a:t>matrix</a:t>
            </a:r>
            <a:r>
              <a:rPr lang="en-US" sz="1600" dirty="0"/>
              <a:t> also known as a </a:t>
            </a:r>
            <a:r>
              <a:rPr lang="en-US" sz="1600" dirty="0">
                <a:solidFill>
                  <a:srgbClr val="0070C0"/>
                </a:solidFill>
              </a:rPr>
              <a:t>feature-set</a:t>
            </a:r>
            <a:r>
              <a:rPr lang="en-US" sz="1600" dirty="0"/>
              <a:t>.</a:t>
            </a:r>
          </a:p>
          <a:p>
            <a:endParaRPr lang="en-US" sz="1600" dirty="0"/>
          </a:p>
          <a:p>
            <a:pPr marL="285750" indent="-285750">
              <a:buFont typeface="Arial" panose="020B0604020202020204" pitchFamily="34" charset="0"/>
              <a:buChar char="•"/>
            </a:pPr>
            <a:r>
              <a:rPr lang="en-US" sz="1600" dirty="0"/>
              <a:t>This is akin to </a:t>
            </a:r>
            <a:r>
              <a:rPr lang="en-US" sz="1600" dirty="0">
                <a:solidFill>
                  <a:srgbClr val="0070C0"/>
                </a:solidFill>
              </a:rPr>
              <a:t>data frames </a:t>
            </a:r>
            <a:r>
              <a:rPr lang="en-US" sz="1600" dirty="0"/>
              <a:t>representing 2-dimensional data.</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 Typically machine learning algorithms work with these numeric matrices or tensors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most </a:t>
            </a:r>
            <a:r>
              <a:rPr lang="en-US" sz="1600" dirty="0">
                <a:solidFill>
                  <a:srgbClr val="0070C0"/>
                </a:solidFill>
              </a:rPr>
              <a:t>feature engineering techniques </a:t>
            </a:r>
            <a:r>
              <a:rPr lang="en-US" sz="1600" dirty="0"/>
              <a:t>deal with converting raw data into some numeric representations which can be easily understood by these algorithms.</a:t>
            </a:r>
          </a:p>
        </p:txBody>
      </p:sp>
    </p:spTree>
    <p:extLst>
      <p:ext uri="{BB962C8B-B14F-4D97-AF65-F5344CB8AC3E}">
        <p14:creationId xmlns:p14="http://schemas.microsoft.com/office/powerpoint/2010/main" val="16655868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10D90-D960-4FEE-ADD6-181B78F920FF}"/>
              </a:ext>
            </a:extLst>
          </p:cNvPr>
          <p:cNvSpPr>
            <a:spLocks noGrp="1"/>
          </p:cNvSpPr>
          <p:nvPr>
            <p:ph type="title"/>
          </p:nvPr>
        </p:nvSpPr>
        <p:spPr/>
        <p:txBody>
          <a:bodyPr>
            <a:normAutofit/>
          </a:bodyPr>
          <a:lstStyle/>
          <a:p>
            <a:r>
              <a:rPr lang="en-US" dirty="0"/>
              <a:t>PCA approach</a:t>
            </a:r>
          </a:p>
        </p:txBody>
      </p:sp>
      <p:sp>
        <p:nvSpPr>
          <p:cNvPr id="3" name="Date Placeholder 2">
            <a:extLst>
              <a:ext uri="{FF2B5EF4-FFF2-40B4-BE49-F238E27FC236}">
                <a16:creationId xmlns:a16="http://schemas.microsoft.com/office/drawing/2014/main" id="{86B16EF3-38CA-42E3-BBF9-C93035BCF11F}"/>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15A2547E-ACCE-464E-AE74-C28CF9D9197B}"/>
              </a:ext>
            </a:extLst>
          </p:cNvPr>
          <p:cNvSpPr>
            <a:spLocks noGrp="1"/>
          </p:cNvSpPr>
          <p:nvPr>
            <p:ph type="sldNum" sz="quarter" idx="4"/>
          </p:nvPr>
        </p:nvSpPr>
        <p:spPr/>
        <p:txBody>
          <a:bodyPr/>
          <a:lstStyle/>
          <a:p>
            <a:r>
              <a:rPr lang="en-US"/>
              <a:t>Slide no. </a:t>
            </a:r>
            <a:fld id="{7240F3D1-AE27-48C7-9FC9-EF8542F23A88}" type="slidenum">
              <a:rPr lang="en-US" smtClean="0"/>
              <a:pPr/>
              <a:t>70</a:t>
            </a:fld>
            <a:endParaRPr lang="en-US" dirty="0"/>
          </a:p>
        </p:txBody>
      </p:sp>
      <p:graphicFrame>
        <p:nvGraphicFramePr>
          <p:cNvPr id="12" name="Diagram 11">
            <a:extLst>
              <a:ext uri="{FF2B5EF4-FFF2-40B4-BE49-F238E27FC236}">
                <a16:creationId xmlns:a16="http://schemas.microsoft.com/office/drawing/2014/main" id="{D552B34D-B66C-4742-9E4C-A7D9235FF5D9}"/>
              </a:ext>
            </a:extLst>
          </p:cNvPr>
          <p:cNvGraphicFramePr/>
          <p:nvPr>
            <p:extLst/>
          </p:nvPr>
        </p:nvGraphicFramePr>
        <p:xfrm>
          <a:off x="132522" y="1038214"/>
          <a:ext cx="4439478" cy="3385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Picture 12">
            <a:extLst>
              <a:ext uri="{FF2B5EF4-FFF2-40B4-BE49-F238E27FC236}">
                <a16:creationId xmlns:a16="http://schemas.microsoft.com/office/drawing/2014/main" id="{D307E18D-A304-46A8-87DD-01789B772C89}"/>
              </a:ext>
            </a:extLst>
          </p:cNvPr>
          <p:cNvPicPr>
            <a:picLocks noChangeAspect="1"/>
          </p:cNvPicPr>
          <p:nvPr/>
        </p:nvPicPr>
        <p:blipFill>
          <a:blip r:embed="rId7"/>
          <a:stretch>
            <a:fillRect/>
          </a:stretch>
        </p:blipFill>
        <p:spPr>
          <a:xfrm>
            <a:off x="223157" y="1699933"/>
            <a:ext cx="3733800" cy="2905125"/>
          </a:xfrm>
          <a:prstGeom prst="rect">
            <a:avLst/>
          </a:prstGeom>
        </p:spPr>
      </p:pic>
      <p:sp>
        <p:nvSpPr>
          <p:cNvPr id="15" name="TextBox 14">
            <a:extLst>
              <a:ext uri="{FF2B5EF4-FFF2-40B4-BE49-F238E27FC236}">
                <a16:creationId xmlns:a16="http://schemas.microsoft.com/office/drawing/2014/main" id="{CEAFB349-4F7D-40E7-BADA-12EDBA08461B}"/>
              </a:ext>
            </a:extLst>
          </p:cNvPr>
          <p:cNvSpPr txBox="1"/>
          <p:nvPr/>
        </p:nvSpPr>
        <p:spPr>
          <a:xfrm>
            <a:off x="72651" y="1376768"/>
            <a:ext cx="4439478" cy="646331"/>
          </a:xfrm>
          <a:prstGeom prst="rect">
            <a:avLst/>
          </a:prstGeom>
          <a:noFill/>
        </p:spPr>
        <p:txBody>
          <a:bodyPr wrap="square" rtlCol="0">
            <a:spAutoFit/>
          </a:bodyPr>
          <a:lstStyle/>
          <a:p>
            <a:pPr marL="285750" indent="-285750">
              <a:buFontTx/>
              <a:buChar char="-"/>
            </a:pPr>
            <a:r>
              <a:rPr lang="en-US" dirty="0"/>
              <a:t>Maximize variance</a:t>
            </a:r>
          </a:p>
          <a:p>
            <a:pPr marL="285750" indent="-285750">
              <a:buFontTx/>
              <a:buChar char="-"/>
            </a:pPr>
            <a:endParaRPr lang="en-US" dirty="0"/>
          </a:p>
        </p:txBody>
      </p:sp>
      <p:pic>
        <p:nvPicPr>
          <p:cNvPr id="5" name="Picture 4">
            <a:extLst>
              <a:ext uri="{FF2B5EF4-FFF2-40B4-BE49-F238E27FC236}">
                <a16:creationId xmlns:a16="http://schemas.microsoft.com/office/drawing/2014/main" id="{45158509-3239-4A87-BC3A-EB4BFD1D7804}"/>
              </a:ext>
            </a:extLst>
          </p:cNvPr>
          <p:cNvPicPr>
            <a:picLocks noChangeAspect="1"/>
          </p:cNvPicPr>
          <p:nvPr/>
        </p:nvPicPr>
        <p:blipFill>
          <a:blip r:embed="rId8"/>
          <a:stretch>
            <a:fillRect/>
          </a:stretch>
        </p:blipFill>
        <p:spPr>
          <a:xfrm>
            <a:off x="6000750" y="2015502"/>
            <a:ext cx="2171700" cy="1714500"/>
          </a:xfrm>
          <a:prstGeom prst="rect">
            <a:avLst/>
          </a:prstGeom>
        </p:spPr>
      </p:pic>
      <p:cxnSp>
        <p:nvCxnSpPr>
          <p:cNvPr id="7" name="Straight Arrow Connector 6">
            <a:extLst>
              <a:ext uri="{FF2B5EF4-FFF2-40B4-BE49-F238E27FC236}">
                <a16:creationId xmlns:a16="http://schemas.microsoft.com/office/drawing/2014/main" id="{CF04E1E3-59F1-4EB9-A222-F0AEE57D9D5B}"/>
              </a:ext>
            </a:extLst>
          </p:cNvPr>
          <p:cNvCxnSpPr>
            <a:endCxn id="5" idx="1"/>
          </p:cNvCxnSpPr>
          <p:nvPr/>
        </p:nvCxnSpPr>
        <p:spPr>
          <a:xfrm>
            <a:off x="4251960" y="2872752"/>
            <a:ext cx="1748790"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9" name="TextBox 8">
            <a:extLst>
              <a:ext uri="{FF2B5EF4-FFF2-40B4-BE49-F238E27FC236}">
                <a16:creationId xmlns:a16="http://schemas.microsoft.com/office/drawing/2014/main" id="{CDD7142B-1CF3-4A62-B267-7F3094D93D2C}"/>
              </a:ext>
            </a:extLst>
          </p:cNvPr>
          <p:cNvSpPr txBox="1"/>
          <p:nvPr/>
        </p:nvSpPr>
        <p:spPr>
          <a:xfrm>
            <a:off x="4345305" y="2270748"/>
            <a:ext cx="1267097" cy="1077218"/>
          </a:xfrm>
          <a:prstGeom prst="rect">
            <a:avLst/>
          </a:prstGeom>
          <a:noFill/>
        </p:spPr>
        <p:txBody>
          <a:bodyPr wrap="square" rtlCol="0">
            <a:spAutoFit/>
          </a:bodyPr>
          <a:lstStyle/>
          <a:p>
            <a:r>
              <a:rPr lang="en-US" sz="1600" dirty="0"/>
              <a:t>Each row of the COV is multiplied by e vector.</a:t>
            </a:r>
          </a:p>
        </p:txBody>
      </p:sp>
    </p:spTree>
    <p:extLst>
      <p:ext uri="{BB962C8B-B14F-4D97-AF65-F5344CB8AC3E}">
        <p14:creationId xmlns:p14="http://schemas.microsoft.com/office/powerpoint/2010/main" val="36719075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10D90-D960-4FEE-ADD6-181B78F920FF}"/>
              </a:ext>
            </a:extLst>
          </p:cNvPr>
          <p:cNvSpPr>
            <a:spLocks noGrp="1"/>
          </p:cNvSpPr>
          <p:nvPr>
            <p:ph type="title"/>
          </p:nvPr>
        </p:nvSpPr>
        <p:spPr/>
        <p:txBody>
          <a:bodyPr>
            <a:normAutofit/>
          </a:bodyPr>
          <a:lstStyle/>
          <a:p>
            <a:r>
              <a:rPr lang="en-US" dirty="0"/>
              <a:t>PCA approach</a:t>
            </a:r>
          </a:p>
        </p:txBody>
      </p:sp>
      <p:sp>
        <p:nvSpPr>
          <p:cNvPr id="3" name="Date Placeholder 2">
            <a:extLst>
              <a:ext uri="{FF2B5EF4-FFF2-40B4-BE49-F238E27FC236}">
                <a16:creationId xmlns:a16="http://schemas.microsoft.com/office/drawing/2014/main" id="{86B16EF3-38CA-42E3-BBF9-C93035BCF11F}"/>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15A2547E-ACCE-464E-AE74-C28CF9D9197B}"/>
              </a:ext>
            </a:extLst>
          </p:cNvPr>
          <p:cNvSpPr>
            <a:spLocks noGrp="1"/>
          </p:cNvSpPr>
          <p:nvPr>
            <p:ph type="sldNum" sz="quarter" idx="4"/>
          </p:nvPr>
        </p:nvSpPr>
        <p:spPr/>
        <p:txBody>
          <a:bodyPr/>
          <a:lstStyle/>
          <a:p>
            <a:r>
              <a:rPr lang="en-US"/>
              <a:t>Slide no. </a:t>
            </a:r>
            <a:fld id="{7240F3D1-AE27-48C7-9FC9-EF8542F23A88}" type="slidenum">
              <a:rPr lang="en-US" smtClean="0"/>
              <a:pPr/>
              <a:t>71</a:t>
            </a:fld>
            <a:endParaRPr lang="en-US" dirty="0"/>
          </a:p>
        </p:txBody>
      </p:sp>
      <p:graphicFrame>
        <p:nvGraphicFramePr>
          <p:cNvPr id="12" name="Diagram 11">
            <a:extLst>
              <a:ext uri="{FF2B5EF4-FFF2-40B4-BE49-F238E27FC236}">
                <a16:creationId xmlns:a16="http://schemas.microsoft.com/office/drawing/2014/main" id="{D552B34D-B66C-4742-9E4C-A7D9235FF5D9}"/>
              </a:ext>
            </a:extLst>
          </p:cNvPr>
          <p:cNvGraphicFramePr/>
          <p:nvPr>
            <p:extLst>
              <p:ext uri="{D42A27DB-BD31-4B8C-83A1-F6EECF244321}">
                <p14:modId xmlns:p14="http://schemas.microsoft.com/office/powerpoint/2010/main" val="3566815561"/>
              </p:ext>
            </p:extLst>
          </p:nvPr>
        </p:nvGraphicFramePr>
        <p:xfrm>
          <a:off x="132522" y="1038214"/>
          <a:ext cx="4439478" cy="3385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a:extLst>
              <a:ext uri="{FF2B5EF4-FFF2-40B4-BE49-F238E27FC236}">
                <a16:creationId xmlns:a16="http://schemas.microsoft.com/office/drawing/2014/main" id="{CEAFB349-4F7D-40E7-BADA-12EDBA08461B}"/>
              </a:ext>
            </a:extLst>
          </p:cNvPr>
          <p:cNvSpPr txBox="1"/>
          <p:nvPr/>
        </p:nvSpPr>
        <p:spPr>
          <a:xfrm>
            <a:off x="72651" y="1376768"/>
            <a:ext cx="6009062" cy="3375283"/>
          </a:xfrm>
          <a:prstGeom prst="rect">
            <a:avLst/>
          </a:prstGeom>
          <a:noFill/>
        </p:spPr>
        <p:txBody>
          <a:bodyPr wrap="square" rtlCol="0">
            <a:spAutoFit/>
          </a:bodyPr>
          <a:lstStyle/>
          <a:p>
            <a:pPr marL="285750" indent="-285750">
              <a:buFontTx/>
              <a:buChar char="-"/>
            </a:pPr>
            <a:r>
              <a:rPr lang="en-US" sz="1600" dirty="0">
                <a:solidFill>
                  <a:srgbClr val="0070C0"/>
                </a:solidFill>
              </a:rPr>
              <a:t>Eigen vectors  </a:t>
            </a:r>
            <a:r>
              <a:rPr lang="en-US" sz="1600" dirty="0"/>
              <a:t>e</a:t>
            </a:r>
            <a:r>
              <a:rPr lang="en-US" sz="1600" baseline="-25000" dirty="0"/>
              <a:t>1</a:t>
            </a:r>
            <a:r>
              <a:rPr lang="en-US" sz="1600" dirty="0"/>
              <a:t>, e</a:t>
            </a:r>
            <a:r>
              <a:rPr lang="en-US" sz="1600" baseline="-25000" dirty="0"/>
              <a:t>2</a:t>
            </a:r>
            <a:r>
              <a:rPr lang="en-US" sz="1600" dirty="0"/>
              <a:t>, …e</a:t>
            </a:r>
            <a:r>
              <a:rPr lang="en-US" sz="1600" baseline="-25000" dirty="0"/>
              <a:t>d</a:t>
            </a:r>
          </a:p>
          <a:p>
            <a:pPr marL="285750" indent="-285750">
              <a:buFontTx/>
              <a:buChar char="-"/>
            </a:pPr>
            <a:endParaRPr lang="en-US" sz="1600" baseline="-25000" dirty="0"/>
          </a:p>
          <a:p>
            <a:pPr marL="285750" indent="-285750">
              <a:buFontTx/>
              <a:buChar char="-"/>
            </a:pPr>
            <a:r>
              <a:rPr lang="en-US" sz="1600" dirty="0">
                <a:solidFill>
                  <a:srgbClr val="0070C0"/>
                </a:solidFill>
              </a:rPr>
              <a:t>Predictors</a:t>
            </a:r>
            <a:r>
              <a:rPr lang="en-US" sz="1600" dirty="0"/>
              <a:t> : x</a:t>
            </a:r>
            <a:r>
              <a:rPr lang="en-US" sz="1600" baseline="-25000" dirty="0"/>
              <a:t>1</a:t>
            </a:r>
            <a:r>
              <a:rPr lang="en-US" sz="1600" dirty="0"/>
              <a:t>, x</a:t>
            </a:r>
            <a:r>
              <a:rPr lang="en-US" sz="1600" baseline="-25000" dirty="0"/>
              <a:t>2</a:t>
            </a:r>
            <a:r>
              <a:rPr lang="en-US" sz="1600" dirty="0"/>
              <a:t>… x</a:t>
            </a:r>
            <a:r>
              <a:rPr lang="en-US" sz="1600" baseline="-25000" dirty="0"/>
              <a:t>d</a:t>
            </a:r>
          </a:p>
          <a:p>
            <a:pPr marL="285750" indent="-285750">
              <a:buFontTx/>
              <a:buChar char="-"/>
            </a:pPr>
            <a:endParaRPr lang="en-US" sz="1600" baseline="-25000" dirty="0"/>
          </a:p>
          <a:p>
            <a:pPr marL="285750" indent="-285750">
              <a:buFontTx/>
              <a:buChar char="-"/>
            </a:pPr>
            <a:r>
              <a:rPr lang="en-US" sz="1600" dirty="0">
                <a:solidFill>
                  <a:srgbClr val="0070C0"/>
                </a:solidFill>
              </a:rPr>
              <a:t>Eigen values</a:t>
            </a:r>
            <a:r>
              <a:rPr lang="en-US" sz="1600" dirty="0"/>
              <a:t>, </a:t>
            </a:r>
            <a:r>
              <a:rPr lang="en-US" sz="1600" dirty="0">
                <a:sym typeface="Symbol" panose="05050102010706020507" pitchFamily="18" charset="2"/>
              </a:rPr>
              <a:t></a:t>
            </a:r>
            <a:r>
              <a:rPr lang="en-US" sz="1600" baseline="-25000" dirty="0">
                <a:sym typeface="Symbol" panose="05050102010706020507" pitchFamily="18" charset="2"/>
              </a:rPr>
              <a:t>I </a:t>
            </a:r>
            <a:r>
              <a:rPr lang="en-US" sz="1600" dirty="0">
                <a:sym typeface="Symbol" panose="05050102010706020507" pitchFamily="18" charset="2"/>
              </a:rPr>
              <a:t>= </a:t>
            </a:r>
            <a:r>
              <a:rPr lang="en-US" sz="1600" dirty="0">
                <a:solidFill>
                  <a:srgbClr val="0070C0"/>
                </a:solidFill>
                <a:sym typeface="Symbol" panose="05050102010706020507" pitchFamily="18" charset="2"/>
              </a:rPr>
              <a:t>variance</a:t>
            </a:r>
            <a:r>
              <a:rPr lang="en-US" sz="1600" dirty="0">
                <a:sym typeface="Symbol" panose="05050102010706020507" pitchFamily="18" charset="2"/>
              </a:rPr>
              <a:t> along the </a:t>
            </a:r>
            <a:r>
              <a:rPr lang="en-US" sz="1600" dirty="0"/>
              <a:t>e</a:t>
            </a:r>
            <a:r>
              <a:rPr lang="en-US" sz="1600" baseline="-25000" dirty="0"/>
              <a:t>i</a:t>
            </a:r>
          </a:p>
          <a:p>
            <a:pPr marL="285750" indent="-285750">
              <a:buFontTx/>
              <a:buChar char="-"/>
            </a:pPr>
            <a:endParaRPr lang="en-US" sz="1600" dirty="0"/>
          </a:p>
          <a:p>
            <a:pPr marL="285750" indent="-285750">
              <a:buFontTx/>
              <a:buChar char="-"/>
            </a:pPr>
            <a:r>
              <a:rPr lang="en-US" sz="1600" dirty="0"/>
              <a:t>Pick e</a:t>
            </a:r>
            <a:r>
              <a:rPr lang="en-US" sz="1600" baseline="-25000" dirty="0"/>
              <a:t>i </a:t>
            </a:r>
            <a:r>
              <a:rPr lang="en-US" sz="1600" dirty="0"/>
              <a:t> that explains the most variance</a:t>
            </a:r>
          </a:p>
          <a:p>
            <a:pPr marL="285750" indent="-285750">
              <a:buFontTx/>
              <a:buChar char="-"/>
            </a:pPr>
            <a:endParaRPr lang="en-US" sz="1600" dirty="0"/>
          </a:p>
          <a:p>
            <a:pPr marL="285750" indent="-285750">
              <a:buFontTx/>
              <a:buChar char="-"/>
            </a:pPr>
            <a:r>
              <a:rPr lang="en-US" sz="1600" dirty="0"/>
              <a:t>Pick first m eigen vectors which explain 90% or more of the total variance </a:t>
            </a:r>
          </a:p>
          <a:p>
            <a:pPr marL="285750" indent="-285750">
              <a:buFontTx/>
              <a:buChar char="-"/>
            </a:pPr>
            <a:endParaRPr lang="en-US" sz="1600" dirty="0"/>
          </a:p>
          <a:p>
            <a:pPr marL="285750" indent="-285750">
              <a:buFontTx/>
              <a:buChar char="-"/>
            </a:pPr>
            <a:r>
              <a:rPr lang="en-US" sz="1600" dirty="0"/>
              <a:t>Or </a:t>
            </a:r>
          </a:p>
          <a:p>
            <a:pPr marL="285750" indent="-285750">
              <a:buFontTx/>
              <a:buChar char="-"/>
            </a:pPr>
            <a:endParaRPr lang="en-US" sz="1600" dirty="0"/>
          </a:p>
          <a:p>
            <a:pPr marL="285750" indent="-285750">
              <a:buFontTx/>
              <a:buChar char="-"/>
            </a:pPr>
            <a:r>
              <a:rPr lang="en-US" sz="1600" dirty="0"/>
              <a:t>Use </a:t>
            </a:r>
            <a:r>
              <a:rPr lang="en-US" sz="1600" dirty="0">
                <a:solidFill>
                  <a:srgbClr val="0070C0"/>
                </a:solidFill>
              </a:rPr>
              <a:t>scree-plot</a:t>
            </a:r>
            <a:r>
              <a:rPr lang="en-US" sz="1600" dirty="0"/>
              <a:t> (plot eigen values in decreasing order)</a:t>
            </a:r>
          </a:p>
        </p:txBody>
      </p:sp>
      <p:pic>
        <p:nvPicPr>
          <p:cNvPr id="6" name="Picture 5">
            <a:extLst>
              <a:ext uri="{FF2B5EF4-FFF2-40B4-BE49-F238E27FC236}">
                <a16:creationId xmlns:a16="http://schemas.microsoft.com/office/drawing/2014/main" id="{DB996C18-BCAE-44DB-8CA8-2C0FC41638DA}"/>
              </a:ext>
            </a:extLst>
          </p:cNvPr>
          <p:cNvPicPr>
            <a:picLocks noChangeAspect="1"/>
          </p:cNvPicPr>
          <p:nvPr/>
        </p:nvPicPr>
        <p:blipFill>
          <a:blip r:embed="rId7"/>
          <a:stretch>
            <a:fillRect/>
          </a:stretch>
        </p:blipFill>
        <p:spPr>
          <a:xfrm>
            <a:off x="6081713" y="901287"/>
            <a:ext cx="3027789" cy="1952947"/>
          </a:xfrm>
          <a:prstGeom prst="rect">
            <a:avLst/>
          </a:prstGeom>
        </p:spPr>
      </p:pic>
      <p:pic>
        <p:nvPicPr>
          <p:cNvPr id="10" name="Picture 9">
            <a:extLst>
              <a:ext uri="{FF2B5EF4-FFF2-40B4-BE49-F238E27FC236}">
                <a16:creationId xmlns:a16="http://schemas.microsoft.com/office/drawing/2014/main" id="{0F6996DE-57B2-4775-8891-022B65F4EF6B}"/>
              </a:ext>
            </a:extLst>
          </p:cNvPr>
          <p:cNvPicPr>
            <a:picLocks noChangeAspect="1"/>
          </p:cNvPicPr>
          <p:nvPr/>
        </p:nvPicPr>
        <p:blipFill>
          <a:blip r:embed="rId8"/>
          <a:stretch>
            <a:fillRect/>
          </a:stretch>
        </p:blipFill>
        <p:spPr>
          <a:xfrm>
            <a:off x="6081713" y="2854234"/>
            <a:ext cx="3027789" cy="1936969"/>
          </a:xfrm>
          <a:prstGeom prst="rect">
            <a:avLst/>
          </a:prstGeom>
        </p:spPr>
      </p:pic>
    </p:spTree>
    <p:extLst>
      <p:ext uri="{BB962C8B-B14F-4D97-AF65-F5344CB8AC3E}">
        <p14:creationId xmlns:p14="http://schemas.microsoft.com/office/powerpoint/2010/main" val="36392288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6CEC9-06C7-4112-8C59-08046FE96F36}"/>
              </a:ext>
            </a:extLst>
          </p:cNvPr>
          <p:cNvSpPr>
            <a:spLocks noGrp="1"/>
          </p:cNvSpPr>
          <p:nvPr>
            <p:ph type="title"/>
          </p:nvPr>
        </p:nvSpPr>
        <p:spPr/>
        <p:txBody>
          <a:bodyPr/>
          <a:lstStyle/>
          <a:p>
            <a:r>
              <a:rPr lang="en-US" dirty="0"/>
              <a:t>Pca – practical issues</a:t>
            </a:r>
          </a:p>
        </p:txBody>
      </p:sp>
      <p:sp>
        <p:nvSpPr>
          <p:cNvPr id="3" name="Date Placeholder 2">
            <a:extLst>
              <a:ext uri="{FF2B5EF4-FFF2-40B4-BE49-F238E27FC236}">
                <a16:creationId xmlns:a16="http://schemas.microsoft.com/office/drawing/2014/main" id="{03651EB1-BD28-4E84-B054-EAA378FB5AE5}"/>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1DC365DD-050C-4352-97A3-E394D7B4EC26}"/>
              </a:ext>
            </a:extLst>
          </p:cNvPr>
          <p:cNvSpPr>
            <a:spLocks noGrp="1"/>
          </p:cNvSpPr>
          <p:nvPr>
            <p:ph type="sldNum" sz="quarter" idx="4"/>
          </p:nvPr>
        </p:nvSpPr>
        <p:spPr/>
        <p:txBody>
          <a:bodyPr/>
          <a:lstStyle/>
          <a:p>
            <a:r>
              <a:rPr lang="en-US"/>
              <a:t>Slide no. </a:t>
            </a:r>
            <a:fld id="{7240F3D1-AE27-48C7-9FC9-EF8542F23A88}" type="slidenum">
              <a:rPr lang="en-US" smtClean="0"/>
              <a:pPr/>
              <a:t>72</a:t>
            </a:fld>
            <a:endParaRPr lang="en-US" dirty="0"/>
          </a:p>
        </p:txBody>
      </p:sp>
      <p:sp>
        <p:nvSpPr>
          <p:cNvPr id="5" name="TextBox 4">
            <a:extLst>
              <a:ext uri="{FF2B5EF4-FFF2-40B4-BE49-F238E27FC236}">
                <a16:creationId xmlns:a16="http://schemas.microsoft.com/office/drawing/2014/main" id="{33436CC5-7D19-4E28-88B4-055EA4AAAFDC}"/>
              </a:ext>
            </a:extLst>
          </p:cNvPr>
          <p:cNvSpPr txBox="1"/>
          <p:nvPr/>
        </p:nvSpPr>
        <p:spPr>
          <a:xfrm>
            <a:off x="79182" y="971819"/>
            <a:ext cx="7510338" cy="2677656"/>
          </a:xfrm>
          <a:prstGeom prst="rect">
            <a:avLst/>
          </a:prstGeom>
          <a:noFill/>
        </p:spPr>
        <p:txBody>
          <a:bodyPr wrap="square" rtlCol="0">
            <a:spAutoFit/>
          </a:bodyPr>
          <a:lstStyle/>
          <a:p>
            <a:pPr marL="285750" indent="-285750">
              <a:buFontTx/>
              <a:buChar char="-"/>
            </a:pPr>
            <a:r>
              <a:rPr lang="en-US" sz="1400" dirty="0"/>
              <a:t>PCA is based on co-variances</a:t>
            </a:r>
          </a:p>
          <a:p>
            <a:pPr marL="285750" indent="-285750">
              <a:buFontTx/>
              <a:buChar char="-"/>
            </a:pPr>
            <a:endParaRPr lang="en-US" sz="1400" dirty="0"/>
          </a:p>
          <a:p>
            <a:pPr marL="285750" indent="-285750">
              <a:buFontTx/>
              <a:buChar char="-"/>
            </a:pPr>
            <a:r>
              <a:rPr lang="en-US" sz="1400" dirty="0"/>
              <a:t>Covariances extremely sensitive to large values</a:t>
            </a:r>
          </a:p>
          <a:p>
            <a:pPr marL="742950" lvl="1" indent="-285750">
              <a:buFontTx/>
              <a:buChar char="-"/>
            </a:pPr>
            <a:r>
              <a:rPr lang="en-US" sz="1400" dirty="0"/>
              <a:t>Multiply some dimension by 1000 (constant) .. Height of people in micrometers !!!</a:t>
            </a:r>
          </a:p>
          <a:p>
            <a:pPr marL="742950" lvl="1" indent="-285750">
              <a:buFontTx/>
              <a:buChar char="-"/>
            </a:pPr>
            <a:r>
              <a:rPr lang="en-US" sz="1400" dirty="0"/>
              <a:t>Dominates COV</a:t>
            </a:r>
          </a:p>
          <a:p>
            <a:pPr marL="742950" lvl="1" indent="-285750">
              <a:buFontTx/>
              <a:buChar char="-"/>
            </a:pPr>
            <a:r>
              <a:rPr lang="en-US" sz="1400" dirty="0"/>
              <a:t>Becomes a principal component</a:t>
            </a:r>
          </a:p>
          <a:p>
            <a:pPr marL="742950" lvl="1" indent="-285750">
              <a:buFontTx/>
              <a:buChar char="-"/>
            </a:pPr>
            <a:endParaRPr lang="en-US" sz="1400" dirty="0"/>
          </a:p>
          <a:p>
            <a:pPr marL="285750" indent="-285750">
              <a:buFontTx/>
              <a:buChar char="-"/>
            </a:pPr>
            <a:r>
              <a:rPr lang="en-US" sz="1400" dirty="0"/>
              <a:t>PCA assumes underlying subspace is linear</a:t>
            </a:r>
          </a:p>
          <a:p>
            <a:pPr marL="285750" indent="-285750">
              <a:buFontTx/>
              <a:buChar char="-"/>
            </a:pPr>
            <a:endParaRPr lang="en-US" sz="1400" dirty="0"/>
          </a:p>
          <a:p>
            <a:pPr marL="285750" indent="-285750">
              <a:buFontTx/>
              <a:buChar char="-"/>
            </a:pPr>
            <a:r>
              <a:rPr lang="en-US" sz="1400" dirty="0"/>
              <a:t>PCA can work most of times, at some time it can really mess up </a:t>
            </a:r>
          </a:p>
          <a:p>
            <a:pPr marL="742950" lvl="1" indent="-285750">
              <a:buFontTx/>
              <a:buChar char="-"/>
            </a:pPr>
            <a:r>
              <a:rPr lang="en-US" sz="1400" dirty="0"/>
              <a:t>The reason is PCA does not look at the class label</a:t>
            </a:r>
          </a:p>
          <a:p>
            <a:pPr marL="742950" lvl="1" indent="-285750">
              <a:buFontTx/>
              <a:buChar char="-"/>
            </a:pPr>
            <a:endParaRPr lang="en-US" sz="1400" dirty="0"/>
          </a:p>
        </p:txBody>
      </p:sp>
    </p:spTree>
    <p:extLst>
      <p:ext uri="{BB962C8B-B14F-4D97-AF65-F5344CB8AC3E}">
        <p14:creationId xmlns:p14="http://schemas.microsoft.com/office/powerpoint/2010/main" val="41389117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10D90-D960-4FEE-ADD6-181B78F920FF}"/>
              </a:ext>
            </a:extLst>
          </p:cNvPr>
          <p:cNvSpPr>
            <a:spLocks noGrp="1"/>
          </p:cNvSpPr>
          <p:nvPr>
            <p:ph type="title"/>
          </p:nvPr>
        </p:nvSpPr>
        <p:spPr/>
        <p:txBody>
          <a:bodyPr>
            <a:normAutofit/>
          </a:bodyPr>
          <a:lstStyle/>
          <a:p>
            <a:r>
              <a:rPr lang="en-US" dirty="0"/>
              <a:t>Summarizing the PCA approach - mathematically</a:t>
            </a:r>
          </a:p>
        </p:txBody>
      </p:sp>
      <p:sp>
        <p:nvSpPr>
          <p:cNvPr id="3" name="Date Placeholder 2">
            <a:extLst>
              <a:ext uri="{FF2B5EF4-FFF2-40B4-BE49-F238E27FC236}">
                <a16:creationId xmlns:a16="http://schemas.microsoft.com/office/drawing/2014/main" id="{86B16EF3-38CA-42E3-BBF9-C93035BCF11F}"/>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15A2547E-ACCE-464E-AE74-C28CF9D9197B}"/>
              </a:ext>
            </a:extLst>
          </p:cNvPr>
          <p:cNvSpPr>
            <a:spLocks noGrp="1"/>
          </p:cNvSpPr>
          <p:nvPr>
            <p:ph type="sldNum" sz="quarter" idx="4"/>
          </p:nvPr>
        </p:nvSpPr>
        <p:spPr/>
        <p:txBody>
          <a:bodyPr/>
          <a:lstStyle/>
          <a:p>
            <a:r>
              <a:rPr lang="en-US"/>
              <a:t>Slide no. </a:t>
            </a:r>
            <a:fld id="{7240F3D1-AE27-48C7-9FC9-EF8542F23A88}" type="slidenum">
              <a:rPr lang="en-US" smtClean="0"/>
              <a:pPr/>
              <a:t>73</a:t>
            </a:fld>
            <a:endParaRPr lang="en-US" dirty="0"/>
          </a:p>
        </p:txBody>
      </p:sp>
      <p:sp>
        <p:nvSpPr>
          <p:cNvPr id="5" name="Rectangle 4">
            <a:extLst>
              <a:ext uri="{FF2B5EF4-FFF2-40B4-BE49-F238E27FC236}">
                <a16:creationId xmlns:a16="http://schemas.microsoft.com/office/drawing/2014/main" id="{E9F08354-4E3A-4B2B-A176-A63170A65FD3}"/>
              </a:ext>
            </a:extLst>
          </p:cNvPr>
          <p:cNvSpPr/>
          <p:nvPr/>
        </p:nvSpPr>
        <p:spPr>
          <a:xfrm>
            <a:off x="0" y="896183"/>
            <a:ext cx="9015984" cy="4031873"/>
          </a:xfrm>
          <a:prstGeom prst="rect">
            <a:avLst/>
          </a:prstGeom>
        </p:spPr>
        <p:txBody>
          <a:bodyPr wrap="square">
            <a:spAutoFit/>
          </a:bodyPr>
          <a:lstStyle/>
          <a:p>
            <a:pPr marL="342900" indent="-342900">
              <a:buFont typeface="+mj-lt"/>
              <a:buAutoNum type="arabicPeriod"/>
            </a:pPr>
            <a:r>
              <a:rPr lang="en-US" sz="1600" dirty="0"/>
              <a:t>Take the whole dataset consisting of d-dimensional samples ignoring the class labels &amp; Normalize the data</a:t>
            </a:r>
          </a:p>
          <a:p>
            <a:pPr marL="342900" indent="-342900">
              <a:buFont typeface="+mj-lt"/>
              <a:buAutoNum type="arabicPeriod"/>
            </a:pPr>
            <a:endParaRPr lang="en-US" sz="1600" dirty="0"/>
          </a:p>
          <a:p>
            <a:pPr marL="342900" indent="-342900">
              <a:buFont typeface="+mj-lt"/>
              <a:buAutoNum type="arabicPeriod"/>
            </a:pPr>
            <a:r>
              <a:rPr lang="en-US" sz="1600" dirty="0"/>
              <a:t>Compute the d-dimensional mean vector (i.e., the means for every dimension of the whole dataset)</a:t>
            </a:r>
          </a:p>
          <a:p>
            <a:pPr marL="342900" indent="-342900">
              <a:buFont typeface="+mj-lt"/>
              <a:buAutoNum type="arabicPeriod"/>
            </a:pPr>
            <a:endParaRPr lang="en-US" sz="1600" dirty="0"/>
          </a:p>
          <a:p>
            <a:pPr marL="342900" indent="-342900">
              <a:buFont typeface="+mj-lt"/>
              <a:buAutoNum type="arabicPeriod"/>
            </a:pPr>
            <a:r>
              <a:rPr lang="en-US" sz="1600" dirty="0"/>
              <a:t>Compute the scatter matrix (alternatively, the covariance matrix) of the whole data set</a:t>
            </a:r>
          </a:p>
          <a:p>
            <a:pPr marL="342900" indent="-342900">
              <a:buFont typeface="+mj-lt"/>
              <a:buAutoNum type="arabicPeriod"/>
            </a:pPr>
            <a:endParaRPr lang="en-US" sz="1600" dirty="0"/>
          </a:p>
          <a:p>
            <a:pPr marL="342900" indent="-342900">
              <a:buFont typeface="+mj-lt"/>
              <a:buAutoNum type="arabicPeriod"/>
            </a:pPr>
            <a:r>
              <a:rPr lang="en-US" sz="1600" dirty="0"/>
              <a:t>Compute eigenvectors (e</a:t>
            </a:r>
            <a:r>
              <a:rPr lang="en-US" sz="1600" baseline="-25000" dirty="0"/>
              <a:t>1</a:t>
            </a:r>
            <a:r>
              <a:rPr lang="en-US" sz="1600" dirty="0"/>
              <a:t>,e</a:t>
            </a:r>
            <a:r>
              <a:rPr lang="en-US" sz="1600" baseline="-25000" dirty="0"/>
              <a:t>2</a:t>
            </a:r>
            <a:r>
              <a:rPr lang="en-US" sz="1600" dirty="0"/>
              <a:t>,...,e</a:t>
            </a:r>
            <a:r>
              <a:rPr lang="en-US" sz="1600" baseline="-25000" dirty="0"/>
              <a:t>d</a:t>
            </a:r>
            <a:r>
              <a:rPr lang="en-US" sz="1600" dirty="0"/>
              <a:t>) and corresponding eigenvalues (λ</a:t>
            </a:r>
            <a:r>
              <a:rPr lang="en-US" sz="1600" baseline="-25000" dirty="0"/>
              <a:t>1</a:t>
            </a:r>
            <a:r>
              <a:rPr lang="en-US" sz="1600" dirty="0"/>
              <a:t>,λ</a:t>
            </a:r>
            <a:r>
              <a:rPr lang="en-US" sz="1600" baseline="-25000" dirty="0"/>
              <a:t>2</a:t>
            </a:r>
            <a:r>
              <a:rPr lang="en-US" sz="1600" dirty="0"/>
              <a:t>,...,</a:t>
            </a:r>
            <a:r>
              <a:rPr lang="en-US" sz="1600" dirty="0" err="1"/>
              <a:t>λ</a:t>
            </a:r>
            <a:r>
              <a:rPr lang="en-US" sz="1600" baseline="-25000" dirty="0" err="1"/>
              <a:t>d</a:t>
            </a:r>
            <a:r>
              <a:rPr lang="en-US" sz="1600" dirty="0"/>
              <a:t>)</a:t>
            </a:r>
          </a:p>
          <a:p>
            <a:pPr marL="342900" indent="-342900">
              <a:buFont typeface="+mj-lt"/>
              <a:buAutoNum type="arabicPeriod"/>
            </a:pPr>
            <a:endParaRPr lang="en-US" sz="1600" dirty="0"/>
          </a:p>
          <a:p>
            <a:pPr marL="342900" indent="-342900">
              <a:buFont typeface="+mj-lt"/>
              <a:buAutoNum type="arabicPeriod"/>
            </a:pPr>
            <a:r>
              <a:rPr lang="en-US" sz="1600" dirty="0"/>
              <a:t>Sort the eigenvectors by decreasing eigenvalues and choose k eigenvectors with the largest eigenvalues to form a </a:t>
            </a:r>
            <a:r>
              <a:rPr lang="en-US" sz="1600" dirty="0" err="1"/>
              <a:t>d×k</a:t>
            </a:r>
            <a:r>
              <a:rPr lang="en-US" sz="1600" dirty="0"/>
              <a:t> dimensional matrix W(where every column represents an eigenvector)</a:t>
            </a:r>
          </a:p>
          <a:p>
            <a:pPr marL="342900" indent="-342900">
              <a:buFont typeface="+mj-lt"/>
              <a:buAutoNum type="arabicPeriod"/>
            </a:pPr>
            <a:endParaRPr lang="en-US" sz="1600" dirty="0"/>
          </a:p>
          <a:p>
            <a:pPr marL="342900" indent="-342900">
              <a:buFont typeface="+mj-lt"/>
              <a:buAutoNum type="arabicPeriod"/>
            </a:pPr>
            <a:r>
              <a:rPr lang="en-US" sz="1600" dirty="0"/>
              <a:t>Use this </a:t>
            </a:r>
            <a:r>
              <a:rPr lang="en-US" sz="1600" dirty="0" err="1"/>
              <a:t>d×k</a:t>
            </a:r>
            <a:r>
              <a:rPr lang="en-US" sz="1600" dirty="0"/>
              <a:t> eigenvector matrix to transform the samples onto the new subspace. </a:t>
            </a:r>
          </a:p>
          <a:p>
            <a:pPr marL="342900" indent="-342900">
              <a:buFont typeface="+mj-lt"/>
              <a:buAutoNum type="arabicPeriod"/>
            </a:pPr>
            <a:endParaRPr lang="en-US" sz="1600" dirty="0"/>
          </a:p>
          <a:p>
            <a:pPr marL="342900" indent="-342900">
              <a:buFont typeface="+mj-lt"/>
              <a:buAutoNum type="arabicPeriod"/>
            </a:pPr>
            <a:r>
              <a:rPr lang="en-US" sz="1600" dirty="0"/>
              <a:t>This can be summarized by the mathematical equation: y=W</a:t>
            </a:r>
            <a:r>
              <a:rPr lang="en-US" sz="1600" baseline="30000" dirty="0"/>
              <a:t>T </a:t>
            </a:r>
            <a:r>
              <a:rPr lang="en-US" sz="1600" dirty="0"/>
              <a:t>* x (where x is a d×1-dimensional vector representing one sample, and y is the transformed k×1-dimensional sample in the new subspace.)</a:t>
            </a:r>
          </a:p>
        </p:txBody>
      </p:sp>
    </p:spTree>
    <p:extLst>
      <p:ext uri="{BB962C8B-B14F-4D97-AF65-F5344CB8AC3E}">
        <p14:creationId xmlns:p14="http://schemas.microsoft.com/office/powerpoint/2010/main" val="38057764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A4D90-31CC-4341-9B8F-3E7C7974190B}"/>
              </a:ext>
            </a:extLst>
          </p:cNvPr>
          <p:cNvSpPr>
            <a:spLocks noGrp="1"/>
          </p:cNvSpPr>
          <p:nvPr>
            <p:ph type="title"/>
          </p:nvPr>
        </p:nvSpPr>
        <p:spPr/>
        <p:txBody>
          <a:bodyPr/>
          <a:lstStyle/>
          <a:p>
            <a:r>
              <a:rPr lang="en-US" dirty="0"/>
              <a:t>Linear discriminant analysis (lDA)</a:t>
            </a:r>
          </a:p>
        </p:txBody>
      </p:sp>
      <p:sp>
        <p:nvSpPr>
          <p:cNvPr id="3" name="Date Placeholder 2">
            <a:extLst>
              <a:ext uri="{FF2B5EF4-FFF2-40B4-BE49-F238E27FC236}">
                <a16:creationId xmlns:a16="http://schemas.microsoft.com/office/drawing/2014/main" id="{433FA5EC-A3A0-4B5C-80C5-39947028DED0}"/>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2396389B-290B-44BA-9438-805BA55D0BDB}"/>
              </a:ext>
            </a:extLst>
          </p:cNvPr>
          <p:cNvSpPr>
            <a:spLocks noGrp="1"/>
          </p:cNvSpPr>
          <p:nvPr>
            <p:ph type="sldNum" sz="quarter" idx="4"/>
          </p:nvPr>
        </p:nvSpPr>
        <p:spPr/>
        <p:txBody>
          <a:bodyPr/>
          <a:lstStyle/>
          <a:p>
            <a:r>
              <a:rPr lang="en-US"/>
              <a:t>Slide no. </a:t>
            </a:r>
            <a:fld id="{7240F3D1-AE27-48C7-9FC9-EF8542F23A88}" type="slidenum">
              <a:rPr lang="en-US" smtClean="0"/>
              <a:pPr/>
              <a:t>74</a:t>
            </a:fld>
            <a:endParaRPr lang="en-US" dirty="0"/>
          </a:p>
        </p:txBody>
      </p:sp>
      <p:sp>
        <p:nvSpPr>
          <p:cNvPr id="5" name="Rectangle 4">
            <a:extLst>
              <a:ext uri="{FF2B5EF4-FFF2-40B4-BE49-F238E27FC236}">
                <a16:creationId xmlns:a16="http://schemas.microsoft.com/office/drawing/2014/main" id="{1BD857CA-F8A7-4AB7-8251-893ED07D5EC4}"/>
              </a:ext>
            </a:extLst>
          </p:cNvPr>
          <p:cNvSpPr/>
          <p:nvPr/>
        </p:nvSpPr>
        <p:spPr>
          <a:xfrm>
            <a:off x="125306" y="891540"/>
            <a:ext cx="8896773" cy="2554545"/>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70C0"/>
                </a:solidFill>
              </a:rPr>
              <a:t>Linear Discriminant Analysis </a:t>
            </a:r>
            <a:r>
              <a:rPr lang="en-US" sz="1600" dirty="0"/>
              <a:t>(</a:t>
            </a:r>
            <a:r>
              <a:rPr lang="en-US" sz="1600" dirty="0">
                <a:solidFill>
                  <a:srgbClr val="0070C0"/>
                </a:solidFill>
              </a:rPr>
              <a:t>LDA</a:t>
            </a:r>
            <a:r>
              <a:rPr lang="en-US" sz="1600" dirty="0"/>
              <a:t>) is most commonly used as </a:t>
            </a:r>
            <a:r>
              <a:rPr lang="en-US" sz="1600" dirty="0">
                <a:highlight>
                  <a:srgbClr val="FFFF00"/>
                </a:highlight>
              </a:rPr>
              <a:t>dimensionality reduction</a:t>
            </a:r>
            <a:r>
              <a:rPr lang="en-US" sz="1600" dirty="0"/>
              <a:t> technique in the pre-processing step for pattern-classification and machine learning applications.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goal is to project a dataset onto a </a:t>
            </a:r>
            <a:r>
              <a:rPr lang="en-US" sz="1600" dirty="0">
                <a:highlight>
                  <a:srgbClr val="FFFF00"/>
                </a:highlight>
              </a:rPr>
              <a:t>lower-dimensional space</a:t>
            </a:r>
            <a:r>
              <a:rPr lang="en-US" sz="1600" dirty="0"/>
              <a:t> with good class-separability in order avoid overfitting (“</a:t>
            </a:r>
            <a:r>
              <a:rPr lang="en-US" sz="1600" dirty="0">
                <a:highlight>
                  <a:srgbClr val="FFFF00"/>
                </a:highlight>
              </a:rPr>
              <a:t>curse of dimensionality</a:t>
            </a:r>
            <a:r>
              <a:rPr lang="en-US" sz="1600" dirty="0"/>
              <a:t>”) and also reduce computational costs.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Ronald A. Fisher formulated the Linear Discriminant in 1936</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 The original Linear discriminant was described for a 2-class problem, and it was then later generalized as “multi-class Linear Discriminant Analysis” or “Multiple Discriminant Analysis” by C. R. Rao in 1948</a:t>
            </a:r>
          </a:p>
        </p:txBody>
      </p:sp>
    </p:spTree>
    <p:extLst>
      <p:ext uri="{BB962C8B-B14F-4D97-AF65-F5344CB8AC3E}">
        <p14:creationId xmlns:p14="http://schemas.microsoft.com/office/powerpoint/2010/main" val="6520404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D83A5-1BA7-455A-9B60-ED05C0911E60}"/>
              </a:ext>
            </a:extLst>
          </p:cNvPr>
          <p:cNvSpPr>
            <a:spLocks noGrp="1"/>
          </p:cNvSpPr>
          <p:nvPr>
            <p:ph type="title"/>
          </p:nvPr>
        </p:nvSpPr>
        <p:spPr/>
        <p:txBody>
          <a:bodyPr>
            <a:normAutofit/>
          </a:bodyPr>
          <a:lstStyle/>
          <a:p>
            <a:r>
              <a:rPr lang="en-US" dirty="0"/>
              <a:t>PCA vs. LDA</a:t>
            </a:r>
          </a:p>
        </p:txBody>
      </p:sp>
      <p:sp>
        <p:nvSpPr>
          <p:cNvPr id="3" name="Date Placeholder 2">
            <a:extLst>
              <a:ext uri="{FF2B5EF4-FFF2-40B4-BE49-F238E27FC236}">
                <a16:creationId xmlns:a16="http://schemas.microsoft.com/office/drawing/2014/main" id="{83545192-0CD5-45B8-908E-9982939CEA2D}"/>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992EDB5B-50AA-460D-A571-BEC919B57A51}"/>
              </a:ext>
            </a:extLst>
          </p:cNvPr>
          <p:cNvSpPr>
            <a:spLocks noGrp="1"/>
          </p:cNvSpPr>
          <p:nvPr>
            <p:ph type="sldNum" sz="quarter" idx="4"/>
          </p:nvPr>
        </p:nvSpPr>
        <p:spPr/>
        <p:txBody>
          <a:bodyPr/>
          <a:lstStyle/>
          <a:p>
            <a:r>
              <a:rPr lang="en-US"/>
              <a:t>Slide no. </a:t>
            </a:r>
            <a:fld id="{7240F3D1-AE27-48C7-9FC9-EF8542F23A88}" type="slidenum">
              <a:rPr lang="en-US" smtClean="0"/>
              <a:pPr/>
              <a:t>75</a:t>
            </a:fld>
            <a:endParaRPr lang="en-US" dirty="0"/>
          </a:p>
        </p:txBody>
      </p:sp>
      <p:graphicFrame>
        <p:nvGraphicFramePr>
          <p:cNvPr id="5" name="Table 4">
            <a:extLst>
              <a:ext uri="{FF2B5EF4-FFF2-40B4-BE49-F238E27FC236}">
                <a16:creationId xmlns:a16="http://schemas.microsoft.com/office/drawing/2014/main" id="{300176F5-198B-40A3-8DD1-B12103196C7A}"/>
              </a:ext>
            </a:extLst>
          </p:cNvPr>
          <p:cNvGraphicFramePr>
            <a:graphicFrameLocks noGrp="1"/>
          </p:cNvGraphicFramePr>
          <p:nvPr>
            <p:extLst>
              <p:ext uri="{D42A27DB-BD31-4B8C-83A1-F6EECF244321}">
                <p14:modId xmlns:p14="http://schemas.microsoft.com/office/powerpoint/2010/main" val="2475724702"/>
              </p:ext>
            </p:extLst>
          </p:nvPr>
        </p:nvGraphicFramePr>
        <p:xfrm>
          <a:off x="179493" y="959696"/>
          <a:ext cx="8785014" cy="2324100"/>
        </p:xfrm>
        <a:graphic>
          <a:graphicData uri="http://schemas.openxmlformats.org/drawingml/2006/table">
            <a:tbl>
              <a:tblPr firstRow="1" bandRow="1">
                <a:tableStyleId>{912C8C85-51F0-491E-9774-3900AFEF0FD7}</a:tableStyleId>
              </a:tblPr>
              <a:tblGrid>
                <a:gridCol w="4392507">
                  <a:extLst>
                    <a:ext uri="{9D8B030D-6E8A-4147-A177-3AD203B41FA5}">
                      <a16:colId xmlns:a16="http://schemas.microsoft.com/office/drawing/2014/main" val="2635843716"/>
                    </a:ext>
                  </a:extLst>
                </a:gridCol>
                <a:gridCol w="4392507">
                  <a:extLst>
                    <a:ext uri="{9D8B030D-6E8A-4147-A177-3AD203B41FA5}">
                      <a16:colId xmlns:a16="http://schemas.microsoft.com/office/drawing/2014/main" val="40000376"/>
                    </a:ext>
                  </a:extLst>
                </a:gridCol>
              </a:tblGrid>
              <a:tr h="370840">
                <a:tc>
                  <a:txBody>
                    <a:bodyPr/>
                    <a:lstStyle/>
                    <a:p>
                      <a:r>
                        <a:rPr lang="en-US" dirty="0"/>
                        <a:t>LDA</a:t>
                      </a:r>
                    </a:p>
                  </a:txBody>
                  <a:tcPr/>
                </a:tc>
                <a:tc>
                  <a:txBody>
                    <a:bodyPr/>
                    <a:lstStyle/>
                    <a:p>
                      <a:r>
                        <a:rPr lang="en-US" dirty="0"/>
                        <a:t>PCA</a:t>
                      </a:r>
                    </a:p>
                  </a:txBody>
                  <a:tcPr/>
                </a:tc>
                <a:extLst>
                  <a:ext uri="{0D108BD9-81ED-4DB2-BD59-A6C34878D82A}">
                    <a16:rowId xmlns:a16="http://schemas.microsoft.com/office/drawing/2014/main" val="2840072295"/>
                  </a:ext>
                </a:extLst>
              </a:tr>
              <a:tr h="370840">
                <a:tc>
                  <a:txBody>
                    <a:bodyPr/>
                    <a:lstStyle/>
                    <a:p>
                      <a:r>
                        <a:rPr lang="en-US" dirty="0"/>
                        <a:t>used for dimensionality reduction</a:t>
                      </a:r>
                    </a:p>
                  </a:txBody>
                  <a:tcPr/>
                </a:tc>
                <a:tc>
                  <a:txBody>
                    <a:bodyPr/>
                    <a:lstStyle/>
                    <a:p>
                      <a:r>
                        <a:rPr lang="en-US" dirty="0"/>
                        <a:t>used for dimensionality reduction</a:t>
                      </a:r>
                    </a:p>
                  </a:txBody>
                  <a:tcPr/>
                </a:tc>
                <a:extLst>
                  <a:ext uri="{0D108BD9-81ED-4DB2-BD59-A6C34878D82A}">
                    <a16:rowId xmlns:a16="http://schemas.microsoft.com/office/drawing/2014/main" val="191877366"/>
                  </a:ext>
                </a:extLst>
              </a:tr>
              <a:tr h="370840">
                <a:tc>
                  <a:txBody>
                    <a:bodyPr/>
                    <a:lstStyle/>
                    <a:p>
                      <a:r>
                        <a:rPr lang="en-US" dirty="0"/>
                        <a:t>LDA is “</a:t>
                      </a:r>
                      <a:r>
                        <a:rPr lang="en-US" dirty="0">
                          <a:highlight>
                            <a:srgbClr val="FFFF00"/>
                          </a:highlight>
                        </a:rPr>
                        <a:t>supervised</a:t>
                      </a:r>
                      <a:r>
                        <a:rPr lang="en-US" dirty="0"/>
                        <a:t>”</a:t>
                      </a:r>
                    </a:p>
                  </a:txBody>
                  <a:tcPr/>
                </a:tc>
                <a:tc>
                  <a:txBody>
                    <a:bodyPr/>
                    <a:lstStyle/>
                    <a:p>
                      <a:r>
                        <a:rPr lang="en-US" dirty="0"/>
                        <a:t>described as an “</a:t>
                      </a:r>
                      <a:r>
                        <a:rPr lang="en-US" dirty="0">
                          <a:highlight>
                            <a:srgbClr val="FFFF00"/>
                          </a:highlight>
                        </a:rPr>
                        <a:t>unsupervised</a:t>
                      </a:r>
                      <a:r>
                        <a:rPr lang="en-US" dirty="0"/>
                        <a:t>” algorithm since it “ignores” class labels</a:t>
                      </a:r>
                    </a:p>
                  </a:txBody>
                  <a:tcPr/>
                </a:tc>
                <a:extLst>
                  <a:ext uri="{0D108BD9-81ED-4DB2-BD59-A6C34878D82A}">
                    <a16:rowId xmlns:a16="http://schemas.microsoft.com/office/drawing/2014/main" val="423942940"/>
                  </a:ext>
                </a:extLst>
              </a:tr>
              <a:tr h="370840">
                <a:tc>
                  <a:txBody>
                    <a:bodyPr/>
                    <a:lstStyle/>
                    <a:p>
                      <a:r>
                        <a:rPr lang="en-US" dirty="0"/>
                        <a:t>computes the directions (“linear discriminants”) that will represent the axes that that </a:t>
                      </a:r>
                      <a:r>
                        <a:rPr lang="en-US" dirty="0">
                          <a:highlight>
                            <a:srgbClr val="FFFF00"/>
                          </a:highlight>
                        </a:rPr>
                        <a:t>maximize the separation </a:t>
                      </a:r>
                      <a:r>
                        <a:rPr lang="en-US" dirty="0"/>
                        <a:t>between multiple classes.</a:t>
                      </a:r>
                    </a:p>
                  </a:txBody>
                  <a:tcPr/>
                </a:tc>
                <a:tc>
                  <a:txBody>
                    <a:bodyPr/>
                    <a:lstStyle/>
                    <a:p>
                      <a:r>
                        <a:rPr lang="en-US" dirty="0"/>
                        <a:t>goal is to find the directions (the principal components) that maximize the variance in a dataset</a:t>
                      </a:r>
                    </a:p>
                  </a:txBody>
                  <a:tcPr/>
                </a:tc>
                <a:extLst>
                  <a:ext uri="{0D108BD9-81ED-4DB2-BD59-A6C34878D82A}">
                    <a16:rowId xmlns:a16="http://schemas.microsoft.com/office/drawing/2014/main" val="1313551403"/>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806531642"/>
                  </a:ext>
                </a:extLst>
              </a:tr>
            </a:tbl>
          </a:graphicData>
        </a:graphic>
      </p:graphicFrame>
      <p:pic>
        <p:nvPicPr>
          <p:cNvPr id="8" name="Picture 7">
            <a:extLst>
              <a:ext uri="{FF2B5EF4-FFF2-40B4-BE49-F238E27FC236}">
                <a16:creationId xmlns:a16="http://schemas.microsoft.com/office/drawing/2014/main" id="{841B041E-9260-4A3E-9DD4-708CA9138D90}"/>
              </a:ext>
            </a:extLst>
          </p:cNvPr>
          <p:cNvPicPr>
            <a:picLocks noChangeAspect="1"/>
          </p:cNvPicPr>
          <p:nvPr/>
        </p:nvPicPr>
        <p:blipFill>
          <a:blip r:embed="rId2"/>
          <a:stretch>
            <a:fillRect/>
          </a:stretch>
        </p:blipFill>
        <p:spPr>
          <a:xfrm>
            <a:off x="4662268" y="2940076"/>
            <a:ext cx="1948505" cy="1836400"/>
          </a:xfrm>
          <a:prstGeom prst="rect">
            <a:avLst/>
          </a:prstGeom>
        </p:spPr>
      </p:pic>
      <p:pic>
        <p:nvPicPr>
          <p:cNvPr id="9" name="Picture 8">
            <a:extLst>
              <a:ext uri="{FF2B5EF4-FFF2-40B4-BE49-F238E27FC236}">
                <a16:creationId xmlns:a16="http://schemas.microsoft.com/office/drawing/2014/main" id="{FEB940E0-856B-4191-AAD0-B29665397661}"/>
              </a:ext>
            </a:extLst>
          </p:cNvPr>
          <p:cNvPicPr>
            <a:picLocks noChangeAspect="1"/>
          </p:cNvPicPr>
          <p:nvPr/>
        </p:nvPicPr>
        <p:blipFill>
          <a:blip r:embed="rId3"/>
          <a:stretch>
            <a:fillRect/>
          </a:stretch>
        </p:blipFill>
        <p:spPr>
          <a:xfrm>
            <a:off x="277586" y="2924726"/>
            <a:ext cx="2155371" cy="1818715"/>
          </a:xfrm>
          <a:prstGeom prst="rect">
            <a:avLst/>
          </a:prstGeom>
        </p:spPr>
      </p:pic>
    </p:spTree>
    <p:extLst>
      <p:ext uri="{BB962C8B-B14F-4D97-AF65-F5344CB8AC3E}">
        <p14:creationId xmlns:p14="http://schemas.microsoft.com/office/powerpoint/2010/main" val="8350373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6C9CD-F2B4-4A54-8860-C829EFA4DF91}"/>
              </a:ext>
            </a:extLst>
          </p:cNvPr>
          <p:cNvSpPr>
            <a:spLocks noGrp="1"/>
          </p:cNvSpPr>
          <p:nvPr>
            <p:ph type="title"/>
          </p:nvPr>
        </p:nvSpPr>
        <p:spPr/>
        <p:txBody>
          <a:bodyPr/>
          <a:lstStyle/>
          <a:p>
            <a:r>
              <a:rPr lang="en-US" dirty="0"/>
              <a:t>Normality assumptions</a:t>
            </a:r>
          </a:p>
        </p:txBody>
      </p:sp>
      <p:sp>
        <p:nvSpPr>
          <p:cNvPr id="3" name="Date Placeholder 2">
            <a:extLst>
              <a:ext uri="{FF2B5EF4-FFF2-40B4-BE49-F238E27FC236}">
                <a16:creationId xmlns:a16="http://schemas.microsoft.com/office/drawing/2014/main" id="{033DBDD2-AA49-47B1-87CA-629FE1E787AC}"/>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88805F32-A3F4-4AF2-A37A-16F7F6FD2C9B}"/>
              </a:ext>
            </a:extLst>
          </p:cNvPr>
          <p:cNvSpPr>
            <a:spLocks noGrp="1"/>
          </p:cNvSpPr>
          <p:nvPr>
            <p:ph type="sldNum" sz="quarter" idx="4"/>
          </p:nvPr>
        </p:nvSpPr>
        <p:spPr/>
        <p:txBody>
          <a:bodyPr/>
          <a:lstStyle/>
          <a:p>
            <a:r>
              <a:rPr lang="en-US"/>
              <a:t>Slide no. </a:t>
            </a:r>
            <a:fld id="{7240F3D1-AE27-48C7-9FC9-EF8542F23A88}" type="slidenum">
              <a:rPr lang="en-US" smtClean="0"/>
              <a:pPr/>
              <a:t>76</a:t>
            </a:fld>
            <a:endParaRPr lang="en-US" dirty="0"/>
          </a:p>
        </p:txBody>
      </p:sp>
      <p:graphicFrame>
        <p:nvGraphicFramePr>
          <p:cNvPr id="5" name="Table 4">
            <a:extLst>
              <a:ext uri="{FF2B5EF4-FFF2-40B4-BE49-F238E27FC236}">
                <a16:creationId xmlns:a16="http://schemas.microsoft.com/office/drawing/2014/main" id="{2D5F816F-CE32-4240-B546-971F8EBCB050}"/>
              </a:ext>
            </a:extLst>
          </p:cNvPr>
          <p:cNvGraphicFramePr>
            <a:graphicFrameLocks noGrp="1"/>
          </p:cNvGraphicFramePr>
          <p:nvPr>
            <p:extLst>
              <p:ext uri="{D42A27DB-BD31-4B8C-83A1-F6EECF244321}">
                <p14:modId xmlns:p14="http://schemas.microsoft.com/office/powerpoint/2010/main" val="1184639514"/>
              </p:ext>
            </p:extLst>
          </p:nvPr>
        </p:nvGraphicFramePr>
        <p:xfrm>
          <a:off x="179493" y="973244"/>
          <a:ext cx="8869680" cy="1483360"/>
        </p:xfrm>
        <a:graphic>
          <a:graphicData uri="http://schemas.openxmlformats.org/drawingml/2006/table">
            <a:tbl>
              <a:tblPr firstRow="1" bandRow="1">
                <a:tableStyleId>{912C8C85-51F0-491E-9774-3900AFEF0FD7}</a:tableStyleId>
              </a:tblPr>
              <a:tblGrid>
                <a:gridCol w="4434840">
                  <a:extLst>
                    <a:ext uri="{9D8B030D-6E8A-4147-A177-3AD203B41FA5}">
                      <a16:colId xmlns:a16="http://schemas.microsoft.com/office/drawing/2014/main" val="1438430153"/>
                    </a:ext>
                  </a:extLst>
                </a:gridCol>
                <a:gridCol w="4434840">
                  <a:extLst>
                    <a:ext uri="{9D8B030D-6E8A-4147-A177-3AD203B41FA5}">
                      <a16:colId xmlns:a16="http://schemas.microsoft.com/office/drawing/2014/main" val="1731916920"/>
                    </a:ext>
                  </a:extLst>
                </a:gridCol>
              </a:tblGrid>
              <a:tr h="370840">
                <a:tc>
                  <a:txBody>
                    <a:bodyPr/>
                    <a:lstStyle/>
                    <a:p>
                      <a:r>
                        <a:rPr lang="en-US" dirty="0"/>
                        <a:t>LDA as classifier</a:t>
                      </a:r>
                    </a:p>
                  </a:txBody>
                  <a:tcPr/>
                </a:tc>
                <a:tc>
                  <a:txBody>
                    <a:bodyPr/>
                    <a:lstStyle/>
                    <a:p>
                      <a:r>
                        <a:rPr lang="en-US" dirty="0"/>
                        <a:t>LDA for dimensionality reduction</a:t>
                      </a:r>
                    </a:p>
                  </a:txBody>
                  <a:tcPr/>
                </a:tc>
                <a:extLst>
                  <a:ext uri="{0D108BD9-81ED-4DB2-BD59-A6C34878D82A}">
                    <a16:rowId xmlns:a16="http://schemas.microsoft.com/office/drawing/2014/main" val="2711797187"/>
                  </a:ext>
                </a:extLst>
              </a:tr>
              <a:tr h="370840">
                <a:tc>
                  <a:txBody>
                    <a:bodyPr/>
                    <a:lstStyle/>
                    <a:p>
                      <a:r>
                        <a:rPr lang="en-US" dirty="0"/>
                        <a:t>assumes normal distributed data</a:t>
                      </a:r>
                    </a:p>
                  </a:txBody>
                  <a:tcPr/>
                </a:tc>
                <a:tc>
                  <a:txBody>
                    <a:bodyPr/>
                    <a:lstStyle/>
                    <a:p>
                      <a:endParaRPr lang="en-US"/>
                    </a:p>
                  </a:txBody>
                  <a:tcPr/>
                </a:tc>
                <a:extLst>
                  <a:ext uri="{0D108BD9-81ED-4DB2-BD59-A6C34878D82A}">
                    <a16:rowId xmlns:a16="http://schemas.microsoft.com/office/drawing/2014/main" val="2632551420"/>
                  </a:ext>
                </a:extLst>
              </a:tr>
              <a:tr h="370840">
                <a:tc>
                  <a:txBody>
                    <a:bodyPr/>
                    <a:lstStyle/>
                    <a:p>
                      <a:r>
                        <a:rPr lang="en-US" dirty="0"/>
                        <a:t>features that are statistically independent</a:t>
                      </a:r>
                    </a:p>
                  </a:txBody>
                  <a:tcPr/>
                </a:tc>
                <a:tc>
                  <a:txBody>
                    <a:bodyPr/>
                    <a:lstStyle/>
                    <a:p>
                      <a:endParaRPr lang="en-US"/>
                    </a:p>
                  </a:txBody>
                  <a:tcPr/>
                </a:tc>
                <a:extLst>
                  <a:ext uri="{0D108BD9-81ED-4DB2-BD59-A6C34878D82A}">
                    <a16:rowId xmlns:a16="http://schemas.microsoft.com/office/drawing/2014/main" val="3108848990"/>
                  </a:ext>
                </a:extLst>
              </a:tr>
              <a:tr h="370840">
                <a:tc>
                  <a:txBody>
                    <a:bodyPr/>
                    <a:lstStyle/>
                    <a:p>
                      <a:r>
                        <a:rPr lang="en-US" dirty="0"/>
                        <a:t>identical covariance matrices for every class</a:t>
                      </a:r>
                    </a:p>
                  </a:txBody>
                  <a:tcPr/>
                </a:tc>
                <a:tc>
                  <a:txBody>
                    <a:bodyPr/>
                    <a:lstStyle/>
                    <a:p>
                      <a:endParaRPr lang="en-US" dirty="0"/>
                    </a:p>
                  </a:txBody>
                  <a:tcPr/>
                </a:tc>
                <a:extLst>
                  <a:ext uri="{0D108BD9-81ED-4DB2-BD59-A6C34878D82A}">
                    <a16:rowId xmlns:a16="http://schemas.microsoft.com/office/drawing/2014/main" val="2083978668"/>
                  </a:ext>
                </a:extLst>
              </a:tr>
            </a:tbl>
          </a:graphicData>
        </a:graphic>
      </p:graphicFrame>
    </p:spTree>
    <p:extLst>
      <p:ext uri="{BB962C8B-B14F-4D97-AF65-F5344CB8AC3E}">
        <p14:creationId xmlns:p14="http://schemas.microsoft.com/office/powerpoint/2010/main" val="35773092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A72B-60A9-4A9F-8638-327DFAF3E6D7}"/>
              </a:ext>
            </a:extLst>
          </p:cNvPr>
          <p:cNvSpPr>
            <a:spLocks noGrp="1"/>
          </p:cNvSpPr>
          <p:nvPr>
            <p:ph type="title"/>
          </p:nvPr>
        </p:nvSpPr>
        <p:spPr/>
        <p:txBody>
          <a:bodyPr/>
          <a:lstStyle/>
          <a:p>
            <a:r>
              <a:rPr lang="en-US" dirty="0"/>
              <a:t>LDA – background</a:t>
            </a:r>
          </a:p>
        </p:txBody>
      </p:sp>
      <p:sp>
        <p:nvSpPr>
          <p:cNvPr id="3" name="Date Placeholder 2">
            <a:extLst>
              <a:ext uri="{FF2B5EF4-FFF2-40B4-BE49-F238E27FC236}">
                <a16:creationId xmlns:a16="http://schemas.microsoft.com/office/drawing/2014/main" id="{BB50BA84-2A2C-46AB-A960-1ADA629A725F}"/>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0050CF11-CB20-4AEF-9C03-F3D3862FBCB3}"/>
              </a:ext>
            </a:extLst>
          </p:cNvPr>
          <p:cNvSpPr>
            <a:spLocks noGrp="1"/>
          </p:cNvSpPr>
          <p:nvPr>
            <p:ph type="sldNum" sz="quarter" idx="4"/>
          </p:nvPr>
        </p:nvSpPr>
        <p:spPr/>
        <p:txBody>
          <a:bodyPr/>
          <a:lstStyle/>
          <a:p>
            <a:r>
              <a:rPr lang="en-US"/>
              <a:t>Slide no. </a:t>
            </a:r>
            <a:fld id="{7240F3D1-AE27-48C7-9FC9-EF8542F23A88}" type="slidenum">
              <a:rPr lang="en-US" smtClean="0"/>
              <a:pPr/>
              <a:t>77</a:t>
            </a:fld>
            <a:endParaRPr lang="en-US" dirty="0"/>
          </a:p>
        </p:txBody>
      </p:sp>
      <p:sp>
        <p:nvSpPr>
          <p:cNvPr id="5" name="Rectangle 4">
            <a:extLst>
              <a:ext uri="{FF2B5EF4-FFF2-40B4-BE49-F238E27FC236}">
                <a16:creationId xmlns:a16="http://schemas.microsoft.com/office/drawing/2014/main" id="{87246D28-A839-4CF9-88B7-95E801855A07}"/>
              </a:ext>
            </a:extLst>
          </p:cNvPr>
          <p:cNvSpPr/>
          <p:nvPr/>
        </p:nvSpPr>
        <p:spPr>
          <a:xfrm>
            <a:off x="125306" y="891540"/>
            <a:ext cx="8896773" cy="2308324"/>
          </a:xfrm>
          <a:prstGeom prst="rect">
            <a:avLst/>
          </a:prstGeom>
        </p:spPr>
        <p:txBody>
          <a:bodyPr wrap="square">
            <a:spAutoFit/>
          </a:bodyPr>
          <a:lstStyle/>
          <a:p>
            <a:pPr marL="285750" indent="-285750">
              <a:buFont typeface="Arial" panose="020B0604020202020204" pitchFamily="34" charset="0"/>
              <a:buChar char="•"/>
            </a:pPr>
            <a:r>
              <a:rPr lang="en-US" sz="1600" dirty="0"/>
              <a:t>Imagine we have a drug </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It works for some people</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But it makes other people feel worse </a:t>
            </a:r>
            <a:r>
              <a:rPr lang="en-US" sz="1600" dirty="0">
                <a:sym typeface="Wingdings" panose="05000000000000000000" pitchFamily="2" charset="2"/>
              </a:rPr>
              <a:t></a:t>
            </a:r>
          </a:p>
          <a:p>
            <a:pPr marL="742950" lvl="1" indent="-285750">
              <a:buFont typeface="Arial" panose="020B0604020202020204" pitchFamily="34" charset="0"/>
              <a:buChar char="•"/>
            </a:pPr>
            <a:endParaRPr lang="en-US" sz="1600" dirty="0">
              <a:sym typeface="Wingdings" panose="05000000000000000000" pitchFamily="2" charset="2"/>
            </a:endParaRPr>
          </a:p>
          <a:p>
            <a:pPr marL="285750" indent="-285750">
              <a:buFont typeface="Arial" panose="020B0604020202020204" pitchFamily="34" charset="0"/>
              <a:buChar char="•"/>
            </a:pPr>
            <a:r>
              <a:rPr lang="en-US" sz="1600" dirty="0">
                <a:sym typeface="Wingdings" panose="05000000000000000000" pitchFamily="2" charset="2"/>
              </a:rPr>
              <a:t>How do we figure out who to give the drug to?</a:t>
            </a:r>
          </a:p>
          <a:p>
            <a:pPr marL="285750" indent="-285750">
              <a:buFont typeface="Arial" panose="020B0604020202020204" pitchFamily="34" charset="0"/>
              <a:buChar char="•"/>
            </a:pPr>
            <a:endParaRPr lang="en-US" sz="1600" dirty="0">
              <a:sym typeface="Wingdings" panose="05000000000000000000" pitchFamily="2" charset="2"/>
            </a:endParaRPr>
          </a:p>
          <a:p>
            <a:pPr marL="742950" lvl="1" indent="-285750">
              <a:buFont typeface="Arial" panose="020B0604020202020204" pitchFamily="34" charset="0"/>
              <a:buChar char="•"/>
            </a:pPr>
            <a:r>
              <a:rPr lang="en-US" sz="1600" dirty="0">
                <a:sym typeface="Wingdings" panose="05000000000000000000" pitchFamily="2" charset="2"/>
              </a:rPr>
              <a:t>May be patient’s gene expressions can help decide </a:t>
            </a:r>
            <a:endParaRPr lang="en-US" sz="1600" dirty="0"/>
          </a:p>
        </p:txBody>
      </p:sp>
    </p:spTree>
    <p:extLst>
      <p:ext uri="{BB962C8B-B14F-4D97-AF65-F5344CB8AC3E}">
        <p14:creationId xmlns:p14="http://schemas.microsoft.com/office/powerpoint/2010/main" val="239991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545D5-8611-4F62-9769-E346C3F16FF4}"/>
              </a:ext>
            </a:extLst>
          </p:cNvPr>
          <p:cNvSpPr>
            <a:spLocks noGrp="1"/>
          </p:cNvSpPr>
          <p:nvPr>
            <p:ph type="title"/>
          </p:nvPr>
        </p:nvSpPr>
        <p:spPr/>
        <p:txBody>
          <a:bodyPr/>
          <a:lstStyle/>
          <a:p>
            <a:r>
              <a:rPr lang="en-US" dirty="0"/>
              <a:t>Gene x</a:t>
            </a:r>
          </a:p>
        </p:txBody>
      </p:sp>
      <p:sp>
        <p:nvSpPr>
          <p:cNvPr id="3" name="Date Placeholder 2">
            <a:extLst>
              <a:ext uri="{FF2B5EF4-FFF2-40B4-BE49-F238E27FC236}">
                <a16:creationId xmlns:a16="http://schemas.microsoft.com/office/drawing/2014/main" id="{9BBCD689-02AA-4B1B-B621-7DB89D3A82C6}"/>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BCC35DE9-DE26-4782-8576-8DA376D6C135}"/>
              </a:ext>
            </a:extLst>
          </p:cNvPr>
          <p:cNvSpPr>
            <a:spLocks noGrp="1"/>
          </p:cNvSpPr>
          <p:nvPr>
            <p:ph type="sldNum" sz="quarter" idx="4"/>
          </p:nvPr>
        </p:nvSpPr>
        <p:spPr/>
        <p:txBody>
          <a:bodyPr/>
          <a:lstStyle/>
          <a:p>
            <a:r>
              <a:rPr lang="en-US"/>
              <a:t>Slide no. </a:t>
            </a:r>
            <a:fld id="{7240F3D1-AE27-48C7-9FC9-EF8542F23A88}" type="slidenum">
              <a:rPr lang="en-US" smtClean="0"/>
              <a:pPr/>
              <a:t>78</a:t>
            </a:fld>
            <a:endParaRPr lang="en-US" dirty="0"/>
          </a:p>
        </p:txBody>
      </p:sp>
      <p:pic>
        <p:nvPicPr>
          <p:cNvPr id="5" name="Picture 4">
            <a:extLst>
              <a:ext uri="{FF2B5EF4-FFF2-40B4-BE49-F238E27FC236}">
                <a16:creationId xmlns:a16="http://schemas.microsoft.com/office/drawing/2014/main" id="{19F6F3B1-3451-4DC1-8C48-1C05196AEED3}"/>
              </a:ext>
            </a:extLst>
          </p:cNvPr>
          <p:cNvPicPr>
            <a:picLocks noChangeAspect="1"/>
          </p:cNvPicPr>
          <p:nvPr/>
        </p:nvPicPr>
        <p:blipFill>
          <a:blip r:embed="rId2"/>
          <a:stretch>
            <a:fillRect/>
          </a:stretch>
        </p:blipFill>
        <p:spPr>
          <a:xfrm>
            <a:off x="1471861" y="1054021"/>
            <a:ext cx="6372225" cy="2305050"/>
          </a:xfrm>
          <a:prstGeom prst="rect">
            <a:avLst/>
          </a:prstGeom>
        </p:spPr>
      </p:pic>
      <p:sp>
        <p:nvSpPr>
          <p:cNvPr id="6" name="TextBox 5">
            <a:extLst>
              <a:ext uri="{FF2B5EF4-FFF2-40B4-BE49-F238E27FC236}">
                <a16:creationId xmlns:a16="http://schemas.microsoft.com/office/drawing/2014/main" id="{AC2B3F02-85A3-495A-9565-F07A4C0EDC1C}"/>
              </a:ext>
            </a:extLst>
          </p:cNvPr>
          <p:cNvSpPr txBox="1"/>
          <p:nvPr/>
        </p:nvSpPr>
        <p:spPr>
          <a:xfrm>
            <a:off x="6000715" y="3755332"/>
            <a:ext cx="3063771" cy="584775"/>
          </a:xfrm>
          <a:prstGeom prst="rect">
            <a:avLst/>
          </a:prstGeom>
          <a:noFill/>
        </p:spPr>
        <p:txBody>
          <a:bodyPr wrap="square" rtlCol="0">
            <a:spAutoFit/>
          </a:bodyPr>
          <a:lstStyle/>
          <a:p>
            <a:r>
              <a:rPr lang="en-US" sz="1600" dirty="0"/>
              <a:t>Drug </a:t>
            </a:r>
            <a:r>
              <a:rPr lang="en-US" sz="1600" dirty="0">
                <a:solidFill>
                  <a:srgbClr val="FF0000"/>
                </a:solidFill>
              </a:rPr>
              <a:t>DOES NOT </a:t>
            </a:r>
            <a:r>
              <a:rPr lang="en-US" sz="1600" dirty="0"/>
              <a:t>work for patients with fewer transcriptions</a:t>
            </a:r>
          </a:p>
        </p:txBody>
      </p:sp>
      <p:sp>
        <p:nvSpPr>
          <p:cNvPr id="7" name="TextBox 6">
            <a:extLst>
              <a:ext uri="{FF2B5EF4-FFF2-40B4-BE49-F238E27FC236}">
                <a16:creationId xmlns:a16="http://schemas.microsoft.com/office/drawing/2014/main" id="{93185CDE-19BB-42C0-A6D6-04AA4E1FE33A}"/>
              </a:ext>
            </a:extLst>
          </p:cNvPr>
          <p:cNvSpPr txBox="1"/>
          <p:nvPr/>
        </p:nvSpPr>
        <p:spPr>
          <a:xfrm>
            <a:off x="316858" y="3755333"/>
            <a:ext cx="3063771" cy="584775"/>
          </a:xfrm>
          <a:prstGeom prst="rect">
            <a:avLst/>
          </a:prstGeom>
          <a:noFill/>
        </p:spPr>
        <p:txBody>
          <a:bodyPr wrap="square" rtlCol="0">
            <a:spAutoFit/>
          </a:bodyPr>
          <a:lstStyle/>
          <a:p>
            <a:r>
              <a:rPr lang="en-US" sz="1600" dirty="0"/>
              <a:t>Drug works for patients with fewer transcriptions</a:t>
            </a:r>
          </a:p>
        </p:txBody>
      </p:sp>
      <p:cxnSp>
        <p:nvCxnSpPr>
          <p:cNvPr id="9" name="Connector: Elbow 8">
            <a:extLst>
              <a:ext uri="{FF2B5EF4-FFF2-40B4-BE49-F238E27FC236}">
                <a16:creationId xmlns:a16="http://schemas.microsoft.com/office/drawing/2014/main" id="{42E29731-FC45-4259-BD8F-EAD413B9AC00}"/>
              </a:ext>
            </a:extLst>
          </p:cNvPr>
          <p:cNvCxnSpPr/>
          <p:nvPr/>
        </p:nvCxnSpPr>
        <p:spPr>
          <a:xfrm rot="5400000" flipH="1" flipV="1">
            <a:off x="242515" y="2238292"/>
            <a:ext cx="2059388" cy="1351722"/>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Connector: Elbow 10">
            <a:extLst>
              <a:ext uri="{FF2B5EF4-FFF2-40B4-BE49-F238E27FC236}">
                <a16:creationId xmlns:a16="http://schemas.microsoft.com/office/drawing/2014/main" id="{923D2EF6-BB5F-43B7-AB15-BE7E7516EA02}"/>
              </a:ext>
            </a:extLst>
          </p:cNvPr>
          <p:cNvCxnSpPr>
            <a:cxnSpLocks/>
          </p:cNvCxnSpPr>
          <p:nvPr/>
        </p:nvCxnSpPr>
        <p:spPr>
          <a:xfrm rot="16200000" flipV="1">
            <a:off x="7065154" y="2461346"/>
            <a:ext cx="1949946" cy="1015053"/>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43404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DDD51-C631-43C8-A07A-CFC3E715776A}"/>
              </a:ext>
            </a:extLst>
          </p:cNvPr>
          <p:cNvSpPr>
            <a:spLocks noGrp="1"/>
          </p:cNvSpPr>
          <p:nvPr>
            <p:ph type="title"/>
          </p:nvPr>
        </p:nvSpPr>
        <p:spPr/>
        <p:txBody>
          <a:bodyPr/>
          <a:lstStyle/>
          <a:p>
            <a:r>
              <a:rPr lang="en-US" dirty="0"/>
              <a:t>Gene x &amp; y</a:t>
            </a:r>
          </a:p>
        </p:txBody>
      </p:sp>
      <p:sp>
        <p:nvSpPr>
          <p:cNvPr id="3" name="Date Placeholder 2">
            <a:extLst>
              <a:ext uri="{FF2B5EF4-FFF2-40B4-BE49-F238E27FC236}">
                <a16:creationId xmlns:a16="http://schemas.microsoft.com/office/drawing/2014/main" id="{4F1AD841-0D2C-4643-9A3D-EF53D99BF5E4}"/>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089267A9-D33B-42CF-8FC7-D74A3E3616BB}"/>
              </a:ext>
            </a:extLst>
          </p:cNvPr>
          <p:cNvSpPr>
            <a:spLocks noGrp="1"/>
          </p:cNvSpPr>
          <p:nvPr>
            <p:ph type="sldNum" sz="quarter" idx="4"/>
          </p:nvPr>
        </p:nvSpPr>
        <p:spPr/>
        <p:txBody>
          <a:bodyPr/>
          <a:lstStyle/>
          <a:p>
            <a:r>
              <a:rPr lang="en-US"/>
              <a:t>Slide no. </a:t>
            </a:r>
            <a:fld id="{7240F3D1-AE27-48C7-9FC9-EF8542F23A88}" type="slidenum">
              <a:rPr lang="en-US" smtClean="0"/>
              <a:pPr/>
              <a:t>79</a:t>
            </a:fld>
            <a:endParaRPr lang="en-US" dirty="0"/>
          </a:p>
        </p:txBody>
      </p:sp>
      <p:pic>
        <p:nvPicPr>
          <p:cNvPr id="5" name="Picture 4">
            <a:extLst>
              <a:ext uri="{FF2B5EF4-FFF2-40B4-BE49-F238E27FC236}">
                <a16:creationId xmlns:a16="http://schemas.microsoft.com/office/drawing/2014/main" id="{7D329168-46FA-4A90-8CE0-FD1973B616DF}"/>
              </a:ext>
            </a:extLst>
          </p:cNvPr>
          <p:cNvPicPr>
            <a:picLocks noChangeAspect="1"/>
          </p:cNvPicPr>
          <p:nvPr/>
        </p:nvPicPr>
        <p:blipFill>
          <a:blip r:embed="rId2"/>
          <a:stretch>
            <a:fillRect/>
          </a:stretch>
        </p:blipFill>
        <p:spPr>
          <a:xfrm>
            <a:off x="4470207" y="1076159"/>
            <a:ext cx="4552950" cy="2800350"/>
          </a:xfrm>
          <a:prstGeom prst="rect">
            <a:avLst/>
          </a:prstGeom>
        </p:spPr>
      </p:pic>
      <p:cxnSp>
        <p:nvCxnSpPr>
          <p:cNvPr id="7" name="Straight Connector 6">
            <a:extLst>
              <a:ext uri="{FF2B5EF4-FFF2-40B4-BE49-F238E27FC236}">
                <a16:creationId xmlns:a16="http://schemas.microsoft.com/office/drawing/2014/main" id="{A482CA66-7395-4E3B-863D-FB568775E894}"/>
              </a:ext>
            </a:extLst>
          </p:cNvPr>
          <p:cNvCxnSpPr/>
          <p:nvPr/>
        </p:nvCxnSpPr>
        <p:spPr>
          <a:xfrm>
            <a:off x="5701085" y="1470991"/>
            <a:ext cx="2107096" cy="188445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692A0154-4A18-46AB-8E47-72A16992E7EA}"/>
              </a:ext>
            </a:extLst>
          </p:cNvPr>
          <p:cNvSpPr txBox="1"/>
          <p:nvPr/>
        </p:nvSpPr>
        <p:spPr>
          <a:xfrm>
            <a:off x="62416" y="1076159"/>
            <a:ext cx="4552950" cy="3539430"/>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00B050"/>
                </a:solidFill>
              </a:rPr>
              <a:t>GREEN</a:t>
            </a:r>
            <a:r>
              <a:rPr lang="en-US" sz="1600" dirty="0"/>
              <a:t> dots indicate drug works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solidFill>
                  <a:srgbClr val="FF0000"/>
                </a:solidFill>
              </a:rPr>
              <a:t>RED</a:t>
            </a:r>
            <a:r>
              <a:rPr lang="en-US" sz="1600" dirty="0"/>
              <a:t> dot indicate the drug does not work</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 line separating the two classes, does the good job of separating the 2 classes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Still there are chances of misclassification.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Should we try 3 genes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1432382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047DE-06DF-4A12-9679-762F29A117EF}"/>
              </a:ext>
            </a:extLst>
          </p:cNvPr>
          <p:cNvSpPr>
            <a:spLocks noGrp="1"/>
          </p:cNvSpPr>
          <p:nvPr>
            <p:ph type="title"/>
          </p:nvPr>
        </p:nvSpPr>
        <p:spPr/>
        <p:txBody>
          <a:bodyPr/>
          <a:lstStyle/>
          <a:p>
            <a:r>
              <a:rPr lang="en-US" dirty="0"/>
              <a:t>Types of features</a:t>
            </a:r>
          </a:p>
        </p:txBody>
      </p:sp>
      <p:sp>
        <p:nvSpPr>
          <p:cNvPr id="3" name="Date Placeholder 2">
            <a:extLst>
              <a:ext uri="{FF2B5EF4-FFF2-40B4-BE49-F238E27FC236}">
                <a16:creationId xmlns:a16="http://schemas.microsoft.com/office/drawing/2014/main" id="{FE580B91-E2AF-4B17-9F7F-B1819BF4E482}"/>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C78159D5-599E-45DC-900D-930B2CD744DA}"/>
              </a:ext>
            </a:extLst>
          </p:cNvPr>
          <p:cNvSpPr>
            <a:spLocks noGrp="1"/>
          </p:cNvSpPr>
          <p:nvPr>
            <p:ph type="sldNum" sz="quarter" idx="4"/>
          </p:nvPr>
        </p:nvSpPr>
        <p:spPr/>
        <p:txBody>
          <a:bodyPr/>
          <a:lstStyle/>
          <a:p>
            <a:r>
              <a:rPr lang="en-US"/>
              <a:t>Slide no. </a:t>
            </a:r>
            <a:fld id="{7240F3D1-AE27-48C7-9FC9-EF8542F23A88}" type="slidenum">
              <a:rPr lang="en-US" smtClean="0"/>
              <a:pPr/>
              <a:t>8</a:t>
            </a:fld>
            <a:endParaRPr lang="en-US" dirty="0"/>
          </a:p>
        </p:txBody>
      </p:sp>
      <p:sp>
        <p:nvSpPr>
          <p:cNvPr id="5" name="Rectangle 4">
            <a:extLst>
              <a:ext uri="{FF2B5EF4-FFF2-40B4-BE49-F238E27FC236}">
                <a16:creationId xmlns:a16="http://schemas.microsoft.com/office/drawing/2014/main" id="{E6BBF10D-CD50-4EC1-9FEE-529E7FCDE810}"/>
              </a:ext>
            </a:extLst>
          </p:cNvPr>
          <p:cNvSpPr/>
          <p:nvPr/>
        </p:nvSpPr>
        <p:spPr>
          <a:xfrm>
            <a:off x="100148" y="992543"/>
            <a:ext cx="8834846" cy="2554545"/>
          </a:xfrm>
          <a:prstGeom prst="rect">
            <a:avLst/>
          </a:prstGeom>
        </p:spPr>
        <p:txBody>
          <a:bodyPr wrap="square">
            <a:spAutoFit/>
          </a:bodyPr>
          <a:lstStyle/>
          <a:p>
            <a:r>
              <a:rPr lang="en-US" sz="1600" dirty="0">
                <a:solidFill>
                  <a:srgbClr val="0070C0"/>
                </a:solidFill>
              </a:rPr>
              <a:t>Features</a:t>
            </a:r>
            <a:r>
              <a:rPr lang="en-US" sz="1600" dirty="0"/>
              <a:t> can be of two major types based on the dataset. </a:t>
            </a:r>
          </a:p>
          <a:p>
            <a:endParaRPr lang="en-US" sz="1600" dirty="0"/>
          </a:p>
          <a:p>
            <a:pPr marL="285750" indent="-285750">
              <a:buFont typeface="Arial" panose="020B0604020202020204" pitchFamily="34" charset="0"/>
              <a:buChar char="•"/>
            </a:pPr>
            <a:r>
              <a:rPr lang="en-US" sz="1600" dirty="0">
                <a:solidFill>
                  <a:srgbClr val="0070C0"/>
                </a:solidFill>
              </a:rPr>
              <a:t>Inherent</a:t>
            </a:r>
            <a:r>
              <a:rPr lang="en-US" sz="1600" dirty="0"/>
              <a:t> raw features are obtained directly from the dataset with no extra data manipulation or engineering.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solidFill>
                  <a:srgbClr val="0070C0"/>
                </a:solidFill>
              </a:rPr>
              <a:t>Derived</a:t>
            </a:r>
            <a:r>
              <a:rPr lang="en-US" sz="1600" dirty="0"/>
              <a:t> features are usually obtained from feature engineering, where we extract features from existing data attributes. </a:t>
            </a:r>
          </a:p>
          <a:p>
            <a:pPr marL="285750"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A simple example would be creating a new feature “</a:t>
            </a:r>
            <a:r>
              <a:rPr lang="en-US" sz="1600" dirty="0">
                <a:solidFill>
                  <a:srgbClr val="0070C0"/>
                </a:solidFill>
              </a:rPr>
              <a:t>Age</a:t>
            </a:r>
            <a:r>
              <a:rPr lang="en-US" sz="1600" dirty="0"/>
              <a:t>” from an employee dataset containing “</a:t>
            </a:r>
            <a:r>
              <a:rPr lang="en-US" sz="1600" dirty="0">
                <a:solidFill>
                  <a:srgbClr val="0070C0"/>
                </a:solidFill>
              </a:rPr>
              <a:t>Birthdate</a:t>
            </a:r>
            <a:r>
              <a:rPr lang="en-US" sz="1600" dirty="0"/>
              <a:t>” by just subtracting their birth date from the current date.</a:t>
            </a:r>
          </a:p>
        </p:txBody>
      </p:sp>
    </p:spTree>
    <p:extLst>
      <p:ext uri="{BB962C8B-B14F-4D97-AF65-F5344CB8AC3E}">
        <p14:creationId xmlns:p14="http://schemas.microsoft.com/office/powerpoint/2010/main" val="5605354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59B06-73B3-42DB-BDEB-B797E0E8EAC6}"/>
              </a:ext>
            </a:extLst>
          </p:cNvPr>
          <p:cNvSpPr>
            <a:spLocks noGrp="1"/>
          </p:cNvSpPr>
          <p:nvPr>
            <p:ph type="title"/>
          </p:nvPr>
        </p:nvSpPr>
        <p:spPr/>
        <p:txBody>
          <a:bodyPr/>
          <a:lstStyle/>
          <a:p>
            <a:r>
              <a:rPr lang="en-US" dirty="0"/>
              <a:t>Gene x, y &amp; z</a:t>
            </a:r>
          </a:p>
        </p:txBody>
      </p:sp>
      <p:sp>
        <p:nvSpPr>
          <p:cNvPr id="3" name="Date Placeholder 2">
            <a:extLst>
              <a:ext uri="{FF2B5EF4-FFF2-40B4-BE49-F238E27FC236}">
                <a16:creationId xmlns:a16="http://schemas.microsoft.com/office/drawing/2014/main" id="{18E86674-6C3C-4CAD-B788-4134A8465516}"/>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4035C8C4-5189-4130-A28B-A6D980175A9A}"/>
              </a:ext>
            </a:extLst>
          </p:cNvPr>
          <p:cNvSpPr>
            <a:spLocks noGrp="1"/>
          </p:cNvSpPr>
          <p:nvPr>
            <p:ph type="sldNum" sz="quarter" idx="4"/>
          </p:nvPr>
        </p:nvSpPr>
        <p:spPr/>
        <p:txBody>
          <a:bodyPr/>
          <a:lstStyle/>
          <a:p>
            <a:r>
              <a:rPr lang="en-US"/>
              <a:t>Slide no. </a:t>
            </a:r>
            <a:fld id="{7240F3D1-AE27-48C7-9FC9-EF8542F23A88}" type="slidenum">
              <a:rPr lang="en-US" smtClean="0"/>
              <a:pPr/>
              <a:t>80</a:t>
            </a:fld>
            <a:endParaRPr lang="en-US" dirty="0"/>
          </a:p>
        </p:txBody>
      </p:sp>
      <p:pic>
        <p:nvPicPr>
          <p:cNvPr id="5" name="Picture 4">
            <a:extLst>
              <a:ext uri="{FF2B5EF4-FFF2-40B4-BE49-F238E27FC236}">
                <a16:creationId xmlns:a16="http://schemas.microsoft.com/office/drawing/2014/main" id="{45DF84C7-074C-4031-A59A-6DC5630BB297}"/>
              </a:ext>
            </a:extLst>
          </p:cNvPr>
          <p:cNvPicPr>
            <a:picLocks noChangeAspect="1"/>
          </p:cNvPicPr>
          <p:nvPr/>
        </p:nvPicPr>
        <p:blipFill>
          <a:blip r:embed="rId2"/>
          <a:stretch>
            <a:fillRect/>
          </a:stretch>
        </p:blipFill>
        <p:spPr>
          <a:xfrm>
            <a:off x="3435130" y="941483"/>
            <a:ext cx="5581650" cy="2743200"/>
          </a:xfrm>
          <a:prstGeom prst="rect">
            <a:avLst/>
          </a:prstGeom>
        </p:spPr>
      </p:pic>
      <p:sp>
        <p:nvSpPr>
          <p:cNvPr id="7" name="Rectangle 6">
            <a:extLst>
              <a:ext uri="{FF2B5EF4-FFF2-40B4-BE49-F238E27FC236}">
                <a16:creationId xmlns:a16="http://schemas.microsoft.com/office/drawing/2014/main" id="{772494DC-14C2-4687-AD65-CA199810BAE2}"/>
              </a:ext>
            </a:extLst>
          </p:cNvPr>
          <p:cNvSpPr/>
          <p:nvPr/>
        </p:nvSpPr>
        <p:spPr>
          <a:xfrm rot="3040394">
            <a:off x="5935511" y="1021378"/>
            <a:ext cx="2167967" cy="1435607"/>
          </a:xfrm>
          <a:prstGeom prst="rect">
            <a:avLst/>
          </a:prstGeom>
          <a:gradFill>
            <a:gsLst>
              <a:gs pos="0">
                <a:schemeClr val="accent2">
                  <a:tint val="80000"/>
                  <a:satMod val="107000"/>
                  <a:lumMod val="103000"/>
                  <a:alpha val="16000"/>
                </a:schemeClr>
              </a:gs>
              <a:gs pos="100000">
                <a:schemeClr val="accent2">
                  <a:tint val="82000"/>
                  <a:satMod val="109000"/>
                  <a:lumMod val="103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DF8C7172-FDB5-4056-A7BA-B8BD30715916}"/>
              </a:ext>
            </a:extLst>
          </p:cNvPr>
          <p:cNvSpPr txBox="1"/>
          <p:nvPr/>
        </p:nvSpPr>
        <p:spPr>
          <a:xfrm>
            <a:off x="62416" y="979926"/>
            <a:ext cx="4247191"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a:t>With 3 dimensions, we use a plane to try and separate the 2 classes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What if we need 4 or more genes to separate the 2 classes?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cant draw 4D or 100D graph</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Same issue we faced in PCA</a:t>
            </a:r>
          </a:p>
          <a:p>
            <a:pPr marL="742950" lvl="1" indent="-285750">
              <a:buFont typeface="Arial" panose="020B0604020202020204" pitchFamily="34" charset="0"/>
              <a:buChar char="•"/>
            </a:pPr>
            <a:r>
              <a:rPr lang="en-US" sz="1600" dirty="0"/>
              <a:t>PCA reduces dimensions by focusing on the gene with the most variation</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i="1" dirty="0"/>
              <a:t>But we aren’t interested in genes with most variation. Rather on </a:t>
            </a:r>
            <a:r>
              <a:rPr lang="en-US" sz="1600" i="1" dirty="0">
                <a:highlight>
                  <a:srgbClr val="FFFF00"/>
                </a:highlight>
              </a:rPr>
              <a:t>max separability </a:t>
            </a:r>
            <a:r>
              <a:rPr lang="en-US" sz="1600" i="1" dirty="0"/>
              <a:t>between the classes</a:t>
            </a:r>
          </a:p>
        </p:txBody>
      </p:sp>
      <p:sp>
        <p:nvSpPr>
          <p:cNvPr id="9" name="Callout: Bent Line with Border and Accent Bar 8">
            <a:extLst>
              <a:ext uri="{FF2B5EF4-FFF2-40B4-BE49-F238E27FC236}">
                <a16:creationId xmlns:a16="http://schemas.microsoft.com/office/drawing/2014/main" id="{E70D91B6-7C46-421F-BF09-AFB938278E75}"/>
              </a:ext>
            </a:extLst>
          </p:cNvPr>
          <p:cNvSpPr/>
          <p:nvPr/>
        </p:nvSpPr>
        <p:spPr>
          <a:xfrm>
            <a:off x="5064981" y="3888188"/>
            <a:ext cx="3951799" cy="809543"/>
          </a:xfrm>
          <a:prstGeom prst="accentBorderCallout2">
            <a:avLst>
              <a:gd name="adj1" fmla="val 18750"/>
              <a:gd name="adj2" fmla="val -8333"/>
              <a:gd name="adj3" fmla="val 18750"/>
              <a:gd name="adj4" fmla="val -16667"/>
              <a:gd name="adj5" fmla="val 45711"/>
              <a:gd name="adj6" fmla="val -33387"/>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1600" dirty="0"/>
              <a:t>LDA is like PCA, but focusses on </a:t>
            </a:r>
            <a:r>
              <a:rPr lang="en-US" sz="1600" dirty="0">
                <a:highlight>
                  <a:srgbClr val="FFFF00"/>
                </a:highlight>
              </a:rPr>
              <a:t>maximizing</a:t>
            </a:r>
            <a:r>
              <a:rPr lang="en-US" sz="1600" dirty="0"/>
              <a:t> the separability among the classes</a:t>
            </a:r>
          </a:p>
        </p:txBody>
      </p:sp>
    </p:spTree>
    <p:extLst>
      <p:ext uri="{BB962C8B-B14F-4D97-AF65-F5344CB8AC3E}">
        <p14:creationId xmlns:p14="http://schemas.microsoft.com/office/powerpoint/2010/main" val="2822244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5EBFA-2135-4124-A16B-B1A98A180096}"/>
              </a:ext>
            </a:extLst>
          </p:cNvPr>
          <p:cNvSpPr>
            <a:spLocks noGrp="1"/>
          </p:cNvSpPr>
          <p:nvPr>
            <p:ph type="title"/>
          </p:nvPr>
        </p:nvSpPr>
        <p:spPr/>
        <p:txBody>
          <a:bodyPr/>
          <a:lstStyle/>
          <a:p>
            <a:r>
              <a:rPr lang="en-US" dirty="0"/>
              <a:t>Example</a:t>
            </a:r>
          </a:p>
        </p:txBody>
      </p:sp>
      <p:sp>
        <p:nvSpPr>
          <p:cNvPr id="3" name="Date Placeholder 2">
            <a:extLst>
              <a:ext uri="{FF2B5EF4-FFF2-40B4-BE49-F238E27FC236}">
                <a16:creationId xmlns:a16="http://schemas.microsoft.com/office/drawing/2014/main" id="{A997BD0D-03ED-4D06-961D-CC788D2D4177}"/>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E8D955E8-F31D-46F6-9598-F8468E21DE08}"/>
              </a:ext>
            </a:extLst>
          </p:cNvPr>
          <p:cNvSpPr>
            <a:spLocks noGrp="1"/>
          </p:cNvSpPr>
          <p:nvPr>
            <p:ph type="sldNum" sz="quarter" idx="4"/>
          </p:nvPr>
        </p:nvSpPr>
        <p:spPr/>
        <p:txBody>
          <a:bodyPr/>
          <a:lstStyle/>
          <a:p>
            <a:r>
              <a:rPr lang="en-US"/>
              <a:t>Slide no. </a:t>
            </a:r>
            <a:fld id="{7240F3D1-AE27-48C7-9FC9-EF8542F23A88}" type="slidenum">
              <a:rPr lang="en-US" smtClean="0"/>
              <a:pPr/>
              <a:t>81</a:t>
            </a:fld>
            <a:endParaRPr lang="en-US" dirty="0"/>
          </a:p>
        </p:txBody>
      </p:sp>
      <p:pic>
        <p:nvPicPr>
          <p:cNvPr id="5" name="Picture 4">
            <a:extLst>
              <a:ext uri="{FF2B5EF4-FFF2-40B4-BE49-F238E27FC236}">
                <a16:creationId xmlns:a16="http://schemas.microsoft.com/office/drawing/2014/main" id="{422710D4-21DC-4169-9579-048E35EE727C}"/>
              </a:ext>
            </a:extLst>
          </p:cNvPr>
          <p:cNvPicPr>
            <a:picLocks noChangeAspect="1"/>
          </p:cNvPicPr>
          <p:nvPr/>
        </p:nvPicPr>
        <p:blipFill>
          <a:blip r:embed="rId2"/>
          <a:stretch>
            <a:fillRect/>
          </a:stretch>
        </p:blipFill>
        <p:spPr>
          <a:xfrm>
            <a:off x="241396" y="1062037"/>
            <a:ext cx="6943725" cy="3019425"/>
          </a:xfrm>
          <a:prstGeom prst="rect">
            <a:avLst/>
          </a:prstGeom>
        </p:spPr>
      </p:pic>
      <p:sp>
        <p:nvSpPr>
          <p:cNvPr id="6" name="Rectangle 5">
            <a:extLst>
              <a:ext uri="{FF2B5EF4-FFF2-40B4-BE49-F238E27FC236}">
                <a16:creationId xmlns:a16="http://schemas.microsoft.com/office/drawing/2014/main" id="{02F33239-AA0D-4F54-874C-8E136CC7F286}"/>
              </a:ext>
            </a:extLst>
          </p:cNvPr>
          <p:cNvSpPr/>
          <p:nvPr/>
        </p:nvSpPr>
        <p:spPr>
          <a:xfrm>
            <a:off x="3872284" y="3390496"/>
            <a:ext cx="4572000" cy="1077218"/>
          </a:xfrm>
          <a:prstGeom prst="rect">
            <a:avLst/>
          </a:prstGeom>
        </p:spPr>
        <p:txBody>
          <a:bodyPr>
            <a:spAutoFit/>
          </a:bodyPr>
          <a:lstStyle/>
          <a:p>
            <a:pPr marL="285750" indent="-285750">
              <a:buFont typeface="Arial" panose="020B0604020202020204" pitchFamily="34" charset="0"/>
              <a:buChar char="•"/>
            </a:pPr>
            <a:r>
              <a:rPr lang="en-US" sz="1600" dirty="0"/>
              <a:t>Convert 2D graph to 1D graph so that it gives maximum separability to the classes.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What’s the way to do it?</a:t>
            </a:r>
          </a:p>
        </p:txBody>
      </p:sp>
    </p:spTree>
    <p:extLst>
      <p:ext uri="{BB962C8B-B14F-4D97-AF65-F5344CB8AC3E}">
        <p14:creationId xmlns:p14="http://schemas.microsoft.com/office/powerpoint/2010/main" val="4097442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CF09B-FAFB-45C1-B1B0-B82B64BA77FD}"/>
              </a:ext>
            </a:extLst>
          </p:cNvPr>
          <p:cNvSpPr>
            <a:spLocks noGrp="1"/>
          </p:cNvSpPr>
          <p:nvPr>
            <p:ph type="title"/>
          </p:nvPr>
        </p:nvSpPr>
        <p:spPr/>
        <p:txBody>
          <a:bodyPr/>
          <a:lstStyle/>
          <a:p>
            <a:r>
              <a:rPr lang="en-US" dirty="0"/>
              <a:t>Reducing 2D to 1D</a:t>
            </a:r>
          </a:p>
        </p:txBody>
      </p:sp>
      <p:sp>
        <p:nvSpPr>
          <p:cNvPr id="3" name="Date Placeholder 2">
            <a:extLst>
              <a:ext uri="{FF2B5EF4-FFF2-40B4-BE49-F238E27FC236}">
                <a16:creationId xmlns:a16="http://schemas.microsoft.com/office/drawing/2014/main" id="{230EC0CF-4ED2-46D5-9F50-C271B8E186F8}"/>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8C39EDA0-04E9-4D7C-A003-A7CF433736FA}"/>
              </a:ext>
            </a:extLst>
          </p:cNvPr>
          <p:cNvSpPr>
            <a:spLocks noGrp="1"/>
          </p:cNvSpPr>
          <p:nvPr>
            <p:ph type="sldNum" sz="quarter" idx="4"/>
          </p:nvPr>
        </p:nvSpPr>
        <p:spPr/>
        <p:txBody>
          <a:bodyPr/>
          <a:lstStyle/>
          <a:p>
            <a:r>
              <a:rPr lang="en-US"/>
              <a:t>Slide no. </a:t>
            </a:r>
            <a:fld id="{7240F3D1-AE27-48C7-9FC9-EF8542F23A88}" type="slidenum">
              <a:rPr lang="en-US" smtClean="0"/>
              <a:pPr/>
              <a:t>82</a:t>
            </a:fld>
            <a:endParaRPr lang="en-US" dirty="0"/>
          </a:p>
        </p:txBody>
      </p:sp>
      <p:pic>
        <p:nvPicPr>
          <p:cNvPr id="5" name="Picture 4">
            <a:extLst>
              <a:ext uri="{FF2B5EF4-FFF2-40B4-BE49-F238E27FC236}">
                <a16:creationId xmlns:a16="http://schemas.microsoft.com/office/drawing/2014/main" id="{1CB8A368-8104-45DD-B343-2602B0C1F7A1}"/>
              </a:ext>
            </a:extLst>
          </p:cNvPr>
          <p:cNvPicPr>
            <a:picLocks noChangeAspect="1"/>
          </p:cNvPicPr>
          <p:nvPr/>
        </p:nvPicPr>
        <p:blipFill>
          <a:blip r:embed="rId2"/>
          <a:stretch>
            <a:fillRect/>
          </a:stretch>
        </p:blipFill>
        <p:spPr>
          <a:xfrm>
            <a:off x="183666" y="1056446"/>
            <a:ext cx="3648075" cy="2533650"/>
          </a:xfrm>
          <a:prstGeom prst="rect">
            <a:avLst/>
          </a:prstGeom>
        </p:spPr>
      </p:pic>
      <p:sp>
        <p:nvSpPr>
          <p:cNvPr id="6" name="Rectangle 5">
            <a:extLst>
              <a:ext uri="{FF2B5EF4-FFF2-40B4-BE49-F238E27FC236}">
                <a16:creationId xmlns:a16="http://schemas.microsoft.com/office/drawing/2014/main" id="{33BB617C-881D-470C-B47A-EE85425ADB32}"/>
              </a:ext>
            </a:extLst>
          </p:cNvPr>
          <p:cNvSpPr/>
          <p:nvPr/>
        </p:nvSpPr>
        <p:spPr>
          <a:xfrm>
            <a:off x="3991553" y="1148228"/>
            <a:ext cx="4572000" cy="1569660"/>
          </a:xfrm>
          <a:prstGeom prst="rect">
            <a:avLst/>
          </a:prstGeom>
        </p:spPr>
        <p:txBody>
          <a:bodyPr>
            <a:spAutoFit/>
          </a:bodyPr>
          <a:lstStyle/>
          <a:p>
            <a:pPr marL="285750" indent="-285750">
              <a:buFont typeface="Arial" panose="020B0604020202020204" pitchFamily="34" charset="0"/>
              <a:buChar char="•"/>
            </a:pPr>
            <a:r>
              <a:rPr lang="en-US" sz="1600" dirty="0"/>
              <a:t>One way would be to ignore Gene Y and project Gene X on to the X axis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But we lose useful information in Gene 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 </a:t>
            </a:r>
          </a:p>
        </p:txBody>
      </p:sp>
    </p:spTree>
    <p:extLst>
      <p:ext uri="{BB962C8B-B14F-4D97-AF65-F5344CB8AC3E}">
        <p14:creationId xmlns:p14="http://schemas.microsoft.com/office/powerpoint/2010/main" val="11561618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D033C-A626-4159-989D-1CAE3003E1CF}"/>
              </a:ext>
            </a:extLst>
          </p:cNvPr>
          <p:cNvSpPr>
            <a:spLocks noGrp="1"/>
          </p:cNvSpPr>
          <p:nvPr>
            <p:ph type="title"/>
          </p:nvPr>
        </p:nvSpPr>
        <p:spPr/>
        <p:txBody>
          <a:bodyPr/>
          <a:lstStyle/>
          <a:p>
            <a:r>
              <a:rPr lang="en-US" dirty="0"/>
              <a:t>How LDA does it?</a:t>
            </a:r>
          </a:p>
        </p:txBody>
      </p:sp>
      <p:sp>
        <p:nvSpPr>
          <p:cNvPr id="3" name="Date Placeholder 2">
            <a:extLst>
              <a:ext uri="{FF2B5EF4-FFF2-40B4-BE49-F238E27FC236}">
                <a16:creationId xmlns:a16="http://schemas.microsoft.com/office/drawing/2014/main" id="{9458875E-6EFE-495A-B990-27008D04B783}"/>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7634E0D0-F2EE-41F9-8A40-8CA7BB8B1459}"/>
              </a:ext>
            </a:extLst>
          </p:cNvPr>
          <p:cNvSpPr>
            <a:spLocks noGrp="1"/>
          </p:cNvSpPr>
          <p:nvPr>
            <p:ph type="sldNum" sz="quarter" idx="4"/>
          </p:nvPr>
        </p:nvSpPr>
        <p:spPr/>
        <p:txBody>
          <a:bodyPr/>
          <a:lstStyle/>
          <a:p>
            <a:r>
              <a:rPr lang="en-US"/>
              <a:t>Slide no. </a:t>
            </a:r>
            <a:fld id="{7240F3D1-AE27-48C7-9FC9-EF8542F23A88}" type="slidenum">
              <a:rPr lang="en-US" smtClean="0"/>
              <a:pPr/>
              <a:t>83</a:t>
            </a:fld>
            <a:endParaRPr lang="en-US" dirty="0"/>
          </a:p>
        </p:txBody>
      </p:sp>
      <p:pic>
        <p:nvPicPr>
          <p:cNvPr id="5" name="Picture 4">
            <a:extLst>
              <a:ext uri="{FF2B5EF4-FFF2-40B4-BE49-F238E27FC236}">
                <a16:creationId xmlns:a16="http://schemas.microsoft.com/office/drawing/2014/main" id="{E207F03F-3EC4-4FF1-B278-7CDE1AEFBEEB}"/>
              </a:ext>
            </a:extLst>
          </p:cNvPr>
          <p:cNvPicPr>
            <a:picLocks noChangeAspect="1"/>
          </p:cNvPicPr>
          <p:nvPr/>
        </p:nvPicPr>
        <p:blipFill>
          <a:blip r:embed="rId2"/>
          <a:stretch>
            <a:fillRect/>
          </a:stretch>
        </p:blipFill>
        <p:spPr>
          <a:xfrm>
            <a:off x="143744" y="1003107"/>
            <a:ext cx="4371975" cy="2914650"/>
          </a:xfrm>
          <a:prstGeom prst="rect">
            <a:avLst/>
          </a:prstGeom>
        </p:spPr>
      </p:pic>
      <p:sp>
        <p:nvSpPr>
          <p:cNvPr id="6" name="Rectangle 5">
            <a:extLst>
              <a:ext uri="{FF2B5EF4-FFF2-40B4-BE49-F238E27FC236}">
                <a16:creationId xmlns:a16="http://schemas.microsoft.com/office/drawing/2014/main" id="{2A7484EB-12F4-4C75-AFBD-5AE38BB3B1C0}"/>
              </a:ext>
            </a:extLst>
          </p:cNvPr>
          <p:cNvSpPr/>
          <p:nvPr/>
        </p:nvSpPr>
        <p:spPr>
          <a:xfrm>
            <a:off x="4166482" y="1084617"/>
            <a:ext cx="4833774" cy="3539430"/>
          </a:xfrm>
          <a:prstGeom prst="rect">
            <a:avLst/>
          </a:prstGeom>
        </p:spPr>
        <p:txBody>
          <a:bodyPr wrap="square">
            <a:spAutoFit/>
          </a:bodyPr>
          <a:lstStyle/>
          <a:p>
            <a:pPr marL="285750" indent="-285750">
              <a:buFont typeface="Arial" panose="020B0604020202020204" pitchFamily="34" charset="0"/>
              <a:buChar char="•"/>
            </a:pPr>
            <a:r>
              <a:rPr lang="en-US" sz="1600" dirty="0"/>
              <a:t>LDA uses information from both the classes to maximize the separation of 2 classes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LDA creates a new axis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2 criteria used</a:t>
            </a:r>
          </a:p>
          <a:p>
            <a:pPr marL="742950" lvl="1" indent="-285750">
              <a:buFont typeface="Arial" panose="020B0604020202020204" pitchFamily="34" charset="0"/>
              <a:buChar char="•"/>
            </a:pPr>
            <a:r>
              <a:rPr lang="en-US" sz="1600" dirty="0"/>
              <a:t>Maximize the distance between the </a:t>
            </a:r>
            <a:r>
              <a:rPr lang="en-US" sz="1600" dirty="0">
                <a:solidFill>
                  <a:srgbClr val="0070C0"/>
                </a:solidFill>
              </a:rPr>
              <a:t>means</a:t>
            </a:r>
          </a:p>
          <a:p>
            <a:pPr marL="742950" lvl="1" indent="-285750">
              <a:buFont typeface="Arial" panose="020B0604020202020204" pitchFamily="34" charset="0"/>
              <a:buChar char="•"/>
            </a:pPr>
            <a:endParaRPr lang="en-US" sz="1600" dirty="0">
              <a:solidFill>
                <a:srgbClr val="0070C0"/>
              </a:solidFill>
            </a:endParaRPr>
          </a:p>
          <a:p>
            <a:pPr marL="742950" lvl="1" indent="-285750">
              <a:buFont typeface="Arial" panose="020B0604020202020204" pitchFamily="34" charset="0"/>
              <a:buChar char="•"/>
            </a:pPr>
            <a:endParaRPr lang="en-US" sz="1600" dirty="0">
              <a:solidFill>
                <a:srgbClr val="0070C0"/>
              </a:solidFill>
            </a:endParaRPr>
          </a:p>
          <a:p>
            <a:pPr marL="742950" lvl="1" indent="-285750">
              <a:buFont typeface="Arial" panose="020B0604020202020204" pitchFamily="34" charset="0"/>
              <a:buChar char="•"/>
            </a:pPr>
            <a:endParaRPr lang="en-US" sz="1600" dirty="0">
              <a:solidFill>
                <a:srgbClr val="0070C0"/>
              </a:solidFill>
            </a:endParaRPr>
          </a:p>
          <a:p>
            <a:pPr marL="742950" lvl="1" indent="-285750">
              <a:buFont typeface="Arial" panose="020B0604020202020204" pitchFamily="34" charset="0"/>
              <a:buChar char="•"/>
            </a:pPr>
            <a:endParaRPr lang="en-US" sz="1600" dirty="0">
              <a:solidFill>
                <a:srgbClr val="0070C0"/>
              </a:solidFill>
            </a:endParaRPr>
          </a:p>
          <a:p>
            <a:pPr marL="742950" lvl="1" indent="-285750">
              <a:buFont typeface="Arial" panose="020B0604020202020204" pitchFamily="34" charset="0"/>
              <a:buChar char="•"/>
            </a:pPr>
            <a:endParaRPr lang="en-US" sz="1600" dirty="0">
              <a:solidFill>
                <a:srgbClr val="0070C0"/>
              </a:solidFill>
            </a:endParaRPr>
          </a:p>
          <a:p>
            <a:pPr marL="742950" lvl="1" indent="-285750">
              <a:buFont typeface="Arial" panose="020B0604020202020204" pitchFamily="34" charset="0"/>
              <a:buChar char="•"/>
            </a:pPr>
            <a:r>
              <a:rPr lang="en-US" sz="1600" dirty="0"/>
              <a:t>Minimize the </a:t>
            </a:r>
            <a:r>
              <a:rPr lang="en-US" sz="1600" dirty="0">
                <a:solidFill>
                  <a:srgbClr val="0070C0"/>
                </a:solidFill>
              </a:rPr>
              <a:t>variation</a:t>
            </a:r>
            <a:r>
              <a:rPr lang="en-US" sz="1600" dirty="0"/>
              <a:t> (scatter) within each class</a:t>
            </a:r>
          </a:p>
        </p:txBody>
      </p:sp>
      <p:pic>
        <p:nvPicPr>
          <p:cNvPr id="7" name="Picture 6">
            <a:extLst>
              <a:ext uri="{FF2B5EF4-FFF2-40B4-BE49-F238E27FC236}">
                <a16:creationId xmlns:a16="http://schemas.microsoft.com/office/drawing/2014/main" id="{C12D2FCB-4B64-423C-9F3D-1997EE582CBF}"/>
              </a:ext>
            </a:extLst>
          </p:cNvPr>
          <p:cNvPicPr>
            <a:picLocks noChangeAspect="1"/>
          </p:cNvPicPr>
          <p:nvPr/>
        </p:nvPicPr>
        <p:blipFill>
          <a:blip r:embed="rId3"/>
          <a:stretch>
            <a:fillRect/>
          </a:stretch>
        </p:blipFill>
        <p:spPr>
          <a:xfrm>
            <a:off x="4572000" y="2929883"/>
            <a:ext cx="3677685" cy="1023158"/>
          </a:xfrm>
          <a:prstGeom prst="rect">
            <a:avLst/>
          </a:prstGeom>
        </p:spPr>
      </p:pic>
    </p:spTree>
    <p:extLst>
      <p:ext uri="{BB962C8B-B14F-4D97-AF65-F5344CB8AC3E}">
        <p14:creationId xmlns:p14="http://schemas.microsoft.com/office/powerpoint/2010/main" val="352153044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4FB37-11A5-4968-8CA8-6B82063AAB7E}"/>
              </a:ext>
            </a:extLst>
          </p:cNvPr>
          <p:cNvSpPr>
            <a:spLocks noGrp="1"/>
          </p:cNvSpPr>
          <p:nvPr>
            <p:ph type="title"/>
          </p:nvPr>
        </p:nvSpPr>
        <p:spPr/>
        <p:txBody>
          <a:bodyPr/>
          <a:lstStyle/>
          <a:p>
            <a:r>
              <a:rPr lang="en-US" dirty="0"/>
              <a:t>Distance between the means and scatter</a:t>
            </a:r>
          </a:p>
        </p:txBody>
      </p:sp>
      <p:sp>
        <p:nvSpPr>
          <p:cNvPr id="3" name="Date Placeholder 2">
            <a:extLst>
              <a:ext uri="{FF2B5EF4-FFF2-40B4-BE49-F238E27FC236}">
                <a16:creationId xmlns:a16="http://schemas.microsoft.com/office/drawing/2014/main" id="{056565FE-5ED4-4CA2-BADB-B8F6833B8C28}"/>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8C9D4ABB-CEE6-42D4-BA39-CE2623BB3ABF}"/>
              </a:ext>
            </a:extLst>
          </p:cNvPr>
          <p:cNvSpPr>
            <a:spLocks noGrp="1"/>
          </p:cNvSpPr>
          <p:nvPr>
            <p:ph type="sldNum" sz="quarter" idx="4"/>
          </p:nvPr>
        </p:nvSpPr>
        <p:spPr/>
        <p:txBody>
          <a:bodyPr/>
          <a:lstStyle/>
          <a:p>
            <a:r>
              <a:rPr lang="en-US"/>
              <a:t>Slide no. </a:t>
            </a:r>
            <a:fld id="{7240F3D1-AE27-48C7-9FC9-EF8542F23A88}" type="slidenum">
              <a:rPr lang="en-US" smtClean="0"/>
              <a:pPr/>
              <a:t>84</a:t>
            </a:fld>
            <a:endParaRPr lang="en-US" dirty="0"/>
          </a:p>
        </p:txBody>
      </p:sp>
      <p:pic>
        <p:nvPicPr>
          <p:cNvPr id="5" name="Picture 4">
            <a:extLst>
              <a:ext uri="{FF2B5EF4-FFF2-40B4-BE49-F238E27FC236}">
                <a16:creationId xmlns:a16="http://schemas.microsoft.com/office/drawing/2014/main" id="{19EF5EF5-F160-4940-8619-4FBBD52A42F5}"/>
              </a:ext>
            </a:extLst>
          </p:cNvPr>
          <p:cNvPicPr>
            <a:picLocks noChangeAspect="1"/>
          </p:cNvPicPr>
          <p:nvPr/>
        </p:nvPicPr>
        <p:blipFill>
          <a:blip r:embed="rId2"/>
          <a:stretch>
            <a:fillRect/>
          </a:stretch>
        </p:blipFill>
        <p:spPr>
          <a:xfrm>
            <a:off x="96699" y="1291602"/>
            <a:ext cx="2847975" cy="1581150"/>
          </a:xfrm>
          <a:prstGeom prst="rect">
            <a:avLst/>
          </a:prstGeom>
        </p:spPr>
      </p:pic>
      <p:pic>
        <p:nvPicPr>
          <p:cNvPr id="6" name="Picture 5">
            <a:extLst>
              <a:ext uri="{FF2B5EF4-FFF2-40B4-BE49-F238E27FC236}">
                <a16:creationId xmlns:a16="http://schemas.microsoft.com/office/drawing/2014/main" id="{F644899D-E1A1-4DC1-9BFC-441D3539F8B9}"/>
              </a:ext>
            </a:extLst>
          </p:cNvPr>
          <p:cNvPicPr>
            <a:picLocks noChangeAspect="1"/>
          </p:cNvPicPr>
          <p:nvPr/>
        </p:nvPicPr>
        <p:blipFill>
          <a:blip r:embed="rId3"/>
          <a:stretch>
            <a:fillRect/>
          </a:stretch>
        </p:blipFill>
        <p:spPr>
          <a:xfrm>
            <a:off x="6040671" y="1558457"/>
            <a:ext cx="2969707" cy="1314296"/>
          </a:xfrm>
          <a:prstGeom prst="rect">
            <a:avLst/>
          </a:prstGeom>
        </p:spPr>
      </p:pic>
      <p:sp>
        <p:nvSpPr>
          <p:cNvPr id="7" name="Rectangle 6">
            <a:extLst>
              <a:ext uri="{FF2B5EF4-FFF2-40B4-BE49-F238E27FC236}">
                <a16:creationId xmlns:a16="http://schemas.microsoft.com/office/drawing/2014/main" id="{01BDEE57-FCCA-4476-887D-2F85128E08F7}"/>
              </a:ext>
            </a:extLst>
          </p:cNvPr>
          <p:cNvSpPr/>
          <p:nvPr/>
        </p:nvSpPr>
        <p:spPr>
          <a:xfrm>
            <a:off x="2944674" y="1052409"/>
            <a:ext cx="3161927" cy="3046988"/>
          </a:xfrm>
          <a:prstGeom prst="rect">
            <a:avLst/>
          </a:prstGeom>
        </p:spPr>
        <p:txBody>
          <a:bodyPr wrap="square">
            <a:spAutoFit/>
          </a:bodyPr>
          <a:lstStyle/>
          <a:p>
            <a:pPr marL="285750" indent="-285750">
              <a:buFont typeface="Arial" panose="020B0604020202020204" pitchFamily="34" charset="0"/>
              <a:buChar char="•"/>
            </a:pPr>
            <a:r>
              <a:rPr lang="en-US" sz="1600" dirty="0"/>
              <a:t>If we only maximize the distance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There is overlap in the middle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This </a:t>
            </a:r>
            <a:r>
              <a:rPr lang="en-US" sz="1600" dirty="0">
                <a:solidFill>
                  <a:srgbClr val="FF0000"/>
                </a:solidFill>
              </a:rPr>
              <a:t>isn’t good </a:t>
            </a:r>
            <a:r>
              <a:rPr lang="en-US" sz="1600" dirty="0"/>
              <a:t>separation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But we minimize the scatter, there is better separability</a:t>
            </a:r>
          </a:p>
          <a:p>
            <a:pPr marL="285750" indent="-285750">
              <a:buFont typeface="Arial" panose="020B0604020202020204" pitchFamily="34" charset="0"/>
              <a:buChar char="•"/>
            </a:pPr>
            <a:endParaRPr lang="en-US" sz="1600" dirty="0"/>
          </a:p>
        </p:txBody>
      </p:sp>
      <p:cxnSp>
        <p:nvCxnSpPr>
          <p:cNvPr id="9" name="Straight Arrow Connector 8">
            <a:extLst>
              <a:ext uri="{FF2B5EF4-FFF2-40B4-BE49-F238E27FC236}">
                <a16:creationId xmlns:a16="http://schemas.microsoft.com/office/drawing/2014/main" id="{B8948B89-59AF-46F3-90CC-846528D062DC}"/>
              </a:ext>
            </a:extLst>
          </p:cNvPr>
          <p:cNvCxnSpPr/>
          <p:nvPr/>
        </p:nvCxnSpPr>
        <p:spPr>
          <a:xfrm>
            <a:off x="3482671" y="2003728"/>
            <a:ext cx="168567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0" name="Picture 9">
            <a:extLst>
              <a:ext uri="{FF2B5EF4-FFF2-40B4-BE49-F238E27FC236}">
                <a16:creationId xmlns:a16="http://schemas.microsoft.com/office/drawing/2014/main" id="{D184C89C-BF45-4DA8-BB5B-61E9C049562B}"/>
              </a:ext>
            </a:extLst>
          </p:cNvPr>
          <p:cNvPicPr>
            <a:picLocks noChangeAspect="1"/>
          </p:cNvPicPr>
          <p:nvPr/>
        </p:nvPicPr>
        <p:blipFill>
          <a:blip r:embed="rId4"/>
          <a:stretch>
            <a:fillRect/>
          </a:stretch>
        </p:blipFill>
        <p:spPr>
          <a:xfrm>
            <a:off x="6178164" y="2893515"/>
            <a:ext cx="2411522" cy="1820619"/>
          </a:xfrm>
          <a:prstGeom prst="rect">
            <a:avLst/>
          </a:prstGeom>
        </p:spPr>
      </p:pic>
    </p:spTree>
    <p:extLst>
      <p:ext uri="{BB962C8B-B14F-4D97-AF65-F5344CB8AC3E}">
        <p14:creationId xmlns:p14="http://schemas.microsoft.com/office/powerpoint/2010/main" val="1123391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25DE-E28D-473A-8D16-643CC37417A3}"/>
              </a:ext>
            </a:extLst>
          </p:cNvPr>
          <p:cNvSpPr>
            <a:spLocks noGrp="1"/>
          </p:cNvSpPr>
          <p:nvPr>
            <p:ph type="title"/>
          </p:nvPr>
        </p:nvSpPr>
        <p:spPr/>
        <p:txBody>
          <a:bodyPr>
            <a:normAutofit fontScale="90000"/>
          </a:bodyPr>
          <a:lstStyle/>
          <a:p>
            <a:r>
              <a:rPr lang="en-US" dirty="0"/>
              <a:t>PCA vs LDA: What to Choose for Dimensionality Reduction?</a:t>
            </a:r>
          </a:p>
        </p:txBody>
      </p:sp>
      <p:sp>
        <p:nvSpPr>
          <p:cNvPr id="3" name="Date Placeholder 2">
            <a:extLst>
              <a:ext uri="{FF2B5EF4-FFF2-40B4-BE49-F238E27FC236}">
                <a16:creationId xmlns:a16="http://schemas.microsoft.com/office/drawing/2014/main" id="{684B200E-FFEF-469A-858D-3E49A58E1E1D}"/>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E8DC0358-DCA1-4F9A-B692-75AE79C2CEAD}"/>
              </a:ext>
            </a:extLst>
          </p:cNvPr>
          <p:cNvSpPr>
            <a:spLocks noGrp="1"/>
          </p:cNvSpPr>
          <p:nvPr>
            <p:ph type="sldNum" sz="quarter" idx="4"/>
          </p:nvPr>
        </p:nvSpPr>
        <p:spPr/>
        <p:txBody>
          <a:bodyPr/>
          <a:lstStyle/>
          <a:p>
            <a:r>
              <a:rPr lang="en-US"/>
              <a:t>Slide no. </a:t>
            </a:r>
            <a:fld id="{7240F3D1-AE27-48C7-9FC9-EF8542F23A88}" type="slidenum">
              <a:rPr lang="en-US" smtClean="0"/>
              <a:pPr/>
              <a:t>85</a:t>
            </a:fld>
            <a:endParaRPr lang="en-US" dirty="0"/>
          </a:p>
        </p:txBody>
      </p:sp>
      <p:sp>
        <p:nvSpPr>
          <p:cNvPr id="5" name="Rectangle 4">
            <a:extLst>
              <a:ext uri="{FF2B5EF4-FFF2-40B4-BE49-F238E27FC236}">
                <a16:creationId xmlns:a16="http://schemas.microsoft.com/office/drawing/2014/main" id="{EF61AD92-2468-45AF-8430-58159279047F}"/>
              </a:ext>
            </a:extLst>
          </p:cNvPr>
          <p:cNvSpPr/>
          <p:nvPr/>
        </p:nvSpPr>
        <p:spPr>
          <a:xfrm>
            <a:off x="107341" y="891540"/>
            <a:ext cx="8893535" cy="2862322"/>
          </a:xfrm>
          <a:prstGeom prst="rect">
            <a:avLst/>
          </a:prstGeom>
        </p:spPr>
        <p:txBody>
          <a:bodyPr wrap="square">
            <a:spAutoFit/>
          </a:bodyPr>
          <a:lstStyle/>
          <a:p>
            <a:pPr marL="285750" indent="-285750">
              <a:buFont typeface="Arial" panose="020B0604020202020204" pitchFamily="34" charset="0"/>
              <a:buChar char="•"/>
            </a:pPr>
            <a:r>
              <a:rPr lang="en-US" dirty="0"/>
              <a:t>In case of </a:t>
            </a:r>
            <a:r>
              <a:rPr lang="en-US" dirty="0">
                <a:highlight>
                  <a:srgbClr val="FFFF00"/>
                </a:highlight>
              </a:rPr>
              <a:t>uniformly distributed </a:t>
            </a:r>
            <a:r>
              <a:rPr lang="en-US" dirty="0"/>
              <a:t>data, LDA almost always performs better than PCA.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However if the data is highly skewed (irregularly distributed) then it is advised to use PCA since LDA can be biased towards the majority class.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is beneficial that PCA can be applied to labeled as well as unlabeled data since it doesn't rely on the output labels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 the other hand, LDA </a:t>
            </a:r>
            <a:r>
              <a:rPr lang="en-US" dirty="0">
                <a:highlight>
                  <a:srgbClr val="FFFF00"/>
                </a:highlight>
              </a:rPr>
              <a:t>requires output classes </a:t>
            </a:r>
            <a:r>
              <a:rPr lang="en-US" dirty="0"/>
              <a:t>for finding linear discriminants and hence requires labeled data.</a:t>
            </a:r>
          </a:p>
        </p:txBody>
      </p:sp>
    </p:spTree>
    <p:extLst>
      <p:ext uri="{BB962C8B-B14F-4D97-AF65-F5344CB8AC3E}">
        <p14:creationId xmlns:p14="http://schemas.microsoft.com/office/powerpoint/2010/main" val="10769698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19265-97AC-4EF2-889D-AF5BD5D69496}"/>
              </a:ext>
            </a:extLst>
          </p:cNvPr>
          <p:cNvSpPr>
            <a:spLocks noGrp="1"/>
          </p:cNvSpPr>
          <p:nvPr>
            <p:ph type="title"/>
          </p:nvPr>
        </p:nvSpPr>
        <p:spPr/>
        <p:txBody>
          <a:bodyPr>
            <a:normAutofit/>
          </a:bodyPr>
          <a:lstStyle/>
          <a:p>
            <a:r>
              <a:rPr lang="en-US" dirty="0"/>
              <a:t>LDA in 5 steps</a:t>
            </a:r>
          </a:p>
        </p:txBody>
      </p:sp>
      <p:sp>
        <p:nvSpPr>
          <p:cNvPr id="3" name="Date Placeholder 2">
            <a:extLst>
              <a:ext uri="{FF2B5EF4-FFF2-40B4-BE49-F238E27FC236}">
                <a16:creationId xmlns:a16="http://schemas.microsoft.com/office/drawing/2014/main" id="{230651D9-A80F-465F-BBBC-4A2BD12A85CB}"/>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79855FC9-76B7-4373-B5EA-954D5E8AE6C3}"/>
              </a:ext>
            </a:extLst>
          </p:cNvPr>
          <p:cNvSpPr>
            <a:spLocks noGrp="1"/>
          </p:cNvSpPr>
          <p:nvPr>
            <p:ph type="sldNum" sz="quarter" idx="4"/>
          </p:nvPr>
        </p:nvSpPr>
        <p:spPr/>
        <p:txBody>
          <a:bodyPr/>
          <a:lstStyle/>
          <a:p>
            <a:r>
              <a:rPr lang="en-US"/>
              <a:t>Slide no. </a:t>
            </a:r>
            <a:fld id="{7240F3D1-AE27-48C7-9FC9-EF8542F23A88}" type="slidenum">
              <a:rPr lang="en-US" smtClean="0"/>
              <a:pPr/>
              <a:t>86</a:t>
            </a:fld>
            <a:endParaRPr lang="en-US" dirty="0"/>
          </a:p>
        </p:txBody>
      </p:sp>
      <p:sp>
        <p:nvSpPr>
          <p:cNvPr id="5" name="Rectangle 4">
            <a:extLst>
              <a:ext uri="{FF2B5EF4-FFF2-40B4-BE49-F238E27FC236}">
                <a16:creationId xmlns:a16="http://schemas.microsoft.com/office/drawing/2014/main" id="{2B26297F-BEA9-408C-BB32-CC17C31C8D0E}"/>
              </a:ext>
            </a:extLst>
          </p:cNvPr>
          <p:cNvSpPr/>
          <p:nvPr/>
        </p:nvSpPr>
        <p:spPr>
          <a:xfrm>
            <a:off x="57572" y="959326"/>
            <a:ext cx="9021114" cy="1077218"/>
          </a:xfrm>
          <a:prstGeom prst="rect">
            <a:avLst/>
          </a:prstGeom>
        </p:spPr>
        <p:txBody>
          <a:bodyPr wrap="square">
            <a:spAutoFit/>
          </a:bodyPr>
          <a:lstStyle/>
          <a:p>
            <a:r>
              <a:rPr lang="en-US" sz="1600" dirty="0">
                <a:highlight>
                  <a:srgbClr val="FFFF00"/>
                </a:highlight>
              </a:rPr>
              <a:t>Step 1</a:t>
            </a:r>
            <a:r>
              <a:rPr lang="en-US" sz="1600" dirty="0"/>
              <a:t>: Computing the d-dimensional mean vectors</a:t>
            </a:r>
          </a:p>
          <a:p>
            <a:endParaRPr lang="en-US" sz="1600" dirty="0"/>
          </a:p>
          <a:p>
            <a:r>
              <a:rPr lang="en-US" sz="1600" dirty="0"/>
              <a:t>In this first step, we will start off with a simple computation of the mean vectors m</a:t>
            </a:r>
            <a:r>
              <a:rPr lang="en-US" sz="1600" baseline="-25000" dirty="0"/>
              <a:t>i</a:t>
            </a:r>
            <a:r>
              <a:rPr lang="en-US" sz="1600" dirty="0"/>
              <a:t> (i=1, 2, 3) of the 3 different flower classes</a:t>
            </a:r>
          </a:p>
        </p:txBody>
      </p:sp>
      <p:graphicFrame>
        <p:nvGraphicFramePr>
          <p:cNvPr id="6" name="Object 5">
            <a:extLst>
              <a:ext uri="{FF2B5EF4-FFF2-40B4-BE49-F238E27FC236}">
                <a16:creationId xmlns:a16="http://schemas.microsoft.com/office/drawing/2014/main" id="{E701DF75-5E8B-43A1-AF1F-4923D2E7D5E4}"/>
              </a:ext>
            </a:extLst>
          </p:cNvPr>
          <p:cNvGraphicFramePr>
            <a:graphicFrameLocks noChangeAspect="1"/>
          </p:cNvGraphicFramePr>
          <p:nvPr>
            <p:extLst>
              <p:ext uri="{D42A27DB-BD31-4B8C-83A1-F6EECF244321}">
                <p14:modId xmlns:p14="http://schemas.microsoft.com/office/powerpoint/2010/main" val="3705612271"/>
              </p:ext>
            </p:extLst>
          </p:nvPr>
        </p:nvGraphicFramePr>
        <p:xfrm>
          <a:off x="5651500" y="3238500"/>
          <a:ext cx="914400" cy="203200"/>
        </p:xfrm>
        <a:graphic>
          <a:graphicData uri="http://schemas.openxmlformats.org/presentationml/2006/ole">
            <mc:AlternateContent xmlns:mc="http://schemas.openxmlformats.org/markup-compatibility/2006">
              <mc:Choice xmlns:v="urn:schemas-microsoft-com:vml" Requires="v">
                <p:oleObj spid="_x0000_s1181" name="Equation" r:id="rId3" imgW="914400" imgH="203040" progId="Equation.DSMT4">
                  <p:embed/>
                </p:oleObj>
              </mc:Choice>
              <mc:Fallback>
                <p:oleObj name="Equation" r:id="rId3" imgW="914400" imgH="203040" progId="Equation.DSMT4">
                  <p:embed/>
                  <p:pic>
                    <p:nvPicPr>
                      <p:cNvPr id="0" name=""/>
                      <p:cNvPicPr/>
                      <p:nvPr/>
                    </p:nvPicPr>
                    <p:blipFill>
                      <a:blip r:embed="rId4"/>
                      <a:stretch>
                        <a:fillRect/>
                      </a:stretch>
                    </p:blipFill>
                    <p:spPr>
                      <a:xfrm>
                        <a:off x="5651500" y="3238500"/>
                        <a:ext cx="914400" cy="203200"/>
                      </a:xfrm>
                      <a:prstGeom prst="rect">
                        <a:avLst/>
                      </a:prstGeom>
                    </p:spPr>
                  </p:pic>
                </p:oleObj>
              </mc:Fallback>
            </mc:AlternateContent>
          </a:graphicData>
        </a:graphic>
      </p:graphicFrame>
    </p:spTree>
    <p:extLst>
      <p:ext uri="{BB962C8B-B14F-4D97-AF65-F5344CB8AC3E}">
        <p14:creationId xmlns:p14="http://schemas.microsoft.com/office/powerpoint/2010/main" val="162583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D47C-EEEA-4FC9-A0DA-A21E3EEA0DEF}"/>
              </a:ext>
            </a:extLst>
          </p:cNvPr>
          <p:cNvSpPr>
            <a:spLocks noGrp="1"/>
          </p:cNvSpPr>
          <p:nvPr>
            <p:ph type="title"/>
          </p:nvPr>
        </p:nvSpPr>
        <p:spPr/>
        <p:txBody>
          <a:bodyPr/>
          <a:lstStyle/>
          <a:p>
            <a:r>
              <a:rPr lang="en-US" dirty="0"/>
              <a:t>Feature </a:t>
            </a:r>
            <a:r>
              <a:rPr lang="en-US" dirty="0" err="1"/>
              <a:t>engg</a:t>
            </a:r>
            <a:r>
              <a:rPr lang="en-US" dirty="0"/>
              <a:t> – imp aspects</a:t>
            </a:r>
          </a:p>
        </p:txBody>
      </p:sp>
      <p:sp>
        <p:nvSpPr>
          <p:cNvPr id="3" name="Date Placeholder 2">
            <a:extLst>
              <a:ext uri="{FF2B5EF4-FFF2-40B4-BE49-F238E27FC236}">
                <a16:creationId xmlns:a16="http://schemas.microsoft.com/office/drawing/2014/main" id="{CFF149A3-D40A-47C8-AFFE-F651CCF67F5E}"/>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255BD1CE-DFCC-4107-926D-67747F15010F}"/>
              </a:ext>
            </a:extLst>
          </p:cNvPr>
          <p:cNvSpPr>
            <a:spLocks noGrp="1"/>
          </p:cNvSpPr>
          <p:nvPr>
            <p:ph type="sldNum" sz="quarter" idx="4"/>
          </p:nvPr>
        </p:nvSpPr>
        <p:spPr/>
        <p:txBody>
          <a:bodyPr/>
          <a:lstStyle/>
          <a:p>
            <a:r>
              <a:rPr lang="en-US"/>
              <a:t>Slide no. </a:t>
            </a:r>
            <a:fld id="{7240F3D1-AE27-48C7-9FC9-EF8542F23A88}" type="slidenum">
              <a:rPr lang="en-US" smtClean="0"/>
              <a:pPr/>
              <a:t>87</a:t>
            </a:fld>
            <a:endParaRPr lang="en-US" dirty="0"/>
          </a:p>
        </p:txBody>
      </p:sp>
      <p:graphicFrame>
        <p:nvGraphicFramePr>
          <p:cNvPr id="5" name="Diagram 4">
            <a:extLst>
              <a:ext uri="{FF2B5EF4-FFF2-40B4-BE49-F238E27FC236}">
                <a16:creationId xmlns:a16="http://schemas.microsoft.com/office/drawing/2014/main" id="{B3A2DF5F-FFFA-4C17-94C0-7F7C10A2C1DE}"/>
              </a:ext>
            </a:extLst>
          </p:cNvPr>
          <p:cNvGraphicFramePr/>
          <p:nvPr>
            <p:extLst>
              <p:ext uri="{D42A27DB-BD31-4B8C-83A1-F6EECF244321}">
                <p14:modId xmlns:p14="http://schemas.microsoft.com/office/powerpoint/2010/main" val="3509632670"/>
              </p:ext>
            </p:extLst>
          </p:nvPr>
        </p:nvGraphicFramePr>
        <p:xfrm>
          <a:off x="256442" y="891540"/>
          <a:ext cx="8631115" cy="38475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99238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0F8C-DF76-4570-A66F-684444658CF1}"/>
              </a:ext>
            </a:extLst>
          </p:cNvPr>
          <p:cNvSpPr>
            <a:spLocks noGrp="1"/>
          </p:cNvSpPr>
          <p:nvPr>
            <p:ph type="title"/>
          </p:nvPr>
        </p:nvSpPr>
        <p:spPr/>
        <p:txBody>
          <a:bodyPr/>
          <a:lstStyle/>
          <a:p>
            <a:r>
              <a:rPr lang="en-US" dirty="0"/>
              <a:t>Techniques for Data Dimensionality Reduction</a:t>
            </a:r>
          </a:p>
        </p:txBody>
      </p:sp>
      <p:sp>
        <p:nvSpPr>
          <p:cNvPr id="3" name="Date Placeholder 2">
            <a:extLst>
              <a:ext uri="{FF2B5EF4-FFF2-40B4-BE49-F238E27FC236}">
                <a16:creationId xmlns:a16="http://schemas.microsoft.com/office/drawing/2014/main" id="{C658B792-DF4B-46BB-92B8-5EE8D368E0B9}"/>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283CC220-CCE5-4CD7-A0C4-58E9E68928CC}"/>
              </a:ext>
            </a:extLst>
          </p:cNvPr>
          <p:cNvSpPr>
            <a:spLocks noGrp="1"/>
          </p:cNvSpPr>
          <p:nvPr>
            <p:ph type="sldNum" sz="quarter" idx="4"/>
          </p:nvPr>
        </p:nvSpPr>
        <p:spPr/>
        <p:txBody>
          <a:bodyPr/>
          <a:lstStyle/>
          <a:p>
            <a:r>
              <a:rPr lang="en-US"/>
              <a:t>Slide no. </a:t>
            </a:r>
            <a:fld id="{7240F3D1-AE27-48C7-9FC9-EF8542F23A88}" type="slidenum">
              <a:rPr lang="en-US" smtClean="0"/>
              <a:pPr/>
              <a:t>88</a:t>
            </a:fld>
            <a:endParaRPr lang="en-US" dirty="0"/>
          </a:p>
        </p:txBody>
      </p:sp>
      <p:sp>
        <p:nvSpPr>
          <p:cNvPr id="5" name="Rectangle 4">
            <a:extLst>
              <a:ext uri="{FF2B5EF4-FFF2-40B4-BE49-F238E27FC236}">
                <a16:creationId xmlns:a16="http://schemas.microsoft.com/office/drawing/2014/main" id="{C601508C-2D58-47DB-B918-C470CF0B961A}"/>
              </a:ext>
            </a:extLst>
          </p:cNvPr>
          <p:cNvSpPr/>
          <p:nvPr/>
        </p:nvSpPr>
        <p:spPr>
          <a:xfrm>
            <a:off x="187234" y="891540"/>
            <a:ext cx="8800011" cy="2308324"/>
          </a:xfrm>
          <a:prstGeom prst="rect">
            <a:avLst/>
          </a:prstGeom>
        </p:spPr>
        <p:txBody>
          <a:bodyPr wrap="square">
            <a:spAutoFit/>
          </a:bodyPr>
          <a:lstStyle/>
          <a:p>
            <a:r>
              <a:rPr lang="en-US" dirty="0">
                <a:highlight>
                  <a:srgbClr val="FFFF00"/>
                </a:highlight>
              </a:rPr>
              <a:t>Missing Values Ratio. </a:t>
            </a:r>
          </a:p>
          <a:p>
            <a:endParaRPr lang="en-US" dirty="0"/>
          </a:p>
          <a:p>
            <a:r>
              <a:rPr lang="en-US" dirty="0"/>
              <a:t>Data columns with too many missing values are unlikely to carry much useful information.</a:t>
            </a:r>
          </a:p>
          <a:p>
            <a:endParaRPr lang="en-US" dirty="0"/>
          </a:p>
          <a:p>
            <a:r>
              <a:rPr lang="en-US" dirty="0"/>
              <a:t>Thus data columns with number of missing values greater than a given threshold can be removed. </a:t>
            </a:r>
          </a:p>
          <a:p>
            <a:endParaRPr lang="en-US" dirty="0"/>
          </a:p>
          <a:p>
            <a:r>
              <a:rPr lang="en-US" dirty="0"/>
              <a:t>The higher the threshold, the more aggressive the reduction.</a:t>
            </a:r>
          </a:p>
        </p:txBody>
      </p:sp>
    </p:spTree>
    <p:extLst>
      <p:ext uri="{BB962C8B-B14F-4D97-AF65-F5344CB8AC3E}">
        <p14:creationId xmlns:p14="http://schemas.microsoft.com/office/powerpoint/2010/main" val="31977390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0F8C-DF76-4570-A66F-684444658CF1}"/>
              </a:ext>
            </a:extLst>
          </p:cNvPr>
          <p:cNvSpPr>
            <a:spLocks noGrp="1"/>
          </p:cNvSpPr>
          <p:nvPr>
            <p:ph type="title"/>
          </p:nvPr>
        </p:nvSpPr>
        <p:spPr/>
        <p:txBody>
          <a:bodyPr/>
          <a:lstStyle/>
          <a:p>
            <a:r>
              <a:rPr lang="en-US" dirty="0"/>
              <a:t>Techniques for Data Dimensionality Reduction</a:t>
            </a:r>
          </a:p>
        </p:txBody>
      </p:sp>
      <p:sp>
        <p:nvSpPr>
          <p:cNvPr id="3" name="Date Placeholder 2">
            <a:extLst>
              <a:ext uri="{FF2B5EF4-FFF2-40B4-BE49-F238E27FC236}">
                <a16:creationId xmlns:a16="http://schemas.microsoft.com/office/drawing/2014/main" id="{C658B792-DF4B-46BB-92B8-5EE8D368E0B9}"/>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283CC220-CCE5-4CD7-A0C4-58E9E68928CC}"/>
              </a:ext>
            </a:extLst>
          </p:cNvPr>
          <p:cNvSpPr>
            <a:spLocks noGrp="1"/>
          </p:cNvSpPr>
          <p:nvPr>
            <p:ph type="sldNum" sz="quarter" idx="4"/>
          </p:nvPr>
        </p:nvSpPr>
        <p:spPr/>
        <p:txBody>
          <a:bodyPr/>
          <a:lstStyle/>
          <a:p>
            <a:r>
              <a:rPr lang="en-US"/>
              <a:t>Slide no. </a:t>
            </a:r>
            <a:fld id="{7240F3D1-AE27-48C7-9FC9-EF8542F23A88}" type="slidenum">
              <a:rPr lang="en-US" smtClean="0"/>
              <a:pPr/>
              <a:t>89</a:t>
            </a:fld>
            <a:endParaRPr lang="en-US" dirty="0"/>
          </a:p>
        </p:txBody>
      </p:sp>
      <p:sp>
        <p:nvSpPr>
          <p:cNvPr id="5" name="Rectangle 4">
            <a:extLst>
              <a:ext uri="{FF2B5EF4-FFF2-40B4-BE49-F238E27FC236}">
                <a16:creationId xmlns:a16="http://schemas.microsoft.com/office/drawing/2014/main" id="{C601508C-2D58-47DB-B918-C470CF0B961A}"/>
              </a:ext>
            </a:extLst>
          </p:cNvPr>
          <p:cNvSpPr/>
          <p:nvPr/>
        </p:nvSpPr>
        <p:spPr>
          <a:xfrm>
            <a:off x="187234" y="891540"/>
            <a:ext cx="8800011" cy="2308324"/>
          </a:xfrm>
          <a:prstGeom prst="rect">
            <a:avLst/>
          </a:prstGeom>
        </p:spPr>
        <p:txBody>
          <a:bodyPr wrap="square">
            <a:spAutoFit/>
          </a:bodyPr>
          <a:lstStyle/>
          <a:p>
            <a:r>
              <a:rPr lang="en-US" dirty="0">
                <a:highlight>
                  <a:srgbClr val="FFFF00"/>
                </a:highlight>
              </a:rPr>
              <a:t>Low Variance Filter. </a:t>
            </a:r>
          </a:p>
          <a:p>
            <a:endParaRPr lang="en-US" dirty="0"/>
          </a:p>
          <a:p>
            <a:r>
              <a:rPr lang="en-US" dirty="0"/>
              <a:t>data columns with little changes in the data carry little information. </a:t>
            </a:r>
          </a:p>
          <a:p>
            <a:endParaRPr lang="en-US" dirty="0"/>
          </a:p>
          <a:p>
            <a:r>
              <a:rPr lang="en-US" dirty="0"/>
              <a:t>Thus all data columns with variance lower than a given threshold are removed. </a:t>
            </a:r>
          </a:p>
          <a:p>
            <a:endParaRPr lang="en-US" dirty="0"/>
          </a:p>
          <a:p>
            <a:r>
              <a:rPr lang="en-US" dirty="0"/>
              <a:t>A word of caution: variance is range dependent; therefore </a:t>
            </a:r>
            <a:r>
              <a:rPr lang="en-US" dirty="0">
                <a:highlight>
                  <a:srgbClr val="FFFF00"/>
                </a:highlight>
              </a:rPr>
              <a:t>normalization</a:t>
            </a:r>
            <a:r>
              <a:rPr lang="en-US" dirty="0"/>
              <a:t> is required before applying this technique.</a:t>
            </a:r>
          </a:p>
        </p:txBody>
      </p:sp>
    </p:spTree>
    <p:extLst>
      <p:ext uri="{BB962C8B-B14F-4D97-AF65-F5344CB8AC3E}">
        <p14:creationId xmlns:p14="http://schemas.microsoft.com/office/powerpoint/2010/main" val="1014355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6D4C3-3427-4C1A-A1A5-4F9930701B76}"/>
              </a:ext>
            </a:extLst>
          </p:cNvPr>
          <p:cNvSpPr>
            <a:spLocks noGrp="1"/>
          </p:cNvSpPr>
          <p:nvPr>
            <p:ph type="title"/>
          </p:nvPr>
        </p:nvSpPr>
        <p:spPr/>
        <p:txBody>
          <a:bodyPr/>
          <a:lstStyle/>
          <a:p>
            <a:r>
              <a:rPr lang="en-US" dirty="0"/>
              <a:t>Curse of dimensionality</a:t>
            </a:r>
          </a:p>
        </p:txBody>
      </p:sp>
      <p:sp>
        <p:nvSpPr>
          <p:cNvPr id="3" name="Date Placeholder 2">
            <a:extLst>
              <a:ext uri="{FF2B5EF4-FFF2-40B4-BE49-F238E27FC236}">
                <a16:creationId xmlns:a16="http://schemas.microsoft.com/office/drawing/2014/main" id="{A2973E8B-5AB8-40B7-94BF-74DF08BDAFFC}"/>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090A56BF-02CC-4154-AD51-AD804D51A25F}"/>
              </a:ext>
            </a:extLst>
          </p:cNvPr>
          <p:cNvSpPr>
            <a:spLocks noGrp="1"/>
          </p:cNvSpPr>
          <p:nvPr>
            <p:ph type="sldNum" sz="quarter" idx="4"/>
          </p:nvPr>
        </p:nvSpPr>
        <p:spPr/>
        <p:txBody>
          <a:bodyPr/>
          <a:lstStyle/>
          <a:p>
            <a:r>
              <a:rPr lang="en-US"/>
              <a:t>Slide no. </a:t>
            </a:r>
            <a:fld id="{7240F3D1-AE27-48C7-9FC9-EF8542F23A88}" type="slidenum">
              <a:rPr lang="en-US" smtClean="0"/>
              <a:pPr/>
              <a:t>9</a:t>
            </a:fld>
            <a:endParaRPr lang="en-US" dirty="0"/>
          </a:p>
        </p:txBody>
      </p:sp>
      <p:sp>
        <p:nvSpPr>
          <p:cNvPr id="5" name="Rectangle 4">
            <a:extLst>
              <a:ext uri="{FF2B5EF4-FFF2-40B4-BE49-F238E27FC236}">
                <a16:creationId xmlns:a16="http://schemas.microsoft.com/office/drawing/2014/main" id="{6BD57B3B-637F-4A14-A1B3-75F716FFF360}"/>
              </a:ext>
            </a:extLst>
          </p:cNvPr>
          <p:cNvSpPr/>
          <p:nvPr/>
        </p:nvSpPr>
        <p:spPr>
          <a:xfrm>
            <a:off x="149838" y="1071994"/>
            <a:ext cx="8886585" cy="1077218"/>
          </a:xfrm>
          <a:prstGeom prst="rect">
            <a:avLst/>
          </a:prstGeom>
        </p:spPr>
        <p:txBody>
          <a:bodyPr wrap="square">
            <a:spAutoFit/>
          </a:bodyPr>
          <a:lstStyle/>
          <a:p>
            <a:r>
              <a:rPr lang="en-US" sz="1600" dirty="0"/>
              <a:t>"As the number of features or dimensions grows, the amount of data we need to generalize accurately grows exponentially."</a:t>
            </a:r>
          </a:p>
          <a:p>
            <a:endParaRPr lang="en-US" sz="1600" dirty="0"/>
          </a:p>
          <a:p>
            <a:r>
              <a:rPr lang="en-US" sz="1600" dirty="0"/>
              <a:t>- Charles Isbell, Professor and Senior Associate Dean, School of Interactive Computing, Georgia Tech</a:t>
            </a:r>
          </a:p>
        </p:txBody>
      </p:sp>
    </p:spTree>
    <p:extLst>
      <p:ext uri="{BB962C8B-B14F-4D97-AF65-F5344CB8AC3E}">
        <p14:creationId xmlns:p14="http://schemas.microsoft.com/office/powerpoint/2010/main" val="171277770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0F8C-DF76-4570-A66F-684444658CF1}"/>
              </a:ext>
            </a:extLst>
          </p:cNvPr>
          <p:cNvSpPr>
            <a:spLocks noGrp="1"/>
          </p:cNvSpPr>
          <p:nvPr>
            <p:ph type="title"/>
          </p:nvPr>
        </p:nvSpPr>
        <p:spPr/>
        <p:txBody>
          <a:bodyPr/>
          <a:lstStyle/>
          <a:p>
            <a:r>
              <a:rPr lang="en-US" dirty="0"/>
              <a:t>Techniques for Data Dimensionality Reduction</a:t>
            </a:r>
          </a:p>
        </p:txBody>
      </p:sp>
      <p:sp>
        <p:nvSpPr>
          <p:cNvPr id="3" name="Date Placeholder 2">
            <a:extLst>
              <a:ext uri="{FF2B5EF4-FFF2-40B4-BE49-F238E27FC236}">
                <a16:creationId xmlns:a16="http://schemas.microsoft.com/office/drawing/2014/main" id="{C658B792-DF4B-46BB-92B8-5EE8D368E0B9}"/>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283CC220-CCE5-4CD7-A0C4-58E9E68928CC}"/>
              </a:ext>
            </a:extLst>
          </p:cNvPr>
          <p:cNvSpPr>
            <a:spLocks noGrp="1"/>
          </p:cNvSpPr>
          <p:nvPr>
            <p:ph type="sldNum" sz="quarter" idx="4"/>
          </p:nvPr>
        </p:nvSpPr>
        <p:spPr/>
        <p:txBody>
          <a:bodyPr/>
          <a:lstStyle/>
          <a:p>
            <a:r>
              <a:rPr lang="en-US"/>
              <a:t>Slide no. </a:t>
            </a:r>
            <a:fld id="{7240F3D1-AE27-48C7-9FC9-EF8542F23A88}" type="slidenum">
              <a:rPr lang="en-US" smtClean="0"/>
              <a:pPr/>
              <a:t>90</a:t>
            </a:fld>
            <a:endParaRPr lang="en-US" dirty="0"/>
          </a:p>
        </p:txBody>
      </p:sp>
      <p:sp>
        <p:nvSpPr>
          <p:cNvPr id="5" name="Rectangle 4">
            <a:extLst>
              <a:ext uri="{FF2B5EF4-FFF2-40B4-BE49-F238E27FC236}">
                <a16:creationId xmlns:a16="http://schemas.microsoft.com/office/drawing/2014/main" id="{C601508C-2D58-47DB-B918-C470CF0B961A}"/>
              </a:ext>
            </a:extLst>
          </p:cNvPr>
          <p:cNvSpPr/>
          <p:nvPr/>
        </p:nvSpPr>
        <p:spPr>
          <a:xfrm>
            <a:off x="187234" y="891540"/>
            <a:ext cx="8800011" cy="3293209"/>
          </a:xfrm>
          <a:prstGeom prst="rect">
            <a:avLst/>
          </a:prstGeom>
        </p:spPr>
        <p:txBody>
          <a:bodyPr wrap="square">
            <a:spAutoFit/>
          </a:bodyPr>
          <a:lstStyle/>
          <a:p>
            <a:r>
              <a:rPr lang="en-US" sz="1600" dirty="0">
                <a:highlight>
                  <a:srgbClr val="FFFF00"/>
                </a:highlight>
              </a:rPr>
              <a:t>High Correlation Filter. </a:t>
            </a:r>
          </a:p>
          <a:p>
            <a:endParaRPr lang="en-US" sz="1600" dirty="0"/>
          </a:p>
          <a:p>
            <a:r>
              <a:rPr lang="en-US" sz="1600" dirty="0"/>
              <a:t>Data columns with very similar trends are also likely to carry very similar information. </a:t>
            </a:r>
          </a:p>
          <a:p>
            <a:endParaRPr lang="en-US" sz="1600" dirty="0"/>
          </a:p>
          <a:p>
            <a:r>
              <a:rPr lang="en-US" sz="1600" dirty="0"/>
              <a:t>In this case, only one of them will suffice to feed the machine learning model. </a:t>
            </a:r>
          </a:p>
          <a:p>
            <a:endParaRPr lang="en-US" sz="1600" dirty="0"/>
          </a:p>
          <a:p>
            <a:r>
              <a:rPr lang="en-US" sz="1600" dirty="0"/>
              <a:t>Here we calculate the correlation coefficient between numerical columns and between nominal columns as the Pearson’s Product Moment Coefficient and the Pearson's chi square value respectively. </a:t>
            </a:r>
          </a:p>
          <a:p>
            <a:endParaRPr lang="en-US" sz="1600" dirty="0"/>
          </a:p>
          <a:p>
            <a:r>
              <a:rPr lang="en-US" sz="1600" dirty="0"/>
              <a:t>Pairs of columns with correlation coefficient higher than a threshold are reduced to only one. </a:t>
            </a:r>
          </a:p>
          <a:p>
            <a:endParaRPr lang="en-US" sz="1600" dirty="0"/>
          </a:p>
          <a:p>
            <a:r>
              <a:rPr lang="en-US" sz="1600" dirty="0"/>
              <a:t>A word of caution: correlation is scale sensitive; therefore column </a:t>
            </a:r>
            <a:r>
              <a:rPr lang="en-US" sz="1600" dirty="0">
                <a:highlight>
                  <a:srgbClr val="FFFF00"/>
                </a:highlight>
              </a:rPr>
              <a:t>normalization</a:t>
            </a:r>
            <a:r>
              <a:rPr lang="en-US" sz="1600" dirty="0"/>
              <a:t> is required for a meaningful correlation comparison.</a:t>
            </a:r>
          </a:p>
        </p:txBody>
      </p:sp>
    </p:spTree>
    <p:extLst>
      <p:ext uri="{BB962C8B-B14F-4D97-AF65-F5344CB8AC3E}">
        <p14:creationId xmlns:p14="http://schemas.microsoft.com/office/powerpoint/2010/main" val="19651798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0F8C-DF76-4570-A66F-684444658CF1}"/>
              </a:ext>
            </a:extLst>
          </p:cNvPr>
          <p:cNvSpPr>
            <a:spLocks noGrp="1"/>
          </p:cNvSpPr>
          <p:nvPr>
            <p:ph type="title"/>
          </p:nvPr>
        </p:nvSpPr>
        <p:spPr/>
        <p:txBody>
          <a:bodyPr/>
          <a:lstStyle/>
          <a:p>
            <a:r>
              <a:rPr lang="en-US" dirty="0"/>
              <a:t>Techniques for Data Dimensionality Reduction</a:t>
            </a:r>
          </a:p>
        </p:txBody>
      </p:sp>
      <p:sp>
        <p:nvSpPr>
          <p:cNvPr id="3" name="Date Placeholder 2">
            <a:extLst>
              <a:ext uri="{FF2B5EF4-FFF2-40B4-BE49-F238E27FC236}">
                <a16:creationId xmlns:a16="http://schemas.microsoft.com/office/drawing/2014/main" id="{C658B792-DF4B-46BB-92B8-5EE8D368E0B9}"/>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283CC220-CCE5-4CD7-A0C4-58E9E68928CC}"/>
              </a:ext>
            </a:extLst>
          </p:cNvPr>
          <p:cNvSpPr>
            <a:spLocks noGrp="1"/>
          </p:cNvSpPr>
          <p:nvPr>
            <p:ph type="sldNum" sz="quarter" idx="4"/>
          </p:nvPr>
        </p:nvSpPr>
        <p:spPr/>
        <p:txBody>
          <a:bodyPr/>
          <a:lstStyle/>
          <a:p>
            <a:r>
              <a:rPr lang="en-US"/>
              <a:t>Slide no. </a:t>
            </a:r>
            <a:fld id="{7240F3D1-AE27-48C7-9FC9-EF8542F23A88}" type="slidenum">
              <a:rPr lang="en-US" smtClean="0"/>
              <a:pPr/>
              <a:t>91</a:t>
            </a:fld>
            <a:endParaRPr lang="en-US" dirty="0"/>
          </a:p>
        </p:txBody>
      </p:sp>
      <p:sp>
        <p:nvSpPr>
          <p:cNvPr id="5" name="Rectangle 4">
            <a:extLst>
              <a:ext uri="{FF2B5EF4-FFF2-40B4-BE49-F238E27FC236}">
                <a16:creationId xmlns:a16="http://schemas.microsoft.com/office/drawing/2014/main" id="{C601508C-2D58-47DB-B918-C470CF0B961A}"/>
              </a:ext>
            </a:extLst>
          </p:cNvPr>
          <p:cNvSpPr/>
          <p:nvPr/>
        </p:nvSpPr>
        <p:spPr>
          <a:xfrm>
            <a:off x="187234" y="891540"/>
            <a:ext cx="8800011" cy="2308324"/>
          </a:xfrm>
          <a:prstGeom prst="rect">
            <a:avLst/>
          </a:prstGeom>
        </p:spPr>
        <p:txBody>
          <a:bodyPr wrap="square">
            <a:spAutoFit/>
          </a:bodyPr>
          <a:lstStyle/>
          <a:p>
            <a:r>
              <a:rPr lang="en-US" sz="1600" dirty="0">
                <a:highlight>
                  <a:srgbClr val="FFFF00"/>
                </a:highlight>
              </a:rPr>
              <a:t>Random Forests / Ensemble Trees. </a:t>
            </a:r>
          </a:p>
          <a:p>
            <a:endParaRPr lang="en-US" sz="1600" dirty="0"/>
          </a:p>
          <a:p>
            <a:pPr marL="285750" indent="-285750">
              <a:buFont typeface="Arial" panose="020B0604020202020204" pitchFamily="34" charset="0"/>
              <a:buChar char="•"/>
            </a:pPr>
            <a:r>
              <a:rPr lang="en-US" sz="1600" dirty="0"/>
              <a:t>Decision Tree Ensembles, also referred to as random forests, are useful for feature selection in addition to being effective classifiers.  </a:t>
            </a:r>
          </a:p>
          <a:p>
            <a:endParaRPr lang="en-US" sz="1600" dirty="0"/>
          </a:p>
          <a:p>
            <a:r>
              <a:rPr lang="en-US" sz="1600" dirty="0"/>
              <a:t>One approach to dimensionality reduction is to generate a large and carefully constructed set of trees against a target attribute and then use each attribute’s usage statistics to find the most informative subset of features.  </a:t>
            </a:r>
          </a:p>
          <a:p>
            <a:endParaRPr lang="en-US" sz="1600" dirty="0"/>
          </a:p>
        </p:txBody>
      </p:sp>
    </p:spTree>
    <p:extLst>
      <p:ext uri="{BB962C8B-B14F-4D97-AF65-F5344CB8AC3E}">
        <p14:creationId xmlns:p14="http://schemas.microsoft.com/office/powerpoint/2010/main" val="42717863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0F8C-DF76-4570-A66F-684444658CF1}"/>
              </a:ext>
            </a:extLst>
          </p:cNvPr>
          <p:cNvSpPr>
            <a:spLocks noGrp="1"/>
          </p:cNvSpPr>
          <p:nvPr>
            <p:ph type="title"/>
          </p:nvPr>
        </p:nvSpPr>
        <p:spPr/>
        <p:txBody>
          <a:bodyPr/>
          <a:lstStyle/>
          <a:p>
            <a:r>
              <a:rPr lang="en-US" dirty="0"/>
              <a:t>Techniques for Data Dimensionality Reduction</a:t>
            </a:r>
          </a:p>
        </p:txBody>
      </p:sp>
      <p:sp>
        <p:nvSpPr>
          <p:cNvPr id="3" name="Date Placeholder 2">
            <a:extLst>
              <a:ext uri="{FF2B5EF4-FFF2-40B4-BE49-F238E27FC236}">
                <a16:creationId xmlns:a16="http://schemas.microsoft.com/office/drawing/2014/main" id="{C658B792-DF4B-46BB-92B8-5EE8D368E0B9}"/>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283CC220-CCE5-4CD7-A0C4-58E9E68928CC}"/>
              </a:ext>
            </a:extLst>
          </p:cNvPr>
          <p:cNvSpPr>
            <a:spLocks noGrp="1"/>
          </p:cNvSpPr>
          <p:nvPr>
            <p:ph type="sldNum" sz="quarter" idx="4"/>
          </p:nvPr>
        </p:nvSpPr>
        <p:spPr/>
        <p:txBody>
          <a:bodyPr/>
          <a:lstStyle/>
          <a:p>
            <a:r>
              <a:rPr lang="en-US"/>
              <a:t>Slide no. </a:t>
            </a:r>
            <a:fld id="{7240F3D1-AE27-48C7-9FC9-EF8542F23A88}" type="slidenum">
              <a:rPr lang="en-US" smtClean="0"/>
              <a:pPr/>
              <a:t>92</a:t>
            </a:fld>
            <a:endParaRPr lang="en-US" dirty="0"/>
          </a:p>
        </p:txBody>
      </p:sp>
      <p:sp>
        <p:nvSpPr>
          <p:cNvPr id="5" name="Rectangle 4">
            <a:extLst>
              <a:ext uri="{FF2B5EF4-FFF2-40B4-BE49-F238E27FC236}">
                <a16:creationId xmlns:a16="http://schemas.microsoft.com/office/drawing/2014/main" id="{C601508C-2D58-47DB-B918-C470CF0B961A}"/>
              </a:ext>
            </a:extLst>
          </p:cNvPr>
          <p:cNvSpPr/>
          <p:nvPr/>
        </p:nvSpPr>
        <p:spPr>
          <a:xfrm>
            <a:off x="187234" y="891540"/>
            <a:ext cx="8800011" cy="3293209"/>
          </a:xfrm>
          <a:prstGeom prst="rect">
            <a:avLst/>
          </a:prstGeom>
        </p:spPr>
        <p:txBody>
          <a:bodyPr wrap="square">
            <a:spAutoFit/>
          </a:bodyPr>
          <a:lstStyle/>
          <a:p>
            <a:r>
              <a:rPr lang="en-US" sz="1600" dirty="0">
                <a:highlight>
                  <a:srgbClr val="FFFF00"/>
                </a:highlight>
              </a:rPr>
              <a:t>Principal Component Analysis (PCA). </a:t>
            </a:r>
          </a:p>
          <a:p>
            <a:endParaRPr lang="en-US" sz="1600" dirty="0"/>
          </a:p>
          <a:p>
            <a:r>
              <a:rPr lang="en-US" sz="1600" dirty="0"/>
              <a:t>Principal Component Analysis (PCA) is a statistical procedure that orthogonally transforms the original n coordinates of a data set into a new set of n coordinates called principal components. As a result of the transformation, the first principal component has the largest possible variance; each succeeding component has the highest possible variance under the constraint that it is orthogonal to (i.e., uncorrelated with) the preceding components. Keeping only the first m &lt; n components reduces the data dimensionality while retaining most of the data information, i.e. the variation in the data. Notice that the PCA transformation is sensitive to the relative scaling of the original variables. Data column ranges need to be normalized before applying PCA. Also notice that the new coordinates (PCs) are not real system-produced variables anymore. Applying PCA to your data set loses its interpretability. If interpretability of the results is important for your analysis, PCA is not the transformation for your project.</a:t>
            </a:r>
          </a:p>
        </p:txBody>
      </p:sp>
    </p:spTree>
    <p:extLst>
      <p:ext uri="{BB962C8B-B14F-4D97-AF65-F5344CB8AC3E}">
        <p14:creationId xmlns:p14="http://schemas.microsoft.com/office/powerpoint/2010/main" val="130284812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950AE-4A20-4E72-A69A-4F6F0550DDBC}"/>
              </a:ext>
            </a:extLst>
          </p:cNvPr>
          <p:cNvSpPr>
            <a:spLocks noGrp="1"/>
          </p:cNvSpPr>
          <p:nvPr>
            <p:ph type="title"/>
          </p:nvPr>
        </p:nvSpPr>
        <p:spPr/>
        <p:txBody>
          <a:bodyPr/>
          <a:lstStyle/>
          <a:p>
            <a:r>
              <a:rPr lang="en-US" dirty="0"/>
              <a:t>SINGULAR VALUE DECOMPOSITION FOR PREDICTIVE ANALYTICS</a:t>
            </a:r>
          </a:p>
        </p:txBody>
      </p:sp>
      <p:sp>
        <p:nvSpPr>
          <p:cNvPr id="3" name="Date Placeholder 2">
            <a:extLst>
              <a:ext uri="{FF2B5EF4-FFF2-40B4-BE49-F238E27FC236}">
                <a16:creationId xmlns:a16="http://schemas.microsoft.com/office/drawing/2014/main" id="{37997994-F580-41B8-B59C-4F0F91813756}"/>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7E6A06AD-8EBE-4360-B358-FED19AF3E3E7}"/>
              </a:ext>
            </a:extLst>
          </p:cNvPr>
          <p:cNvSpPr>
            <a:spLocks noGrp="1"/>
          </p:cNvSpPr>
          <p:nvPr>
            <p:ph type="sldNum" sz="quarter" idx="4"/>
          </p:nvPr>
        </p:nvSpPr>
        <p:spPr/>
        <p:txBody>
          <a:bodyPr/>
          <a:lstStyle/>
          <a:p>
            <a:r>
              <a:rPr lang="en-US" dirty="0"/>
              <a:t>Slide no. </a:t>
            </a:r>
            <a:fld id="{7240F3D1-AE27-48C7-9FC9-EF8542F23A88}" type="slidenum">
              <a:rPr lang="en-US" smtClean="0"/>
              <a:pPr/>
              <a:t>93</a:t>
            </a:fld>
            <a:endParaRPr lang="en-US" dirty="0"/>
          </a:p>
        </p:txBody>
      </p:sp>
      <p:sp>
        <p:nvSpPr>
          <p:cNvPr id="5" name="Rectangle 4">
            <a:extLst>
              <a:ext uri="{FF2B5EF4-FFF2-40B4-BE49-F238E27FC236}">
                <a16:creationId xmlns:a16="http://schemas.microsoft.com/office/drawing/2014/main" id="{7844DFF3-5838-4365-B201-0542D2B844DC}"/>
              </a:ext>
            </a:extLst>
          </p:cNvPr>
          <p:cNvSpPr/>
          <p:nvPr/>
        </p:nvSpPr>
        <p:spPr>
          <a:xfrm>
            <a:off x="131196" y="891540"/>
            <a:ext cx="8901486" cy="2062103"/>
          </a:xfrm>
          <a:prstGeom prst="rect">
            <a:avLst/>
          </a:prstGeom>
        </p:spPr>
        <p:txBody>
          <a:bodyPr wrap="square">
            <a:spAutoFit/>
          </a:bodyPr>
          <a:lstStyle/>
          <a:p>
            <a:pPr marL="285750" indent="-285750">
              <a:buFont typeface="Arial" panose="020B0604020202020204" pitchFamily="34" charset="0"/>
              <a:buChar char="•"/>
            </a:pPr>
            <a:r>
              <a:rPr lang="en-US" sz="1600" dirty="0"/>
              <a:t>Singular Value Decomposition(</a:t>
            </a:r>
            <a:r>
              <a:rPr lang="en-US" sz="1600" dirty="0">
                <a:solidFill>
                  <a:srgbClr val="0070C0"/>
                </a:solidFill>
              </a:rPr>
              <a:t>SVD</a:t>
            </a:r>
            <a:r>
              <a:rPr lang="en-US" sz="1600" dirty="0"/>
              <a:t>) is one of the most widely used Unsupervised learning algorithms, that is at the center of many </a:t>
            </a:r>
          </a:p>
          <a:p>
            <a:pPr marL="285750"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recommendations and </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Dimensionality reduction systems </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global companies such as Google, Netflix, Facebook, </a:t>
            </a:r>
            <a:r>
              <a:rPr lang="en-US" sz="1600" dirty="0" err="1"/>
              <a:t>Youtube</a:t>
            </a:r>
            <a:r>
              <a:rPr lang="en-US" sz="1600" dirty="0"/>
              <a:t>, and others.</a:t>
            </a:r>
          </a:p>
        </p:txBody>
      </p:sp>
    </p:spTree>
    <p:extLst>
      <p:ext uri="{BB962C8B-B14F-4D97-AF65-F5344CB8AC3E}">
        <p14:creationId xmlns:p14="http://schemas.microsoft.com/office/powerpoint/2010/main" val="402347434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950AE-4A20-4E72-A69A-4F6F0550DDBC}"/>
              </a:ext>
            </a:extLst>
          </p:cNvPr>
          <p:cNvSpPr>
            <a:spLocks noGrp="1"/>
          </p:cNvSpPr>
          <p:nvPr>
            <p:ph type="title"/>
          </p:nvPr>
        </p:nvSpPr>
        <p:spPr/>
        <p:txBody>
          <a:bodyPr/>
          <a:lstStyle/>
          <a:p>
            <a:r>
              <a:rPr lang="en-US" dirty="0"/>
              <a:t>SINGULAR VALUE DECOMPOSITION</a:t>
            </a:r>
          </a:p>
        </p:txBody>
      </p:sp>
      <p:sp>
        <p:nvSpPr>
          <p:cNvPr id="3" name="Date Placeholder 2">
            <a:extLst>
              <a:ext uri="{FF2B5EF4-FFF2-40B4-BE49-F238E27FC236}">
                <a16:creationId xmlns:a16="http://schemas.microsoft.com/office/drawing/2014/main" id="{37997994-F580-41B8-B59C-4F0F91813756}"/>
              </a:ext>
            </a:extLst>
          </p:cNvPr>
          <p:cNvSpPr>
            <a:spLocks noGrp="1"/>
          </p:cNvSpPr>
          <p:nvPr>
            <p:ph type="dt" sz="half" idx="10"/>
          </p:nvPr>
        </p:nvSpPr>
        <p:spPr/>
        <p:txBody>
          <a:bodyPr/>
          <a:lstStyle/>
          <a:p>
            <a:fld id="{B604B242-A112-40FA-B30F-F44D6727C9BE}" type="datetime1">
              <a:rPr lang="en-US" smtClean="0"/>
              <a:t>2/25/19</a:t>
            </a:fld>
            <a:endParaRPr lang="en-US"/>
          </a:p>
        </p:txBody>
      </p:sp>
      <p:sp>
        <p:nvSpPr>
          <p:cNvPr id="4" name="Slide Number Placeholder 3">
            <a:extLst>
              <a:ext uri="{FF2B5EF4-FFF2-40B4-BE49-F238E27FC236}">
                <a16:creationId xmlns:a16="http://schemas.microsoft.com/office/drawing/2014/main" id="{7E6A06AD-8EBE-4360-B358-FED19AF3E3E7}"/>
              </a:ext>
            </a:extLst>
          </p:cNvPr>
          <p:cNvSpPr>
            <a:spLocks noGrp="1"/>
          </p:cNvSpPr>
          <p:nvPr>
            <p:ph type="sldNum" sz="quarter" idx="4"/>
          </p:nvPr>
        </p:nvSpPr>
        <p:spPr/>
        <p:txBody>
          <a:bodyPr/>
          <a:lstStyle/>
          <a:p>
            <a:r>
              <a:rPr lang="en-US" dirty="0"/>
              <a:t>Slide no. </a:t>
            </a:r>
            <a:fld id="{7240F3D1-AE27-48C7-9FC9-EF8542F23A88}" type="slidenum">
              <a:rPr lang="en-US" smtClean="0"/>
              <a:pPr/>
              <a:t>94</a:t>
            </a:fld>
            <a:endParaRPr lang="en-US" dirty="0"/>
          </a:p>
        </p:txBody>
      </p:sp>
      <p:sp>
        <p:nvSpPr>
          <p:cNvPr id="5" name="Rectangle 4">
            <a:extLst>
              <a:ext uri="{FF2B5EF4-FFF2-40B4-BE49-F238E27FC236}">
                <a16:creationId xmlns:a16="http://schemas.microsoft.com/office/drawing/2014/main" id="{7844DFF3-5838-4365-B201-0542D2B844DC}"/>
              </a:ext>
            </a:extLst>
          </p:cNvPr>
          <p:cNvSpPr/>
          <p:nvPr/>
        </p:nvSpPr>
        <p:spPr>
          <a:xfrm>
            <a:off x="131196" y="891540"/>
            <a:ext cx="8901486" cy="3293209"/>
          </a:xfrm>
          <a:prstGeom prst="rect">
            <a:avLst/>
          </a:prstGeom>
        </p:spPr>
        <p:txBody>
          <a:bodyPr wrap="square">
            <a:spAutoFit/>
          </a:bodyPr>
          <a:lstStyle/>
          <a:p>
            <a:pPr marL="285750" indent="-285750">
              <a:buFont typeface="Arial" panose="020B0604020202020204" pitchFamily="34" charset="0"/>
              <a:buChar char="•"/>
            </a:pPr>
            <a:r>
              <a:rPr lang="en-US" sz="1600" dirty="0"/>
              <a:t>Singular value decomposition (SVD) represents a dataset by eliminating the </a:t>
            </a:r>
            <a:r>
              <a:rPr lang="en-US" sz="1600" dirty="0">
                <a:highlight>
                  <a:srgbClr val="FFFF00"/>
                </a:highlight>
              </a:rPr>
              <a:t>less important parts and generating an accurate approximation of the original dataset</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In this regard, SVD and PCA are methods of </a:t>
            </a:r>
            <a:r>
              <a:rPr lang="en-US" sz="1600" dirty="0">
                <a:solidFill>
                  <a:srgbClr val="0070C0"/>
                </a:solidFill>
              </a:rPr>
              <a:t>dimensionality reduction</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SVD will take a matrix as an input and decompose it into a product of 3 simpler matrices.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An m by n matrix M can be represented as a product of three other matrices as follows: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M = U * S * V </a:t>
            </a:r>
            <a:r>
              <a:rPr lang="en-US" sz="1600" baseline="30000" dirty="0"/>
              <a:t>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Where U is an m by r matrix, V is an n by r matrix, and S is an r by r matrix; where r is the rank of the matrix M. </a:t>
            </a:r>
          </a:p>
        </p:txBody>
      </p:sp>
    </p:spTree>
    <p:extLst>
      <p:ext uri="{BB962C8B-B14F-4D97-AF65-F5344CB8AC3E}">
        <p14:creationId xmlns:p14="http://schemas.microsoft.com/office/powerpoint/2010/main" val="221340785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Mytheme</Template>
  <TotalTime>159825</TotalTime>
  <Words>7042</Words>
  <Application>Microsoft Office PowerPoint</Application>
  <PresentationFormat>On-screen Show (16:9)</PresentationFormat>
  <Paragraphs>1142</Paragraphs>
  <Slides>94</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94</vt:i4>
      </vt:variant>
    </vt:vector>
  </HeadingPairs>
  <TitlesOfParts>
    <vt:vector size="100" baseType="lpstr">
      <vt:lpstr>Gill Sans MT</vt:lpstr>
      <vt:lpstr>inherit</vt:lpstr>
      <vt:lpstr>Arial</vt:lpstr>
      <vt:lpstr>Calibri</vt:lpstr>
      <vt:lpstr>Parcel</vt:lpstr>
      <vt:lpstr>Equation</vt:lpstr>
      <vt:lpstr>Feature engineering</vt:lpstr>
      <vt:lpstr>Feature engineering in real life </vt:lpstr>
      <vt:lpstr>A standard machine learning pipeline</vt:lpstr>
      <vt:lpstr>motivation</vt:lpstr>
      <vt:lpstr>motivation</vt:lpstr>
      <vt:lpstr>Understanding Features</vt:lpstr>
      <vt:lpstr>Understanding Features</vt:lpstr>
      <vt:lpstr>Types of features</vt:lpstr>
      <vt:lpstr>Curse of dimensionality</vt:lpstr>
      <vt:lpstr>Curse of dimensionality</vt:lpstr>
      <vt:lpstr>Dealing with high dimensionality</vt:lpstr>
      <vt:lpstr>Feature selection</vt:lpstr>
      <vt:lpstr>Benefits of feature selection</vt:lpstr>
      <vt:lpstr>Feature selection -Basic approaches: </vt:lpstr>
      <vt:lpstr>Filter method</vt:lpstr>
      <vt:lpstr>Filter methods - types</vt:lpstr>
      <vt:lpstr>Variance Threshold</vt:lpstr>
      <vt:lpstr>correlation Threshold</vt:lpstr>
      <vt:lpstr>Chi-Squared Test</vt:lpstr>
      <vt:lpstr>Selectkbest - Interpretation</vt:lpstr>
      <vt:lpstr>Information Value </vt:lpstr>
      <vt:lpstr>Information value table</vt:lpstr>
      <vt:lpstr>Wrapper method</vt:lpstr>
      <vt:lpstr>wrapper methods - how</vt:lpstr>
      <vt:lpstr>Forward Selection method - example</vt:lpstr>
      <vt:lpstr>Step forward feature selection</vt:lpstr>
      <vt:lpstr>Step backward feature selection</vt:lpstr>
      <vt:lpstr>Recursive Feature elimination</vt:lpstr>
      <vt:lpstr>Recursive Feature elimination</vt:lpstr>
      <vt:lpstr>Embedded Methods</vt:lpstr>
      <vt:lpstr>embedded methods - how</vt:lpstr>
      <vt:lpstr>Summary of 3 types of feature selection methods</vt:lpstr>
      <vt:lpstr>Dimensionality reduction</vt:lpstr>
      <vt:lpstr>PCA PRIMER</vt:lpstr>
      <vt:lpstr>Pca – what does it do?</vt:lpstr>
      <vt:lpstr>Pca – the maths behind it</vt:lpstr>
      <vt:lpstr>Why pca?</vt:lpstr>
      <vt:lpstr>Normalization of Features</vt:lpstr>
      <vt:lpstr>Pca – intuitive</vt:lpstr>
      <vt:lpstr>Most people will choose the top view</vt:lpstr>
      <vt:lpstr>Find the longest axis</vt:lpstr>
      <vt:lpstr>Another shot at pca …</vt:lpstr>
      <vt:lpstr>terms</vt:lpstr>
      <vt:lpstr>goal of PCA </vt:lpstr>
      <vt:lpstr>Feature extraction    redundant slide</vt:lpstr>
      <vt:lpstr>Example         redundant slide</vt:lpstr>
      <vt:lpstr>1d</vt:lpstr>
      <vt:lpstr>2d</vt:lpstr>
      <vt:lpstr>3d</vt:lpstr>
      <vt:lpstr>Dimensions so far</vt:lpstr>
      <vt:lpstr>If we had 2d data like this …</vt:lpstr>
      <vt:lpstr>If we flatten the 2d data …</vt:lpstr>
      <vt:lpstr>One more example … TV and movies …</vt:lpstr>
      <vt:lpstr>Summary of dimensions </vt:lpstr>
      <vt:lpstr>What does all this have to do with pca?</vt:lpstr>
      <vt:lpstr>Pca example</vt:lpstr>
      <vt:lpstr>Rotate the graph …</vt:lpstr>
      <vt:lpstr>Pc1 and pc2 </vt:lpstr>
      <vt:lpstr>Why greatest variability</vt:lpstr>
      <vt:lpstr>What if we had 3 cells?</vt:lpstr>
      <vt:lpstr>What if we had n cells?</vt:lpstr>
      <vt:lpstr>PCA approach</vt:lpstr>
      <vt:lpstr>PCA approach</vt:lpstr>
      <vt:lpstr>PCA approach – why COV</vt:lpstr>
      <vt:lpstr>PCA approach</vt:lpstr>
      <vt:lpstr>PCA approach</vt:lpstr>
      <vt:lpstr>PCA approach</vt:lpstr>
      <vt:lpstr>PCA approach</vt:lpstr>
      <vt:lpstr>PCA approach</vt:lpstr>
      <vt:lpstr>PCA approach</vt:lpstr>
      <vt:lpstr>PCA approach</vt:lpstr>
      <vt:lpstr>Pca – practical issues</vt:lpstr>
      <vt:lpstr>Summarizing the PCA approach - mathematically</vt:lpstr>
      <vt:lpstr>Linear discriminant analysis (lDA)</vt:lpstr>
      <vt:lpstr>PCA vs. LDA</vt:lpstr>
      <vt:lpstr>Normality assumptions</vt:lpstr>
      <vt:lpstr>LDA – background</vt:lpstr>
      <vt:lpstr>Gene x</vt:lpstr>
      <vt:lpstr>Gene x &amp; y</vt:lpstr>
      <vt:lpstr>Gene x, y &amp; z</vt:lpstr>
      <vt:lpstr>Example</vt:lpstr>
      <vt:lpstr>Reducing 2D to 1D</vt:lpstr>
      <vt:lpstr>How LDA does it?</vt:lpstr>
      <vt:lpstr>Distance between the means and scatter</vt:lpstr>
      <vt:lpstr>PCA vs LDA: What to Choose for Dimensionality Reduction?</vt:lpstr>
      <vt:lpstr>LDA in 5 steps</vt:lpstr>
      <vt:lpstr>Feature engg – imp aspects</vt:lpstr>
      <vt:lpstr>Techniques for Data Dimensionality Reduction</vt:lpstr>
      <vt:lpstr>Techniques for Data Dimensionality Reduction</vt:lpstr>
      <vt:lpstr>Techniques for Data Dimensionality Reduction</vt:lpstr>
      <vt:lpstr>Techniques for Data Dimensionality Reduction</vt:lpstr>
      <vt:lpstr>Techniques for Data Dimensionality Reduction</vt:lpstr>
      <vt:lpstr>SINGULAR VALUE DECOMPOSITION FOR PREDICTIVE ANALYTICS</vt:lpstr>
      <vt:lpstr>SINGULAR VALUE DECOMPOSITION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Bhupen Sinha</cp:lastModifiedBy>
  <cp:revision>2090</cp:revision>
  <cp:lastPrinted>2017-04-27T07:15:37Z</cp:lastPrinted>
  <dcterms:modified xsi:type="dcterms:W3CDTF">2019-02-25T08:21:26Z</dcterms:modified>
</cp:coreProperties>
</file>