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18"/>
  </p:notesMasterIdLst>
  <p:handoutMasterIdLst>
    <p:handoutMasterId r:id="rId19"/>
  </p:handoutMasterIdLst>
  <p:sldIdLst>
    <p:sldId id="421" r:id="rId2"/>
    <p:sldId id="425" r:id="rId3"/>
    <p:sldId id="438" r:id="rId4"/>
    <p:sldId id="424" r:id="rId5"/>
    <p:sldId id="435" r:id="rId6"/>
    <p:sldId id="436" r:id="rId7"/>
    <p:sldId id="426" r:id="rId8"/>
    <p:sldId id="429" r:id="rId9"/>
    <p:sldId id="430" r:id="rId10"/>
    <p:sldId id="431" r:id="rId11"/>
    <p:sldId id="432" r:id="rId12"/>
    <p:sldId id="428" r:id="rId13"/>
    <p:sldId id="433" r:id="rId14"/>
    <p:sldId id="427" r:id="rId15"/>
    <p:sldId id="434" r:id="rId16"/>
    <p:sldId id="437" r:id="rId17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5628" autoAdjust="0"/>
  </p:normalViewPr>
  <p:slideViewPr>
    <p:cSldViewPr snapToGrid="0">
      <p:cViewPr varScale="1">
        <p:scale>
          <a:sx n="117" d="100"/>
          <a:sy n="117" d="100"/>
        </p:scale>
        <p:origin x="1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4/28/19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4/28/19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4/28/19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4/28/19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4/28/19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4/28/19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4/28/19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66B-29FE-41EB-991E-84AF526C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E9EA-57F8-4C46-96BF-FC6CBD9B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Step 1: Initialize the weights(a &amp; b) with random values and calculate Error (SSE)</a:t>
            </a:r>
          </a:p>
          <a:p>
            <a:endParaRPr lang="en-US" sz="1600" dirty="0"/>
          </a:p>
          <a:p>
            <a:r>
              <a:rPr lang="en-US" sz="1600" dirty="0"/>
              <a:t>Step 2: Calculate the gradient i.e. change in SSE when the weights (a &amp; b) are changed by a very small value from their original randomly initialized value. </a:t>
            </a:r>
          </a:p>
          <a:p>
            <a:pPr lvl="1"/>
            <a:r>
              <a:rPr lang="en-US" sz="1450" dirty="0"/>
              <a:t>This helps us move the values of a &amp; b in the direction in which SSE is minimized.</a:t>
            </a:r>
          </a:p>
          <a:p>
            <a:endParaRPr lang="en-US" sz="1600" dirty="0"/>
          </a:p>
          <a:p>
            <a:r>
              <a:rPr lang="en-US" sz="1600" dirty="0"/>
              <a:t>Step 3:  Adjust the weights with the gradients to reach the </a:t>
            </a:r>
            <a:r>
              <a:rPr lang="en-US" sz="1600" dirty="0">
                <a:highlight>
                  <a:srgbClr val="FFFF00"/>
                </a:highlight>
              </a:rPr>
              <a:t>optimal values where SSE is minimized</a:t>
            </a:r>
          </a:p>
          <a:p>
            <a:endParaRPr lang="en-US" sz="1600" dirty="0"/>
          </a:p>
          <a:p>
            <a:r>
              <a:rPr lang="en-US" sz="1600" dirty="0"/>
              <a:t>Step 4: Use the new weights for prediction and to calculate the new SSE</a:t>
            </a:r>
          </a:p>
          <a:p>
            <a:endParaRPr lang="en-US" sz="1600" dirty="0"/>
          </a:p>
          <a:p>
            <a:r>
              <a:rPr lang="en-US" sz="1600" dirty="0"/>
              <a:t>Step 5: Repeat steps 2 and 3 till further adjustments to weights doesn’t significantly reduce the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275C-D3AE-42BE-89A6-C3F26FBD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3CC2A-A2BB-4F2B-84A0-7F2A21691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4936-106C-4D06-86A5-21FBB8B4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DE92AC-3134-4489-A581-B2AF872D0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47333"/>
              </p:ext>
            </p:extLst>
          </p:nvPr>
        </p:nvGraphicFramePr>
        <p:xfrm>
          <a:off x="125730" y="952797"/>
          <a:ext cx="7581900" cy="2314575"/>
        </p:xfrm>
        <a:graphic>
          <a:graphicData uri="http://schemas.openxmlformats.org/drawingml/2006/table">
            <a:tbl>
              <a:tblPr/>
              <a:tblGrid>
                <a:gridCol w="368146">
                  <a:extLst>
                    <a:ext uri="{9D8B030D-6E8A-4147-A177-3AD203B41FA5}">
                      <a16:colId xmlns:a16="http://schemas.microsoft.com/office/drawing/2014/main" val="638302554"/>
                    </a:ext>
                  </a:extLst>
                </a:gridCol>
                <a:gridCol w="507787">
                  <a:extLst>
                    <a:ext uri="{9D8B030D-6E8A-4147-A177-3AD203B41FA5}">
                      <a16:colId xmlns:a16="http://schemas.microsoft.com/office/drawing/2014/main" val="852732176"/>
                    </a:ext>
                  </a:extLst>
                </a:gridCol>
                <a:gridCol w="875933">
                  <a:extLst>
                    <a:ext uri="{9D8B030D-6E8A-4147-A177-3AD203B41FA5}">
                      <a16:colId xmlns:a16="http://schemas.microsoft.com/office/drawing/2014/main" val="1821407923"/>
                    </a:ext>
                  </a:extLst>
                </a:gridCol>
                <a:gridCol w="875933">
                  <a:extLst>
                    <a:ext uri="{9D8B030D-6E8A-4147-A177-3AD203B41FA5}">
                      <a16:colId xmlns:a16="http://schemas.microsoft.com/office/drawing/2014/main" val="1788527364"/>
                    </a:ext>
                  </a:extLst>
                </a:gridCol>
                <a:gridCol w="368146">
                  <a:extLst>
                    <a:ext uri="{9D8B030D-6E8A-4147-A177-3AD203B41FA5}">
                      <a16:colId xmlns:a16="http://schemas.microsoft.com/office/drawing/2014/main" val="1100604904"/>
                    </a:ext>
                  </a:extLst>
                </a:gridCol>
                <a:gridCol w="368146">
                  <a:extLst>
                    <a:ext uri="{9D8B030D-6E8A-4147-A177-3AD203B41FA5}">
                      <a16:colId xmlns:a16="http://schemas.microsoft.com/office/drawing/2014/main" val="1532854704"/>
                    </a:ext>
                  </a:extLst>
                </a:gridCol>
                <a:gridCol w="875933">
                  <a:extLst>
                    <a:ext uri="{9D8B030D-6E8A-4147-A177-3AD203B41FA5}">
                      <a16:colId xmlns:a16="http://schemas.microsoft.com/office/drawing/2014/main" val="2815780784"/>
                    </a:ext>
                  </a:extLst>
                </a:gridCol>
                <a:gridCol w="977491">
                  <a:extLst>
                    <a:ext uri="{9D8B030D-6E8A-4147-A177-3AD203B41FA5}">
                      <a16:colId xmlns:a16="http://schemas.microsoft.com/office/drawing/2014/main" val="73248441"/>
                    </a:ext>
                  </a:extLst>
                </a:gridCol>
                <a:gridCol w="1133001">
                  <a:extLst>
                    <a:ext uri="{9D8B030D-6E8A-4147-A177-3AD203B41FA5}">
                      <a16:colId xmlns:a16="http://schemas.microsoft.com/office/drawing/2014/main" val="553164876"/>
                    </a:ext>
                  </a:extLst>
                </a:gridCol>
                <a:gridCol w="1231384">
                  <a:extLst>
                    <a:ext uri="{9D8B030D-6E8A-4147-A177-3AD203B41FA5}">
                      <a16:colId xmlns:a16="http://schemas.microsoft.com/office/drawing/2014/main" val="15719155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Y=a + bX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SSE=1/2(y-y')^2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∂SSE/∂a = – (Y - Y')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∂SSE/∂b = – (Y - Y')X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44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0.222222222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0.223300971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0.616666667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0.077368285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0.393365696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0.087414599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66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0.37037037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0.548543689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0.727777778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0.016062429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0.179234088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0.066382996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622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0.444444444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0.388349515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0.783333333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0.078006109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0.394983819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0.175548364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7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0.574074074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0.529126214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0.880555556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0.061751291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0.351429342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0.201746474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8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768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0.097087379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0.181751814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0.602912621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0.200970874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670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0.925925926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1.144444444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0.010432099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0.144444444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0.133744856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55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0.606796117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0.175945424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0.593203883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0.593203883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161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0.240740741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0.582524272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0.630555556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0.001153502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0.048031284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0.011563087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7231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0.444444444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0.27184466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0.783333333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0.130810331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0.511488673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0.227328299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1299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0.834531285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3.669093851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1.697903432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541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EE1E-2456-42E7-9316-A517EA4D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AAD8-AC7C-48AE-8F9E-5EEF0DCB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F7111-B54C-45AB-97CD-FD3FAC994DC5}"/>
              </a:ext>
            </a:extLst>
          </p:cNvPr>
          <p:cNvSpPr/>
          <p:nvPr/>
        </p:nvSpPr>
        <p:spPr>
          <a:xfrm>
            <a:off x="22860" y="3267372"/>
            <a:ext cx="892683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Step 1:</a:t>
            </a:r>
            <a:r>
              <a:rPr lang="en-US" sz="1600" dirty="0"/>
              <a:t>  start off with random values of a and b and calculate prediction error (</a:t>
            </a:r>
            <a:r>
              <a:rPr lang="en-US" sz="1600" dirty="0">
                <a:solidFill>
                  <a:srgbClr val="0070C0"/>
                </a:solidFill>
              </a:rPr>
              <a:t>SSE</a:t>
            </a:r>
            <a:r>
              <a:rPr lang="en-US" sz="1600" dirty="0"/>
              <a:t>)</a:t>
            </a:r>
          </a:p>
          <a:p>
            <a:r>
              <a:rPr lang="en-US" sz="1600" dirty="0">
                <a:highlight>
                  <a:srgbClr val="FFFF00"/>
                </a:highlight>
              </a:rPr>
              <a:t>Step 2:</a:t>
            </a:r>
            <a:r>
              <a:rPr lang="en-US" sz="1600" dirty="0"/>
              <a:t>  Calculate the error gradient w.r.t the weights</a:t>
            </a:r>
          </a:p>
          <a:p>
            <a:r>
              <a:rPr lang="en-US" sz="1400" dirty="0"/>
              <a:t>∂SSE/∂a = – (Y - Y</a:t>
            </a:r>
            <a:r>
              <a:rPr lang="en-US" sz="1400" baseline="-25000" dirty="0"/>
              <a:t>P</a:t>
            </a:r>
            <a:r>
              <a:rPr lang="en-US" sz="1400" dirty="0"/>
              <a:t>),  ∂SSE/∂b = – (Y - Y</a:t>
            </a:r>
            <a:r>
              <a:rPr lang="en-US" sz="1400" baseline="-25000" dirty="0"/>
              <a:t>P</a:t>
            </a:r>
            <a:r>
              <a:rPr lang="en-US" sz="1400" dirty="0"/>
              <a:t>)X</a:t>
            </a:r>
          </a:p>
          <a:p>
            <a:r>
              <a:rPr lang="en-US" sz="1600" dirty="0">
                <a:highlight>
                  <a:srgbClr val="FFFF00"/>
                </a:highlight>
              </a:rPr>
              <a:t>Step 3</a:t>
            </a:r>
            <a:r>
              <a:rPr lang="en-US" sz="1600" dirty="0"/>
              <a:t>:  Adjust the weights with the gradients to reach the optimal values where </a:t>
            </a:r>
            <a:r>
              <a:rPr lang="en-US" sz="1600" dirty="0">
                <a:solidFill>
                  <a:srgbClr val="0070C0"/>
                </a:solidFill>
              </a:rPr>
              <a:t>SSE</a:t>
            </a:r>
            <a:r>
              <a:rPr lang="en-US" sz="1600" dirty="0"/>
              <a:t> is minimized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Step 4</a:t>
            </a:r>
            <a:r>
              <a:rPr lang="en-US" sz="1600" dirty="0"/>
              <a:t>:  Use new a and b for prediction and to calculate new Total SSE</a:t>
            </a:r>
          </a:p>
          <a:p>
            <a:r>
              <a:rPr lang="en-US" sz="1600" dirty="0">
                <a:highlight>
                  <a:srgbClr val="FFFF00"/>
                </a:highlight>
              </a:rPr>
              <a:t>Step 5</a:t>
            </a:r>
            <a:r>
              <a:rPr lang="en-US" sz="1600" dirty="0"/>
              <a:t>:  Repeat step 3 and 4 till the time further adjustments to a, b doesn’t significantly reduces the error. </a:t>
            </a:r>
          </a:p>
        </p:txBody>
      </p:sp>
    </p:spTree>
    <p:extLst>
      <p:ext uri="{BB962C8B-B14F-4D97-AF65-F5344CB8AC3E}">
        <p14:creationId xmlns:p14="http://schemas.microsoft.com/office/powerpoint/2010/main" val="39884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D436-20AF-4696-BD83-9E9EE4B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 descent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C3B545-54B6-49EB-956E-65421D132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048190"/>
              </p:ext>
            </p:extLst>
          </p:nvPr>
        </p:nvGraphicFramePr>
        <p:xfrm>
          <a:off x="0" y="892175"/>
          <a:ext cx="9144000" cy="33705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5417">
                  <a:extLst>
                    <a:ext uri="{9D8B030D-6E8A-4147-A177-3AD203B41FA5}">
                      <a16:colId xmlns:a16="http://schemas.microsoft.com/office/drawing/2014/main" val="3509119841"/>
                    </a:ext>
                  </a:extLst>
                </a:gridCol>
                <a:gridCol w="3050583">
                  <a:extLst>
                    <a:ext uri="{9D8B030D-6E8A-4147-A177-3AD203B41FA5}">
                      <a16:colId xmlns:a16="http://schemas.microsoft.com/office/drawing/2014/main" val="4397721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14365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 Batch Gradient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7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Vanilla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1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calculates the error for each example within the training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the model for each training example within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the concepts of SGD and Batch Gradient Descent.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0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requires that the entire training dataset is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 updates allow us to have a pretty detailed rate of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splits the training dataset into small batches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gets updated only after all training examples have been evaluated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computationally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an update for each of these batches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Off line learning 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Linear regression </a:t>
                      </a:r>
                      <a:r>
                        <a:rPr lang="en-US" dirty="0"/>
                        <a:t>- Housing prices prediction, 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Logistic regression </a:t>
                      </a:r>
                      <a:r>
                        <a:rPr lang="en-US" dirty="0"/>
                        <a:t>- Spam detection in mail and text messages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Faster getting the co-eff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34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B63B1-974A-4327-85F8-A9E382C7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8A1CD-1D9A-45EE-9D48-AC0FEA189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8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A88A-9F6D-4C96-A15B-9BFECA7D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22F4-47AE-414D-B13D-B7D0FE2A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91539"/>
            <a:ext cx="5201728" cy="3971405"/>
          </a:xfrm>
        </p:spPr>
        <p:txBody>
          <a:bodyPr>
            <a:normAutofit/>
          </a:bodyPr>
          <a:lstStyle/>
          <a:p>
            <a:r>
              <a:rPr lang="en-US" sz="1600" dirty="0"/>
              <a:t>A maximum or minimum is said to be </a:t>
            </a:r>
            <a:r>
              <a:rPr lang="en-US" sz="1600" dirty="0">
                <a:solidFill>
                  <a:srgbClr val="0070C0"/>
                </a:solidFill>
              </a:rPr>
              <a:t>local</a:t>
            </a:r>
            <a:r>
              <a:rPr lang="en-US" sz="1600" dirty="0"/>
              <a:t> if it is the largest or smallest value of the function, respectively, </a:t>
            </a:r>
            <a:r>
              <a:rPr lang="en-US" sz="1600" dirty="0">
                <a:highlight>
                  <a:srgbClr val="FFFF00"/>
                </a:highlight>
              </a:rPr>
              <a:t>within a given range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However, a maximum or minimum is said to be global if it is the largest or smallest value of the function, respectively, on the </a:t>
            </a:r>
            <a:r>
              <a:rPr lang="en-US" sz="1600" dirty="0">
                <a:highlight>
                  <a:srgbClr val="FFFF00"/>
                </a:highlight>
              </a:rPr>
              <a:t>entire domain of a function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There is </a:t>
            </a:r>
            <a:r>
              <a:rPr lang="en-US" sz="1600" dirty="0">
                <a:highlight>
                  <a:srgbClr val="FFFF00"/>
                </a:highlight>
              </a:rPr>
              <a:t>only one global </a:t>
            </a:r>
            <a:r>
              <a:rPr lang="en-US" sz="1600" dirty="0"/>
              <a:t>maximum (and one global minimum) but there can be more than one local maximum or minimum.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B106-D882-4744-8986-F4319718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B348-90A4-4950-AAE4-AC10AF4D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C858F-3D3B-4C8F-B4BC-77BE4544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30" y="988936"/>
            <a:ext cx="3857714" cy="23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7EDD-3C89-4238-8E81-AD48EB1A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E398-8231-4951-94A6-4857E227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8991602" cy="39714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Learning rate </a:t>
            </a:r>
            <a:r>
              <a:rPr lang="en-US" sz="1600" dirty="0"/>
              <a:t>is a </a:t>
            </a:r>
            <a:r>
              <a:rPr lang="en-US" sz="1600" dirty="0">
                <a:solidFill>
                  <a:srgbClr val="0070C0"/>
                </a:solidFill>
              </a:rPr>
              <a:t>hyper-parameter</a:t>
            </a:r>
            <a:r>
              <a:rPr lang="en-US" sz="1600" dirty="0"/>
              <a:t> that controls how much we are adjusting the </a:t>
            </a:r>
            <a:r>
              <a:rPr lang="en-US" sz="1600" dirty="0">
                <a:solidFill>
                  <a:srgbClr val="0070C0"/>
                </a:solidFill>
              </a:rPr>
              <a:t>weights</a:t>
            </a:r>
            <a:r>
              <a:rPr lang="en-US" sz="1600" dirty="0"/>
              <a:t> of our model with respect the loss gradient.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lower</a:t>
            </a:r>
            <a:r>
              <a:rPr lang="en-US" sz="1600" dirty="0"/>
              <a:t> the value, the </a:t>
            </a:r>
            <a:r>
              <a:rPr lang="en-US" sz="1600" dirty="0">
                <a:highlight>
                  <a:srgbClr val="FFFF00"/>
                </a:highlight>
              </a:rPr>
              <a:t>slower</a:t>
            </a:r>
            <a:r>
              <a:rPr lang="en-US" sz="1600" dirty="0"/>
              <a:t> we travel along the downward slope. </a:t>
            </a:r>
          </a:p>
          <a:p>
            <a:endParaRPr lang="en-US" sz="1600" dirty="0"/>
          </a:p>
          <a:p>
            <a:r>
              <a:rPr lang="en-US" sz="1600" dirty="0"/>
              <a:t>While this might be a good idea (using a low learning rate) in terms of making sure that we do not miss any </a:t>
            </a:r>
            <a:r>
              <a:rPr lang="en-US" sz="1600" dirty="0">
                <a:solidFill>
                  <a:srgbClr val="0070C0"/>
                </a:solidFill>
              </a:rPr>
              <a:t>local minima</a:t>
            </a:r>
            <a:r>
              <a:rPr lang="en-US" sz="1600" dirty="0"/>
              <a:t>, it could also mean a long time to converge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6A97-145A-41C8-BDB2-9D37EDA2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400C1-84A7-450A-9655-A271C90E7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541BA-A71F-4006-AD06-8D2678056F45}"/>
              </a:ext>
            </a:extLst>
          </p:cNvPr>
          <p:cNvSpPr/>
          <p:nvPr/>
        </p:nvSpPr>
        <p:spPr>
          <a:xfrm>
            <a:off x="152398" y="3317912"/>
            <a:ext cx="699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new_weight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0070C0"/>
                </a:solidFill>
              </a:rPr>
              <a:t>existing_weight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—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 * gradient</a:t>
            </a:r>
          </a:p>
        </p:txBody>
      </p:sp>
    </p:spTree>
    <p:extLst>
      <p:ext uri="{BB962C8B-B14F-4D97-AF65-F5344CB8AC3E}">
        <p14:creationId xmlns:p14="http://schemas.microsoft.com/office/powerpoint/2010/main" val="383089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7EDD-3C89-4238-8E81-AD48EB1A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6A97-145A-41C8-BDB2-9D37EDA2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400C1-84A7-450A-9655-A271C90E7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C172A-2AA2-46B0-A241-5120A462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3" y="1074233"/>
            <a:ext cx="6054458" cy="34308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4548B9-8E62-4B12-BD7E-76750526CD19}"/>
              </a:ext>
            </a:extLst>
          </p:cNvPr>
          <p:cNvSpPr/>
          <p:nvPr/>
        </p:nvSpPr>
        <p:spPr>
          <a:xfrm>
            <a:off x="152563" y="4440828"/>
            <a:ext cx="6054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Gradient descent with small (top) and large (bottom) learning rates. </a:t>
            </a:r>
          </a:p>
        </p:txBody>
      </p:sp>
      <p:sp>
        <p:nvSpPr>
          <p:cNvPr id="13" name="Callout: Line with Border and Accent Bar 12">
            <a:extLst>
              <a:ext uri="{FF2B5EF4-FFF2-40B4-BE49-F238E27FC236}">
                <a16:creationId xmlns:a16="http://schemas.microsoft.com/office/drawing/2014/main" id="{4A360E13-3E27-4423-9058-D9C288D77A5E}"/>
              </a:ext>
            </a:extLst>
          </p:cNvPr>
          <p:cNvSpPr/>
          <p:nvPr/>
        </p:nvSpPr>
        <p:spPr>
          <a:xfrm>
            <a:off x="6296722" y="3010829"/>
            <a:ext cx="2694715" cy="1680117"/>
          </a:xfrm>
          <a:prstGeom prst="accentBorderCallout1">
            <a:avLst>
              <a:gd name="adj1" fmla="val 18750"/>
              <a:gd name="adj2" fmla="val -8333"/>
              <a:gd name="adj3" fmla="val -140885"/>
              <a:gd name="adj4" fmla="val -1454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rates are configured naively at random by the user.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past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often hard to get it right</a:t>
            </a:r>
          </a:p>
        </p:txBody>
      </p:sp>
    </p:spTree>
    <p:extLst>
      <p:ext uri="{BB962C8B-B14F-4D97-AF65-F5344CB8AC3E}">
        <p14:creationId xmlns:p14="http://schemas.microsoft.com/office/powerpoint/2010/main" val="154200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BD5-129E-44D8-AD50-750F1FA6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0B3B-81E1-44ED-9685-79EE2BA8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>
                <a:solidFill>
                  <a:srgbClr val="0070C0"/>
                </a:solidFill>
              </a:rPr>
              <a:t>gradient descent </a:t>
            </a:r>
            <a:r>
              <a:rPr lang="en-US" sz="1600" dirty="0"/>
              <a:t>algorithm will run </a:t>
            </a:r>
            <a:r>
              <a:rPr lang="en-US" sz="1600" i="1" dirty="0"/>
              <a:t>very slowly </a:t>
            </a:r>
            <a:r>
              <a:rPr lang="en-US" sz="1600" dirty="0"/>
              <a:t>on large datasets. 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The reason for this “slowness” is because each iteration of gradient descent computes a prediction for each training point in the training data.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For image datasets such as ImageNet where we have over </a:t>
            </a:r>
            <a:r>
              <a:rPr lang="en-US" sz="1600" i="1" dirty="0"/>
              <a:t>1.2 million </a:t>
            </a:r>
            <a:r>
              <a:rPr lang="en-US" sz="1600" dirty="0"/>
              <a:t>training images, this computation can take a long time.</a:t>
            </a:r>
          </a:p>
          <a:p>
            <a:pPr fontAlgn="base"/>
            <a:endParaRPr lang="en-US" sz="1600" dirty="0"/>
          </a:p>
          <a:p>
            <a:r>
              <a:rPr lang="en-US" sz="1600" i="1" dirty="0"/>
              <a:t>SGD - computes the gradient</a:t>
            </a:r>
            <a:r>
              <a:rPr lang="en-US" sz="1600" dirty="0"/>
              <a:t> and </a:t>
            </a:r>
            <a:r>
              <a:rPr lang="en-US" sz="1600" i="1" dirty="0"/>
              <a:t>updates our weight matrix W</a:t>
            </a:r>
            <a:r>
              <a:rPr lang="en-US" sz="1600" dirty="0"/>
              <a:t> on </a:t>
            </a:r>
            <a:r>
              <a:rPr lang="en-US" sz="1600" b="1" dirty="0"/>
              <a:t>small batches of training data</a:t>
            </a:r>
            <a:r>
              <a:rPr lang="en-US" sz="1600" dirty="0"/>
              <a:t>, rather than the entire training set itself.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9589-5138-4451-ADF7-1EC3FF30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D5805-A111-459A-B5DB-4A42CEAC7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073B-AB27-4480-9CEF-32BA1964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gradient?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B910-7CFA-4D90-AFC3-B9D32D7C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“A </a:t>
            </a:r>
            <a:r>
              <a:rPr lang="en-US" sz="1600" dirty="0">
                <a:solidFill>
                  <a:srgbClr val="0070C0"/>
                </a:solidFill>
              </a:rPr>
              <a:t>gradient</a:t>
            </a:r>
            <a:r>
              <a:rPr lang="en-US" sz="1600" dirty="0"/>
              <a:t> measures how much the </a:t>
            </a:r>
            <a:r>
              <a:rPr lang="en-US" sz="1600" dirty="0">
                <a:highlight>
                  <a:srgbClr val="FFFF00"/>
                </a:highlight>
              </a:rPr>
              <a:t>output</a:t>
            </a:r>
            <a:r>
              <a:rPr lang="en-US" sz="1600" dirty="0"/>
              <a:t> of a function changes if you change the </a:t>
            </a:r>
            <a:r>
              <a:rPr lang="en-US" sz="1600" dirty="0">
                <a:highlight>
                  <a:srgbClr val="FFFF00"/>
                </a:highlight>
              </a:rPr>
              <a:t>inputs</a:t>
            </a:r>
            <a:r>
              <a:rPr lang="en-US" sz="1600" dirty="0"/>
              <a:t> a little bit.” </a:t>
            </a:r>
          </a:p>
          <a:p>
            <a:pPr marL="0" indent="0">
              <a:buNone/>
            </a:pPr>
            <a:r>
              <a:rPr lang="en-US" sz="1600" dirty="0"/>
              <a:t>— Lex </a:t>
            </a:r>
            <a:r>
              <a:rPr lang="en-US" sz="1600" dirty="0" err="1"/>
              <a:t>Fridman</a:t>
            </a:r>
            <a:r>
              <a:rPr lang="en-US" sz="1600" dirty="0"/>
              <a:t> (MIT)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Measures the change in all weights with regard to the change in error. </a:t>
            </a:r>
          </a:p>
          <a:p>
            <a:r>
              <a:rPr lang="en-US" sz="1600" dirty="0"/>
              <a:t>Think of a </a:t>
            </a:r>
            <a:r>
              <a:rPr lang="en-US" sz="1600" dirty="0">
                <a:solidFill>
                  <a:srgbClr val="0070C0"/>
                </a:solidFill>
              </a:rPr>
              <a:t>gradient</a:t>
            </a:r>
            <a:r>
              <a:rPr lang="en-US" sz="1600" dirty="0"/>
              <a:t> as the </a:t>
            </a:r>
            <a:r>
              <a:rPr lang="en-US" sz="1600" dirty="0">
                <a:highlight>
                  <a:srgbClr val="FFFF00"/>
                </a:highlight>
              </a:rPr>
              <a:t>slope</a:t>
            </a:r>
            <a:r>
              <a:rPr lang="en-US" sz="1600" dirty="0"/>
              <a:t> of a function. </a:t>
            </a:r>
          </a:p>
          <a:p>
            <a:r>
              <a:rPr lang="en-US" sz="1600" dirty="0"/>
              <a:t>The higher the gradient, the steeper the slope and the faster a model can learn. </a:t>
            </a:r>
          </a:p>
          <a:p>
            <a:r>
              <a:rPr lang="en-US" sz="1600" dirty="0"/>
              <a:t>But if the slope is zero, the model stops learning. </a:t>
            </a:r>
          </a:p>
          <a:p>
            <a:r>
              <a:rPr lang="en-US" sz="1600" i="1" dirty="0"/>
              <a:t>mathematically, a gradient is a </a:t>
            </a:r>
            <a:r>
              <a:rPr lang="en-US" sz="1600" i="1" dirty="0">
                <a:highlight>
                  <a:srgbClr val="FFFF00"/>
                </a:highlight>
              </a:rPr>
              <a:t>partial derivative </a:t>
            </a:r>
            <a:r>
              <a:rPr lang="en-US" sz="1600" i="1" dirty="0"/>
              <a:t>with respect to its inputs</a:t>
            </a:r>
            <a:r>
              <a:rPr lang="en-US" sz="1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3808-0E3C-4D2B-86A2-0CE1AAC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A093C-986E-4884-AB28-9A7CCA59A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9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D0FE-D251-4574-86F2-D5257798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gradient descent?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E767-BC0D-48CC-A14D-85190828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why we need to use </a:t>
            </a:r>
            <a:r>
              <a:rPr lang="en-US" sz="1600" dirty="0">
                <a:solidFill>
                  <a:srgbClr val="0070C0"/>
                </a:solidFill>
              </a:rPr>
              <a:t>Gradient Descent </a:t>
            </a:r>
            <a:r>
              <a:rPr lang="en-US" sz="1600" dirty="0"/>
              <a:t>if we can easily find the values with the OLS method?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baseline="-250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rgbClr val="0070C0"/>
                </a:solidFill>
              </a:rPr>
              <a:t> = Correlation * (Std. Dev. of y/ Std. Dev. of x)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baseline="-25000" dirty="0">
                <a:solidFill>
                  <a:srgbClr val="0070C0"/>
                </a:solidFill>
              </a:rPr>
              <a:t>0</a:t>
            </a:r>
            <a:r>
              <a:rPr lang="en-US" sz="1600" dirty="0">
                <a:solidFill>
                  <a:srgbClr val="0070C0"/>
                </a:solidFill>
              </a:rPr>
              <a:t> = Mean(Y) – B</a:t>
            </a:r>
            <a:r>
              <a:rPr lang="en-US" sz="1600" baseline="-250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rgbClr val="0070C0"/>
                </a:solidFill>
              </a:rPr>
              <a:t> * Mean(X)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26D1-5CBE-4296-81DE-904AF9B2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737C-8CE1-4594-9BA0-4241FCFF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6FE57EF4-7B7D-4CA9-8497-042C8B4607C2}"/>
              </a:ext>
            </a:extLst>
          </p:cNvPr>
          <p:cNvSpPr/>
          <p:nvPr/>
        </p:nvSpPr>
        <p:spPr>
          <a:xfrm>
            <a:off x="4293704" y="2686050"/>
            <a:ext cx="4740966" cy="2005220"/>
          </a:xfrm>
          <a:prstGeom prst="accentBorderCallout1">
            <a:avLst>
              <a:gd name="adj1" fmla="val 18750"/>
              <a:gd name="adj2" fmla="val -8333"/>
              <a:gd name="adj3" fmla="val -74846"/>
              <a:gd name="adj4" fmla="val -373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computationally cheaper (faster) to find the solution using the </a:t>
            </a:r>
            <a:r>
              <a:rPr lang="en-US" sz="1400" dirty="0">
                <a:solidFill>
                  <a:srgbClr val="0070C0"/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formula looks very simple, even computationally, for univariate case.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</a:t>
            </a:r>
            <a:r>
              <a:rPr lang="en-US" sz="1400" dirty="0">
                <a:solidFill>
                  <a:srgbClr val="0070C0"/>
                </a:solidFill>
              </a:rPr>
              <a:t>multivariate</a:t>
            </a:r>
            <a:r>
              <a:rPr lang="en-US" sz="1400" dirty="0"/>
              <a:t> case, the formulae is slightly more complicated and requires much more calculations </a:t>
            </a:r>
          </a:p>
        </p:txBody>
      </p:sp>
    </p:spTree>
    <p:extLst>
      <p:ext uri="{BB962C8B-B14F-4D97-AF65-F5344CB8AC3E}">
        <p14:creationId xmlns:p14="http://schemas.microsoft.com/office/powerpoint/2010/main" val="184442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gradient descent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378E8-C0B7-4CD1-8F77-F9FA2FB3A6D7}"/>
              </a:ext>
            </a:extLst>
          </p:cNvPr>
          <p:cNvSpPr/>
          <p:nvPr/>
        </p:nvSpPr>
        <p:spPr>
          <a:xfrm>
            <a:off x="-1" y="920251"/>
            <a:ext cx="89001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Gradient Descent </a:t>
            </a:r>
            <a:r>
              <a:rPr lang="en-US" sz="1600" dirty="0"/>
              <a:t>is used while training a machine learning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an </a:t>
            </a:r>
            <a:r>
              <a:rPr lang="en-US" sz="1600" dirty="0">
                <a:highlight>
                  <a:srgbClr val="FFFF00"/>
                </a:highlight>
              </a:rPr>
              <a:t>optimization</a:t>
            </a:r>
            <a:r>
              <a:rPr lang="en-US" sz="1600" dirty="0"/>
              <a:t> </a:t>
            </a:r>
            <a:r>
              <a:rPr lang="en-US" sz="1600"/>
              <a:t>algorithm, </a:t>
            </a:r>
            <a:r>
              <a:rPr lang="en-US" sz="1600" dirty="0"/>
              <a:t>that tweaks it’s parameters iteratively to </a:t>
            </a:r>
            <a:r>
              <a:rPr lang="en-US" sz="1600" dirty="0">
                <a:highlight>
                  <a:srgbClr val="FFFF00"/>
                </a:highlight>
              </a:rPr>
              <a:t>minimize</a:t>
            </a:r>
            <a:r>
              <a:rPr lang="en-US" sz="1600" dirty="0"/>
              <a:t> a given function to its minimum.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It is simply used to find the values of a functions parameters (coefficients) that minimize a cost function as far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by defining the initial parameters values and from there on </a:t>
            </a:r>
            <a:r>
              <a:rPr lang="en-US" sz="1600" dirty="0">
                <a:solidFill>
                  <a:srgbClr val="0070C0"/>
                </a:solidFill>
              </a:rPr>
              <a:t>Gradient Descent </a:t>
            </a:r>
            <a:r>
              <a:rPr lang="en-US" sz="1600" dirty="0"/>
              <a:t>iteratively adjusts the values, </a:t>
            </a:r>
            <a:r>
              <a:rPr lang="en-US" sz="1600" dirty="0">
                <a:highlight>
                  <a:srgbClr val="FFFF00"/>
                </a:highlight>
              </a:rPr>
              <a:t>using calculus</a:t>
            </a:r>
            <a:r>
              <a:rPr lang="en-US" sz="1600" dirty="0"/>
              <a:t>, so that they minimize the given cost-function.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7535-A16B-426C-BF61-0156F396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679F-A648-469E-8D59-E4C8B365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gradient descent </a:t>
            </a:r>
            <a:r>
              <a:rPr lang="en-US" sz="1600" dirty="0"/>
              <a:t>is used in various ML models spanning from logistic regression, neural nets to deep learning algorithms </a:t>
            </a:r>
          </a:p>
          <a:p>
            <a:endParaRPr lang="en-US" sz="1600" dirty="0"/>
          </a:p>
          <a:p>
            <a:r>
              <a:rPr lang="en-US" sz="1600" dirty="0"/>
              <a:t>Ultimately, gradient descent, and transitively the </a:t>
            </a:r>
            <a:r>
              <a:rPr lang="en-US" sz="1600" dirty="0">
                <a:solidFill>
                  <a:srgbClr val="0070C0"/>
                </a:solidFill>
              </a:rPr>
              <a:t>gradient</a:t>
            </a:r>
            <a:r>
              <a:rPr lang="en-US" sz="1600" dirty="0"/>
              <a:t>, are the blueprints that guide these models to converge on ideal weights.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5BBD-1EDD-4BFD-80BC-B3CF720B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48441-5AE8-4764-BFFA-FE8B75B1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2505-D48C-4CBB-AF44-85588C67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23FD-084E-439A-8802-11485DB2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Calculus</a:t>
            </a:r>
          </a:p>
          <a:p>
            <a:pPr lvl="1"/>
            <a:r>
              <a:rPr lang="en-US" sz="1450" dirty="0"/>
              <a:t>Derivatives and the Chain Rule (Calculus)</a:t>
            </a:r>
          </a:p>
          <a:p>
            <a:pPr lvl="1"/>
            <a:r>
              <a:rPr lang="en-US" sz="1450" dirty="0"/>
              <a:t>Partial Derivatives (Multivariate Calculus)</a:t>
            </a:r>
          </a:p>
          <a:p>
            <a:endParaRPr lang="en-US" sz="1600" dirty="0"/>
          </a:p>
          <a:p>
            <a:r>
              <a:rPr lang="en-US" sz="1600" b="1" dirty="0"/>
              <a:t>Vectors</a:t>
            </a:r>
            <a:r>
              <a:rPr lang="en-US" sz="1600" dirty="0"/>
              <a:t> </a:t>
            </a:r>
          </a:p>
          <a:p>
            <a:pPr lvl="1"/>
            <a:r>
              <a:rPr lang="en-US" sz="1450" dirty="0"/>
              <a:t>Basic Vector Operations (Linear Algebra)</a:t>
            </a:r>
          </a:p>
          <a:p>
            <a:pPr lvl="1"/>
            <a:endParaRPr lang="en-US" sz="1450" dirty="0"/>
          </a:p>
          <a:p>
            <a:r>
              <a:rPr lang="en-US" sz="1600" dirty="0"/>
              <a:t>Objective </a:t>
            </a:r>
            <a:r>
              <a:rPr lang="en-US" sz="1600" b="1" dirty="0"/>
              <a:t>Functions</a:t>
            </a:r>
            <a:r>
              <a:rPr lang="en-US" sz="1600" dirty="0"/>
              <a:t> (Also called Loss Function)</a:t>
            </a:r>
          </a:p>
          <a:p>
            <a:endParaRPr lang="en-US" sz="1600" dirty="0"/>
          </a:p>
          <a:p>
            <a:r>
              <a:rPr lang="en-US" sz="1600" b="1" dirty="0"/>
              <a:t>Python</a:t>
            </a:r>
            <a:r>
              <a:rPr lang="en-US" sz="1600" dirty="0"/>
              <a:t> </a:t>
            </a:r>
          </a:p>
          <a:p>
            <a:pPr lvl="1"/>
            <a:r>
              <a:rPr lang="en-US" sz="1450" dirty="0"/>
              <a:t>Basic Understanding of NumPy</a:t>
            </a:r>
          </a:p>
          <a:p>
            <a:pPr lvl="1"/>
            <a:r>
              <a:rPr lang="en-US" sz="1450" dirty="0"/>
              <a:t>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4035-FB8B-4C42-8179-6C49CC62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3C08E-9BD4-49F1-AB48-D47F20A5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67777E7C-2603-4D38-9F6C-C406B0278523}"/>
              </a:ext>
            </a:extLst>
          </p:cNvPr>
          <p:cNvSpPr/>
          <p:nvPr/>
        </p:nvSpPr>
        <p:spPr>
          <a:xfrm>
            <a:off x="5835805" y="1687551"/>
            <a:ext cx="3100039" cy="1248937"/>
          </a:xfrm>
          <a:prstGeom prst="accentBorderCallout1">
            <a:avLst>
              <a:gd name="adj1" fmla="val 18750"/>
              <a:gd name="adj2" fmla="val -8333"/>
              <a:gd name="adj3" fmla="val 20238"/>
              <a:gd name="adj4" fmla="val -651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firm understanding of the topics is very much required</a:t>
            </a:r>
          </a:p>
        </p:txBody>
      </p:sp>
    </p:spTree>
    <p:extLst>
      <p:ext uri="{BB962C8B-B14F-4D97-AF65-F5344CB8AC3E}">
        <p14:creationId xmlns:p14="http://schemas.microsoft.com/office/powerpoint/2010/main" val="249795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DC97-3CF5-4573-AE93-01241DF8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988F-7BEB-4F42-A75E-524D4DF8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5325466" cy="3971405"/>
          </a:xfrm>
        </p:spPr>
        <p:txBody>
          <a:bodyPr>
            <a:normAutofit/>
          </a:bodyPr>
          <a:lstStyle/>
          <a:p>
            <a:r>
              <a:rPr lang="en-US" sz="1600" dirty="0"/>
              <a:t>Imagine a blindfolded man who wants to climb a hill, with the fewest steps possible. </a:t>
            </a:r>
          </a:p>
          <a:p>
            <a:endParaRPr lang="en-US" sz="1600" dirty="0"/>
          </a:p>
          <a:p>
            <a:r>
              <a:rPr lang="en-US" sz="1600" dirty="0"/>
              <a:t>He just </a:t>
            </a:r>
            <a:r>
              <a:rPr lang="en-US" sz="1600" dirty="0">
                <a:highlight>
                  <a:srgbClr val="FFFF00"/>
                </a:highlight>
              </a:rPr>
              <a:t>starts</a:t>
            </a:r>
            <a:r>
              <a:rPr lang="en-US" sz="1600" dirty="0"/>
              <a:t> climbing the hill by taking really </a:t>
            </a:r>
            <a:r>
              <a:rPr lang="en-US" sz="1600" dirty="0">
                <a:highlight>
                  <a:srgbClr val="FFFF00"/>
                </a:highlight>
              </a:rPr>
              <a:t>big steps </a:t>
            </a:r>
            <a:r>
              <a:rPr lang="en-US" sz="1600" dirty="0"/>
              <a:t>in the steepest direction, which he can do, as long as he is not close to the top. </a:t>
            </a:r>
          </a:p>
          <a:p>
            <a:endParaRPr lang="en-US" sz="1600" dirty="0"/>
          </a:p>
          <a:p>
            <a:r>
              <a:rPr lang="en-US" sz="1600" dirty="0"/>
              <a:t>As he comes further to the </a:t>
            </a:r>
            <a:r>
              <a:rPr lang="en-US" sz="1600" dirty="0">
                <a:highlight>
                  <a:srgbClr val="FFFF00"/>
                </a:highlight>
              </a:rPr>
              <a:t>top</a:t>
            </a:r>
            <a:r>
              <a:rPr lang="en-US" sz="1600" dirty="0"/>
              <a:t>, he will take </a:t>
            </a:r>
            <a:r>
              <a:rPr lang="en-US" sz="1600" dirty="0">
                <a:highlight>
                  <a:srgbClr val="FFFF00"/>
                </a:highlight>
              </a:rPr>
              <a:t>smaller</a:t>
            </a:r>
            <a:r>
              <a:rPr lang="en-US" sz="1600" dirty="0"/>
              <a:t> and smaller steps, since he doesn’t want to overshoot it. </a:t>
            </a:r>
          </a:p>
          <a:p>
            <a:endParaRPr lang="en-US" sz="1600" dirty="0"/>
          </a:p>
          <a:p>
            <a:r>
              <a:rPr lang="en-US" sz="1600" i="1" dirty="0"/>
              <a:t>This process can be described mathematically, using the gradient.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53E1-A194-41B0-A368-7FF10526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763AF-4E2D-4E20-8E7A-EE46FAF7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D8A37-FFCF-4736-B0F4-E7079EC7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01" y="997153"/>
            <a:ext cx="3417917" cy="37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3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B1A1-0BFD-4FAF-B369-57D3A9A0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BD30-8E8C-4C8C-89AF-85A6DD2A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Example - predicting the price of a new house, from housing data:</a:t>
            </a:r>
          </a:p>
          <a:p>
            <a:endParaRPr lang="en-US" sz="1600" dirty="0"/>
          </a:p>
          <a:p>
            <a:r>
              <a:rPr lang="en-US" sz="1600" dirty="0"/>
              <a:t>Given historical housing data, the task is to create a model that predicts the </a:t>
            </a:r>
            <a:r>
              <a:rPr lang="en-US" sz="1600" dirty="0">
                <a:solidFill>
                  <a:srgbClr val="0070C0"/>
                </a:solidFill>
              </a:rPr>
              <a:t>price</a:t>
            </a:r>
            <a:r>
              <a:rPr lang="en-US" sz="1600" dirty="0"/>
              <a:t> of a new house given the house </a:t>
            </a:r>
            <a:r>
              <a:rPr lang="en-US" sz="1600" dirty="0">
                <a:solidFill>
                  <a:srgbClr val="0070C0"/>
                </a:solidFill>
              </a:rPr>
              <a:t>size</a:t>
            </a:r>
            <a:r>
              <a:rPr lang="en-US" sz="1600" dirty="0"/>
              <a:t>.</a:t>
            </a:r>
          </a:p>
          <a:p>
            <a:r>
              <a:rPr lang="en-US" sz="1600" dirty="0"/>
              <a:t>use a simple linear model, where we fit a line on the historical data, to predict the price of a new house (Y</a:t>
            </a:r>
            <a:r>
              <a:rPr lang="en-US" sz="1600" baseline="-25000" dirty="0"/>
              <a:t>pred</a:t>
            </a:r>
            <a:r>
              <a:rPr lang="en-US" sz="1600" dirty="0"/>
              <a:t>) given its size (X)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4F9A-1FD5-41DE-8AE9-050F3E89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30D6D-2135-4812-BF26-B4C513AD1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72EBFD-E7FC-4D3D-9B8C-5D628130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98672"/>
              </p:ext>
            </p:extLst>
          </p:nvPr>
        </p:nvGraphicFramePr>
        <p:xfrm>
          <a:off x="269171" y="2819400"/>
          <a:ext cx="1428750" cy="1963299"/>
        </p:xfrm>
        <a:graphic>
          <a:graphicData uri="http://schemas.openxmlformats.org/drawingml/2006/table">
            <a:tbl>
              <a:tblPr/>
              <a:tblGrid>
                <a:gridCol w="600490">
                  <a:extLst>
                    <a:ext uri="{9D8B030D-6E8A-4147-A177-3AD203B41FA5}">
                      <a16:colId xmlns:a16="http://schemas.microsoft.com/office/drawing/2014/main" val="252351988"/>
                    </a:ext>
                  </a:extLst>
                </a:gridCol>
                <a:gridCol w="828260">
                  <a:extLst>
                    <a:ext uri="{9D8B030D-6E8A-4147-A177-3AD203B41FA5}">
                      <a16:colId xmlns:a16="http://schemas.microsoft.com/office/drawing/2014/main" val="286205846"/>
                    </a:ext>
                  </a:extLst>
                </a:gridCol>
              </a:tblGrid>
              <a:tr h="18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388097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788994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16807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694300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70082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653274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30814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57189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30546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084419"/>
                  </a:ext>
                </a:extLst>
              </a:tr>
              <a:tr h="184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6991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8350668-2FEC-4961-9003-D92CE1C2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40" y="2821883"/>
            <a:ext cx="3950632" cy="19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A6C3-8814-4E51-B59F-6E6B36A6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A179-CA6F-4AAF-8BDF-12FE315D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baseline="-25000" dirty="0">
                <a:solidFill>
                  <a:srgbClr val="0070C0"/>
                </a:solidFill>
              </a:rPr>
              <a:t>pred</a:t>
            </a:r>
            <a:r>
              <a:rPr lang="en-US" sz="1600" dirty="0">
                <a:solidFill>
                  <a:srgbClr val="0070C0"/>
                </a:solidFill>
              </a:rPr>
              <a:t> = a + </a:t>
            </a:r>
            <a:r>
              <a:rPr lang="en-US" sz="1600" dirty="0" err="1">
                <a:solidFill>
                  <a:srgbClr val="0070C0"/>
                </a:solidFill>
              </a:rPr>
              <a:t>bX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The difference between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baseline="-25000" dirty="0">
                <a:solidFill>
                  <a:srgbClr val="0070C0"/>
                </a:solidFill>
              </a:rPr>
              <a:t>actual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baseline="-25000" dirty="0">
                <a:solidFill>
                  <a:srgbClr val="0070C0"/>
                </a:solidFill>
              </a:rPr>
              <a:t>pred</a:t>
            </a:r>
            <a:r>
              <a:rPr lang="en-US" sz="1600" dirty="0"/>
              <a:t> is the </a:t>
            </a:r>
            <a:r>
              <a:rPr lang="en-US" sz="1600" dirty="0">
                <a:solidFill>
                  <a:srgbClr val="0070C0"/>
                </a:solidFill>
              </a:rPr>
              <a:t>prediction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error</a:t>
            </a:r>
            <a:r>
              <a:rPr lang="en-US" sz="1600" dirty="0"/>
              <a:t> (E)</a:t>
            </a:r>
          </a:p>
          <a:p>
            <a:endParaRPr lang="en-US" sz="1600" dirty="0"/>
          </a:p>
          <a:p>
            <a:r>
              <a:rPr lang="en-US" sz="1600" dirty="0"/>
              <a:t>Need </a:t>
            </a:r>
            <a:r>
              <a:rPr lang="en-US" sz="1600" dirty="0">
                <a:highlight>
                  <a:srgbClr val="FFFF00"/>
                </a:highlight>
              </a:rPr>
              <a:t>optimal values of a, b </a:t>
            </a:r>
            <a:r>
              <a:rPr lang="en-US" sz="1600" dirty="0"/>
              <a:t>(called weights) that best fits the historical data by reducing the prediction error and improving prediction accuracy.</a:t>
            </a:r>
          </a:p>
          <a:p>
            <a:endParaRPr lang="en-US" sz="1600" dirty="0"/>
          </a:p>
          <a:p>
            <a:r>
              <a:rPr lang="en-US" sz="1600" dirty="0"/>
              <a:t>Sum of Squared Errors (SSE) = ½ SUM (Actual House Price – Predicted House Price)</a:t>
            </a:r>
            <a:r>
              <a:rPr lang="en-US" sz="1600" baseline="30000" dirty="0"/>
              <a:t>2</a:t>
            </a:r>
          </a:p>
          <a:p>
            <a:pPr marL="171450" lvl="1" indent="0">
              <a:buNone/>
            </a:pPr>
            <a:r>
              <a:rPr lang="en-US" sz="1600" dirty="0"/>
              <a:t>                                          = ½ SUM (Y – Y</a:t>
            </a:r>
            <a:r>
              <a:rPr lang="en-US" sz="1600" baseline="-25000" dirty="0"/>
              <a:t>pred</a:t>
            </a:r>
            <a:r>
              <a:rPr lang="en-US" sz="1600" dirty="0"/>
              <a:t>)</a:t>
            </a:r>
            <a:r>
              <a:rPr lang="en-US" sz="1600" baseline="30000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0EB1-9CCD-48C2-8770-8C0E039C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5D00F-AA10-4897-9308-067115D76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159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139967</TotalTime>
  <Words>1369</Words>
  <Application>Microsoft Office PowerPoint</Application>
  <PresentationFormat>On-screen Show (16:9)</PresentationFormat>
  <Paragraphs>300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Gradient descent</vt:lpstr>
      <vt:lpstr>What is gradient?</vt:lpstr>
      <vt:lpstr>Why gradient descent?</vt:lpstr>
      <vt:lpstr>What is gradient descent</vt:lpstr>
      <vt:lpstr>usage</vt:lpstr>
      <vt:lpstr>Pre-reqs</vt:lpstr>
      <vt:lpstr>Example</vt:lpstr>
      <vt:lpstr>Example – linear regression</vt:lpstr>
      <vt:lpstr>How does this work?</vt:lpstr>
      <vt:lpstr>Steps to gradient descent</vt:lpstr>
      <vt:lpstr>details</vt:lpstr>
      <vt:lpstr>Types of gradient descent</vt:lpstr>
      <vt:lpstr>Local and global minima</vt:lpstr>
      <vt:lpstr>Learning rate</vt:lpstr>
      <vt:lpstr>Learning rate</vt:lpstr>
      <vt:lpstr>Stochastic Gradient Descent (SGD)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1837</cp:revision>
  <cp:lastPrinted>2017-04-27T07:15:37Z</cp:lastPrinted>
  <dcterms:modified xsi:type="dcterms:W3CDTF">2019-04-28T10:07:09Z</dcterms:modified>
</cp:coreProperties>
</file>