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580" r:id="rId1"/>
  </p:sldMasterIdLst>
  <p:notesMasterIdLst>
    <p:notesMasterId r:id="rId39"/>
  </p:notesMasterIdLst>
  <p:handoutMasterIdLst>
    <p:handoutMasterId r:id="rId40"/>
  </p:handoutMasterIdLst>
  <p:sldIdLst>
    <p:sldId id="383" r:id="rId2"/>
    <p:sldId id="438" r:id="rId3"/>
    <p:sldId id="409" r:id="rId4"/>
    <p:sldId id="410" r:id="rId5"/>
    <p:sldId id="417" r:id="rId6"/>
    <p:sldId id="423" r:id="rId7"/>
    <p:sldId id="427" r:id="rId8"/>
    <p:sldId id="415" r:id="rId9"/>
    <p:sldId id="412" r:id="rId10"/>
    <p:sldId id="424" r:id="rId11"/>
    <p:sldId id="416" r:id="rId12"/>
    <p:sldId id="418" r:id="rId13"/>
    <p:sldId id="413" r:id="rId14"/>
    <p:sldId id="429" r:id="rId15"/>
    <p:sldId id="419" r:id="rId16"/>
    <p:sldId id="411" r:id="rId17"/>
    <p:sldId id="420" r:id="rId18"/>
    <p:sldId id="421" r:id="rId19"/>
    <p:sldId id="428" r:id="rId20"/>
    <p:sldId id="437" r:id="rId21"/>
    <p:sldId id="435" r:id="rId22"/>
    <p:sldId id="436" r:id="rId23"/>
    <p:sldId id="425" r:id="rId24"/>
    <p:sldId id="426" r:id="rId25"/>
    <p:sldId id="439" r:id="rId26"/>
    <p:sldId id="440" r:id="rId27"/>
    <p:sldId id="441" r:id="rId28"/>
    <p:sldId id="451" r:id="rId29"/>
    <p:sldId id="442" r:id="rId30"/>
    <p:sldId id="443" r:id="rId31"/>
    <p:sldId id="444" r:id="rId32"/>
    <p:sldId id="445" r:id="rId33"/>
    <p:sldId id="446" r:id="rId34"/>
    <p:sldId id="447" r:id="rId35"/>
    <p:sldId id="448" r:id="rId36"/>
    <p:sldId id="449" r:id="rId37"/>
    <p:sldId id="450" r:id="rId38"/>
  </p:sldIdLst>
  <p:sldSz cx="9144000" cy="5143500" type="screen16x9"/>
  <p:notesSz cx="6858000" cy="9945688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Gill Sans MT" panose="020B0502020104020203" pitchFamily="34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6" clrIdx="0"/>
  <p:cmAuthor id="2" name="Bhupen" initials="B" lastIdx="2" clrIdx="1">
    <p:extLst>
      <p:ext uri="{19B8F6BF-5375-455C-9EA6-DF929625EA0E}">
        <p15:presenceInfo xmlns:p15="http://schemas.microsoft.com/office/powerpoint/2012/main" userId="Bhu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458E1-0376-4910-A6E8-49B6F46B1678}">
  <a:tblStyle styleId="{1E5458E1-0376-4910-A6E8-49B6F46B1678}" styleName="Table_0"/>
  <a:tblStyle styleId="{2D7838A6-8AF6-4D93-9898-C73CC40452AA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5628" autoAdjust="0"/>
  </p:normalViewPr>
  <p:slideViewPr>
    <p:cSldViewPr snapToGrid="0">
      <p:cViewPr varScale="1">
        <p:scale>
          <a:sx n="126" d="100"/>
          <a:sy n="126" d="100"/>
        </p:scale>
        <p:origin x="144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2BDDF6-302D-41B3-BAFD-AC28624CAA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0240B-8CF4-4C08-8D15-2800399E6E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0B5A5-0365-41F6-AD78-4D08F86D41EF}" type="datetimeFigureOut">
              <a:rPr lang="en-US" smtClean="0"/>
              <a:t>2/16/19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000B5-3DB9-408E-A0D3-22C1B18C6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25C2D-8D10-4B9D-B60B-15C0B9AE3A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09C1F-EB5C-4D33-A0F9-5C1454B74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53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13T04:56:29.2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218 0 0,'0'48'359,"0"-23"-343,0-1 15,0 0-15,0 0-1,0 0 17,0 1-17,0-1 1,0 0 0,0 0-1,0 0 32,0 0-31,0 1-1,0-1 1,0 0-16,0 0 16,0 0 30,0 25-30,0-25 0,0 0-16,0 0 15,0 1 1,0-1-16,0 0 16,0 0-16,0 0 15,0 1-15,0-1 31</inkml:trace>
  <inkml:trace contextRef="#ctx0" brushRef="#br0" timeOffset="1960">0 97 0,'24'0'203,"25"0"-172,-25-24-31,0 24 16,24 0-16,-23 0 16,-1 0-16,0 0 15,0 0 1,25-25-16,-25 25 16,24 0-1,-24 0 1,-24-24-1,25 24 1,-1 0-16,24 0 16,-24 0-1,1 0-15,23 0 16,-24-24 0,0 24-1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15T09:04:13.0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702 51 0,'-22'0'31,"1"0"16,-1 0-32,1 0 17,-1 0-32,1 0 15,-22 0 17,21 0-1,1 0-31,-1 21 15,1-21 1,-1 22-16,1-1 16,-1-21 15,1 22-31,-1-1 31,-21 1-15,43-1-16,-21-21 15,21 22-15,-22-1 16,0 22 0,1-43-1,21 22 1,0-1 0,-22 1-16,1 21 15,-1-22 16,22 23-31,-43-1 16,43-22 15,-21 22-31,-1 0 32,22-21-32,-21-1 15,21 1-15,0 21 16,-22 0-16,22 0 15,0-22 1,0 1-16,0-1 16,0 1-16,0 0 15,0-1-15,0 22 16,0 0-16,0-21 16,0-1-1,0 22-15,0-21 16,0-1-16,0 1 15,0 42-15,0-42 16,0 21-16,0-21 16,0 21-16,0 21 15,0-21-15,0-21 16,0-1 0,0 22-16,0 0 15,0-21 1,22 21-16,-22-22 15,0 1 1,0 0-16,21 21 16,-21-22-1,22 1-15,-22-1 16,21-21-16,-21 43 16,22-21-1,21 42-15,-22-21 16,-21-21-1,43 21-15,-21 0 16,43 22-16,-44-22 16,22 21-16,-21-42 15,-1-1-15,-21 1 16,22-1-16,-1 1 16,1-22 77,-1 0-77,1 0 15,-22 21-15,43-21-1,-22 0 17,22 0-1,-21 0-15,43 0-16,-22 0 15,-22 0 1,22 0-1,-21 0-15,-1 0 16,22 0 0,-21 0 15,-1 0 47,1 0-62,-1 0-1,22 0 1,-21 0 0,-22-21 15,21 21 0,-21-22-31,44 1 16,-23-1-1,1 1 1,-1-1 15,1 1 16,-1-22-31,1 21 15,-22 1 47,21 21-31,-21-22-47,22 0 16,-1 1-16,1-1 15,-1-21 1,1 43-16,-1-43 15,-21 22 1,22 21 0,-22-22-1,0 1 17,0-1-17,0 1-15,0-1 16,0 1-1,21-1-15,-21 1 16,0-1-16,0 1 16,22-1-1,-22 1-15,0-23 16,0 23-16,0-22 16,0 21-16,0-21 15,0-21-15,0 21 16,0 0-16,0 21 15,0 1-15,0-1 16,0 1-16,0-23 16,0 23-16,0-22 15,0 21 1,0 1-16,0-1 16,0 1-16,0-1 15,0-21-15,0 22 16,0-22-16,0 0 15,0 0-15,0 21 16,0 0-16,0-21 16,0 0-1,0 22-15,0-22 16,0 21 0,0-21-16,0 22 15,0-22 1,-22 0-1,22 21 1,0-21-16,0 22 16,0-1-1,-21 0-15,-1-21 16,1 0 15,-1 22-15,22-1-1,-21 1-15,-22-1 16,43-21 0,-22 43-16,22-21 15,-21-22 1,-1 43 0,1-22 15,-1 22 0,1 0-31,21-21 16,-22-1 31,1 22-32,-1 0 1,0 0-1,-21-21 1,22 21 0,-22-22-1,21 22-15,1-22 32,-1 22-17,1 0 1,-1 0-1,1 0 1,-1 0 0,1 0 15,-1 0 0,1 0-15,-1 0-1,1 0-15,-1 0 32,0 0-17,1 0-15,-1 0 16,1 0 0,-1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15T09:04:24.66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1507 0,'0'-22'437,"21"22"-421,1-43-1,-1 22-15,-21-1 16,22 1 0,-1-1-16,-21 0 15,22 22-15,-22-21 16,22 21 0,-22-43-16,43 43 31,-43-22-16,21 1-15,1-1 16,-1 22 15,1-21-15,-1-1 0,1 22-1,-22-21-15,21 21 16,1-43-1,-1 43 1,-21-22-16,22 22 16,-1-21-1,1-1 1,-1 1 0,1 21-1,-1-22 1,-21 1-1,22-1-15,0 1 32,-1 21-32,-21-22 15,22 0 1,-1 1-16,1-1 31,-22 1-31,21 21 31,1-43-15,-1 21 0,1-21-1,-22 22 1,21 21 0,1-22-16,-22 1 15,0-1 1,21 1-1,1-22 1,-1 43-16,-21-22 16,22 1-1,-22-1 1,21 0 0,1-21-1,-1 43 1,1-21-16,-1-1 15,-21 1 1,0-22 0,22 21 15,-22 1-15,22-1-1,-1 1-15,1-1 16,-22 1-1,21-1-15,1 22 16,-22-21 47,21-1-48,1 1-15,-1-1 16,-21 0 46,22 1-46,-22-1 46,21 22-15,-21-21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15T08:38:05.4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0 258 0,'21'0'110,"1"0"-95,21 0 1,22 0 0,-44 0-16,44 0 15,-1 0-15,1 0 16,-1 0-16,-21 0 16,-21 0-16,21 0 15,-21 0-15,-1 0 16,1 0-16,-1 0 15,22 0 1,-21 0-16,-1 0 16,1 0-1,-1 0-15,1 0 16,-1 0 0,1 0-1,21 0 1,-22 0-16,23 0 15,-23 0 1,1 0 0,42 0-16,-21 0 15,0 0 1,0 0-16,-21 0 16,-1 0 15,22 0 156,-21 0-140,-1 0-31,-21-21 31,22 21-32,0 0 1</inkml:trace>
  <inkml:trace contextRef="#ctx0" brushRef="#br0" timeOffset="1696">1076 0 0,'22'22'250,"-1"-1"-250,1 1 16,-1-1-1,1-21 32,-1 22-16,22-22 1,-21 21-1,-1 1 47,1-1-62,0-21 15,-1 22 16,-21-1 0,0 1 249,-21-22-280,21 21 0,-22-21-1,0 22 1,1-1-16,-1 1 16,22-1-1,-43 1-15,43-1 16,-21-21-16,21 43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15T08:37:42.278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776 65 0,'-21'0'78,"-1"0"-46,1 0-17,21-21-15,-22 21 47,1 0-31,-1 0-16,1 0 15,-22 0 17,21 0-32,-21 0 31,22 0-16,-22 0 1,21 0 0,-21 0-1,21 0 1,-21 0 31,22 0-32,-1 0 17,-21 0-32,22 21 31,-1-21 0,22 22-15,-21-22 15,21 21-31,-43 1 16,43-1-16,-22-21 15,22 22-15,0-1 32,0 44-1,0-43-16,-21 21-15,21-22 16,0 22-16,0-21 16,0-1-16,0 1 15,0-1 1,0 1 0,0-1-1,21 1 1,-21-1-1,22 1 1,-1-1 140,1-21-93,-1 22-48,44-22-15,-44 0 16,44 21-16,-44 1 16,22 0-16,-21-22 15,21 0 1,-43 21-16,43-21 16,-21 0 155,-1 0-155,1 0 0,-1 0-16,1 0 15,-1 0-15,1 0 16,21 0-16,0 0 16,0 0-16,22 0 15,-44 0-15,1 0 16,21 0-16,-22 0 47,1 0 0,-1 0-16,1 0-16,-1 0 1,1 0 15,-1 0-15,22 0 0,-43-21-1,22 21-15,-22-22 16,21 22-1,1-22 32,-22 1-15,21 21-32,-21-22 15,0-21 1,0 22-1,0-22 1,22 21 0,-22 1-1,0-1 48,0 1-48,0-1-15,0 1 16,0-1 0,0 1-1,0-44 1,-22 44 0,22-1-1,0 0-15,-21 1 16,-1-1 15,22 1 0,-21-1 1,-1 1 30,-21 21 1,22 0-63,-1-22 15,-42 1-15,42 21 16,1 0-16,-1-22 15,1 22-15,-22 0 16,21 0 0,0 0-16,1 0 15</inkml:trace>
  <inkml:trace contextRef="#ctx0" brushRef="#br1" timeOffset="8560">906 840 0,'0'-21'141,"-22"-1"-94,1 22-16,-1-21-16,0 21 17,1 0-17,-22 0 17,21-22-17,1 22 32,-1-21-31,1 21-1,-1 0 17,-21 0-32,0 0 15,0-22 1,22 22 31,-1 0 0,1 0-47,-1 0 15,0 0 1,1 0-16,-1 0 31,1 0 16,-22 0-31,21 0-16,1 0 15,-1 0-15,1 0 16,-1 22 15,1-1 0,21 1-31,-22-22 16,22 21-16,-21 1 16,-1 21-1,1-22 1,21 1-1,0-1 1,-22 22-16,22 0 16,0-21-1,-21-1-15,21 23 16,0-1 0,0 0-16,-22-43 15,22 43-15,0-22 16,0 22-16,0-21 15,0 21-15,0-22 16,0 1-16,0 21 16,0-22-16,0 23 15,0-23-15,0 44 16,0-1-16,0-42 16,0 21-16,0-22 15,0 22-15,0-21 16,0-1-16,0 22 15,0 0-15,0 1 16,0-23-16,0 22 16,0-21-16,0 21 15,0-22 1,0 22 0,0 0-1,0 0 1,22-21-16,-22 21 15,21-22 1,1 66-16,-1-66 16,-21 1-16,22 21 15,-22 21-15,0-21 16,43 0-16,-43 0 16,0-21-16,21 21 15,1 0 1,-22 0-1,21-43-15,1 22 16,-22 21-16,43 0 16,-22 0-16,1-43 15,21 43-15,-22 0 16,23-22-16,-23 1 16,1-1-16,-22 1 15,21-22 1,1 0 62,21 0-31,-22 0-32,65-22-15,-43 1 16,-21 21 0,42-22-16,-20-21 15,-23 43-15,22-21 16,-43-1 0,43 22-16,-21-21 15,21-1 1,-43 1-1,21-1 17,-21 1-17,22-22 1,-1 21 0,-21 1-1,0-1 1,22-21-1,-22 21 17,0 1-17,0-1-15,0 1 16,21-1-16,1 1 16,-22-1-16,0 1 15,0-22-15,21 21 16,1-21-1,-22 0-15,0 22 16,21-1-16,-21 1 16,0-1-1,0 0 1,22 1 0,-22-22-1,0 21-15,0 1 16,0-1-16,0 1 15,0-22-15,0 21 16,0-21 0,22 22-1,-22-22 17,0 21-17,0-21-15,0 21 16,0 1-16,21-22 15,-21 21-15,0-21 16,0 22 0,0-22-16,0 21 15,0 1 1,0-1 0,0 1-16,0-22 15,0 0-15,0 21 16,0 1-16,0-1 15,0 0-15,0 1 16,0-1 0,0 1-1,0-1-15,0 1 16,0-1-16,0 1 16,0-22-1,0 21-15,0 1 16,0-1-1,0 1-15,0-1 16,0-21 0,0 22-16,0-1 15,0 0 1,-21 1 0,21-1-16,0-21 15,-22 22 1,0-1-1,22 1 1,-21-1 15,21-21-15,-22 43-16,1-21 16,-22-22-1,21 21-15,22-21 16,-21 22-16,-1 21 15,22-22 1,-21 22-16,21-22 31,-22 22 1,1 0 14,-1 0 345,22 22-344,0 0-47,0-1 16</inkml:trace>
  <inkml:trace contextRef="#ctx0" brushRef="#br2" timeOffset="62106.27">2046 0 0,'-21'0'250,"-1"0"-203,-21 22-31,0-22 0,22 21-16,-1 1 31,1-22 0,-1 21-15,22 1-1,-21-22-15,-1 21 16,1-21 15,21 22-31,0-1 16,-22 23-1,1-23-15,-1 1 16,22 21 0,0-22-1,0 1-15,-22-1 16,22 1-16,0-1 31,0 22-31,0 0 16,0-21-1,0 21 1,0-22 0,0 22-16,0-21 15,0 0 63,22-22-31,0 0-31,21 0 0,-22 0-16,22 0 15,-21 0-15,42 0 16,-42 0-16,21 0 15,0 0-15,0 0 16,0 0-16,0 0 16,0 0-16,-21 0 15,-1 0-15,22 0 16,0 0-16,0 0 16,0 0-16,-21 0 15,21 0 1,-22 0-16,1 0 15,21 0-15,-21 0 16,21 0-16,-22 0 16,22 0-1,-21 0-15,-1 0 16,1 0-16,64 43 16,-22-43-1,-42 0-15,43 0 16,-22 0-16,0 0 15,-22 0-15,22 0 16,-21 0-16,21 0 16,-22 0-1,22 0 1,-21 0 0,21 0-16,0 21 15,-21-21-15,-1 0 16,44 0-16,-44 22 15,22-22-15,0 21 16,22-21 0,-22 22-16,0-22 15,22 0 1,21 21-16,-22-21 16,-21 22-16,43-22 15,-21 0-15,-1 21 16,-20-21-16,42 22 15,-65-22-15,22 0 16,-21 0 0,-1 0-16,22 0 31,-21 0-15,21 0-1,-22 0 1,1 0-1,-1 0-15,1 0 16,0 0-16,-1 0 16,1 0-1,42 0-15,1 0 16,-1 0-16,44 0 16,-43 0-16,42 0 15,-42 0-15,21 0 16,-22 0-1,1 0-15,-44 0 0,1 0 16,0 0 0,-1 0-1,1 0 17,-1 0-32,1 0 15,21 0 1,-43-22-16,21 22 15,1 0-15,-1 0 16,22-43 78,0 43-94,0-21 15,0 21-15,1-22 16,-1 22-16,21 0 16,-21-21-1,-21 21 1,-1-22 31,1 22-32,-1 0 1,22 0 0,-21 0 62,21 0-63,0-21 1,-21 21-16,-1 0 16,22-43-16,-21 43 15,-1 0-15,22 0 16,-21 0 0,-1 0-16,1 0 15,-1-22 16,1 22-31,-1 0 16,22 0-16,-21 0 16,21-43-16,-22 43 15,1 0-15,21 0 16,-21-22 0,-1 22-16,1-21 15,-1 21 1,1 0 15,-1 0-15,-21-22-16,22 22 15,-1 0 1,1 0-16,-1 0 16,22-21-16,-21 21 15,-1 0 1,22 0-16,-21 0 15,-22-22 1,22 22 31,-1 0-31,1-21-1,-1 21 1,1-22-1,-22 1 110,0-1-62,-43 22-16,43-21-47,-22 21 15,-43-22 1,1 1 0,21-1-16,-22 22 15,1 0-15,21-21 16,21 21 0,-21-22-1,22 22 1,-1 0 15,0 0-15,1-21-16,-1 21 15,-21 0-15,22 0 47,-1 0-31,1-22-1,-1 22-15,-42-21 16,21 21-16,0 0 16,0-22-16,0 22 15,-1 0-15,23-22 16,-1 22 0,1 0-16,-1 0 31,1 0-16,-1 0-15,1 0 16,-1 0-16,-21 0 16,0 0-1,0 0-15,-21 0 0,20 0 16,1 0 0,-21 0-16,-1 0 15,1 0-15,42 0 16,-21 0-16,0 0 15,22 0 1,-1 0 15,0 0-31,-21 0 16,22 0-16,-22 0 16,0 0-1,0 0-15,21 0 16,1 0-16,-22 0 15,21 0 1,1 0 0,-1 0-1,1 0 1,-1 0 0,1 0-16,-1 0 15,0 0-15,1 0 16,-1 0-1,-21 0-15,0 0 16,22 0-16,-1 0 16,1-21-16,-1 21 15,1-22 32,-22 22-31,-22 0-16,22 0 15,-43-21-15,43 21 16,-43-22-16,43 22 16,-22-21-16,44 21 15,-22 0-15,21 0 16,0 0-16,1 0 16,-22-22-16,21 22 15,1 0-15,-22 0 16,-22 0-16,44 0 15,-1 0-15,1 0 32,-1 0-17,-21 0 1,0 0 0,-22 0-16,22 0 15,22 0 1,-1 0-1,-21 0 1,22 0 0,-1 0-16,1 0 15,-44 0-15,44 0 16,-44 0 0,22 0-16,-22 0 15,1 0-15,21 0 16,0 0-16,-22 0 15,22 0 1,0 0-16,22 0 16,-1 0-1,0 0-15,1 0 16,-44 0-16,1 0 16,-1 0-16,-21 0 15,22 0-15,42 0 16,-21 0-16,21 0 15,-21 0 235,22 0-250,-22 0 16,21 0-16,-21 0 16,22 0 93,-22 0-46,21 0 15,1 0-31,-1 0-32,1 0 1,-1 0 46,1 0-46,-1 0 15,0 0 32,1 0-32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13T04:56:32.8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 4 0,'0'49'188,"0"-25"-173,0 24-15,0-24 16,0 1 0,0-1-16,0 0 15,0 0 17,0 0-32,0 0 31,0 25 31,0-25-46,0 0-16,0 0 31,0 25-15,0-25-1,0 0 1,0 0-16,24 1 16,-24-1 93,0 0-31,0 0-62,0 0-1</inkml:trace>
  <inkml:trace contextRef="#ctx0" brushRef="#br0" timeOffset="2249">56 53 0,'0'-25'16,"25"1"125,-1 24-126,0 0-15,0 0 16,0 0-1,1 0-15,-1 0 63,0 0-32,0 0 32,0 0-48,0 0 1,1 0 15,-25 24 0,24 1-15,0-25 0,-24 24-1,24-24 1,-24 24 62,0 24 47,0-23-109,-24-1-1,0-24 1,0 24 31,-25 0-16,25-24-15,0 24-1,24 0 1,-24-24 0,0 0-1,-1 25 1,1-25 15,0 0 16,0 0 375,0 0-391,-1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13T04:56:37.8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266 0 0,'0'25'219,"0"23"-204,0-24-15,0 0 16,0 1-16,0-1 16,0 24-1,0-24-15,0 0 31,0 1-15,0-1 0,0 0 15,0 0-31,0 0 16,0 1-1,0-1 1,0 0 15,0 0-15,0 0-1,0 1 110</inkml:trace>
  <inkml:trace contextRef="#ctx0" brushRef="#br0" timeOffset="1423">0 25 0,'24'0'312,"0"0"-312,24 0 16,1 0-16,-1 0 15,25 0-15,-1 0 16,25 0-16,-24 0 16,-1 0-16,1 0 15,-1 0-15,-47 0 16,-1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13T04:56:40.4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2 121 0,'0'24'172,"0"24"-156,0 1-16,0-25 15,0 48-15,0-48 16,0 25-16,0-1 16,0 1-16,24-25 15,-24 0 79,0 0-94,0 25 16,0-25-1</inkml:trace>
  <inkml:trace contextRef="#ctx0" brushRef="#br0" timeOffset="1233">75 193 0</inkml:trace>
  <inkml:trace contextRef="#ctx0" brushRef="#br0" timeOffset="3696">75 193 0,'0'24'922,"24"1"-907,24 23 17,-24-24-1,25 24 16,-25-23-16,0-1-15,0-24-1,-24 24-15,25 0 16,-1-24-16,0 0 15,-24 24-15,24-24 16,-24 25 0,24-25-16,1 24 15,-1 0-15,24 0 16,-24 0-16,25 25 16,-25-49-16,0 24 15,0-24 1,-24-24 328,0 0-344,0-1 15,0 1 1,0-24-1,24 24-15,-24-25 16,0 25 0,0 0-1,0 0-15,0-1 16,0 1-16,0 0 16,0 0-16,25-24 15,-25 23 1,0-23-1,0 24-15,0 0 16,0-25-16,0 25 16,24-24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13T04:56:46.2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1 0,'-25'0'172,"25"48"-94,0-24-63,0 25-15,0-1 16,0-24-16,0 0 16,0 25-16,0-1 15,0 0 1,0-23-16,0-1 16,0 0-1,0 0-15,0 25 16,0-25-1,0 0 17,0 0-17,0 0 1,0 1 0</inkml:trace>
  <inkml:trace contextRef="#ctx0" brushRef="#br0" timeOffset="1232">0 73 0,'24'0'109,"25"0"-78,-1-24-31,0 24 16,1-24-1,-25 24 1,24 0-16,-48-24 16,49 24-1,-25 0 17,0 0 46,0 0 0</inkml:trace>
  <inkml:trace contextRef="#ctx0" brushRef="#br0" timeOffset="2152">169 194 0,'0'24'94,"24"-24"-63,25 0-15,-1 0-16,-24 0 31,1 0-31,-1 0 15,0 0 1,0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13T04:56:50.2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97 130 0,'-24'0'203,"24"24"-187,0 0 0,0 49-1,0-49 1,0 0 0,0 0-16,0 0 15,0 1 1,0-1-16,24 0 15,-24 0 1,0 0-16,0 1 16,0-1 15,0 0-31,0 0 16,0 0-1,0 1 1,24-1-1,-24 0-15,0 0 32,0 0 265</inkml:trace>
  <inkml:trace contextRef="#ctx0" brushRef="#br0" timeOffset="2808">0 33 0,'0'-24'125,"24"24"-78,0 0-47,1 0 15,-1 0-15,0 0 16,0 0-16,0 0 31,1 0-15,-1 0 15,0 0-31,0 0 31,0 0 63,1 0-63,-1 0 1,0 0 46,0 0-63,0 0 17,1 0 14,-1 0 1,-24 24-31,24 24 31,-24-23 78,0-1-94,0 0-15,0 0 15,-24 0 0,24 1 0,-24-25-31,-1 24 32,1-24 46,0 0-78,0 48 47,-25-48 171,25 0-124,-24 0 16,24 0-48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13T04:56:55.6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0 121 0,'24'48'265,"-24"1"-249,0-25-16,0 24 15,0-24-15,0 25 16,0-25 0,0 0-16,0 0 15,24 1-15,-24 23 16,0-24-16,0 0 16,0 1-1,0-1 1,0 0-1,0 0 1,25 0-16,-1-24 16</inkml:trace>
  <inkml:trace contextRef="#ctx0" brushRef="#br0" timeOffset="1055">97 24 0,'24'0'188,"24"0"-172,-24 0-16,1 0 15,23 0-15,0 0 16,-23 0-1,23-24 48,-24 24-16</inkml:trace>
  <inkml:trace contextRef="#ctx0" brushRef="#br0" timeOffset="1936">121 242 0,'0'24'125,"24"-24"-94,49 0-15,-49 24-16,0-24 15,0 0-15,0 0 16,1 0 0,-1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13T04:56:58.6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0,'0'24'125,"0"24"-109,0-23-1,0 23-15,0-24 16,0 49 0,0-49-16,0 24 15,0-24-15,0 25 16,0-25-16,0 24 15,0-23-15,0-1 16,0 0-16,0 0 234,0 0-234</inkml:trace>
  <inkml:trace contextRef="#ctx0" brushRef="#br0" timeOffset="2424">0 48 0,'25'-24'141,"-1"24"-79,0 0-46,-24 24-16,24 0 16,0 1-16,1 23 15,-1-48 1,-24 24-1,24 0 1,-24 1-16,24-25 16,0 24-1,1 0 17,-1 0-32,0 0 15,0 0 32,0 25 0,-24-25 0,24 0-16,1 0 141,-25 1-141,0-1-15,0 0-16,0 0 31,0 0 235,0-48-63,0 0-188,0 0 17,0 0-17,0-1 1,0 1 0,24 0-1,-24 0 1,0 0-16,0-1 15,0-23-15,48 24 16,-48 0-16,24 0 16,-24-25-1,25 25-15,-25 0 16,24 0-16,0-1 16,-24 1-1,0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15T09:08:52.237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173 0 0,'0'22'157,"0"-1"-142,0 22-15,0 0 16,0 0 0,0 22-16,0-44 15,0 22-15,0 0 0,0 1 16,0-1-1,0 0-15,0 0 16,0-22 0,0 1-16,0-1 15,0 1-15,0-1 16,0 22-16,0-21 16,0 21-1,0-22-15,0 23 16,0-23-16,0 1 15,0 21-15,0 21 16,0-42 0,0 21-16,0-22 15,0 22 1,0-21 0,0 42-16,21-42 15,-21 0-15,0-1 16,0 22-1,0-21-15,0 21 16,0-22 0,0 1-1,0-1-15,0 22 16,22 0 0,-22 0-16,0-21 15,21-1-15,-21 1 16,0-1-1,0 1-15,0 0 16,0-1-16,22 1 16,-22-1-16,0 22 15,21-21 142,22-22-111,22 0-30,-1 0 0,-21 0-16,22 0 15,0 0-15,-44 0 16,44 0-16,-22 0 16,-22 0-16,1 0 15,-1 0-15,1 0 16,-1 0 15,22 0-15,-21 0-16,21 0 15,0 0-15,0 0 16,-21 0-16,42 0 16,-21 0-16,0 0 15,-21 0-15,-1 0 16,1 0-16,21 0 31,-22 0-15,23 0-1,-23 0 1,22 0 15,-21 0 125,-1 0-140,1 0 0,-1 0 31,-21-22 78,22 1-110,-22-1-15,0 1 16,0-1-16,21-21 15,-21 0-15,0 0 16,0 0-16,0 0 16,0-22-16,0 22 15,22 0-15,-22 0 16,0 22-16,0-22 16,0 21-16,0-21 15,0 21-15,0 1 16,0-44-16,0 22 15,21 22-15,-21-22 16,0 0-16,0 21 16,0-21-1,0 0 1,0 21 0,0-21-16,22 22 15,-22-22 16,0 21-15,0-21 0,0 22-1,0-22 1,0 21 0,21-21-16,-21 22 15,0-1-15,0 1 16,0-1-1,0 0 17,0 1-32,0-1 15,0 1 1,0-1-16,0 1 31,0-22 0,0 21-31,0-21 16,0 22 93,-21 21 16,-1 0-109,1 0 15,-22 0-15,0 0 0,21 0-16,1 0 15,-22 0-15,21 0 16,1 0-16,-23 0 15,23 0-15,-22 0 16,21 0-16,-42 0 16,42 0-16,-21 0 15,0 0 1,0 0-16,22 0 16,-22 0-16,21 0 15,-21 0-15,21 0 16,1 0-1,-1 0-15,1 0 16,-1 0 0,1 0-1,-1 0 1,-21 0 0,22 0-16,-22 0 15,0 0 1,0 0-16,0 0 15,-1 0 1,23 0 0,-1 0-1,1 0 17,-1 0-32,1 0 15,-22 0 1,21 0-1,-21 0-15,22 0 16,-22 0 0,21 0-1,1 0-15,-1 0 16,1 0 0,-1 0 15,0 0-16,1 0 1,-1 0 15,1 0 1,-1 0-1</inkml:trace>
  <inkml:trace contextRef="#ctx0" brushRef="#br1" timeOffset="7217">2519 1980 0,'0'-43'250,"21"43"-234,1-21-16,-1-1 16,1 1-16,21 21 15,-21-43-15,21 21 16,21 1-16,-21-1 15,0 1-15,-21-1 16,42-21-16,-21 0 16,-21 43-16,43-65 15,-44 65-15,22-43 16,22 0-16,-22 0 16,0 0-16,0 0 15,43 0-15,-65 22 16,1 21-16,43-65 15,-44 44 1,1-1-16,-1 0 16,1 1-16,-1-1 15,1 1-15,-1 21 16,1-22-16,-1 1 16,1-1-16,-1 1 15,22-1 1,-43 1-16,43-1 15,-21 1 1,-1-1-16,23-21 0,-23 0 16,22 22-1,0-23-15,0 23 16,-21-22-16,-1 43 16,1-22-16,-1 22 31,1-21 47,-1-1 16,22 22-79,-21-21 17,-1 21-17,23 0-15,-1-43 16,0 21-1,-22 22 1,-21-21 15,22 21-15,-22-22 0,21 22-16,1-21 31,-1 21 16,1-22-16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>
                    <a:alpha val="70000"/>
                  </a:srgbClr>
                </a:solidFill>
              </a:defRPr>
            </a:lvl1pPr>
          </a:lstStyle>
          <a:p>
            <a:fld id="{51F2954F-EE9A-48FA-8927-4E69DA2B8F54}" type="datetime1">
              <a:rPr lang="en-US" smtClean="0"/>
              <a:t>2/16/19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48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518" y="748144"/>
            <a:ext cx="4405746" cy="40108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2/16/19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B19-1AC9-42C4-92E0-1D4CE97CC0B3}" type="datetime1">
              <a:rPr lang="en-US" smtClean="0"/>
              <a:t>2/16/19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8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1539"/>
            <a:ext cx="9144000" cy="39714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2/16/19</a:t>
            </a:fld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9D80E00-DEAC-45D7-B0EC-A4178BB9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95800"/>
            <a:ext cx="4390264" cy="38632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95800"/>
            <a:ext cx="4572000" cy="3863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4751-02B4-4942-A113-166F753AA363}" type="datetime1">
              <a:rPr lang="en-US" smtClean="0"/>
              <a:t>2/16/19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4DE1-88E5-4010-9E96-C865E3F1B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4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948936"/>
            <a:ext cx="4425891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" y="1534396"/>
            <a:ext cx="4425892" cy="31103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0354" y="1534396"/>
            <a:ext cx="4425891" cy="311033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0354" y="948936"/>
            <a:ext cx="4438464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86F5-1073-4EBF-BAB9-80DF352807D1}" type="datetime1">
              <a:rPr lang="en-US" smtClean="0"/>
              <a:t>2/16/19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453041-3D19-452C-A72D-7B398299A6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BCB409B5-A817-4350-8707-32EE46DD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1539"/>
            <a:ext cx="9144000" cy="396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3965"/>
            <a:ext cx="742384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7D6B663-8DAB-4EA1-B019-BBACB021B42A}" type="datetime1">
              <a:rPr lang="en-US" smtClean="0"/>
              <a:t>2/16/19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E9E6B-91A3-4557-B33F-D9C439492E74}"/>
              </a:ext>
            </a:extLst>
          </p:cNvPr>
          <p:cNvCxnSpPr/>
          <p:nvPr userDrawn="1"/>
        </p:nvCxnSpPr>
        <p:spPr>
          <a:xfrm>
            <a:off x="0" y="4824469"/>
            <a:ext cx="9144000" cy="2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57FB-B570-4735-AF29-B0AFEEDA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5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88" r:id="rId2"/>
    <p:sldLayoutId id="2147484583" r:id="rId3"/>
    <p:sldLayoutId id="2147484582" r:id="rId4"/>
    <p:sldLayoutId id="2147484584" r:id="rId5"/>
    <p:sldLayoutId id="2147484585" r:id="rId6"/>
    <p:sldLayoutId id="2147484586" r:id="rId7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emf"/><Relationship Id="rId5" Type="http://schemas.openxmlformats.org/officeDocument/2006/relationships/customXml" Target="../ink/ink9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9.png"/><Relationship Id="rId7" Type="http://schemas.openxmlformats.org/officeDocument/2006/relationships/customXml" Target="../ink/ink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customXml" Target="../ink/ink10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customXml" Target="../ink/ink13.xml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asses.html#module-sklearn.metrics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customXml" Target="../ink/ink6.xml"/><Relationship Id="rId18" Type="http://schemas.openxmlformats.org/officeDocument/2006/relationships/image" Target="../media/image120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emf"/><Relationship Id="rId17" Type="http://schemas.openxmlformats.org/officeDocument/2006/relationships/customXml" Target="../ink/ink8.xml"/><Relationship Id="rId2" Type="http://schemas.openxmlformats.org/officeDocument/2006/relationships/image" Target="../media/image2.png"/><Relationship Id="rId16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customXml" Target="../ink/ink4.xml"/><Relationship Id="rId1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9A59-8B0D-46C2-A137-F2DC2A04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1884-DE3B-4108-8470-2CDBB42A3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Metrics – classification &amp; regression</a:t>
            </a:r>
          </a:p>
          <a:p>
            <a:pPr lvl="1"/>
            <a:r>
              <a:rPr lang="en-US" dirty="0"/>
              <a:t>Confusion Matrix</a:t>
            </a:r>
          </a:p>
          <a:p>
            <a:pPr lvl="1"/>
            <a:r>
              <a:rPr lang="en-US" dirty="0"/>
              <a:t>Gain and Lift Chart</a:t>
            </a:r>
          </a:p>
          <a:p>
            <a:pPr lvl="1"/>
            <a:r>
              <a:rPr lang="en-US" dirty="0"/>
              <a:t>Kolmogorov Smirnov Chart</a:t>
            </a:r>
          </a:p>
          <a:p>
            <a:pPr lvl="1"/>
            <a:r>
              <a:rPr lang="en-US" dirty="0"/>
              <a:t>AUC – ROC</a:t>
            </a:r>
          </a:p>
          <a:p>
            <a:pPr lvl="1"/>
            <a:r>
              <a:rPr lang="en-US" dirty="0"/>
              <a:t>Gini Coefficient</a:t>
            </a:r>
          </a:p>
          <a:p>
            <a:pPr lvl="1"/>
            <a:r>
              <a:rPr lang="en-US" dirty="0"/>
              <a:t>Concordant – Discordant Ratio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Root Mean Squared Error</a:t>
            </a:r>
          </a:p>
          <a:p>
            <a:pPr lvl="1"/>
            <a:r>
              <a:rPr lang="en-US" dirty="0"/>
              <a:t>Mean Absolute Error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DA211-4F59-4FBF-9EAD-0E7FF84A2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11A12-221E-4580-8333-D5F5645E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2/16/19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86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A937-F7E3-4229-943A-5FBAA0DC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accuracy metric is not sufficient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3103B-FCA5-44F0-BD26-8CEE5F4F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DA523-5047-4714-B0ED-CD6108460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383520-0A9A-43CD-A92D-C745090BBB4C}"/>
              </a:ext>
            </a:extLst>
          </p:cNvPr>
          <p:cNvSpPr/>
          <p:nvPr/>
        </p:nvSpPr>
        <p:spPr>
          <a:xfrm>
            <a:off x="1" y="891540"/>
            <a:ext cx="89735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Accuracy</a:t>
            </a:r>
            <a:r>
              <a:rPr lang="en-US" sz="1600" dirty="0"/>
              <a:t> – this good in case of balanced classes where the number of samples are uniform across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F1-score – </a:t>
            </a:r>
            <a:r>
              <a:rPr lang="en-US" sz="1600" dirty="0"/>
              <a:t>suppresses the extreme values (harmonic mean)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D779EB-E1C4-4B31-94C9-C86ACDEC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419" y="2177900"/>
            <a:ext cx="3679825" cy="2206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74825F-152A-4C7B-8FA4-945682B73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6" y="1757175"/>
            <a:ext cx="49053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2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3822-0ADF-4542-8CE2-9727C926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Metrics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07708-13BC-4847-B9C9-9B8DE643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100E7-2445-452D-A502-CC553B34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DE4831-2081-4318-A1AD-4427C70D6F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7038" y="1984325"/>
          <a:ext cx="7968799" cy="10076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951298">
                  <a:extLst>
                    <a:ext uri="{9D8B030D-6E8A-4147-A177-3AD203B41FA5}">
                      <a16:colId xmlns:a16="http://schemas.microsoft.com/office/drawing/2014/main" val="616128111"/>
                    </a:ext>
                  </a:extLst>
                </a:gridCol>
                <a:gridCol w="3017501">
                  <a:extLst>
                    <a:ext uri="{9D8B030D-6E8A-4147-A177-3AD203B41FA5}">
                      <a16:colId xmlns:a16="http://schemas.microsoft.com/office/drawing/2014/main" val="3527915361"/>
                    </a:ext>
                  </a:extLst>
                </a:gridCol>
              </a:tblGrid>
              <a:tr h="295504">
                <a:tc>
                  <a:txBody>
                    <a:bodyPr/>
                    <a:lstStyle/>
                    <a:p>
                      <a:r>
                        <a:rPr lang="en-US" dirty="0"/>
                        <a:t>Formula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67735"/>
                  </a:ext>
                </a:extLst>
              </a:tr>
              <a:tr h="7104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ratio of the total number of correctly classified positive examples divide to the total number of positive examples.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=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TP/(TP+FN)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Recall indicates the class is correctly recognized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6062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E3031CB-63FE-4374-A592-682DD737FAC9}"/>
              </a:ext>
            </a:extLst>
          </p:cNvPr>
          <p:cNvSpPr/>
          <p:nvPr/>
        </p:nvSpPr>
        <p:spPr>
          <a:xfrm>
            <a:off x="1" y="891540"/>
            <a:ext cx="5613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Recall/Sensitivity/True Positive Rate/Hit Rate </a:t>
            </a:r>
            <a:r>
              <a:rPr lang="en-US" sz="1600" dirty="0"/>
              <a:t>– when the actual value is POSITIVE (or 1), how often is the classifier predicting correctly?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B9F68-6AD4-43C6-962D-935AAD999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821" y="932753"/>
            <a:ext cx="3529890" cy="1005927"/>
          </a:xfrm>
          <a:prstGeom prst="rect">
            <a:avLst/>
          </a:prstGeom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F73BC147-EB0A-43F7-BA6B-BB2B4829E156}"/>
              </a:ext>
            </a:extLst>
          </p:cNvPr>
          <p:cNvSpPr/>
          <p:nvPr/>
        </p:nvSpPr>
        <p:spPr>
          <a:xfrm>
            <a:off x="142605" y="1984325"/>
            <a:ext cx="566057" cy="1007603"/>
          </a:xfrm>
          <a:prstGeom prst="up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maximize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6CB4A5-0E9C-458F-B61A-F2A68384D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571" y="3714141"/>
            <a:ext cx="4352925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B8AFF-DFA8-47A5-B4D0-24DFB0CA2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05" y="3756034"/>
            <a:ext cx="4314825" cy="857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7847E1A-B023-4F7D-B667-64AB4F18BB96}"/>
                  </a:ext>
                </a:extLst>
              </p14:cNvPr>
              <p14:cNvContentPartPr/>
              <p14:nvPr/>
            </p14:nvContentPartPr>
            <p14:xfrm>
              <a:off x="3928686" y="3719563"/>
              <a:ext cx="1643400" cy="713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7847E1A-B023-4F7D-B667-64AB4F18BB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9686" y="3710563"/>
                <a:ext cx="1661040" cy="73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6591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3822-0ADF-4542-8CE2-9727C926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Metrics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07708-13BC-4847-B9C9-9B8DE643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100E7-2445-452D-A502-CC553B34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DE4831-2081-4318-A1AD-4427C70D6F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0961" y="1946339"/>
          <a:ext cx="8164876" cy="1239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3129">
                  <a:extLst>
                    <a:ext uri="{9D8B030D-6E8A-4147-A177-3AD203B41FA5}">
                      <a16:colId xmlns:a16="http://schemas.microsoft.com/office/drawing/2014/main" val="616128111"/>
                    </a:ext>
                  </a:extLst>
                </a:gridCol>
                <a:gridCol w="3091747">
                  <a:extLst>
                    <a:ext uri="{9D8B030D-6E8A-4147-A177-3AD203B41FA5}">
                      <a16:colId xmlns:a16="http://schemas.microsoft.com/office/drawing/2014/main" val="3527915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6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ratio of the total number of correctly classified negative examples divide to the total number of negative examples.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=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TN/(TN+FP)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metrics.recall_score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y_test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y_pred_gnb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for binary classification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Specificity indicates the class is correctly recognized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6062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E3031CB-63FE-4374-A592-682DD737FAC9}"/>
              </a:ext>
            </a:extLst>
          </p:cNvPr>
          <p:cNvSpPr/>
          <p:nvPr/>
        </p:nvSpPr>
        <p:spPr>
          <a:xfrm>
            <a:off x="1" y="891540"/>
            <a:ext cx="56138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Specificity</a:t>
            </a:r>
            <a:r>
              <a:rPr lang="en-US" sz="1600" dirty="0"/>
              <a:t> – when the actual value is NEGATIVE (or 0), how often is the classifier predicting correctly?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B9F68-6AD4-43C6-962D-935AAD999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821" y="932753"/>
            <a:ext cx="3529890" cy="1005927"/>
          </a:xfrm>
          <a:prstGeom prst="rect">
            <a:avLst/>
          </a:prstGeom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C14EC829-ADD9-43CB-BDBF-B5261515991C}"/>
              </a:ext>
            </a:extLst>
          </p:cNvPr>
          <p:cNvSpPr/>
          <p:nvPr/>
        </p:nvSpPr>
        <p:spPr>
          <a:xfrm>
            <a:off x="88163" y="1946340"/>
            <a:ext cx="566057" cy="1239519"/>
          </a:xfrm>
          <a:prstGeom prst="up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maximize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620D6B-00C9-474B-9949-2BBF607C3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287" y="3693412"/>
            <a:ext cx="428625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30E720-4CF5-4D9E-940A-5B0500D85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63" y="3669542"/>
            <a:ext cx="4343400" cy="876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1F5B04A-7CCD-4AB2-A7C2-B10010BB3CEA}"/>
                  </a:ext>
                </a:extLst>
              </p14:cNvPr>
              <p14:cNvContentPartPr/>
              <p14:nvPr/>
            </p14:nvContentPartPr>
            <p14:xfrm>
              <a:off x="4024806" y="3530923"/>
              <a:ext cx="541800" cy="874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1F5B04A-7CCD-4AB2-A7C2-B10010BB3C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15806" y="3521923"/>
                <a:ext cx="559440" cy="89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506C2D0-39F0-4032-90CB-912475E3CDD0}"/>
                  </a:ext>
                </a:extLst>
              </p14:cNvPr>
              <p14:cNvContentPartPr/>
              <p14:nvPr/>
            </p14:nvContentPartPr>
            <p14:xfrm>
              <a:off x="4835526" y="3820363"/>
              <a:ext cx="435240" cy="542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506C2D0-39F0-4032-90CB-912475E3CD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26526" y="3811363"/>
                <a:ext cx="452880" cy="56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4767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3822-0ADF-4542-8CE2-9727C926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Metrics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07708-13BC-4847-B9C9-9B8DE643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100E7-2445-452D-A502-CC553B34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DE4831-2081-4318-A1AD-4427C70D6F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2040" y="2190349"/>
          <a:ext cx="8919917" cy="1087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542262">
                  <a:extLst>
                    <a:ext uri="{9D8B030D-6E8A-4147-A177-3AD203B41FA5}">
                      <a16:colId xmlns:a16="http://schemas.microsoft.com/office/drawing/2014/main" val="616128111"/>
                    </a:ext>
                  </a:extLst>
                </a:gridCol>
                <a:gridCol w="3377655">
                  <a:extLst>
                    <a:ext uri="{9D8B030D-6E8A-4147-A177-3AD203B41FA5}">
                      <a16:colId xmlns:a16="http://schemas.microsoft.com/office/drawing/2014/main" val="3527915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6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divide the total number of correctly classified negative examples by the total number of predicted negative examples.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=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TP/(TP + 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57585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F75E182-AF1F-4CFA-92A8-D5A3BDA58A21}"/>
              </a:ext>
            </a:extLst>
          </p:cNvPr>
          <p:cNvSpPr/>
          <p:nvPr/>
        </p:nvSpPr>
        <p:spPr>
          <a:xfrm>
            <a:off x="112041" y="3745282"/>
            <a:ext cx="89199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1200" b="1" dirty="0">
                <a:solidFill>
                  <a:srgbClr val="000000"/>
                </a:solidFill>
                <a:latin typeface="Open Sans"/>
              </a:rPr>
              <a:t>High recall, low precision: 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This means that most of the positive examples are correctly recognized (low FN) but there are a lot of false positives.</a:t>
            </a:r>
          </a:p>
          <a:p>
            <a:pPr algn="just" fontAlgn="base"/>
            <a:r>
              <a:rPr lang="en-US" sz="1200" b="1" dirty="0">
                <a:solidFill>
                  <a:srgbClr val="000000"/>
                </a:solidFill>
                <a:latin typeface="Open Sans"/>
              </a:rPr>
              <a:t>Low recall, high precision: </a:t>
            </a:r>
            <a:r>
              <a:rPr lang="en-US" sz="1200" dirty="0">
                <a:solidFill>
                  <a:srgbClr val="000000"/>
                </a:solidFill>
                <a:latin typeface="Open Sans"/>
              </a:rPr>
              <a:t>This shows that we miss a lot of positive examples (high FN) but those we predict as positive are indeed positive (low FP)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5ED9A-C305-4DEE-ABFD-C34FB62B0B52}"/>
              </a:ext>
            </a:extLst>
          </p:cNvPr>
          <p:cNvSpPr/>
          <p:nvPr/>
        </p:nvSpPr>
        <p:spPr>
          <a:xfrm>
            <a:off x="1" y="891540"/>
            <a:ext cx="56138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Precision</a:t>
            </a:r>
            <a:r>
              <a:rPr lang="en-US" sz="1600" dirty="0"/>
              <a:t> when a positive value is predicted, how often is the prediction correct?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7C0808-1BD6-4F40-9BE3-BF6533403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822" y="894970"/>
            <a:ext cx="3530177" cy="100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10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87AA-63C4-4391-BD79-AB63E127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F4B99-F45A-4F3D-A493-D1A54C78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33A93-1DC5-4292-AC80-9A668264D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42F5CC-DE65-46EB-B43A-C21897FD63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2040" y="2190349"/>
          <a:ext cx="8919917" cy="1087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542262">
                  <a:extLst>
                    <a:ext uri="{9D8B030D-6E8A-4147-A177-3AD203B41FA5}">
                      <a16:colId xmlns:a16="http://schemas.microsoft.com/office/drawing/2014/main" val="616128111"/>
                    </a:ext>
                  </a:extLst>
                </a:gridCol>
                <a:gridCol w="3377655">
                  <a:extLst>
                    <a:ext uri="{9D8B030D-6E8A-4147-A177-3AD203B41FA5}">
                      <a16:colId xmlns:a16="http://schemas.microsoft.com/office/drawing/2014/main" val="3527915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6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divide the total number of correctly classified negative examples by the total number of predicted negative examples.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=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FP/(TN + 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 FPR, the more negative data points will be misclassified.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57585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240DE12-C502-422A-8AFA-CCF0ACEF2055}"/>
              </a:ext>
            </a:extLst>
          </p:cNvPr>
          <p:cNvSpPr/>
          <p:nvPr/>
        </p:nvSpPr>
        <p:spPr>
          <a:xfrm>
            <a:off x="1" y="891540"/>
            <a:ext cx="56138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FPR – False positive rate</a:t>
            </a:r>
            <a:r>
              <a:rPr lang="en-US" sz="1600" dirty="0"/>
              <a:t> when a negative sample is predicted as positive. 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6A88AC-5F7C-4EA5-B476-9F81BEB48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822" y="894970"/>
            <a:ext cx="3530177" cy="100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74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2B1E-FDDE-4323-9C67-BFCA9008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9C884-F783-4A7B-94AD-2E152B65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23DB7-701F-44CB-88A2-C3C1CC00F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A3A9A-3CE1-4FE8-94BA-355B4EEC0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" y="994501"/>
            <a:ext cx="5140340" cy="375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64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09A2-2A46-433A-92E0-6F97008D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class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45D58-2D39-49AB-B837-E380FCEA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850E8-6978-4410-9153-7B011128E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C51B0-48C8-4E1A-9880-72EEE86D9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3" y="998261"/>
            <a:ext cx="5719970" cy="3123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93FC90-4DA2-48FF-9CF8-8D8C04935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986" y="998261"/>
            <a:ext cx="3008413" cy="81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4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2874-5224-49DC-AF84-0E467A4F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for multi-class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E879E-5001-46EB-B8F4-031C8143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ED9A9-09C6-4848-B5E3-FAA461025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A1049C-8EA8-406A-A20A-F4A49EDBC7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7851" y="1459230"/>
          <a:ext cx="6096000" cy="2225040"/>
        </p:xfrm>
        <a:graphic>
          <a:graphicData uri="http://schemas.openxmlformats.org/drawingml/2006/table">
            <a:tbl>
              <a:tblPr firstRow="1" bandRow="1">
                <a:tableStyleId>{1E5458E1-0376-4910-A6E8-49B6F46B1678}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394086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268293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2844339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2087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2077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8396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18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TP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35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AE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36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35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TP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35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35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BE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809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35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35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CB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TP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35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35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0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35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35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35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TP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35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35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35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35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TP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7558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1EF2497-66D1-4037-897F-393757183513}"/>
              </a:ext>
            </a:extLst>
          </p:cNvPr>
          <p:cNvSpPr txBox="1"/>
          <p:nvPr/>
        </p:nvSpPr>
        <p:spPr>
          <a:xfrm>
            <a:off x="3897824" y="1015139"/>
            <a:ext cx="5075695" cy="3719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D9AF4-CCA2-4334-8C2A-7A4603D59C9E}"/>
              </a:ext>
            </a:extLst>
          </p:cNvPr>
          <p:cNvSpPr txBox="1"/>
          <p:nvPr/>
        </p:nvSpPr>
        <p:spPr>
          <a:xfrm rot="16200000">
            <a:off x="1689945" y="2566680"/>
            <a:ext cx="1863220" cy="3719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DF9FC-FCD8-4D08-9074-28BCF3778596}"/>
              </a:ext>
            </a:extLst>
          </p:cNvPr>
          <p:cNvSpPr txBox="1"/>
          <p:nvPr/>
        </p:nvSpPr>
        <p:spPr>
          <a:xfrm>
            <a:off x="100739" y="1015139"/>
            <a:ext cx="21620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400" dirty="0"/>
              <a:t>Total number of test samples </a:t>
            </a:r>
          </a:p>
          <a:p>
            <a:r>
              <a:rPr lang="en-US" sz="1400" dirty="0"/>
              <a:t>= sum of corresponding row </a:t>
            </a:r>
          </a:p>
          <a:p>
            <a:r>
              <a:rPr lang="en-US" sz="1400" dirty="0"/>
              <a:t>= </a:t>
            </a:r>
            <a:r>
              <a:rPr lang="en-US" sz="1400" dirty="0">
                <a:solidFill>
                  <a:srgbClr val="0070C0"/>
                </a:solidFill>
              </a:rPr>
              <a:t>TP + FN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FN = row sum – TP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70C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FP = Col sum – TP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TN = sum all – (row + col of that class)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70C0"/>
              </a:solidFill>
            </a:endParaRPr>
          </a:p>
          <a:p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606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7824-8341-4D64-94C7-7C972139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4ACC0-B5AD-48EC-A9A6-026F1244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83DB2-E564-4535-88FE-7D726C8B9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23DBEB-8086-4F6E-892F-A18D45978F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8895" y="1018552"/>
          <a:ext cx="5341749" cy="1701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50197">
                  <a:extLst>
                    <a:ext uri="{9D8B030D-6E8A-4147-A177-3AD203B41FA5}">
                      <a16:colId xmlns:a16="http://schemas.microsoft.com/office/drawing/2014/main" val="384580865"/>
                    </a:ext>
                  </a:extLst>
                </a:gridCol>
                <a:gridCol w="4091552">
                  <a:extLst>
                    <a:ext uri="{9D8B030D-6E8A-4147-A177-3AD203B41FA5}">
                      <a16:colId xmlns:a16="http://schemas.microsoft.com/office/drawing/2014/main" val="1921898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95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(Sum of all TPs) / (sum of all classifications)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20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TP/(TP + FP)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=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TP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 /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TP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kumimoji="0" lang="en-US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35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</a:t>
                      </a:r>
                      <a:r>
                        <a:rPr kumimoji="0" lang="en-US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+ E</a:t>
                      </a:r>
                      <a:r>
                        <a:rPr kumimoji="0" lang="en-US" sz="135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</a:t>
                      </a:r>
                      <a:r>
                        <a:rPr kumimoji="0" lang="en-US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 E</a:t>
                      </a:r>
                      <a:r>
                        <a:rPr kumimoji="0" lang="en-US" sz="135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 </a:t>
                      </a:r>
                      <a:r>
                        <a:rPr kumimoji="0" lang="en-US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 E</a:t>
                      </a:r>
                      <a:r>
                        <a:rPr kumimoji="0" lang="en-US" sz="135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EA</a:t>
                      </a:r>
                      <a:r>
                        <a:rPr kumimoji="0" lang="en-US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TP/(TP+FN)</a:t>
                      </a:r>
                    </a:p>
                    <a:p>
                      <a:r>
                        <a:rPr lang="en-US" dirty="0"/>
                        <a:t>=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TP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 /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TP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kumimoji="0" lang="en-US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35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r>
                        <a:rPr kumimoji="0" lang="en-US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+ E</a:t>
                      </a:r>
                      <a:r>
                        <a:rPr kumimoji="0" lang="en-US" sz="135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</a:t>
                      </a:r>
                      <a:r>
                        <a:rPr kumimoji="0" lang="en-US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 E</a:t>
                      </a:r>
                      <a:r>
                        <a:rPr kumimoji="0" lang="en-US" sz="135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 </a:t>
                      </a:r>
                      <a:r>
                        <a:rPr kumimoji="0" lang="en-US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 E</a:t>
                      </a:r>
                      <a:r>
                        <a:rPr kumimoji="0" lang="en-US" sz="135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</a:t>
                      </a:r>
                      <a:r>
                        <a:rPr kumimoji="0" lang="en-US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5493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18F31EF-ECAC-43B0-9F80-AF5276525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179" y="926808"/>
            <a:ext cx="3608821" cy="15307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FA23539-DA1D-413C-9E05-875A1FCCC37A}"/>
                  </a:ext>
                </a:extLst>
              </p14:cNvPr>
              <p14:cNvContentPartPr/>
              <p14:nvPr/>
            </p14:nvContentPartPr>
            <p14:xfrm>
              <a:off x="5470926" y="1394854"/>
              <a:ext cx="488520" cy="155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FA23539-DA1D-413C-9E05-875A1FCCC3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1926" y="1385854"/>
                <a:ext cx="5061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D263988-5CEA-4B0A-8FF6-DC625CE3566E}"/>
                  </a:ext>
                </a:extLst>
              </p14:cNvPr>
              <p14:cNvContentPartPr/>
              <p14:nvPr/>
            </p14:nvContentPartPr>
            <p14:xfrm>
              <a:off x="6408006" y="1317264"/>
              <a:ext cx="2628000" cy="114031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D263988-5CEA-4B0A-8FF6-DC625CE356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99006" y="1308265"/>
                <a:ext cx="2645640" cy="11579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0796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D1C3-BC49-4F20-8685-42BA2D88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score &amp; ROC curve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1DA70-E114-4F07-AFE5-424077C9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1CE66-AE65-4925-8A06-2B2E201B0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7CFD55-3EEE-4D36-859E-5A424D63E57A}"/>
              </a:ext>
            </a:extLst>
          </p:cNvPr>
          <p:cNvSpPr/>
          <p:nvPr/>
        </p:nvSpPr>
        <p:spPr>
          <a:xfrm>
            <a:off x="96864" y="961282"/>
            <a:ext cx="89502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AUC</a:t>
            </a:r>
            <a:r>
              <a:rPr lang="en-US" sz="1600" dirty="0"/>
              <a:t>, or </a:t>
            </a:r>
            <a:r>
              <a:rPr lang="en-US" sz="1600" dirty="0">
                <a:solidFill>
                  <a:srgbClr val="0070C0"/>
                </a:solidFill>
              </a:rPr>
              <a:t>Area Under Curve</a:t>
            </a:r>
            <a:r>
              <a:rPr lang="en-US" sz="1600" dirty="0"/>
              <a:t>, is a metric for binary classification.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second most popular one, after </a:t>
            </a:r>
            <a:r>
              <a:rPr lang="en-US" sz="1600" dirty="0">
                <a:solidFill>
                  <a:srgbClr val="0070C0"/>
                </a:solidFill>
              </a:rPr>
              <a:t>accuracy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0070C0"/>
                </a:solidFill>
              </a:rPr>
              <a:t>ROC Curve </a:t>
            </a:r>
            <a:r>
              <a:rPr lang="en-US" sz="1600" dirty="0"/>
              <a:t>is a plot of values of the </a:t>
            </a:r>
            <a:r>
              <a:rPr lang="en-US" sz="1600" dirty="0">
                <a:solidFill>
                  <a:srgbClr val="0070C0"/>
                </a:solidFill>
              </a:rPr>
              <a:t>False Positive Rate (FPR) </a:t>
            </a:r>
            <a:r>
              <a:rPr lang="en-US" sz="1600" dirty="0"/>
              <a:t>versus the </a:t>
            </a:r>
            <a:r>
              <a:rPr lang="en-US" sz="1600" dirty="0">
                <a:solidFill>
                  <a:srgbClr val="0070C0"/>
                </a:solidFill>
              </a:rPr>
              <a:t>True Positive Rate (TPR) </a:t>
            </a:r>
            <a:r>
              <a:rPr lang="en-US" sz="1600" dirty="0"/>
              <a:t>for a specified </a:t>
            </a:r>
            <a:r>
              <a:rPr lang="en-US" sz="1600" dirty="0">
                <a:highlight>
                  <a:srgbClr val="FFFF00"/>
                </a:highlight>
              </a:rPr>
              <a:t>cutoff</a:t>
            </a:r>
            <a:r>
              <a:rPr lang="en-US" sz="1600" dirty="0"/>
              <a:t> value.</a:t>
            </a:r>
          </a:p>
        </p:txBody>
      </p:sp>
    </p:spTree>
    <p:extLst>
      <p:ext uri="{BB962C8B-B14F-4D97-AF65-F5344CB8AC3E}">
        <p14:creationId xmlns:p14="http://schemas.microsoft.com/office/powerpoint/2010/main" val="25877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D76C-2784-48BC-AE25-CB449D2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Predictive models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68298-4B71-4211-AE65-9044AEE5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D9A25-BE9F-419B-9D2D-5FAC420F1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279D13-F932-48D2-B765-166A08174B8F}"/>
              </a:ext>
            </a:extLst>
          </p:cNvPr>
          <p:cNvSpPr/>
          <p:nvPr/>
        </p:nvSpPr>
        <p:spPr>
          <a:xfrm>
            <a:off x="106218" y="992762"/>
            <a:ext cx="47374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Predictive models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Either a </a:t>
            </a:r>
            <a:r>
              <a:rPr lang="en-US" sz="1600" dirty="0">
                <a:solidFill>
                  <a:srgbClr val="0070C0"/>
                </a:solidFill>
              </a:rPr>
              <a:t>regression</a:t>
            </a:r>
            <a:r>
              <a:rPr lang="en-US" sz="1600" dirty="0"/>
              <a:t> model (continuous output) 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dirty="0">
                <a:solidFill>
                  <a:srgbClr val="0070C0"/>
                </a:solidFill>
              </a:rPr>
              <a:t>classification</a:t>
            </a:r>
            <a:r>
              <a:rPr lang="en-US" sz="1600" dirty="0"/>
              <a:t> model (nominal or binary output).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The evaluation metrics used in each of these models </a:t>
            </a:r>
          </a:p>
          <a:p>
            <a:r>
              <a:rPr lang="en-US" sz="1600" dirty="0"/>
              <a:t>are different.</a:t>
            </a:r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C2AA6E-F0B0-45C9-8872-6A89BE32A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634" y="965053"/>
            <a:ext cx="4231092" cy="379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25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9F4D-0A57-43A6-B025-F8185B15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on metrics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83A15-9F2D-4439-B7EE-DB1A8794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F4BD2-15F7-4211-97A0-9B4A5AA5A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B6FD8C-71A4-4830-8B87-D77808D9E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723" y="952908"/>
            <a:ext cx="4569171" cy="13020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274CE4-F97A-4B72-9795-7E91CC0D78A0}"/>
              </a:ext>
            </a:extLst>
          </p:cNvPr>
          <p:cNvSpPr/>
          <p:nvPr/>
        </p:nvSpPr>
        <p:spPr>
          <a:xfrm>
            <a:off x="0" y="929423"/>
            <a:ext cx="451872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4 possible outcomes:</a:t>
            </a:r>
          </a:p>
          <a:p>
            <a:endParaRPr lang="en-US" sz="1400" dirty="0"/>
          </a:p>
          <a:p>
            <a:r>
              <a:rPr lang="en-US" sz="1400" dirty="0"/>
              <a:t>True Positives (</a:t>
            </a:r>
            <a:r>
              <a:rPr lang="en-US" sz="1400" dirty="0">
                <a:solidFill>
                  <a:srgbClr val="0070C0"/>
                </a:solidFill>
              </a:rPr>
              <a:t>TP</a:t>
            </a:r>
            <a:r>
              <a:rPr lang="en-US" sz="1400" dirty="0"/>
              <a:t>) = the number of cases which were predicted to be a success/positive and were actually observed to be a success/positive</a:t>
            </a:r>
          </a:p>
          <a:p>
            <a:endParaRPr lang="en-US" sz="1400" dirty="0"/>
          </a:p>
          <a:p>
            <a:r>
              <a:rPr lang="en-US" sz="1400" dirty="0"/>
              <a:t>True Negatives (</a:t>
            </a:r>
            <a:r>
              <a:rPr lang="en-US" sz="1400" dirty="0">
                <a:solidFill>
                  <a:srgbClr val="0070C0"/>
                </a:solidFill>
              </a:rPr>
              <a:t>TN</a:t>
            </a:r>
            <a:r>
              <a:rPr lang="en-US" sz="1400" dirty="0"/>
              <a:t>) = the number of cases which were predicted to be a failure/negative and were actually observed to be a failure/negative</a:t>
            </a:r>
          </a:p>
          <a:p>
            <a:endParaRPr lang="en-US" sz="1400" dirty="0"/>
          </a:p>
          <a:p>
            <a:r>
              <a:rPr lang="en-US" sz="1400" dirty="0"/>
              <a:t>False Positives (</a:t>
            </a:r>
            <a:r>
              <a:rPr lang="en-US" sz="1400" dirty="0">
                <a:solidFill>
                  <a:srgbClr val="0070C0"/>
                </a:solidFill>
              </a:rPr>
              <a:t>FP</a:t>
            </a:r>
            <a:r>
              <a:rPr lang="en-US" sz="1400" dirty="0"/>
              <a:t>) = the number of cases which were predicted to be a success/positive but were actually observed to be a failure/negative</a:t>
            </a:r>
          </a:p>
          <a:p>
            <a:endParaRPr lang="en-US" sz="1400" dirty="0"/>
          </a:p>
          <a:p>
            <a:r>
              <a:rPr lang="en-US" sz="1400" dirty="0"/>
              <a:t>False Negatives (</a:t>
            </a:r>
            <a:r>
              <a:rPr lang="en-US" sz="1400" dirty="0">
                <a:solidFill>
                  <a:srgbClr val="0070C0"/>
                </a:solidFill>
              </a:rPr>
              <a:t>FN</a:t>
            </a:r>
            <a:r>
              <a:rPr lang="en-US" sz="1400" dirty="0"/>
              <a:t>) = the number of cases which were predicted to be a failure/negative but were actually observed to be a success/positive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8E6010-315D-47B2-865B-DAA1A19A0334}"/>
              </a:ext>
            </a:extLst>
          </p:cNvPr>
          <p:cNvSpPr/>
          <p:nvPr/>
        </p:nvSpPr>
        <p:spPr>
          <a:xfrm>
            <a:off x="4515894" y="2316371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PP  = predicted positive = TP + FP, </a:t>
            </a:r>
          </a:p>
          <a:p>
            <a:r>
              <a:rPr lang="en-US" sz="1600" dirty="0"/>
              <a:t>PN = predicted negative = FN + TN, </a:t>
            </a:r>
          </a:p>
          <a:p>
            <a:r>
              <a:rPr lang="en-US" sz="1600" dirty="0"/>
              <a:t>OP = observed positive = TP + FN, </a:t>
            </a:r>
          </a:p>
          <a:p>
            <a:r>
              <a:rPr lang="en-US" sz="1600" dirty="0"/>
              <a:t>ON = observed negative = FP + TN and </a:t>
            </a:r>
          </a:p>
          <a:p>
            <a:r>
              <a:rPr lang="en-US" sz="1600" dirty="0"/>
              <a:t>Tot = the total sample size = TP + FP + FN + TN.</a:t>
            </a:r>
          </a:p>
        </p:txBody>
      </p:sp>
    </p:spTree>
    <p:extLst>
      <p:ext uri="{BB962C8B-B14F-4D97-AF65-F5344CB8AC3E}">
        <p14:creationId xmlns:p14="http://schemas.microsoft.com/office/powerpoint/2010/main" val="24011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F027-8DA9-4C84-8A2A-C864331C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124F1-E642-4602-B149-0CB4ADE8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53642-00BF-4A5A-B315-21CE900A5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E9140-7EDF-41AB-B15F-996FB92AA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3173"/>
            <a:ext cx="4804628" cy="3719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F627F3-DC3C-4AE2-99AA-4065066AD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710" y="1013173"/>
            <a:ext cx="4150590" cy="16292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7C968A-9520-483F-9FB9-AC815A9F146A}"/>
              </a:ext>
            </a:extLst>
          </p:cNvPr>
          <p:cNvSpPr/>
          <p:nvPr/>
        </p:nvSpPr>
        <p:spPr>
          <a:xfrm>
            <a:off x="2480010" y="1013173"/>
            <a:ext cx="1250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2250331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5896-A0E9-48A7-A99B-4EF65CA8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</a:t>
            </a:r>
            <a:r>
              <a:rPr lang="en-US" dirty="0" err="1"/>
              <a:t>rOC</a:t>
            </a:r>
            <a:r>
              <a:rPr lang="en-US" dirty="0"/>
              <a:t> curve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C0547-3035-4D23-A9E7-4FFA65F9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FB7FD-2A22-4B21-9EDF-1020D2E08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87489-F536-407C-ADC8-E9445A6BD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002" y="972323"/>
            <a:ext cx="3391726" cy="3716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4497AF-A7AC-4FF7-9D43-92A3D3028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2" y="977408"/>
            <a:ext cx="4241733" cy="371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4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D774-2F17-4C52-B795-D2F7C1B7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1AD1E-5DD7-4BC1-BCE5-8D81E954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F2FA3-5DED-4ED9-B0C4-F779999A9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9FA4C8-FF92-480B-AEBA-49CAB543396A}"/>
              </a:ext>
            </a:extLst>
          </p:cNvPr>
          <p:cNvSpPr/>
          <p:nvPr/>
        </p:nvSpPr>
        <p:spPr>
          <a:xfrm>
            <a:off x="1" y="891540"/>
            <a:ext cx="49762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ROC</a:t>
            </a:r>
            <a:r>
              <a:rPr lang="en-US" sz="1600" dirty="0"/>
              <a:t> – receiver Operating Characteristics 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/>
              <a:t>For visual comparison of models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Plot of </a:t>
            </a:r>
            <a:r>
              <a:rPr lang="en-US" sz="1600" dirty="0">
                <a:solidFill>
                  <a:srgbClr val="0070C0"/>
                </a:solidFill>
              </a:rPr>
              <a:t>TRUE positive</a:t>
            </a:r>
            <a:r>
              <a:rPr lang="en-US" sz="1600" dirty="0"/>
              <a:t> rate and </a:t>
            </a:r>
            <a:r>
              <a:rPr lang="en-US" sz="1600" dirty="0">
                <a:solidFill>
                  <a:srgbClr val="0070C0"/>
                </a:solidFill>
              </a:rPr>
              <a:t>FALSE positive </a:t>
            </a:r>
            <a:r>
              <a:rPr lang="en-US" sz="1600" dirty="0"/>
              <a:t>rate e.g. (1,1 and 0, 1)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The area under the ROC curve is the measure of accuracy of the model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A perfect test has an area under the ROC curve (AUROC) of 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3552AB-DB34-4113-A5C2-A6533E9E6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783" y="984184"/>
            <a:ext cx="4167217" cy="29814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13412C-FD5C-4090-BDE2-3D404D115F62}"/>
              </a:ext>
            </a:extLst>
          </p:cNvPr>
          <p:cNvSpPr/>
          <p:nvPr/>
        </p:nvSpPr>
        <p:spPr>
          <a:xfrm>
            <a:off x="5255394" y="3965608"/>
            <a:ext cx="38886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 ROC curve showing two tests. The </a:t>
            </a:r>
            <a:r>
              <a:rPr lang="en-US" sz="1200" dirty="0">
                <a:solidFill>
                  <a:srgbClr val="FF0000"/>
                </a:solidFill>
              </a:rPr>
              <a:t>red</a:t>
            </a:r>
            <a:r>
              <a:rPr lang="en-US" sz="1200" dirty="0"/>
              <a:t> test is closer to the </a:t>
            </a:r>
            <a:r>
              <a:rPr lang="en-US" sz="1200" dirty="0">
                <a:highlight>
                  <a:srgbClr val="FFFF00"/>
                </a:highlight>
              </a:rPr>
              <a:t>diagonal</a:t>
            </a:r>
            <a:r>
              <a:rPr lang="en-US" sz="1200" dirty="0"/>
              <a:t> and is therefore </a:t>
            </a:r>
            <a:r>
              <a:rPr lang="en-US" sz="1200" dirty="0">
                <a:solidFill>
                  <a:srgbClr val="FF0000"/>
                </a:solidFill>
              </a:rPr>
              <a:t>less</a:t>
            </a:r>
            <a:r>
              <a:rPr lang="en-US" sz="1200" dirty="0"/>
              <a:t> accurate than the </a:t>
            </a:r>
            <a:r>
              <a:rPr lang="en-US" sz="1200" dirty="0">
                <a:solidFill>
                  <a:srgbClr val="0070C0"/>
                </a:solidFill>
              </a:rPr>
              <a:t>blue</a:t>
            </a:r>
            <a:r>
              <a:rPr lang="en-US" sz="1200" dirty="0"/>
              <a:t> test.</a:t>
            </a:r>
          </a:p>
        </p:txBody>
      </p:sp>
    </p:spTree>
    <p:extLst>
      <p:ext uri="{BB962C8B-B14F-4D97-AF65-F5344CB8AC3E}">
        <p14:creationId xmlns:p14="http://schemas.microsoft.com/office/powerpoint/2010/main" val="19571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07B2-4671-4643-B4A1-A38C025D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plot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1EAA3-DDA5-412C-A5F9-EDFFF6FB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4D980-8D14-4D6B-A8E5-D77B088F6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A5CA3-78DC-41C5-8F92-9B7F47CCF488}"/>
              </a:ext>
            </a:extLst>
          </p:cNvPr>
          <p:cNvSpPr/>
          <p:nvPr/>
        </p:nvSpPr>
        <p:spPr>
          <a:xfrm>
            <a:off x="92990" y="883647"/>
            <a:ext cx="85550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relationship between sensitivity and specificity. </a:t>
            </a:r>
          </a:p>
          <a:p>
            <a:endParaRPr lang="en-US" dirty="0"/>
          </a:p>
          <a:p>
            <a:r>
              <a:rPr lang="en-US" dirty="0"/>
              <a:t>For example, a decrease in </a:t>
            </a:r>
            <a:r>
              <a:rPr lang="en-US" dirty="0">
                <a:solidFill>
                  <a:srgbClr val="0070C0"/>
                </a:solidFill>
              </a:rPr>
              <a:t>sensitivity</a:t>
            </a:r>
            <a:r>
              <a:rPr lang="en-US" dirty="0"/>
              <a:t> results in an increase in </a:t>
            </a:r>
            <a:r>
              <a:rPr lang="en-US" dirty="0">
                <a:solidFill>
                  <a:srgbClr val="0070C0"/>
                </a:solidFill>
              </a:rPr>
              <a:t>specificity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Test accuracy; the </a:t>
            </a:r>
            <a:r>
              <a:rPr lang="en-US" dirty="0">
                <a:solidFill>
                  <a:srgbClr val="00B050"/>
                </a:solidFill>
              </a:rPr>
              <a:t>closer the graph is to the top and left-hand borders, the more accurate the test. </a:t>
            </a:r>
          </a:p>
          <a:p>
            <a:endParaRPr lang="en-US" dirty="0"/>
          </a:p>
          <a:p>
            <a:r>
              <a:rPr lang="en-US" dirty="0"/>
              <a:t>Likewise, the </a:t>
            </a:r>
            <a:r>
              <a:rPr lang="en-US" dirty="0">
                <a:solidFill>
                  <a:srgbClr val="FF0000"/>
                </a:solidFill>
              </a:rPr>
              <a:t>closer the graph to the diagonal</a:t>
            </a:r>
            <a:r>
              <a:rPr lang="en-US" dirty="0"/>
              <a:t>, the less accurate the test. </a:t>
            </a:r>
          </a:p>
          <a:p>
            <a:endParaRPr lang="en-US" dirty="0"/>
          </a:p>
          <a:p>
            <a:r>
              <a:rPr lang="en-US" dirty="0"/>
              <a:t>A perfect test would go straight from zero up the </a:t>
            </a:r>
            <a:r>
              <a:rPr lang="en-US" dirty="0" err="1"/>
              <a:t>the</a:t>
            </a:r>
            <a:r>
              <a:rPr lang="en-US" dirty="0"/>
              <a:t> top-left corner and then straight across the horizontal.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55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2DCD-EE39-4157-9323-E3316178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metrics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03F8B-7FE6-4460-8521-95743C1D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BAA7A-7D19-49A4-A232-EF16BD39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14B399-B1D5-4F63-826F-CCA864692DAA}"/>
              </a:ext>
            </a:extLst>
          </p:cNvPr>
          <p:cNvSpPr/>
          <p:nvPr/>
        </p:nvSpPr>
        <p:spPr>
          <a:xfrm>
            <a:off x="87745" y="974150"/>
            <a:ext cx="89361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RMSE (Root Mean Square Error)</a:t>
            </a:r>
          </a:p>
          <a:p>
            <a:endParaRPr lang="en-US" sz="1600" b="1" dirty="0"/>
          </a:p>
          <a:p>
            <a:r>
              <a:rPr lang="en-US" sz="1600" dirty="0"/>
              <a:t>It represents the </a:t>
            </a:r>
            <a:r>
              <a:rPr lang="en-US" sz="1600" dirty="0">
                <a:solidFill>
                  <a:srgbClr val="0070C0"/>
                </a:solidFill>
              </a:rPr>
              <a:t>sample standard deviation </a:t>
            </a:r>
            <a:r>
              <a:rPr lang="en-US" sz="1600" dirty="0"/>
              <a:t>of the differences between predicted values and observed values (called residuals). </a:t>
            </a:r>
          </a:p>
          <a:p>
            <a:endParaRPr lang="en-US" sz="1600" dirty="0"/>
          </a:p>
          <a:p>
            <a:r>
              <a:rPr lang="en-US" sz="1600" dirty="0"/>
              <a:t>Mathematically, it is calculated using this formula: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6F0CC8-DABA-4F8B-A0A9-4EB727DC7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947" y="1902494"/>
            <a:ext cx="31146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38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66F9-7C17-4291-BC09-95C7CDD4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metrics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5A508-47C8-4BCF-ADF5-5A3793B6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5CCBB-C500-4CA4-AE2C-7E5A6ED2E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B7EE46-C89B-4780-9485-E1DB61569836}"/>
              </a:ext>
            </a:extLst>
          </p:cNvPr>
          <p:cNvSpPr/>
          <p:nvPr/>
        </p:nvSpPr>
        <p:spPr>
          <a:xfrm>
            <a:off x="152400" y="1011372"/>
            <a:ext cx="888076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MAE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r>
              <a:rPr lang="en-US" sz="1600" dirty="0"/>
              <a:t>is the </a:t>
            </a:r>
            <a:r>
              <a:rPr lang="en-US" sz="1600" dirty="0">
                <a:highlight>
                  <a:srgbClr val="FFFF00"/>
                </a:highlight>
              </a:rPr>
              <a:t>average</a:t>
            </a:r>
            <a:r>
              <a:rPr lang="en-US" sz="1600" dirty="0"/>
              <a:t> of the </a:t>
            </a:r>
            <a:r>
              <a:rPr lang="en-US" sz="1600" dirty="0">
                <a:solidFill>
                  <a:srgbClr val="0070C0"/>
                </a:solidFill>
              </a:rPr>
              <a:t>absolute difference </a:t>
            </a:r>
            <a:r>
              <a:rPr lang="en-US" sz="1600" dirty="0"/>
              <a:t>between the predicted values and observed value. </a:t>
            </a:r>
          </a:p>
          <a:p>
            <a:endParaRPr lang="en-US" sz="1600" dirty="0"/>
          </a:p>
          <a:p>
            <a:r>
              <a:rPr lang="en-US" sz="1600" dirty="0"/>
              <a:t>The MAE is a linear score which means that all the individual differences are weighted equally in the average. </a:t>
            </a:r>
          </a:p>
          <a:p>
            <a:endParaRPr lang="en-US" sz="1600" dirty="0"/>
          </a:p>
          <a:p>
            <a:r>
              <a:rPr lang="en-US" sz="1600" dirty="0"/>
              <a:t>For example, the difference between 10 and 0 will be twice the difference between 5 and 0. However, same is not true for RMSE.  </a:t>
            </a:r>
          </a:p>
          <a:p>
            <a:endParaRPr lang="en-US" sz="1600" dirty="0"/>
          </a:p>
          <a:p>
            <a:r>
              <a:rPr lang="en-US" sz="1600" dirty="0"/>
              <a:t>Mathematically, it is calculated using this formula: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6E8AD-11F0-4175-A7FD-90C428EBC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241" y="3552089"/>
            <a:ext cx="30003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68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66F9-7C17-4291-BC09-95C7CDD4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metrics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5A508-47C8-4BCF-ADF5-5A3793B6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5CCBB-C500-4CA4-AE2C-7E5A6ED2E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B7EE46-C89B-4780-9485-E1DB61569836}"/>
              </a:ext>
            </a:extLst>
          </p:cNvPr>
          <p:cNvSpPr/>
          <p:nvPr/>
        </p:nvSpPr>
        <p:spPr>
          <a:xfrm>
            <a:off x="152400" y="1011372"/>
            <a:ext cx="88807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RMSE vs MAE - So which one should you choose and why?</a:t>
            </a:r>
          </a:p>
          <a:p>
            <a:endParaRPr lang="en-US" sz="1600" dirty="0"/>
          </a:p>
          <a:p>
            <a:r>
              <a:rPr lang="en-US" sz="1600" dirty="0"/>
              <a:t>Let’s understand with the two examples: </a:t>
            </a:r>
          </a:p>
          <a:p>
            <a:r>
              <a:rPr lang="en-US" sz="1600" dirty="0"/>
              <a:t>Case 1: Actual Values = [2,4,6,8] , Predicted Values = [4,6,8,10]</a:t>
            </a:r>
          </a:p>
          <a:p>
            <a:r>
              <a:rPr lang="en-US" sz="1600" dirty="0"/>
              <a:t>Case 2: Actual Values = [2,4,6,8] , Predicted Values = [4,6,8,12]</a:t>
            </a:r>
          </a:p>
          <a:p>
            <a:endParaRPr lang="en-US" sz="1600" dirty="0"/>
          </a:p>
          <a:p>
            <a:r>
              <a:rPr lang="en-US" sz="1600" dirty="0"/>
              <a:t>MAE for case 1 = 2.0, RMSE for case 1 = 2.0</a:t>
            </a:r>
          </a:p>
          <a:p>
            <a:r>
              <a:rPr lang="en-US" sz="1600" dirty="0"/>
              <a:t>MAE for case 2 = 2.5, RMSE for case 2 = 2.65</a:t>
            </a:r>
          </a:p>
          <a:p>
            <a:endParaRPr lang="en-US" sz="1600" dirty="0"/>
          </a:p>
          <a:p>
            <a:r>
              <a:rPr lang="en-US" sz="1600" dirty="0"/>
              <a:t>RMSE penalizes the last value prediction more heavily than MAE. </a:t>
            </a:r>
          </a:p>
          <a:p>
            <a:endParaRPr lang="en-US" sz="1600" dirty="0"/>
          </a:p>
          <a:p>
            <a:r>
              <a:rPr lang="en-US" sz="1600" dirty="0"/>
              <a:t>Generally, </a:t>
            </a:r>
            <a:r>
              <a:rPr lang="en-US" sz="1600" dirty="0">
                <a:highlight>
                  <a:srgbClr val="FFFF00"/>
                </a:highlight>
              </a:rPr>
              <a:t>RMSE will be higher than or equal to MAE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sz="1600" dirty="0"/>
              <a:t>The only case where it equals MAE is when all the differences are equal or zero (true for case 1 where the difference between actual and predicted is 2 for all observations).</a:t>
            </a:r>
          </a:p>
        </p:txBody>
      </p:sp>
    </p:spTree>
    <p:extLst>
      <p:ext uri="{BB962C8B-B14F-4D97-AF65-F5344CB8AC3E}">
        <p14:creationId xmlns:p14="http://schemas.microsoft.com/office/powerpoint/2010/main" val="562158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8954-85CC-483F-9329-3E9BBBB3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A5C55-715F-4D5E-8EB9-4B12E4D97E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0EFCE-3D4A-4F15-AE3F-2806CF2B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B19-1AC9-42C4-92E0-1D4CE97CC0B3}" type="datetime1">
              <a:rPr lang="en-US" smtClean="0"/>
              <a:t>2/16/19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61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15BE-8016-4684-878C-9FEC7D2F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metrics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F9A53-7BD7-41A8-A968-1B192FD1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08FEB-EDF0-42B5-A695-40AC7846A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368918-223A-4308-BB70-7C97B13E1E97}"/>
              </a:ext>
            </a:extLst>
          </p:cNvPr>
          <p:cNvSpPr/>
          <p:nvPr/>
        </p:nvSpPr>
        <p:spPr>
          <a:xfrm>
            <a:off x="58783" y="891540"/>
            <a:ext cx="89545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</a:t>
            </a:r>
            <a:r>
              <a:rPr lang="en-US" sz="1600" dirty="0" err="1">
                <a:solidFill>
                  <a:srgbClr val="0070C0"/>
                </a:solidFill>
              </a:rPr>
              <a:t>sklearn.metrics.cluster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submodule contains evaluation metrics for cluster analysis results. </a:t>
            </a:r>
          </a:p>
          <a:p>
            <a:endParaRPr lang="en-US" sz="1600" dirty="0"/>
          </a:p>
          <a:p>
            <a:r>
              <a:rPr lang="en-US" sz="1600" dirty="0"/>
              <a:t>There are 2 forms of evaluation: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supervised</a:t>
            </a:r>
            <a:r>
              <a:rPr lang="en-US" sz="1600" dirty="0"/>
              <a:t>, which uses a ground truth </a:t>
            </a:r>
            <a:r>
              <a:rPr lang="en-US" sz="1600" dirty="0">
                <a:solidFill>
                  <a:srgbClr val="0070C0"/>
                </a:solidFill>
              </a:rPr>
              <a:t>class values </a:t>
            </a:r>
            <a:r>
              <a:rPr lang="en-US" sz="1600" dirty="0"/>
              <a:t>for each sample.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unsupervised</a:t>
            </a:r>
            <a:r>
              <a:rPr lang="en-US" sz="1600" dirty="0"/>
              <a:t>, which does not and measures the ‘quality’ of the model itself.</a:t>
            </a:r>
          </a:p>
        </p:txBody>
      </p:sp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ADBD984A-35A3-441E-8F77-DBB4345ED9C8}"/>
              </a:ext>
            </a:extLst>
          </p:cNvPr>
          <p:cNvSpPr/>
          <p:nvPr/>
        </p:nvSpPr>
        <p:spPr>
          <a:xfrm>
            <a:off x="3307080" y="2796540"/>
            <a:ext cx="5706291" cy="1958340"/>
          </a:xfrm>
          <a:prstGeom prst="accentBorderCallout1">
            <a:avLst>
              <a:gd name="adj1" fmla="val 18750"/>
              <a:gd name="adj2" fmla="val -8333"/>
              <a:gd name="adj3" fmla="val -19407"/>
              <a:gd name="adj4" fmla="val -4100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UNSUP metrics do not measure the validity of the model’s predictions.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reasonable way to determine how valid the cluster predictions are.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Instead, the metrics evaluate the comparative performance of models against each other in terms of some heuristic metric.</a:t>
            </a:r>
          </a:p>
        </p:txBody>
      </p:sp>
    </p:spTree>
    <p:extLst>
      <p:ext uri="{BB962C8B-B14F-4D97-AF65-F5344CB8AC3E}">
        <p14:creationId xmlns:p14="http://schemas.microsoft.com/office/powerpoint/2010/main" val="292856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0129-768A-4AAA-9207-979128A8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2B776-1C40-45D8-A584-0590F837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212F9-2EBC-4974-A358-0E20E8471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E0A123-87D3-4F9C-907F-423D2B1A444D}"/>
              </a:ext>
            </a:extLst>
          </p:cNvPr>
          <p:cNvSpPr/>
          <p:nvPr/>
        </p:nvSpPr>
        <p:spPr>
          <a:xfrm>
            <a:off x="-1" y="891540"/>
            <a:ext cx="848251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also known as an </a:t>
            </a:r>
            <a:r>
              <a:rPr lang="en-US" sz="1600" dirty="0">
                <a:solidFill>
                  <a:srgbClr val="0070C0"/>
                </a:solidFill>
              </a:rPr>
              <a:t>error</a:t>
            </a:r>
            <a:r>
              <a:rPr lang="en-US" sz="1600" dirty="0"/>
              <a:t> matrix.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dirty="0">
                <a:solidFill>
                  <a:srgbClr val="0070C0"/>
                </a:solidFill>
              </a:rPr>
              <a:t>confusion matrix </a:t>
            </a:r>
            <a:r>
              <a:rPr lang="en-US" sz="1600" dirty="0"/>
              <a:t>is a table that is often used to describe the performance of a classification model (or “classifier”) on a set of test data for which the true values are known. It allows the visualization of the performance of an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allows easy identification of </a:t>
            </a:r>
            <a:r>
              <a:rPr lang="en-US" sz="1600" dirty="0">
                <a:solidFill>
                  <a:srgbClr val="0070C0"/>
                </a:solidFill>
              </a:rPr>
              <a:t>confusion</a:t>
            </a:r>
            <a:r>
              <a:rPr lang="en-US" sz="1600" dirty="0"/>
              <a:t> between classes e.g. actual and predicated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performance measures are computed from the confusion matrix.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3F5D0A30-ECA0-43E9-BFC5-91671BB5EB2F}"/>
              </a:ext>
            </a:extLst>
          </p:cNvPr>
          <p:cNvSpPr/>
          <p:nvPr/>
        </p:nvSpPr>
        <p:spPr>
          <a:xfrm>
            <a:off x="3315855" y="3241964"/>
            <a:ext cx="5726545" cy="149629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89"/>
              <a:gd name="adj6" fmla="val -453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70C0"/>
                </a:solidFill>
              </a:rPr>
              <a:t>Accuracy</a:t>
            </a:r>
            <a:r>
              <a:rPr lang="en-US" sz="1200" dirty="0"/>
              <a:t> : the proportion of the total number of predictions that were correct.</a:t>
            </a:r>
          </a:p>
          <a:p>
            <a:r>
              <a:rPr lang="en-US" sz="1200" dirty="0"/>
              <a:t>Positive Predictive Value or </a:t>
            </a:r>
            <a:r>
              <a:rPr lang="en-US" sz="1200" dirty="0">
                <a:solidFill>
                  <a:srgbClr val="0070C0"/>
                </a:solidFill>
              </a:rPr>
              <a:t>Precision</a:t>
            </a:r>
            <a:r>
              <a:rPr lang="en-US" sz="1200" dirty="0"/>
              <a:t> : the proportion of positive cases that were correctly identified.</a:t>
            </a:r>
          </a:p>
          <a:p>
            <a:r>
              <a:rPr lang="en-US" sz="1200" dirty="0"/>
              <a:t>Negative Predictive Value : the proportion of negative cases that were correctly identified.</a:t>
            </a:r>
          </a:p>
          <a:p>
            <a:r>
              <a:rPr lang="en-US" sz="1200" dirty="0"/>
              <a:t>Sensitivity or </a:t>
            </a:r>
            <a:r>
              <a:rPr lang="en-US" sz="1200" dirty="0">
                <a:solidFill>
                  <a:srgbClr val="0070C0"/>
                </a:solidFill>
              </a:rPr>
              <a:t>Recall</a:t>
            </a:r>
            <a:r>
              <a:rPr lang="en-US" sz="1200" dirty="0"/>
              <a:t> : the proportion of actual positive cases which are correctly identified.</a:t>
            </a:r>
          </a:p>
          <a:p>
            <a:r>
              <a:rPr lang="en-US" sz="1200" dirty="0">
                <a:solidFill>
                  <a:srgbClr val="0070C0"/>
                </a:solidFill>
              </a:rPr>
              <a:t>Specificity</a:t>
            </a:r>
            <a:r>
              <a:rPr lang="en-US" sz="1200" dirty="0"/>
              <a:t> : the proportion of actual negative cases which are correctly identified.</a:t>
            </a:r>
          </a:p>
        </p:txBody>
      </p:sp>
    </p:spTree>
    <p:extLst>
      <p:ext uri="{BB962C8B-B14F-4D97-AF65-F5344CB8AC3E}">
        <p14:creationId xmlns:p14="http://schemas.microsoft.com/office/powerpoint/2010/main" val="4230670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15BE-8016-4684-878C-9FEC7D2F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metrics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F9A53-7BD7-41A8-A968-1B192FD1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08FEB-EDF0-42B5-A695-40AC7846A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A7F90D-011F-4AD5-AE1E-B032FCEC5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919554"/>
              </p:ext>
            </p:extLst>
          </p:nvPr>
        </p:nvGraphicFramePr>
        <p:xfrm>
          <a:off x="176347" y="1054916"/>
          <a:ext cx="8895807" cy="282702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3526552">
                  <a:extLst>
                    <a:ext uri="{9D8B030D-6E8A-4147-A177-3AD203B41FA5}">
                      <a16:colId xmlns:a16="http://schemas.microsoft.com/office/drawing/2014/main" val="274243632"/>
                    </a:ext>
                  </a:extLst>
                </a:gridCol>
                <a:gridCol w="5369255">
                  <a:extLst>
                    <a:ext uri="{9D8B030D-6E8A-4147-A177-3AD203B41FA5}">
                      <a16:colId xmlns:a16="http://schemas.microsoft.com/office/drawing/2014/main" val="22517406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effectLst/>
                        </a:rPr>
                        <a:t>metrics.adjusted_mutual_info_score</a:t>
                      </a:r>
                      <a:r>
                        <a:rPr lang="en-US" sz="1200" u="sng" dirty="0">
                          <a:effectLst/>
                        </a:rPr>
                        <a:t>  </a:t>
                      </a:r>
                      <a:r>
                        <a:rPr lang="en-US" sz="1200" dirty="0">
                          <a:effectLst/>
                        </a:rPr>
                        <a:t>(…[, …])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Adjusted Mutual Information between two clusterings.</a:t>
                      </a:r>
                    </a:p>
                  </a:txBody>
                  <a:tcPr marL="47625" marR="76200" marT="9525" marB="9525" anchor="ctr"/>
                </a:tc>
                <a:extLst>
                  <a:ext uri="{0D108BD9-81ED-4DB2-BD59-A6C34878D82A}">
                    <a16:rowId xmlns:a16="http://schemas.microsoft.com/office/drawing/2014/main" val="3031445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 err="1">
                          <a:effectLst/>
                        </a:rPr>
                        <a:t>metrics.adjusted_rand_score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  <a:highlight>
                            <a:srgbClr val="FFFF00"/>
                          </a:highlight>
                        </a:rPr>
                        <a:t>labels_true</a:t>
                      </a: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,</a:t>
                      </a:r>
                      <a:r>
                        <a:rPr lang="en-US" sz="1200" dirty="0">
                          <a:effectLst/>
                        </a:rPr>
                        <a:t> …)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Rand index adjusted for chance.</a:t>
                      </a:r>
                    </a:p>
                  </a:txBody>
                  <a:tcPr marL="47625" marR="76200" marT="9525" marB="9525" anchor="ctr"/>
                </a:tc>
                <a:extLst>
                  <a:ext uri="{0D108BD9-81ED-4DB2-BD59-A6C34878D82A}">
                    <a16:rowId xmlns:a16="http://schemas.microsoft.com/office/drawing/2014/main" val="266865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>
                          <a:effectLst/>
                        </a:rPr>
                        <a:t>metrics.calinski_harabaz_score</a:t>
                      </a:r>
                      <a:r>
                        <a:rPr lang="en-US" sz="1200" dirty="0">
                          <a:effectLst/>
                        </a:rPr>
                        <a:t>(X, labels)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Compute the Calinski and Harabaz score.</a:t>
                      </a:r>
                    </a:p>
                  </a:txBody>
                  <a:tcPr marL="47625" marR="76200" marT="9525" marB="9525" anchor="ctr"/>
                </a:tc>
                <a:extLst>
                  <a:ext uri="{0D108BD9-81ED-4DB2-BD59-A6C34878D82A}">
                    <a16:rowId xmlns:a16="http://schemas.microsoft.com/office/drawing/2014/main" val="2666368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u="none" strike="noStrike" dirty="0">
                          <a:effectLst/>
                        </a:rPr>
                        <a:t>metrics.davies_bouldin_score</a:t>
                      </a:r>
                      <a:r>
                        <a:rPr lang="fr-FR" sz="1200" dirty="0">
                          <a:effectLst/>
                        </a:rPr>
                        <a:t>(X, labels)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Computes the 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  <a:effectLst/>
                        </a:rPr>
                        <a:t>Davies-Bouldin </a:t>
                      </a:r>
                      <a:r>
                        <a:rPr lang="en-US" sz="1200" dirty="0">
                          <a:effectLst/>
                        </a:rPr>
                        <a:t>score.</a:t>
                      </a:r>
                    </a:p>
                  </a:txBody>
                  <a:tcPr marL="47625" marR="76200" marT="9525" marB="9525" anchor="ctr"/>
                </a:tc>
                <a:extLst>
                  <a:ext uri="{0D108BD9-81ED-4DB2-BD59-A6C34878D82A}">
                    <a16:rowId xmlns:a16="http://schemas.microsoft.com/office/drawing/2014/main" val="1532106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 err="1">
                          <a:effectLst/>
                        </a:rPr>
                        <a:t>metrics.completeness_score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  <a:highlight>
                            <a:srgbClr val="FFFF00"/>
                          </a:highlight>
                        </a:rPr>
                        <a:t>labels_true</a:t>
                      </a:r>
                      <a:r>
                        <a:rPr lang="en-US" sz="1200" dirty="0">
                          <a:effectLst/>
                        </a:rPr>
                        <a:t>, …)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Completeness metric of a cluster labeling given a ground truth.</a:t>
                      </a:r>
                    </a:p>
                  </a:txBody>
                  <a:tcPr marL="47625" marR="76200" marT="9525" marB="9525" anchor="ctr"/>
                </a:tc>
                <a:extLst>
                  <a:ext uri="{0D108BD9-81ED-4DB2-BD59-A6C34878D82A}">
                    <a16:rowId xmlns:a16="http://schemas.microsoft.com/office/drawing/2014/main" val="4150431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 err="1">
                          <a:effectLst/>
                        </a:rPr>
                        <a:t>metrics.cluster.contingency_matrix</a:t>
                      </a:r>
                      <a:r>
                        <a:rPr lang="en-US" sz="1200" dirty="0">
                          <a:effectLst/>
                        </a:rPr>
                        <a:t>(…[, …])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Build a contingency matrix describing the relationship between labels.</a:t>
                      </a:r>
                    </a:p>
                  </a:txBody>
                  <a:tcPr marL="47625" marR="76200" marT="9525" marB="9525" anchor="ctr"/>
                </a:tc>
                <a:extLst>
                  <a:ext uri="{0D108BD9-81ED-4DB2-BD59-A6C34878D82A}">
                    <a16:rowId xmlns:a16="http://schemas.microsoft.com/office/drawing/2014/main" val="374876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 err="1">
                          <a:effectLst/>
                        </a:rPr>
                        <a:t>metrics.fowlkes_mallows_score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  <a:highlight>
                            <a:srgbClr val="FFFF00"/>
                          </a:highlight>
                        </a:rPr>
                        <a:t>labels_true</a:t>
                      </a:r>
                      <a:r>
                        <a:rPr lang="en-US" sz="1200" dirty="0">
                          <a:effectLst/>
                        </a:rPr>
                        <a:t>, …)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Measure the similarity of two clusterings of a set of points.</a:t>
                      </a:r>
                    </a:p>
                  </a:txBody>
                  <a:tcPr marL="47625" marR="76200" marT="9525" marB="9525" anchor="ctr"/>
                </a:tc>
                <a:extLst>
                  <a:ext uri="{0D108BD9-81ED-4DB2-BD59-A6C34878D82A}">
                    <a16:rowId xmlns:a16="http://schemas.microsoft.com/office/drawing/2014/main" val="2568724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 err="1">
                          <a:effectLst/>
                        </a:rPr>
                        <a:t>metrics.homogeneity_completeness_v_measure</a:t>
                      </a:r>
                      <a:r>
                        <a:rPr lang="en-US" sz="1200" dirty="0">
                          <a:effectLst/>
                        </a:rPr>
                        <a:t>(…)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Compute the homogeneity and completeness and V-Measure scores at once.</a:t>
                      </a:r>
                    </a:p>
                  </a:txBody>
                  <a:tcPr marL="47625" marR="76200" marT="9525" marB="9525" anchor="ctr"/>
                </a:tc>
                <a:extLst>
                  <a:ext uri="{0D108BD9-81ED-4DB2-BD59-A6C34878D82A}">
                    <a16:rowId xmlns:a16="http://schemas.microsoft.com/office/drawing/2014/main" val="2946924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 err="1">
                          <a:effectLst/>
                        </a:rPr>
                        <a:t>metrics.homogeneity_score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  <a:highlight>
                            <a:srgbClr val="FFFF00"/>
                          </a:highlight>
                        </a:rPr>
                        <a:t>labels_true</a:t>
                      </a:r>
                      <a:r>
                        <a:rPr lang="en-US" sz="1200" dirty="0">
                          <a:effectLst/>
                        </a:rPr>
                        <a:t>, …)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Homogeneity metric of a cluster labeling given a ground truth.</a:t>
                      </a:r>
                    </a:p>
                  </a:txBody>
                  <a:tcPr marL="47625" marR="76200" marT="9525" marB="9525" anchor="ctr"/>
                </a:tc>
                <a:extLst>
                  <a:ext uri="{0D108BD9-81ED-4DB2-BD59-A6C34878D82A}">
                    <a16:rowId xmlns:a16="http://schemas.microsoft.com/office/drawing/2014/main" val="3591852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sz="1200" u="none" strike="noStrike" dirty="0">
                          <a:effectLst/>
                        </a:rPr>
                        <a:t>metrics.mutual_info_score</a:t>
                      </a:r>
                      <a:r>
                        <a:rPr lang="it-IT" sz="1200" dirty="0">
                          <a:effectLst/>
                        </a:rPr>
                        <a:t>(</a:t>
                      </a:r>
                      <a:r>
                        <a:rPr lang="it-IT" sz="1200" dirty="0">
                          <a:effectLst/>
                          <a:highlight>
                            <a:srgbClr val="FFFF00"/>
                          </a:highlight>
                        </a:rPr>
                        <a:t>labels_true</a:t>
                      </a:r>
                      <a:r>
                        <a:rPr lang="it-IT" sz="1200" dirty="0">
                          <a:effectLst/>
                        </a:rPr>
                        <a:t>, …)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Mutual Information between two clusterings.</a:t>
                      </a:r>
                    </a:p>
                  </a:txBody>
                  <a:tcPr marL="47625" marR="76200" marT="9525" marB="9525" anchor="ctr"/>
                </a:tc>
                <a:extLst>
                  <a:ext uri="{0D108BD9-81ED-4DB2-BD59-A6C34878D82A}">
                    <a16:rowId xmlns:a16="http://schemas.microsoft.com/office/drawing/2014/main" val="19169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 err="1">
                          <a:effectLst/>
                        </a:rPr>
                        <a:t>metrics.normalized_mutual_info_score</a:t>
                      </a:r>
                      <a:r>
                        <a:rPr lang="en-US" sz="1200" dirty="0">
                          <a:effectLst/>
                        </a:rPr>
                        <a:t>(…[, …])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Normalized Mutual Information between two clusterings.</a:t>
                      </a:r>
                    </a:p>
                  </a:txBody>
                  <a:tcPr marL="47625" marR="76200" marT="9525" marB="9525" anchor="ctr"/>
                </a:tc>
                <a:extLst>
                  <a:ext uri="{0D108BD9-81ED-4DB2-BD59-A6C34878D82A}">
                    <a16:rowId xmlns:a16="http://schemas.microsoft.com/office/drawing/2014/main" val="3939925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 err="1">
                          <a:effectLst/>
                        </a:rPr>
                        <a:t>metrics.silhouette_score</a:t>
                      </a:r>
                      <a:r>
                        <a:rPr lang="en-US" sz="1200" dirty="0">
                          <a:effectLst/>
                        </a:rPr>
                        <a:t>(X, labels[, …])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Compute the mean Silhouette Coefficient of all samples.</a:t>
                      </a:r>
                    </a:p>
                  </a:txBody>
                  <a:tcPr marL="47625" marR="76200" marT="9525" marB="9525" anchor="ctr"/>
                </a:tc>
                <a:extLst>
                  <a:ext uri="{0D108BD9-81ED-4DB2-BD59-A6C34878D82A}">
                    <a16:rowId xmlns:a16="http://schemas.microsoft.com/office/drawing/2014/main" val="1103490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 err="1">
                          <a:effectLst/>
                        </a:rPr>
                        <a:t>metrics.silhouette_samples</a:t>
                      </a:r>
                      <a:r>
                        <a:rPr lang="en-US" sz="1200" dirty="0">
                          <a:effectLst/>
                        </a:rPr>
                        <a:t>(X, labels[, metric])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Compute the Silhouette Coefficient for each sample.</a:t>
                      </a:r>
                    </a:p>
                  </a:txBody>
                  <a:tcPr marL="47625" marR="76200" marT="9525" marB="9525" anchor="ctr"/>
                </a:tc>
                <a:extLst>
                  <a:ext uri="{0D108BD9-81ED-4DB2-BD59-A6C34878D82A}">
                    <a16:rowId xmlns:a16="http://schemas.microsoft.com/office/drawing/2014/main" val="4187356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>
                          <a:effectLst/>
                        </a:rPr>
                        <a:t>metrics.v_measure_score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  <a:highlight>
                            <a:srgbClr val="FFFF00"/>
                          </a:highlight>
                        </a:rPr>
                        <a:t>labels_true</a:t>
                      </a:r>
                      <a:r>
                        <a:rPr lang="en-US" sz="1200" dirty="0">
                          <a:effectLst/>
                        </a:rPr>
                        <a:t>, </a:t>
                      </a:r>
                      <a:r>
                        <a:rPr lang="en-US" sz="1200" dirty="0" err="1">
                          <a:effectLst/>
                        </a:rPr>
                        <a:t>labels_pred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V-measure cluster labeling given a ground truth.</a:t>
                      </a:r>
                    </a:p>
                  </a:txBody>
                  <a:tcPr marL="47625" marR="76200" marT="9525" marB="9525" anchor="ctr"/>
                </a:tc>
                <a:extLst>
                  <a:ext uri="{0D108BD9-81ED-4DB2-BD59-A6C34878D82A}">
                    <a16:rowId xmlns:a16="http://schemas.microsoft.com/office/drawing/2014/main" val="42966361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33B8C42-7C3F-4BB3-B55A-DF97B2EA74D2}"/>
              </a:ext>
            </a:extLst>
          </p:cNvPr>
          <p:cNvSpPr/>
          <p:nvPr/>
        </p:nvSpPr>
        <p:spPr>
          <a:xfrm>
            <a:off x="91440" y="4045312"/>
            <a:ext cx="81120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  <a:hlinkClick r:id="rId2"/>
              </a:rPr>
              <a:t>https://scikit-learn.org/stable/modules/classes.html#module-sklearn.metrics</a:t>
            </a:r>
            <a:endParaRPr lang="en-US" sz="1600" i="1" dirty="0">
              <a:solidFill>
                <a:srgbClr val="0070C0"/>
              </a:solidFill>
            </a:endParaRPr>
          </a:p>
          <a:p>
            <a:endParaRPr lang="en-US" sz="16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974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15BE-8016-4684-878C-9FEC7D2F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sklearn.metrics.adjusted_rand_score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F9A53-7BD7-41A8-A968-1B192FD1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08FEB-EDF0-42B5-A695-40AC7846A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7A70E9-2326-42DF-A562-266577CBEE74}"/>
              </a:ext>
            </a:extLst>
          </p:cNvPr>
          <p:cNvSpPr/>
          <p:nvPr/>
        </p:nvSpPr>
        <p:spPr>
          <a:xfrm>
            <a:off x="52252" y="953359"/>
            <a:ext cx="889580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</a:t>
            </a:r>
            <a:r>
              <a:rPr lang="en-US" sz="1600" dirty="0">
                <a:solidFill>
                  <a:srgbClr val="0070C0"/>
                </a:solidFill>
              </a:rPr>
              <a:t>Rand Index </a:t>
            </a:r>
            <a:r>
              <a:rPr lang="en-US" sz="1600" dirty="0"/>
              <a:t>computes a similarity measure between two </a:t>
            </a:r>
            <a:r>
              <a:rPr lang="en-US" sz="1600" dirty="0" err="1"/>
              <a:t>clusterings</a:t>
            </a:r>
            <a:r>
              <a:rPr lang="en-US" sz="1600" dirty="0"/>
              <a:t> by considering all pairs of samples and counting pairs that are assigned in the same or different clusters in the predicted and true </a:t>
            </a:r>
            <a:r>
              <a:rPr lang="en-US" sz="1600" dirty="0" err="1"/>
              <a:t>clusterings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The raw RI score is then “adjusted for chance” into the ARI score using the following scheme: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ARI = (RI - </a:t>
            </a:r>
            <a:r>
              <a:rPr lang="en-US" sz="1600" dirty="0" err="1">
                <a:solidFill>
                  <a:srgbClr val="0070C0"/>
                </a:solidFill>
              </a:rPr>
              <a:t>Expected_RI</a:t>
            </a:r>
            <a:r>
              <a:rPr lang="en-US" sz="1600" dirty="0">
                <a:solidFill>
                  <a:srgbClr val="0070C0"/>
                </a:solidFill>
              </a:rPr>
              <a:t>) / (max(RI) - </a:t>
            </a:r>
            <a:r>
              <a:rPr lang="en-US" sz="1600" dirty="0" err="1">
                <a:solidFill>
                  <a:srgbClr val="0070C0"/>
                </a:solidFill>
              </a:rPr>
              <a:t>Expected_RI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/>
              <a:t>The adjusted Rand index is thus ensured to have a value close to 0.0 for random labeling independently of the number of clusters and samples and exactly 1.0 when the </a:t>
            </a:r>
            <a:r>
              <a:rPr lang="en-US" sz="1600" dirty="0" err="1"/>
              <a:t>clusterings</a:t>
            </a:r>
            <a:r>
              <a:rPr lang="en-US" sz="1600" dirty="0"/>
              <a:t> are identical (up to a permutation).</a:t>
            </a:r>
          </a:p>
          <a:p>
            <a:endParaRPr lang="en-US" sz="1600" dirty="0"/>
          </a:p>
          <a:p>
            <a:r>
              <a:rPr lang="en-US" sz="1600" dirty="0"/>
              <a:t>ARI is a symmetric measure:</a:t>
            </a:r>
          </a:p>
          <a:p>
            <a:r>
              <a:rPr lang="en-US" sz="1600" dirty="0" err="1"/>
              <a:t>adjusted_rand_score</a:t>
            </a:r>
            <a:r>
              <a:rPr lang="en-US" sz="1600" dirty="0"/>
              <a:t>(a, b) == </a:t>
            </a:r>
            <a:r>
              <a:rPr lang="en-US" sz="1600" dirty="0" err="1"/>
              <a:t>adjusted_rand_score</a:t>
            </a:r>
            <a:r>
              <a:rPr lang="en-US" sz="1600" dirty="0"/>
              <a:t>(b, a)</a:t>
            </a:r>
          </a:p>
        </p:txBody>
      </p:sp>
    </p:spTree>
    <p:extLst>
      <p:ext uri="{BB962C8B-B14F-4D97-AF65-F5344CB8AC3E}">
        <p14:creationId xmlns:p14="http://schemas.microsoft.com/office/powerpoint/2010/main" val="1358726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822A-D917-4945-BFE2-B5B03BB6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- Rand index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497B7-49C6-4719-942F-0D0C9A63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C0C6D-4DC4-4120-9585-CB9A06AC5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CDB21-BF06-4981-9429-484C7EE303D8}"/>
              </a:ext>
            </a:extLst>
          </p:cNvPr>
          <p:cNvSpPr/>
          <p:nvPr/>
        </p:nvSpPr>
        <p:spPr>
          <a:xfrm>
            <a:off x="80681" y="957294"/>
            <a:ext cx="89403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</a:t>
            </a:r>
            <a:r>
              <a:rPr lang="en-US" sz="1600" dirty="0">
                <a:solidFill>
                  <a:srgbClr val="0070C0"/>
                </a:solidFill>
              </a:rPr>
              <a:t>Rand index </a:t>
            </a:r>
            <a:r>
              <a:rPr lang="en-US" sz="1600" dirty="0"/>
              <a:t>or </a:t>
            </a:r>
            <a:r>
              <a:rPr lang="en-US" sz="1600" dirty="0">
                <a:solidFill>
                  <a:srgbClr val="0070C0"/>
                </a:solidFill>
              </a:rPr>
              <a:t>Rand measure </a:t>
            </a:r>
            <a:r>
              <a:rPr lang="en-US" sz="1600" dirty="0"/>
              <a:t>(named after William M. Rand) in statistics, and in particular in data clustering, is a measure of the </a:t>
            </a:r>
            <a:r>
              <a:rPr lang="en-US" sz="1600" dirty="0">
                <a:highlight>
                  <a:srgbClr val="FFFF00"/>
                </a:highlight>
              </a:rPr>
              <a:t>similarity</a:t>
            </a:r>
            <a:r>
              <a:rPr lang="en-US" sz="1600" dirty="0"/>
              <a:t> between two data </a:t>
            </a:r>
            <a:r>
              <a:rPr lang="en-US" sz="1600" dirty="0" err="1"/>
              <a:t>clusterings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3A884-5B40-44FE-8DE1-0214F2659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6" y="1834541"/>
            <a:ext cx="1444597" cy="7008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05A512-0637-4FAE-94A8-6A872175ED04}"/>
              </a:ext>
            </a:extLst>
          </p:cNvPr>
          <p:cNvSpPr/>
          <p:nvPr/>
        </p:nvSpPr>
        <p:spPr>
          <a:xfrm>
            <a:off x="2766251" y="1815604"/>
            <a:ext cx="64545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is the number of unordered pairs in a set of </a:t>
            </a:r>
            <a:r>
              <a:rPr lang="en-US" sz="1600" dirty="0">
                <a:solidFill>
                  <a:srgbClr val="0070C0"/>
                </a:solidFill>
              </a:rPr>
              <a:t>n</a:t>
            </a:r>
            <a:r>
              <a:rPr lang="en-US" sz="1600" dirty="0"/>
              <a:t> elements.</a:t>
            </a:r>
          </a:p>
          <a:p>
            <a:endParaRPr lang="en-US" sz="1600" dirty="0"/>
          </a:p>
          <a:p>
            <a:r>
              <a:rPr lang="en-US" sz="1600" dirty="0"/>
              <a:t>For example, if you have set of 4 elements {a, b, c, d}, there are 6 unordered pairs: {a, b}, {a, c}, {a, d}, {b, c}, {b, d}, and {c, d}.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0070C0"/>
                </a:solidFill>
              </a:rPr>
              <a:t>a  </a:t>
            </a:r>
            <a:r>
              <a:rPr lang="en-US" sz="1600" dirty="0"/>
              <a:t>in the formula refers to the number of times a pair of elements belongs to a same cluster across two different clustering results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b  refers to the number of times a pair of elements are in different clusters across two different clustering results.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53C094-EB99-440B-AD87-1F17D7571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304" y="1815604"/>
            <a:ext cx="3143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77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822A-D917-4945-BFE2-B5B03BB6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- Rand index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497B7-49C6-4719-942F-0D0C9A63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C0C6D-4DC4-4120-9585-CB9A06AC5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D98852-0134-416B-889A-995C0C22F18F}"/>
              </a:ext>
            </a:extLst>
          </p:cNvPr>
          <p:cNvSpPr/>
          <p:nvPr/>
        </p:nvSpPr>
        <p:spPr>
          <a:xfrm>
            <a:off x="103735" y="972474"/>
            <a:ext cx="89096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Say we have a set of six elements: {a, b, c, d, e, f}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Clustering method 1 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70C0"/>
                </a:solidFill>
              </a:rPr>
              <a:t>CM1</a:t>
            </a:r>
            <a:r>
              <a:rPr lang="en-US" sz="1600" dirty="0"/>
              <a:t>) forms 3 clusters;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first 2 items are in group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3</a:t>
            </a:r>
            <a:r>
              <a:rPr lang="en-US" sz="1600" baseline="30000" dirty="0"/>
              <a:t>rd</a:t>
            </a:r>
            <a:r>
              <a:rPr lang="en-US" sz="1600" dirty="0"/>
              <a:t> and 4</a:t>
            </a:r>
            <a:r>
              <a:rPr lang="en-US" sz="1600" baseline="30000" dirty="0"/>
              <a:t>th</a:t>
            </a:r>
            <a:r>
              <a:rPr lang="en-US" sz="1600" dirty="0"/>
              <a:t> are in group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5</a:t>
            </a:r>
            <a:r>
              <a:rPr lang="en-US" sz="1600" baseline="30000" dirty="0"/>
              <a:t>th</a:t>
            </a:r>
            <a:r>
              <a:rPr lang="en-US" sz="1600" dirty="0"/>
              <a:t> and 6</a:t>
            </a:r>
            <a:r>
              <a:rPr lang="en-US" sz="1600" baseline="30000" dirty="0"/>
              <a:t>th</a:t>
            </a:r>
            <a:r>
              <a:rPr lang="en-US" sz="1600" dirty="0"/>
              <a:t> are in group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{1, 1, 2, 2, 3, 3}.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Clustering method 2 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70C0"/>
                </a:solidFill>
              </a:rPr>
              <a:t>CM2</a:t>
            </a:r>
            <a:r>
              <a:rPr lang="en-US" sz="1600" dirty="0"/>
              <a:t>) forms 2 clusters;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first three items are in group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last three items are in group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{1, 1, 1, 2, 2, 2}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960CE0-5E48-4014-8492-C67F92D97474}"/>
              </a:ext>
            </a:extLst>
          </p:cNvPr>
          <p:cNvSpPr/>
          <p:nvPr/>
        </p:nvSpPr>
        <p:spPr>
          <a:xfrm>
            <a:off x="4233903" y="2742189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What’s the Rand index of these two clustering results?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01375B-D2A1-4CCE-A496-96EB026B40D7}"/>
              </a:ext>
            </a:extLst>
          </p:cNvPr>
          <p:cNvCxnSpPr>
            <a:cxnSpLocks/>
          </p:cNvCxnSpPr>
          <p:nvPr/>
        </p:nvCxnSpPr>
        <p:spPr>
          <a:xfrm>
            <a:off x="4233903" y="1536807"/>
            <a:ext cx="0" cy="3142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34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822A-D917-4945-BFE2-B5B03BB6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- Rand index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497B7-49C6-4719-942F-0D0C9A63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C0C6D-4DC4-4120-9585-CB9A06AC5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5B7F9-C4EA-466C-8846-A7D809CF2221}"/>
              </a:ext>
            </a:extLst>
          </p:cNvPr>
          <p:cNvSpPr/>
          <p:nvPr/>
        </p:nvSpPr>
        <p:spPr>
          <a:xfrm>
            <a:off x="65314" y="891540"/>
            <a:ext cx="900953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To manually calculate the Rand index, we need to go through every </a:t>
            </a:r>
            <a:r>
              <a:rPr lang="en-US" sz="1600" dirty="0">
                <a:solidFill>
                  <a:srgbClr val="0070C0"/>
                </a:solidFill>
              </a:rPr>
              <a:t>unordered</a:t>
            </a:r>
            <a:r>
              <a:rPr lang="en-US" sz="1600" dirty="0"/>
              <a:t> pair to work out a  and b ; </a:t>
            </a:r>
          </a:p>
          <a:p>
            <a:endParaRPr lang="en-US" sz="1600" dirty="0"/>
          </a:p>
          <a:p>
            <a:r>
              <a:rPr lang="en-US" sz="1600" dirty="0"/>
              <a:t>let’s work out a  first. </a:t>
            </a:r>
          </a:p>
          <a:p>
            <a:endParaRPr lang="en-US" sz="1600" dirty="0"/>
          </a:p>
          <a:p>
            <a:r>
              <a:rPr lang="en-US" sz="1600" dirty="0"/>
              <a:t>There are 15 unordered pairs in a set of six elements: {a, b}, {a, c}, {a, d}, {a, e}, {a, f}, {b, c}, {b, d}, {b, e}, {b, f}, {c, d}, {c, e}, {c, f}, {d, e}, {d, f}, and {e, f}.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 is every time a pair of elements is </a:t>
            </a:r>
            <a:r>
              <a:rPr lang="en-US" sz="1600" dirty="0">
                <a:highlight>
                  <a:srgbClr val="FFFF00"/>
                </a:highlight>
              </a:rPr>
              <a:t>grouped together </a:t>
            </a:r>
            <a:r>
              <a:rPr lang="en-US" sz="1600" dirty="0"/>
              <a:t>by the two clustering methods. </a:t>
            </a:r>
          </a:p>
          <a:p>
            <a:r>
              <a:rPr lang="en-US" sz="1600" dirty="0"/>
              <a:t>     {a, b} and {e, f} are clustered together by CM1 and CM2, so a 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  is every time a pair of elements is </a:t>
            </a:r>
            <a:r>
              <a:rPr lang="en-US" sz="1600" dirty="0">
                <a:highlight>
                  <a:srgbClr val="FFFF00"/>
                </a:highlight>
              </a:rPr>
              <a:t>not grouped together </a:t>
            </a:r>
            <a:r>
              <a:rPr lang="en-US" sz="1600" dirty="0"/>
              <a:t>by the two clustering methods. {a, d}, {a, e}, {a, f}, {b, d}, {b, e}, {b, f}, {c, e}, and {c, f} are not clustered together by CM1 and CM2, so b  = 8.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EB08F-D451-41CC-B74C-78640005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4018597"/>
            <a:ext cx="26574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62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CF4F-4FD0-4BA5-A2A5-E17214DA0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</p:spPr>
        <p:txBody>
          <a:bodyPr/>
          <a:lstStyle/>
          <a:p>
            <a:r>
              <a:rPr lang="en-US" dirty="0"/>
              <a:t>Adjusted Rand index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C5452-E728-462D-A341-9ED7F959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BA67C-D349-4124-98F9-BF9A2EAFA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A65F4C-1939-43ED-A76C-D1CE66222B54}"/>
              </a:ext>
            </a:extLst>
          </p:cNvPr>
          <p:cNvSpPr/>
          <p:nvPr/>
        </p:nvSpPr>
        <p:spPr>
          <a:xfrm>
            <a:off x="96050" y="949983"/>
            <a:ext cx="68503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corrected-for-chance version of the </a:t>
            </a:r>
            <a:r>
              <a:rPr lang="en-US" sz="1600" dirty="0">
                <a:solidFill>
                  <a:srgbClr val="0070C0"/>
                </a:solidFill>
              </a:rPr>
              <a:t>Rand index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739E23-28C8-4E41-BBFA-7D7C19900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02" y="1346980"/>
            <a:ext cx="5989425" cy="511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CEADD5-2D31-4FF2-8ECF-53E32A939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3355"/>
            <a:ext cx="6915630" cy="239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71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028B-7776-4264-83EA-10706CAB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sklearn.metrics.homogeneity_score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EA6A-85D5-4396-AF79-659C9116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62A0C-1639-4D4D-92EC-553CDD9E9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1B4470-DF0B-4CA0-B513-2D93D2A5A97B}"/>
              </a:ext>
            </a:extLst>
          </p:cNvPr>
          <p:cNvSpPr/>
          <p:nvPr/>
        </p:nvSpPr>
        <p:spPr>
          <a:xfrm>
            <a:off x="134470" y="891540"/>
            <a:ext cx="891732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Homogeneity</a:t>
            </a:r>
            <a:r>
              <a:rPr lang="en-US" sz="1600" dirty="0"/>
              <a:t> metric of a cluster labeling given a </a:t>
            </a:r>
            <a:r>
              <a:rPr lang="en-US" sz="1600" dirty="0">
                <a:solidFill>
                  <a:srgbClr val="0070C0"/>
                </a:solidFill>
              </a:rPr>
              <a:t>ground truth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clustering result satisfies </a:t>
            </a:r>
            <a:r>
              <a:rPr lang="en-US" sz="1600" dirty="0">
                <a:solidFill>
                  <a:srgbClr val="0070C0"/>
                </a:solidFill>
              </a:rPr>
              <a:t>homogeneity</a:t>
            </a:r>
            <a:r>
              <a:rPr lang="en-US" sz="1600" dirty="0"/>
              <a:t> if all of its clusters contain only data points which are members of a single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metric is independent of the absolute values of the labels: a permutation of the class or cluster label values won’t change the score value in any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metric is </a:t>
            </a:r>
            <a:r>
              <a:rPr lang="en-US" sz="1600" dirty="0">
                <a:solidFill>
                  <a:srgbClr val="0070C0"/>
                </a:solidFill>
              </a:rPr>
              <a:t>not symmetric</a:t>
            </a:r>
            <a:r>
              <a:rPr lang="en-US" sz="1600" dirty="0"/>
              <a:t>: switching </a:t>
            </a:r>
            <a:r>
              <a:rPr lang="en-US" sz="1600" dirty="0" err="1"/>
              <a:t>label_true</a:t>
            </a:r>
            <a:r>
              <a:rPr lang="en-US" sz="1600" dirty="0"/>
              <a:t> with </a:t>
            </a:r>
            <a:r>
              <a:rPr lang="en-US" sz="1600" dirty="0" err="1"/>
              <a:t>label_pred</a:t>
            </a:r>
            <a:r>
              <a:rPr lang="en-US" sz="1600" dirty="0"/>
              <a:t> will return the </a:t>
            </a:r>
            <a:r>
              <a:rPr lang="en-US" sz="1600" dirty="0" err="1">
                <a:solidFill>
                  <a:srgbClr val="0070C0"/>
                </a:solidFill>
              </a:rPr>
              <a:t>completeness_score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which will be different in general.</a:t>
            </a:r>
          </a:p>
        </p:txBody>
      </p:sp>
    </p:spTree>
    <p:extLst>
      <p:ext uri="{BB962C8B-B14F-4D97-AF65-F5344CB8AC3E}">
        <p14:creationId xmlns:p14="http://schemas.microsoft.com/office/powerpoint/2010/main" val="3486359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4909-8EFD-42E7-A6EA-356E2D27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sklearn.metrics.silhouette_score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CF121-B584-4328-8EC2-531F8969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9DAAA-1D1A-4C25-9A99-4B8F586E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DBEB95-8CB2-4956-9F38-2B29301540DB}"/>
              </a:ext>
            </a:extLst>
          </p:cNvPr>
          <p:cNvSpPr/>
          <p:nvPr/>
        </p:nvSpPr>
        <p:spPr>
          <a:xfrm>
            <a:off x="134471" y="891540"/>
            <a:ext cx="875595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the </a:t>
            </a:r>
            <a:r>
              <a:rPr lang="en-US" sz="1600" dirty="0">
                <a:solidFill>
                  <a:srgbClr val="0070C0"/>
                </a:solidFill>
              </a:rPr>
              <a:t>ground truth labels </a:t>
            </a:r>
            <a:r>
              <a:rPr lang="en-US" sz="1600" dirty="0"/>
              <a:t>are </a:t>
            </a:r>
            <a:r>
              <a:rPr lang="en-US" sz="1600" dirty="0">
                <a:highlight>
                  <a:srgbClr val="FFFF00"/>
                </a:highlight>
              </a:rPr>
              <a:t>not known</a:t>
            </a:r>
            <a:r>
              <a:rPr lang="en-US" sz="1600" dirty="0"/>
              <a:t>, evaluation must be performed using the model itself.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higher </a:t>
            </a:r>
            <a:r>
              <a:rPr lang="en-US" sz="1600" dirty="0">
                <a:solidFill>
                  <a:srgbClr val="0070C0"/>
                </a:solidFill>
              </a:rPr>
              <a:t>Silhouette Coefficient </a:t>
            </a:r>
            <a:r>
              <a:rPr lang="en-US" sz="1600" dirty="0"/>
              <a:t>score relates to a model with </a:t>
            </a:r>
            <a:r>
              <a:rPr lang="en-US" sz="1600" dirty="0">
                <a:highlight>
                  <a:srgbClr val="FFFF00"/>
                </a:highlight>
              </a:rPr>
              <a:t>better defined </a:t>
            </a:r>
            <a:r>
              <a:rPr lang="en-US" sz="1600" dirty="0"/>
              <a:t>clusters.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Silhouette Coefficient is defined for each sample and is composed of two scores: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a:  The mean distance between a sample and all other points in the same 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b:  The mean distance between a sample and all other points in the next nearest cluster.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0070C0"/>
                </a:solidFill>
              </a:rPr>
              <a:t>Silhouette Coefficient </a:t>
            </a:r>
            <a:r>
              <a:rPr lang="en-US" sz="1600" dirty="0"/>
              <a:t>s for a single sample is then given as: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3DF59-B3D2-4462-9271-A6F655F08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92" y="3481387"/>
            <a:ext cx="2143125" cy="9239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AA709C-CE91-49F2-8F88-66E7E87CFFFA}"/>
              </a:ext>
            </a:extLst>
          </p:cNvPr>
          <p:cNvSpPr/>
          <p:nvPr/>
        </p:nvSpPr>
        <p:spPr>
          <a:xfrm>
            <a:off x="2597204" y="3560313"/>
            <a:ext cx="6427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 </a:t>
            </a:r>
            <a:r>
              <a:rPr lang="en-US" sz="1200" b="1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score is bounded between -1 for </a:t>
            </a:r>
            <a:r>
              <a:rPr lang="en-US" sz="1200" dirty="0">
                <a:highlight>
                  <a:srgbClr val="FFFF00"/>
                </a:highlight>
              </a:rPr>
              <a:t>incorrect clustering </a:t>
            </a:r>
            <a:r>
              <a:rPr lang="en-US" sz="1200" dirty="0"/>
              <a:t>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+1 for </a:t>
            </a:r>
            <a:r>
              <a:rPr lang="en-US" sz="1200" dirty="0">
                <a:highlight>
                  <a:srgbClr val="FFFF00"/>
                </a:highlight>
              </a:rPr>
              <a:t>highly dense clustering</a:t>
            </a:r>
            <a:r>
              <a:rPr lang="en-US" sz="12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Scores around 0 indicate overlapping clusters.</a:t>
            </a:r>
          </a:p>
          <a:p>
            <a:r>
              <a:rPr lang="en-US" sz="1200" dirty="0"/>
              <a:t>The score is higher when clusters are dense and well separated, which relates to a standard concept of a cluster.</a:t>
            </a:r>
          </a:p>
        </p:txBody>
      </p:sp>
    </p:spTree>
    <p:extLst>
      <p:ext uri="{BB962C8B-B14F-4D97-AF65-F5344CB8AC3E}">
        <p14:creationId xmlns:p14="http://schemas.microsoft.com/office/powerpoint/2010/main" val="317617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0129-768A-4AAA-9207-979128A8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2B776-1C40-45D8-A584-0590F837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212F9-2EBC-4974-A358-0E20E8471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E0A123-87D3-4F9C-907F-423D2B1A444D}"/>
              </a:ext>
            </a:extLst>
          </p:cNvPr>
          <p:cNvSpPr/>
          <p:nvPr/>
        </p:nvSpPr>
        <p:spPr>
          <a:xfrm>
            <a:off x="-1" y="891540"/>
            <a:ext cx="84825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9AEAEA-8C40-4425-A047-9EA94FC267D3}"/>
              </a:ext>
            </a:extLst>
          </p:cNvPr>
          <p:cNvSpPr/>
          <p:nvPr/>
        </p:nvSpPr>
        <p:spPr>
          <a:xfrm>
            <a:off x="91828" y="3173755"/>
            <a:ext cx="5861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00FFFF"/>
                </a:highlight>
              </a:rPr>
              <a:t>correct predictions </a:t>
            </a:r>
            <a:r>
              <a:rPr lang="en-US" sz="1600" dirty="0">
                <a:highlight>
                  <a:srgbClr val="00FFFF"/>
                </a:highlight>
                <a:sym typeface="Wingdings" panose="05000000000000000000" pitchFamily="2" charset="2"/>
              </a:rPr>
              <a:t></a:t>
            </a:r>
            <a:r>
              <a:rPr lang="en-US" sz="1600" dirty="0">
                <a:highlight>
                  <a:srgbClr val="00FFFF"/>
                </a:highlight>
              </a:rPr>
              <a:t> f</a:t>
            </a:r>
            <a:r>
              <a:rPr lang="en-US" sz="1600" baseline="-25000" dirty="0">
                <a:highlight>
                  <a:srgbClr val="00FFFF"/>
                </a:highlight>
              </a:rPr>
              <a:t>00</a:t>
            </a:r>
            <a:r>
              <a:rPr lang="en-US" sz="1600" dirty="0">
                <a:highlight>
                  <a:srgbClr val="00FFFF"/>
                </a:highlight>
              </a:rPr>
              <a:t> + f</a:t>
            </a:r>
            <a:r>
              <a:rPr lang="en-US" sz="1600" baseline="-25000" dirty="0">
                <a:highlight>
                  <a:srgbClr val="00FFFF"/>
                </a:highlight>
              </a:rPr>
              <a:t>11</a:t>
            </a:r>
            <a:r>
              <a:rPr lang="en-US" sz="1600" dirty="0">
                <a:highlight>
                  <a:srgbClr val="00FFFF"/>
                </a:highlight>
              </a:rPr>
              <a:t>  || Incorrect predictions </a:t>
            </a:r>
            <a:r>
              <a:rPr lang="en-US" sz="1600" dirty="0">
                <a:highlight>
                  <a:srgbClr val="00FFFF"/>
                </a:highlight>
                <a:sym typeface="Wingdings" panose="05000000000000000000" pitchFamily="2" charset="2"/>
              </a:rPr>
              <a:t> </a:t>
            </a:r>
            <a:r>
              <a:rPr lang="en-US" sz="1600" dirty="0">
                <a:highlight>
                  <a:srgbClr val="00FFFF"/>
                </a:highlight>
              </a:rPr>
              <a:t>f</a:t>
            </a:r>
            <a:r>
              <a:rPr lang="en-US" sz="1600" baseline="-25000" dirty="0">
                <a:highlight>
                  <a:srgbClr val="00FFFF"/>
                </a:highlight>
              </a:rPr>
              <a:t>01</a:t>
            </a:r>
            <a:r>
              <a:rPr lang="en-US" sz="1600" dirty="0">
                <a:highlight>
                  <a:srgbClr val="00FFFF"/>
                </a:highlight>
              </a:rPr>
              <a:t> + f</a:t>
            </a:r>
            <a:r>
              <a:rPr lang="en-US" sz="1600" baseline="-25000" dirty="0">
                <a:highlight>
                  <a:srgbClr val="00FFFF"/>
                </a:highlight>
              </a:rPr>
              <a:t>10</a:t>
            </a:r>
            <a:r>
              <a:rPr lang="en-US" sz="1600" dirty="0">
                <a:highlight>
                  <a:srgbClr val="00FFFF"/>
                </a:highlight>
              </a:rPr>
              <a:t>. 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accuracy</a:t>
            </a:r>
            <a:r>
              <a:rPr lang="en-US" sz="1600" dirty="0"/>
              <a:t> = correct predictions / total predictions</a:t>
            </a:r>
          </a:p>
          <a:p>
            <a:r>
              <a:rPr lang="en-US" sz="1600" dirty="0"/>
              <a:t> = (f</a:t>
            </a:r>
            <a:r>
              <a:rPr lang="en-US" sz="1600" baseline="-25000" dirty="0"/>
              <a:t>00</a:t>
            </a:r>
            <a:r>
              <a:rPr lang="en-US" sz="1600" dirty="0"/>
              <a:t> + f</a:t>
            </a:r>
            <a:r>
              <a:rPr lang="en-US" sz="1600" baseline="-25000" dirty="0"/>
              <a:t>11</a:t>
            </a:r>
            <a:r>
              <a:rPr lang="en-US" sz="1600" dirty="0"/>
              <a:t>) / (f</a:t>
            </a:r>
            <a:r>
              <a:rPr lang="en-US" sz="1600" baseline="-25000" dirty="0"/>
              <a:t>00</a:t>
            </a:r>
            <a:r>
              <a:rPr lang="en-US" sz="1600" dirty="0"/>
              <a:t> + f</a:t>
            </a:r>
            <a:r>
              <a:rPr lang="en-US" sz="1600" baseline="-25000" dirty="0"/>
              <a:t>10</a:t>
            </a:r>
            <a:r>
              <a:rPr lang="en-US" sz="1600" dirty="0"/>
              <a:t> + f</a:t>
            </a:r>
            <a:r>
              <a:rPr lang="en-US" sz="1600" baseline="-25000" dirty="0"/>
              <a:t>01</a:t>
            </a:r>
            <a:r>
              <a:rPr lang="en-US" sz="1600" dirty="0"/>
              <a:t> + f</a:t>
            </a:r>
            <a:r>
              <a:rPr lang="en-US" sz="1600" baseline="-25000" dirty="0"/>
              <a:t>11</a:t>
            </a:r>
            <a:r>
              <a:rPr lang="en-US" sz="1600" dirty="0"/>
              <a:t>).</a:t>
            </a:r>
          </a:p>
          <a:p>
            <a:r>
              <a:rPr lang="en-US" sz="1600" dirty="0">
                <a:solidFill>
                  <a:srgbClr val="0070C0"/>
                </a:solidFill>
              </a:rPr>
              <a:t>error rate  </a:t>
            </a:r>
            <a:r>
              <a:rPr lang="en-US" sz="1600" dirty="0"/>
              <a:t>= incorrect predictions / total predictions</a:t>
            </a:r>
          </a:p>
          <a:p>
            <a:r>
              <a:rPr lang="en-US" sz="1600" dirty="0"/>
              <a:t> = (f</a:t>
            </a:r>
            <a:r>
              <a:rPr lang="en-US" sz="1600" baseline="-25000" dirty="0"/>
              <a:t>10</a:t>
            </a:r>
            <a:r>
              <a:rPr lang="en-US" sz="1600" dirty="0"/>
              <a:t> + f</a:t>
            </a:r>
            <a:r>
              <a:rPr lang="en-US" sz="1600" baseline="-25000" dirty="0"/>
              <a:t>01</a:t>
            </a:r>
            <a:r>
              <a:rPr lang="en-US" sz="1600" dirty="0"/>
              <a:t>) / (f</a:t>
            </a:r>
            <a:r>
              <a:rPr lang="en-US" sz="1600" baseline="-25000" dirty="0"/>
              <a:t>00</a:t>
            </a:r>
            <a:r>
              <a:rPr lang="en-US" sz="1600" dirty="0"/>
              <a:t> + f</a:t>
            </a:r>
            <a:r>
              <a:rPr lang="en-US" sz="1600" baseline="-25000" dirty="0"/>
              <a:t>10</a:t>
            </a:r>
            <a:r>
              <a:rPr lang="en-US" sz="1600" dirty="0"/>
              <a:t> + f</a:t>
            </a:r>
            <a:r>
              <a:rPr lang="en-US" sz="1600" baseline="-25000" dirty="0"/>
              <a:t>01</a:t>
            </a:r>
            <a:r>
              <a:rPr lang="en-US" sz="1600" dirty="0"/>
              <a:t> + f</a:t>
            </a:r>
            <a:r>
              <a:rPr lang="en-US" sz="1600" baseline="-25000" dirty="0"/>
              <a:t>11</a:t>
            </a:r>
            <a:r>
              <a:rPr lang="en-US" sz="1600" dirty="0"/>
              <a:t>).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92EB0A-6AA2-4C20-A2A1-912C9C5B97FD}"/>
              </a:ext>
            </a:extLst>
          </p:cNvPr>
          <p:cNvSpPr/>
          <p:nvPr/>
        </p:nvSpPr>
        <p:spPr>
          <a:xfrm>
            <a:off x="5685622" y="1014650"/>
            <a:ext cx="33665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/>
              <a:t>Norms on confusion matrix</a:t>
            </a:r>
          </a:p>
          <a:p>
            <a:endParaRPr lang="en-US" sz="1200" i="1" dirty="0"/>
          </a:p>
          <a:p>
            <a:r>
              <a:rPr lang="en-US" sz="1200" i="1" dirty="0"/>
              <a:t>0 - Negative (E.g. does not have diabetes, NO)</a:t>
            </a:r>
          </a:p>
          <a:p>
            <a:r>
              <a:rPr lang="en-US" sz="1200" i="1" dirty="0"/>
              <a:t>1 - Positive (E.g. has diabetes, or YES)</a:t>
            </a:r>
          </a:p>
          <a:p>
            <a:endParaRPr lang="en-US" sz="1200" i="1" dirty="0"/>
          </a:p>
          <a:p>
            <a:endParaRPr lang="en-US" sz="1200" i="1" dirty="0"/>
          </a:p>
          <a:p>
            <a:r>
              <a:rPr lang="en-US" sz="1200" dirty="0">
                <a:solidFill>
                  <a:srgbClr val="000000"/>
                </a:solidFill>
              </a:rPr>
              <a:t>f</a:t>
            </a:r>
            <a:r>
              <a:rPr lang="en-US" sz="1200" baseline="-25000" dirty="0">
                <a:solidFill>
                  <a:srgbClr val="000000"/>
                </a:solidFill>
              </a:rPr>
              <a:t>00</a:t>
            </a:r>
            <a:r>
              <a:rPr lang="en-US" sz="1200" dirty="0">
                <a:solidFill>
                  <a:srgbClr val="000000"/>
                </a:solidFill>
              </a:rPr>
              <a:t> – True Negative (TN)</a:t>
            </a:r>
          </a:p>
          <a:p>
            <a:r>
              <a:rPr lang="en-US" sz="1200" dirty="0">
                <a:solidFill>
                  <a:srgbClr val="000000"/>
                </a:solidFill>
              </a:rPr>
              <a:t>f</a:t>
            </a:r>
            <a:r>
              <a:rPr lang="en-US" sz="1200" baseline="-25000" dirty="0">
                <a:solidFill>
                  <a:srgbClr val="000000"/>
                </a:solidFill>
              </a:rPr>
              <a:t>11</a:t>
            </a:r>
            <a:r>
              <a:rPr lang="en-US" sz="1200" dirty="0">
                <a:solidFill>
                  <a:srgbClr val="000000"/>
                </a:solidFill>
              </a:rPr>
              <a:t> – True Positive (TP)</a:t>
            </a: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f</a:t>
            </a:r>
            <a:r>
              <a:rPr lang="en-US" sz="1200" baseline="-25000" dirty="0">
                <a:solidFill>
                  <a:srgbClr val="000000"/>
                </a:solidFill>
              </a:rPr>
              <a:t>01</a:t>
            </a:r>
            <a:r>
              <a:rPr lang="en-US" sz="1200" dirty="0">
                <a:solidFill>
                  <a:srgbClr val="000000"/>
                </a:solidFill>
              </a:rPr>
              <a:t> – False Positive (FP) .. Also called type-1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</a:rPr>
              <a:t>f</a:t>
            </a:r>
            <a:r>
              <a:rPr lang="en-US" sz="1200" baseline="-25000" dirty="0">
                <a:solidFill>
                  <a:srgbClr val="000000"/>
                </a:solidFill>
              </a:rPr>
              <a:t>10</a:t>
            </a:r>
            <a:r>
              <a:rPr lang="en-US" sz="1200" dirty="0">
                <a:solidFill>
                  <a:srgbClr val="000000"/>
                </a:solidFill>
              </a:rPr>
              <a:t> – False Negative (FN) .. Also called type-</a:t>
            </a:r>
          </a:p>
          <a:p>
            <a:endParaRPr lang="en-US" sz="12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2F937-1E12-408A-82F2-9FDA7CF1C913}"/>
              </a:ext>
            </a:extLst>
          </p:cNvPr>
          <p:cNvGrpSpPr/>
          <p:nvPr/>
        </p:nvGrpSpPr>
        <p:grpSpPr>
          <a:xfrm>
            <a:off x="91828" y="974336"/>
            <a:ext cx="5593794" cy="1597414"/>
            <a:chOff x="91828" y="974336"/>
            <a:chExt cx="5593794" cy="159741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57881E9-05E4-435A-966C-498BFE196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828" y="974336"/>
              <a:ext cx="5593794" cy="159741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FBB4200-E5D3-4CFB-8ACC-E24A96129911}"/>
                    </a:ext>
                  </a:extLst>
                </p14:cNvPr>
                <p14:cNvContentPartPr/>
                <p14:nvPr/>
              </p14:nvContentPartPr>
              <p14:xfrm>
                <a:off x="4632909" y="2185851"/>
                <a:ext cx="235440" cy="261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FBB4200-E5D3-4CFB-8ACC-E24A9612991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23909" y="2176851"/>
                  <a:ext cx="2530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B668673-9D45-422A-BDF5-2BDA818001E2}"/>
                    </a:ext>
                  </a:extLst>
                </p14:cNvPr>
                <p14:cNvContentPartPr/>
                <p14:nvPr/>
              </p14:nvContentPartPr>
              <p14:xfrm>
                <a:off x="4943589" y="2193051"/>
                <a:ext cx="153720" cy="236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B668673-9D45-422A-BDF5-2BDA818001E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34589" y="2184051"/>
                  <a:ext cx="1713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5B35628-49B1-4729-9DB7-EF626E4500EB}"/>
                    </a:ext>
                  </a:extLst>
                </p14:cNvPr>
                <p14:cNvContentPartPr/>
                <p14:nvPr/>
              </p14:nvContentPartPr>
              <p14:xfrm>
                <a:off x="3379029" y="1837371"/>
                <a:ext cx="279000" cy="192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5B35628-49B1-4729-9DB7-EF626E4500E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70029" y="1828371"/>
                  <a:ext cx="2966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29E0E24-8F3C-4C4A-93FD-CCCD9D8E79AF}"/>
                    </a:ext>
                  </a:extLst>
                </p14:cNvPr>
                <p14:cNvContentPartPr/>
                <p14:nvPr/>
              </p14:nvContentPartPr>
              <p14:xfrm>
                <a:off x="3717789" y="1802811"/>
                <a:ext cx="262440" cy="244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29E0E24-8F3C-4C4A-93FD-CCCD9D8E79A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08789" y="1793811"/>
                  <a:ext cx="2800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7A432A0-13B7-495A-90EF-4971FB24A44B}"/>
                    </a:ext>
                  </a:extLst>
                </p14:cNvPr>
                <p14:cNvContentPartPr/>
                <p14:nvPr/>
              </p14:nvContentPartPr>
              <p14:xfrm>
                <a:off x="4797502" y="1855341"/>
                <a:ext cx="148320" cy="227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7A432A0-13B7-495A-90EF-4971FB24A44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88502" y="1846341"/>
                  <a:ext cx="1659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E549C7E-B8D8-4BC8-91C9-597204485A9F}"/>
                    </a:ext>
                  </a:extLst>
                </p14:cNvPr>
                <p14:cNvContentPartPr/>
                <p14:nvPr/>
              </p14:nvContentPartPr>
              <p14:xfrm>
                <a:off x="5010009" y="1840941"/>
                <a:ext cx="174600" cy="255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E549C7E-B8D8-4BC8-91C9-597204485A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01009" y="1831941"/>
                  <a:ext cx="1922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A591DEE-B05E-4D8E-BBB2-95EB2D5E69D6}"/>
                    </a:ext>
                  </a:extLst>
                </p14:cNvPr>
                <p14:cNvContentPartPr/>
                <p14:nvPr/>
              </p14:nvContentPartPr>
              <p14:xfrm>
                <a:off x="3526989" y="2229411"/>
                <a:ext cx="148320" cy="244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A591DEE-B05E-4D8E-BBB2-95EB2D5E69D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17989" y="2220411"/>
                  <a:ext cx="1659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5F16788-504B-4A86-824A-2226FF5DEAED}"/>
                    </a:ext>
                  </a:extLst>
                </p14:cNvPr>
                <p14:cNvContentPartPr/>
                <p14:nvPr/>
              </p14:nvContentPartPr>
              <p14:xfrm>
                <a:off x="3822909" y="2177211"/>
                <a:ext cx="209520" cy="209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5F16788-504B-4A86-824A-2226FF5DEAE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13909" y="2168211"/>
                  <a:ext cx="227160" cy="22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5215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BBB5-85ED-403A-87A3-662A649E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on positives and negatives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4677F-C864-4E07-A96B-F7D77B4F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6C4F5-BCC1-4A63-BE6D-9939D06E8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6DC46-44B9-4DA9-9310-49B279BACB2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08366" y="1070972"/>
          <a:ext cx="3143790" cy="518160"/>
        </p:xfrm>
        <a:graphic>
          <a:graphicData uri="http://schemas.openxmlformats.org/drawingml/2006/table">
            <a:tbl>
              <a:tblPr firstRow="1" bandRow="1">
                <a:tableStyleId>{1E5458E1-0376-4910-A6E8-49B6F46B1678}</a:tableStyleId>
              </a:tblPr>
              <a:tblGrid>
                <a:gridCol w="314379">
                  <a:extLst>
                    <a:ext uri="{9D8B030D-6E8A-4147-A177-3AD203B41FA5}">
                      <a16:colId xmlns:a16="http://schemas.microsoft.com/office/drawing/2014/main" val="2999349171"/>
                    </a:ext>
                  </a:extLst>
                </a:gridCol>
                <a:gridCol w="314379">
                  <a:extLst>
                    <a:ext uri="{9D8B030D-6E8A-4147-A177-3AD203B41FA5}">
                      <a16:colId xmlns:a16="http://schemas.microsoft.com/office/drawing/2014/main" val="3886654093"/>
                    </a:ext>
                  </a:extLst>
                </a:gridCol>
                <a:gridCol w="314379">
                  <a:extLst>
                    <a:ext uri="{9D8B030D-6E8A-4147-A177-3AD203B41FA5}">
                      <a16:colId xmlns:a16="http://schemas.microsoft.com/office/drawing/2014/main" val="39394815"/>
                    </a:ext>
                  </a:extLst>
                </a:gridCol>
                <a:gridCol w="314379">
                  <a:extLst>
                    <a:ext uri="{9D8B030D-6E8A-4147-A177-3AD203B41FA5}">
                      <a16:colId xmlns:a16="http://schemas.microsoft.com/office/drawing/2014/main" val="2298827665"/>
                    </a:ext>
                  </a:extLst>
                </a:gridCol>
                <a:gridCol w="314379">
                  <a:extLst>
                    <a:ext uri="{9D8B030D-6E8A-4147-A177-3AD203B41FA5}">
                      <a16:colId xmlns:a16="http://schemas.microsoft.com/office/drawing/2014/main" val="3522701756"/>
                    </a:ext>
                  </a:extLst>
                </a:gridCol>
                <a:gridCol w="314379">
                  <a:extLst>
                    <a:ext uri="{9D8B030D-6E8A-4147-A177-3AD203B41FA5}">
                      <a16:colId xmlns:a16="http://schemas.microsoft.com/office/drawing/2014/main" val="3475187351"/>
                    </a:ext>
                  </a:extLst>
                </a:gridCol>
                <a:gridCol w="314379">
                  <a:extLst>
                    <a:ext uri="{9D8B030D-6E8A-4147-A177-3AD203B41FA5}">
                      <a16:colId xmlns:a16="http://schemas.microsoft.com/office/drawing/2014/main" val="340240578"/>
                    </a:ext>
                  </a:extLst>
                </a:gridCol>
                <a:gridCol w="314379">
                  <a:extLst>
                    <a:ext uri="{9D8B030D-6E8A-4147-A177-3AD203B41FA5}">
                      <a16:colId xmlns:a16="http://schemas.microsoft.com/office/drawing/2014/main" val="1906506678"/>
                    </a:ext>
                  </a:extLst>
                </a:gridCol>
                <a:gridCol w="314379">
                  <a:extLst>
                    <a:ext uri="{9D8B030D-6E8A-4147-A177-3AD203B41FA5}">
                      <a16:colId xmlns:a16="http://schemas.microsoft.com/office/drawing/2014/main" val="1944810489"/>
                    </a:ext>
                  </a:extLst>
                </a:gridCol>
                <a:gridCol w="314379">
                  <a:extLst>
                    <a:ext uri="{9D8B030D-6E8A-4147-A177-3AD203B41FA5}">
                      <a16:colId xmlns:a16="http://schemas.microsoft.com/office/drawing/2014/main" val="1841904475"/>
                    </a:ext>
                  </a:extLst>
                </a:gridCol>
              </a:tblGrid>
              <a:tr h="178617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35975"/>
                  </a:ext>
                </a:extLst>
              </a:tr>
              <a:tr h="178617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528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0DA308-47F6-4A8A-B362-3CF6C4EE4F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52156" y="1070972"/>
          <a:ext cx="3143790" cy="518160"/>
        </p:xfrm>
        <a:graphic>
          <a:graphicData uri="http://schemas.openxmlformats.org/drawingml/2006/table">
            <a:tbl>
              <a:tblPr firstRow="1" bandRow="1">
                <a:tableStyleId>{1E5458E1-0376-4910-A6E8-49B6F46B1678}</a:tableStyleId>
              </a:tblPr>
              <a:tblGrid>
                <a:gridCol w="314379">
                  <a:extLst>
                    <a:ext uri="{9D8B030D-6E8A-4147-A177-3AD203B41FA5}">
                      <a16:colId xmlns:a16="http://schemas.microsoft.com/office/drawing/2014/main" val="3451868503"/>
                    </a:ext>
                  </a:extLst>
                </a:gridCol>
                <a:gridCol w="314379">
                  <a:extLst>
                    <a:ext uri="{9D8B030D-6E8A-4147-A177-3AD203B41FA5}">
                      <a16:colId xmlns:a16="http://schemas.microsoft.com/office/drawing/2014/main" val="1487276297"/>
                    </a:ext>
                  </a:extLst>
                </a:gridCol>
                <a:gridCol w="314379">
                  <a:extLst>
                    <a:ext uri="{9D8B030D-6E8A-4147-A177-3AD203B41FA5}">
                      <a16:colId xmlns:a16="http://schemas.microsoft.com/office/drawing/2014/main" val="1051523314"/>
                    </a:ext>
                  </a:extLst>
                </a:gridCol>
                <a:gridCol w="314379">
                  <a:extLst>
                    <a:ext uri="{9D8B030D-6E8A-4147-A177-3AD203B41FA5}">
                      <a16:colId xmlns:a16="http://schemas.microsoft.com/office/drawing/2014/main" val="3939220159"/>
                    </a:ext>
                  </a:extLst>
                </a:gridCol>
                <a:gridCol w="314379">
                  <a:extLst>
                    <a:ext uri="{9D8B030D-6E8A-4147-A177-3AD203B41FA5}">
                      <a16:colId xmlns:a16="http://schemas.microsoft.com/office/drawing/2014/main" val="3312274501"/>
                    </a:ext>
                  </a:extLst>
                </a:gridCol>
                <a:gridCol w="314379">
                  <a:extLst>
                    <a:ext uri="{9D8B030D-6E8A-4147-A177-3AD203B41FA5}">
                      <a16:colId xmlns:a16="http://schemas.microsoft.com/office/drawing/2014/main" val="1659153640"/>
                    </a:ext>
                  </a:extLst>
                </a:gridCol>
                <a:gridCol w="314379">
                  <a:extLst>
                    <a:ext uri="{9D8B030D-6E8A-4147-A177-3AD203B41FA5}">
                      <a16:colId xmlns:a16="http://schemas.microsoft.com/office/drawing/2014/main" val="4238226866"/>
                    </a:ext>
                  </a:extLst>
                </a:gridCol>
                <a:gridCol w="314379">
                  <a:extLst>
                    <a:ext uri="{9D8B030D-6E8A-4147-A177-3AD203B41FA5}">
                      <a16:colId xmlns:a16="http://schemas.microsoft.com/office/drawing/2014/main" val="635273535"/>
                    </a:ext>
                  </a:extLst>
                </a:gridCol>
                <a:gridCol w="314379">
                  <a:extLst>
                    <a:ext uri="{9D8B030D-6E8A-4147-A177-3AD203B41FA5}">
                      <a16:colId xmlns:a16="http://schemas.microsoft.com/office/drawing/2014/main" val="1109586977"/>
                    </a:ext>
                  </a:extLst>
                </a:gridCol>
                <a:gridCol w="314379">
                  <a:extLst>
                    <a:ext uri="{9D8B030D-6E8A-4147-A177-3AD203B41FA5}">
                      <a16:colId xmlns:a16="http://schemas.microsoft.com/office/drawing/2014/main" val="549014607"/>
                    </a:ext>
                  </a:extLst>
                </a:gridCol>
              </a:tblGrid>
              <a:tr h="178617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607451"/>
                  </a:ext>
                </a:extLst>
              </a:tr>
              <a:tr h="178617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5060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97AA0C-0F0E-4412-84C2-A6F92917E32F}"/>
              </a:ext>
            </a:extLst>
          </p:cNvPr>
          <p:cNvSpPr txBox="1"/>
          <p:nvPr/>
        </p:nvSpPr>
        <p:spPr>
          <a:xfrm>
            <a:off x="496389" y="1070972"/>
            <a:ext cx="1497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True (test/ reference)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16F63-1C19-47A1-A9DA-B5C3CA01B137}"/>
              </a:ext>
            </a:extLst>
          </p:cNvPr>
          <p:cNvSpPr txBox="1"/>
          <p:nvPr/>
        </p:nvSpPr>
        <p:spPr>
          <a:xfrm>
            <a:off x="496389" y="1306098"/>
            <a:ext cx="1497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Predicated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5D20CE-B492-4ABF-A393-9B6814F5583C}"/>
              </a:ext>
            </a:extLst>
          </p:cNvPr>
          <p:cNvCxnSpPr>
            <a:stCxn id="7" idx="3"/>
          </p:cNvCxnSpPr>
          <p:nvPr/>
        </p:nvCxnSpPr>
        <p:spPr>
          <a:xfrm>
            <a:off x="1994263" y="1201777"/>
            <a:ext cx="653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CEF9C8-7E44-4C5A-823C-6F9C58E111F2}"/>
              </a:ext>
            </a:extLst>
          </p:cNvPr>
          <p:cNvCxnSpPr>
            <a:cxnSpLocks/>
          </p:cNvCxnSpPr>
          <p:nvPr/>
        </p:nvCxnSpPr>
        <p:spPr>
          <a:xfrm>
            <a:off x="1454332" y="1436903"/>
            <a:ext cx="11930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3ED563-22C3-4A13-B808-4B047A5BAB52}"/>
              </a:ext>
            </a:extLst>
          </p:cNvPr>
          <p:cNvCxnSpPr/>
          <p:nvPr/>
        </p:nvCxnSpPr>
        <p:spPr>
          <a:xfrm>
            <a:off x="2838994" y="1589132"/>
            <a:ext cx="0" cy="2268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589FAC-A852-4DBB-9C7C-B90CF2BF61D5}"/>
              </a:ext>
            </a:extLst>
          </p:cNvPr>
          <p:cNvCxnSpPr/>
          <p:nvPr/>
        </p:nvCxnSpPr>
        <p:spPr>
          <a:xfrm>
            <a:off x="3792582" y="1567708"/>
            <a:ext cx="0" cy="22687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1720B8-1BB7-4361-AF7C-1F4CADDEA392}"/>
              </a:ext>
            </a:extLst>
          </p:cNvPr>
          <p:cNvCxnSpPr/>
          <p:nvPr/>
        </p:nvCxnSpPr>
        <p:spPr>
          <a:xfrm>
            <a:off x="4785359" y="1589132"/>
            <a:ext cx="0" cy="2268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C999F2-B9F0-4647-B2E5-86EA9A344531}"/>
              </a:ext>
            </a:extLst>
          </p:cNvPr>
          <p:cNvCxnSpPr/>
          <p:nvPr/>
        </p:nvCxnSpPr>
        <p:spPr>
          <a:xfrm>
            <a:off x="7903028" y="1567707"/>
            <a:ext cx="0" cy="2268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B89A09-1689-4F53-B453-FD8B2B772D0A}"/>
              </a:ext>
            </a:extLst>
          </p:cNvPr>
          <p:cNvCxnSpPr/>
          <p:nvPr/>
        </p:nvCxnSpPr>
        <p:spPr>
          <a:xfrm>
            <a:off x="5686697" y="1589132"/>
            <a:ext cx="0" cy="22687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A3B0AA-FF2E-4A3F-8D20-EAF51FE480F0}"/>
              </a:ext>
            </a:extLst>
          </p:cNvPr>
          <p:cNvCxnSpPr/>
          <p:nvPr/>
        </p:nvCxnSpPr>
        <p:spPr>
          <a:xfrm>
            <a:off x="5381896" y="1589132"/>
            <a:ext cx="0" cy="22687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C6D9F6-ACFE-4127-8109-A7B93932D5B9}"/>
              </a:ext>
            </a:extLst>
          </p:cNvPr>
          <p:cNvCxnSpPr/>
          <p:nvPr/>
        </p:nvCxnSpPr>
        <p:spPr>
          <a:xfrm>
            <a:off x="7585165" y="1589132"/>
            <a:ext cx="0" cy="22687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94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8AC6-FFAA-4D06-966B-2B2C79CE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 (medical testing)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36C7B-123F-48E8-A430-6FD7486A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C655A-6C93-4171-8CA4-0EBC43217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75831C-3BA3-4922-87AA-52EA53B85B5A}"/>
              </a:ext>
            </a:extLst>
          </p:cNvPr>
          <p:cNvSpPr/>
          <p:nvPr/>
        </p:nvSpPr>
        <p:spPr>
          <a:xfrm>
            <a:off x="54244" y="891540"/>
            <a:ext cx="908975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Negative</a:t>
            </a:r>
            <a:r>
              <a:rPr lang="en-US" sz="1600" dirty="0"/>
              <a:t> – person does not have disease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Positive</a:t>
            </a:r>
            <a:r>
              <a:rPr lang="en-US" sz="1600" dirty="0"/>
              <a:t> – person does have the disease</a:t>
            </a:r>
          </a:p>
          <a:p>
            <a:endParaRPr lang="en-US" sz="1600" dirty="0"/>
          </a:p>
          <a:p>
            <a:r>
              <a:rPr lang="en-US" sz="1600" dirty="0"/>
              <a:t>A </a:t>
            </a:r>
            <a:r>
              <a:rPr lang="en-US" sz="1600" dirty="0">
                <a:solidFill>
                  <a:srgbClr val="0070C0"/>
                </a:solidFill>
              </a:rPr>
              <a:t>false positive </a:t>
            </a:r>
            <a:r>
              <a:rPr lang="en-US" sz="1600" dirty="0"/>
              <a:t>is an error in data reporting in which a test result improperly indicates </a:t>
            </a:r>
            <a:r>
              <a:rPr lang="en-US" sz="1600" dirty="0">
                <a:highlight>
                  <a:srgbClr val="FFFF00"/>
                </a:highlight>
              </a:rPr>
              <a:t>presence</a:t>
            </a:r>
            <a:r>
              <a:rPr lang="en-US" sz="1600" dirty="0"/>
              <a:t> of a condition, such as a disease (the result is positive), when in reality it is not present, </a:t>
            </a:r>
          </a:p>
          <a:p>
            <a:r>
              <a:rPr lang="en-US" sz="1200" dirty="0"/>
              <a:t>(type-1 error)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A </a:t>
            </a:r>
            <a:r>
              <a:rPr lang="en-US" sz="1600" dirty="0">
                <a:solidFill>
                  <a:srgbClr val="0070C0"/>
                </a:solidFill>
              </a:rPr>
              <a:t>false negative </a:t>
            </a:r>
            <a:r>
              <a:rPr lang="en-US" sz="1600" dirty="0"/>
              <a:t>is an error in which a test result improperly indicates </a:t>
            </a:r>
            <a:r>
              <a:rPr lang="en-US" sz="1600" dirty="0">
                <a:highlight>
                  <a:srgbClr val="FFFF00"/>
                </a:highlight>
              </a:rPr>
              <a:t>no presence </a:t>
            </a:r>
            <a:r>
              <a:rPr lang="en-US" sz="1600" dirty="0"/>
              <a:t>of a condition when it actually is present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</a:rPr>
              <a:t>(type-II error)</a:t>
            </a:r>
          </a:p>
          <a:p>
            <a:endParaRPr lang="en-US" sz="1600" dirty="0"/>
          </a:p>
        </p:txBody>
      </p:sp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CF8CF6F2-6E8C-42E9-B7A8-D2345DDB2C09}"/>
              </a:ext>
            </a:extLst>
          </p:cNvPr>
          <p:cNvSpPr/>
          <p:nvPr/>
        </p:nvSpPr>
        <p:spPr>
          <a:xfrm>
            <a:off x="7086600" y="1949263"/>
            <a:ext cx="1416157" cy="720653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False alarm</a:t>
            </a:r>
          </a:p>
        </p:txBody>
      </p:sp>
    </p:spTree>
    <p:extLst>
      <p:ext uri="{BB962C8B-B14F-4D97-AF65-F5344CB8AC3E}">
        <p14:creationId xmlns:p14="http://schemas.microsoft.com/office/powerpoint/2010/main" val="87509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AF6E-2D01-4E29-9B15-FC5403E7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different types of mistakes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CDC78-B8DF-45EE-A09F-B9C03A5E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10167-1F1A-4721-9C56-D12F8AEC1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2289B3-5922-4303-B494-34EEED7BBD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5004" y="2999031"/>
          <a:ext cx="7441770" cy="1582420"/>
        </p:xfrm>
        <a:graphic>
          <a:graphicData uri="http://schemas.openxmlformats.org/drawingml/2006/table">
            <a:tbl>
              <a:tblPr firstRow="1" bandRow="1">
                <a:tableStyleId>{1E5458E1-0376-4910-A6E8-49B6F46B1678}</a:tableStyleId>
              </a:tblPr>
              <a:tblGrid>
                <a:gridCol w="2480590">
                  <a:extLst>
                    <a:ext uri="{9D8B030D-6E8A-4147-A177-3AD203B41FA5}">
                      <a16:colId xmlns:a16="http://schemas.microsoft.com/office/drawing/2014/main" val="1682506799"/>
                    </a:ext>
                  </a:extLst>
                </a:gridCol>
                <a:gridCol w="2480590">
                  <a:extLst>
                    <a:ext uri="{9D8B030D-6E8A-4147-A177-3AD203B41FA5}">
                      <a16:colId xmlns:a16="http://schemas.microsoft.com/office/drawing/2014/main" val="247479181"/>
                    </a:ext>
                  </a:extLst>
                </a:gridCol>
                <a:gridCol w="2480590">
                  <a:extLst>
                    <a:ext uri="{9D8B030D-6E8A-4147-A177-3AD203B41FA5}">
                      <a16:colId xmlns:a16="http://schemas.microsoft.com/office/drawing/2014/main" val="1316175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Email spam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Medical diagnosis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72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Spam, but in inbox</a:t>
                      </a:r>
                    </a:p>
                    <a:p>
                      <a:r>
                        <a:rPr lang="en-US" dirty="0"/>
                        <a:t>(annoying)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disease but predicated no disease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higher cost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940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False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lost</a:t>
                      </a:r>
                    </a:p>
                    <a:p>
                      <a:r>
                        <a:rPr lang="en-US" dirty="0"/>
                        <a:t>(Higher cost)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not have disease but predicted to have disease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wrong treatment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65465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A52F5E6-59B4-4F1F-8CBC-FAFE64E43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71" y="969617"/>
            <a:ext cx="6257436" cy="178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8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0E7F-80DA-4D25-82B8-E679D2A0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sklearn - 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B0C5E-D9A0-4E7A-8CF9-187AEA63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23A9D-486A-4366-9682-36175315C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37709-C114-47DF-AE83-2F686783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" y="1076968"/>
            <a:ext cx="8039100" cy="1790700"/>
          </a:xfrm>
          <a:prstGeom prst="rect">
            <a:avLst/>
          </a:prstGeom>
        </p:spPr>
      </p:pic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810AD45B-00B1-41BD-AD79-0F8ABAB3A4F9}"/>
              </a:ext>
            </a:extLst>
          </p:cNvPr>
          <p:cNvSpPr/>
          <p:nvPr/>
        </p:nvSpPr>
        <p:spPr>
          <a:xfrm>
            <a:off x="3375115" y="3378926"/>
            <a:ext cx="4850675" cy="1053737"/>
          </a:xfrm>
          <a:prstGeom prst="accentBorderCallout1">
            <a:avLst>
              <a:gd name="adj1" fmla="val 18750"/>
              <a:gd name="adj2" fmla="val -8333"/>
              <a:gd name="adj3" fmla="val -150948"/>
              <a:gd name="adj4" fmla="val 580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First pass the test/reference values and then the predicated values, otherwise the confusion matrix will report correctly on errors</a:t>
            </a:r>
          </a:p>
        </p:txBody>
      </p:sp>
    </p:spTree>
    <p:extLst>
      <p:ext uri="{BB962C8B-B14F-4D97-AF65-F5344CB8AC3E}">
        <p14:creationId xmlns:p14="http://schemas.microsoft.com/office/powerpoint/2010/main" val="278519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3822-0ADF-4542-8CE2-9727C926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Metrics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07708-13BC-4847-B9C9-9B8DE643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100E7-2445-452D-A502-CC553B34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DE4831-2081-4318-A1AD-4427C70D6F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2041" y="2082107"/>
          <a:ext cx="8919918" cy="10795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67830">
                  <a:extLst>
                    <a:ext uri="{9D8B030D-6E8A-4147-A177-3AD203B41FA5}">
                      <a16:colId xmlns:a16="http://schemas.microsoft.com/office/drawing/2014/main" val="1838070426"/>
                    </a:ext>
                  </a:extLst>
                </a:gridCol>
                <a:gridCol w="4878782">
                  <a:extLst>
                    <a:ext uri="{9D8B030D-6E8A-4147-A177-3AD203B41FA5}">
                      <a16:colId xmlns:a16="http://schemas.microsoft.com/office/drawing/2014/main" val="616128111"/>
                    </a:ext>
                  </a:extLst>
                </a:gridCol>
                <a:gridCol w="2973306">
                  <a:extLst>
                    <a:ext uri="{9D8B030D-6E8A-4147-A177-3AD203B41FA5}">
                      <a16:colId xmlns:a16="http://schemas.microsoft.com/office/drawing/2014/main" val="3527915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6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 predictions / total predictions  </a:t>
                      </a:r>
                    </a:p>
                    <a:p>
                      <a:r>
                        <a:rPr lang="en-US" dirty="0"/>
                        <a:t>= (f00 + f11) / (f00 + f10 + f01 + f11).</a:t>
                      </a:r>
                    </a:p>
                    <a:p>
                      <a:r>
                        <a:rPr lang="en-US" dirty="0"/>
                        <a:t>= (TP + TN)/ (TP+ TN + FP + 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99% accuracy can be excellent, good, mediocre, poor or terrible depending upon the problem.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57585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DD37413-C45D-47D8-9096-FB745EAD2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069" y="975967"/>
            <a:ext cx="3529890" cy="10059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2C32719-E18E-43BB-A989-B8F7D8AAC3AF}"/>
              </a:ext>
            </a:extLst>
          </p:cNvPr>
          <p:cNvSpPr/>
          <p:nvPr/>
        </p:nvSpPr>
        <p:spPr>
          <a:xfrm>
            <a:off x="1" y="891540"/>
            <a:ext cx="56138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Accuracy</a:t>
            </a:r>
            <a:r>
              <a:rPr lang="en-US" sz="1600" dirty="0"/>
              <a:t> – overall how often is the classifier accurate?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51103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142762</TotalTime>
  <Words>3259</Words>
  <Application>Microsoft Office PowerPoint</Application>
  <PresentationFormat>On-screen Show (16:9)</PresentationFormat>
  <Paragraphs>487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Open Sans</vt:lpstr>
      <vt:lpstr>Gill Sans MT</vt:lpstr>
      <vt:lpstr>Parcel</vt:lpstr>
      <vt:lpstr>Machine learning</vt:lpstr>
      <vt:lpstr>Types of Predictive models</vt:lpstr>
      <vt:lpstr>Confusion matrix</vt:lpstr>
      <vt:lpstr>Confusion matrix</vt:lpstr>
      <vt:lpstr>Quiz on positives and negatives</vt:lpstr>
      <vt:lpstr>Binary classification (medical testing)</vt:lpstr>
      <vt:lpstr>Cost of different types of mistakes</vt:lpstr>
      <vt:lpstr>In sklearn - example</vt:lpstr>
      <vt:lpstr>Metrics</vt:lpstr>
      <vt:lpstr>Why accuracy metric is not sufficient</vt:lpstr>
      <vt:lpstr>Metrics</vt:lpstr>
      <vt:lpstr>Metrics</vt:lpstr>
      <vt:lpstr>Metrics</vt:lpstr>
      <vt:lpstr>Metrics</vt:lpstr>
      <vt:lpstr>example</vt:lpstr>
      <vt:lpstr>Multi class</vt:lpstr>
      <vt:lpstr>Confusion matrix for multi-class</vt:lpstr>
      <vt:lpstr>metrics</vt:lpstr>
      <vt:lpstr>Auc score &amp; ROC curve</vt:lpstr>
      <vt:lpstr>Recap on metrics</vt:lpstr>
      <vt:lpstr>background</vt:lpstr>
      <vt:lpstr>Examples – rOC curve</vt:lpstr>
      <vt:lpstr>Roc curves</vt:lpstr>
      <vt:lpstr>ROC plot</vt:lpstr>
      <vt:lpstr>Regression metrics</vt:lpstr>
      <vt:lpstr>Regression metrics</vt:lpstr>
      <vt:lpstr>Regression metrics</vt:lpstr>
      <vt:lpstr>Clustering metrics</vt:lpstr>
      <vt:lpstr>Clustering metrics</vt:lpstr>
      <vt:lpstr>Clustering metrics</vt:lpstr>
      <vt:lpstr>sklearn.metrics.adjusted_rand_score</vt:lpstr>
      <vt:lpstr>RI - Rand index</vt:lpstr>
      <vt:lpstr>RI - Rand index</vt:lpstr>
      <vt:lpstr>RI - Rand index</vt:lpstr>
      <vt:lpstr>Adjusted Rand index</vt:lpstr>
      <vt:lpstr>sklearn.metrics.homogeneity_score</vt:lpstr>
      <vt:lpstr>sklearn.metrics.silhouette_score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Bhupen Sinha</cp:lastModifiedBy>
  <cp:revision>1961</cp:revision>
  <cp:lastPrinted>2017-04-27T07:15:37Z</cp:lastPrinted>
  <dcterms:modified xsi:type="dcterms:W3CDTF">2019-02-16T03:28:17Z</dcterms:modified>
</cp:coreProperties>
</file>