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69"/>
  </p:notesMasterIdLst>
  <p:handoutMasterIdLst>
    <p:handoutMasterId r:id="rId70"/>
  </p:handoutMasterIdLst>
  <p:sldIdLst>
    <p:sldId id="421" r:id="rId2"/>
    <p:sldId id="424" r:id="rId3"/>
    <p:sldId id="436" r:id="rId4"/>
    <p:sldId id="468" r:id="rId5"/>
    <p:sldId id="469" r:id="rId6"/>
    <p:sldId id="428" r:id="rId7"/>
    <p:sldId id="442" r:id="rId8"/>
    <p:sldId id="470" r:id="rId9"/>
    <p:sldId id="472" r:id="rId10"/>
    <p:sldId id="473" r:id="rId11"/>
    <p:sldId id="474" r:id="rId12"/>
    <p:sldId id="475" r:id="rId13"/>
    <p:sldId id="476" r:id="rId14"/>
    <p:sldId id="471" r:id="rId15"/>
    <p:sldId id="429" r:id="rId16"/>
    <p:sldId id="430" r:id="rId17"/>
    <p:sldId id="477" r:id="rId18"/>
    <p:sldId id="425" r:id="rId19"/>
    <p:sldId id="426" r:id="rId20"/>
    <p:sldId id="431" r:id="rId21"/>
    <p:sldId id="432" r:id="rId22"/>
    <p:sldId id="433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78" r:id="rId31"/>
    <p:sldId id="453" r:id="rId32"/>
    <p:sldId id="479" r:id="rId33"/>
    <p:sldId id="454" r:id="rId34"/>
    <p:sldId id="455" r:id="rId35"/>
    <p:sldId id="456" r:id="rId36"/>
    <p:sldId id="457" r:id="rId37"/>
    <p:sldId id="480" r:id="rId38"/>
    <p:sldId id="486" r:id="rId39"/>
    <p:sldId id="487" r:id="rId40"/>
    <p:sldId id="489" r:id="rId41"/>
    <p:sldId id="488" r:id="rId42"/>
    <p:sldId id="490" r:id="rId43"/>
    <p:sldId id="491" r:id="rId44"/>
    <p:sldId id="492" r:id="rId45"/>
    <p:sldId id="493" r:id="rId46"/>
    <p:sldId id="494" r:id="rId47"/>
    <p:sldId id="435" r:id="rId48"/>
    <p:sldId id="458" r:id="rId49"/>
    <p:sldId id="459" r:id="rId50"/>
    <p:sldId id="460" r:id="rId51"/>
    <p:sldId id="461" r:id="rId52"/>
    <p:sldId id="462" r:id="rId53"/>
    <p:sldId id="463" r:id="rId54"/>
    <p:sldId id="484" r:id="rId55"/>
    <p:sldId id="485" r:id="rId56"/>
    <p:sldId id="464" r:id="rId57"/>
    <p:sldId id="466" r:id="rId58"/>
    <p:sldId id="467" r:id="rId59"/>
    <p:sldId id="423" r:id="rId60"/>
    <p:sldId id="437" r:id="rId61"/>
    <p:sldId id="438" r:id="rId62"/>
    <p:sldId id="481" r:id="rId63"/>
    <p:sldId id="439" r:id="rId64"/>
    <p:sldId id="482" r:id="rId65"/>
    <p:sldId id="483" r:id="rId66"/>
    <p:sldId id="440" r:id="rId67"/>
    <p:sldId id="441" r:id="rId68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Gill Sans MT" panose="020B0502020104020203" pitchFamily="34" charset="0"/>
      <p:regular r:id="rId75"/>
      <p:bold r:id="rId76"/>
      <p:italic r:id="rId77"/>
      <p:boldItalic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5628" autoAdjust="0"/>
  </p:normalViewPr>
  <p:slideViewPr>
    <p:cSldViewPr snapToGrid="0">
      <p:cViewPr varScale="1">
        <p:scale>
          <a:sx n="150" d="100"/>
          <a:sy n="150" d="100"/>
        </p:scale>
        <p:origin x="67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font" Target="fonts/font5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39BBC-1908-4A47-A700-CBAFFA11A50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564F1-C720-407F-9A01-97E7BC11B24A}">
      <dgm:prSet phldrT="[Text]" custT="1"/>
      <dgm:spPr/>
      <dgm:t>
        <a:bodyPr/>
        <a:lstStyle/>
        <a:p>
          <a:r>
            <a:rPr lang="en-US" sz="1800" dirty="0"/>
            <a:t>weather</a:t>
          </a:r>
        </a:p>
      </dgm:t>
    </dgm:pt>
    <dgm:pt modelId="{EA5DC5C5-A8FC-4D94-8242-C6E9EBC21001}" type="parTrans" cxnId="{EB62B5A4-9333-44A2-A72D-F9301802CEE0}">
      <dgm:prSet/>
      <dgm:spPr/>
      <dgm:t>
        <a:bodyPr/>
        <a:lstStyle/>
        <a:p>
          <a:endParaRPr lang="en-US" sz="1800"/>
        </a:p>
      </dgm:t>
    </dgm:pt>
    <dgm:pt modelId="{92D6302E-57EE-4B44-BDBA-41573D2FBDD2}" type="sibTrans" cxnId="{EB62B5A4-9333-44A2-A72D-F9301802CEE0}">
      <dgm:prSet/>
      <dgm:spPr/>
      <dgm:t>
        <a:bodyPr/>
        <a:lstStyle/>
        <a:p>
          <a:endParaRPr lang="en-US" sz="1800"/>
        </a:p>
      </dgm:t>
    </dgm:pt>
    <dgm:pt modelId="{A4BF5908-C497-4A3A-BA75-745F2784B40C}">
      <dgm:prSet phldrT="[Text]" custT="1"/>
      <dgm:spPr/>
      <dgm:t>
        <a:bodyPr/>
        <a:lstStyle/>
        <a:p>
          <a:r>
            <a:rPr lang="en-US" sz="1800" dirty="0"/>
            <a:t>clear</a:t>
          </a:r>
        </a:p>
      </dgm:t>
    </dgm:pt>
    <dgm:pt modelId="{E8ECB172-1EE3-4647-91AA-1FAF8DE67C1C}" type="parTrans" cxnId="{8EDD134E-49BB-40CB-B10F-4E479001EFF4}">
      <dgm:prSet/>
      <dgm:spPr/>
      <dgm:t>
        <a:bodyPr/>
        <a:lstStyle/>
        <a:p>
          <a:endParaRPr lang="en-US" sz="1800"/>
        </a:p>
      </dgm:t>
    </dgm:pt>
    <dgm:pt modelId="{EB61FB93-43E1-4961-99D7-4D442E773DFD}" type="sibTrans" cxnId="{8EDD134E-49BB-40CB-B10F-4E479001EFF4}">
      <dgm:prSet/>
      <dgm:spPr/>
      <dgm:t>
        <a:bodyPr/>
        <a:lstStyle/>
        <a:p>
          <a:endParaRPr lang="en-US" sz="1800"/>
        </a:p>
      </dgm:t>
    </dgm:pt>
    <dgm:pt modelId="{919489A1-FB86-47A0-BCDD-E2F91C72D084}">
      <dgm:prSet phldrT="[Text]" custT="1"/>
      <dgm:spPr/>
      <dgm:t>
        <a:bodyPr/>
        <a:lstStyle/>
        <a:p>
          <a:r>
            <a:rPr lang="en-US" sz="1800" dirty="0"/>
            <a:t>shower</a:t>
          </a:r>
        </a:p>
      </dgm:t>
    </dgm:pt>
    <dgm:pt modelId="{88C32600-2BE7-4670-99F2-705F7B092965}" type="parTrans" cxnId="{5334492A-2897-4A7C-A812-2445BFBF8549}">
      <dgm:prSet/>
      <dgm:spPr/>
      <dgm:t>
        <a:bodyPr/>
        <a:lstStyle/>
        <a:p>
          <a:endParaRPr lang="en-US" sz="1800"/>
        </a:p>
      </dgm:t>
    </dgm:pt>
    <dgm:pt modelId="{55B15F38-5AFA-469C-A659-9E0C16778682}" type="sibTrans" cxnId="{5334492A-2897-4A7C-A812-2445BFBF8549}">
      <dgm:prSet/>
      <dgm:spPr/>
      <dgm:t>
        <a:bodyPr/>
        <a:lstStyle/>
        <a:p>
          <a:endParaRPr lang="en-US" sz="1800"/>
        </a:p>
      </dgm:t>
    </dgm:pt>
    <dgm:pt modelId="{CC12BEB8-E3CE-4571-9CEE-F01E1D6C07FB}">
      <dgm:prSet phldrT="[Text]" custT="1"/>
      <dgm:spPr/>
      <dgm:t>
        <a:bodyPr/>
        <a:lstStyle/>
        <a:p>
          <a:r>
            <a:rPr lang="en-US" sz="1800" dirty="0"/>
            <a:t>storm</a:t>
          </a:r>
        </a:p>
      </dgm:t>
    </dgm:pt>
    <dgm:pt modelId="{76ED1271-1D18-48E6-A07D-619F8B6B02A9}" type="parTrans" cxnId="{49072BCB-6AB4-4898-AFB5-699422FAD508}">
      <dgm:prSet/>
      <dgm:spPr/>
      <dgm:t>
        <a:bodyPr/>
        <a:lstStyle/>
        <a:p>
          <a:endParaRPr lang="en-US" sz="1800"/>
        </a:p>
      </dgm:t>
    </dgm:pt>
    <dgm:pt modelId="{2CF9378A-E55A-4DAF-B9A9-330F6BFBF8F3}" type="sibTrans" cxnId="{49072BCB-6AB4-4898-AFB5-699422FAD508}">
      <dgm:prSet/>
      <dgm:spPr/>
      <dgm:t>
        <a:bodyPr/>
        <a:lstStyle/>
        <a:p>
          <a:endParaRPr lang="en-US" sz="1800"/>
        </a:p>
      </dgm:t>
    </dgm:pt>
    <dgm:pt modelId="{E62DEAAB-0081-459C-BA47-85380A4CF038}" type="pres">
      <dgm:prSet presAssocID="{D2639BBC-1908-4A47-A700-CBAFFA11A50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4D4E68-758C-4633-871E-DB15F723DD3F}" type="pres">
      <dgm:prSet presAssocID="{049564F1-C720-407F-9A01-97E7BC11B24A}" presName="hierRoot1" presStyleCnt="0">
        <dgm:presLayoutVars>
          <dgm:hierBranch val="init"/>
        </dgm:presLayoutVars>
      </dgm:prSet>
      <dgm:spPr/>
    </dgm:pt>
    <dgm:pt modelId="{6614B443-AA11-4E0E-9DFD-18AE4D5D46CF}" type="pres">
      <dgm:prSet presAssocID="{049564F1-C720-407F-9A01-97E7BC11B24A}" presName="rootComposite1" presStyleCnt="0"/>
      <dgm:spPr/>
    </dgm:pt>
    <dgm:pt modelId="{BF363E3F-108B-4722-9079-E385AB3E7CE4}" type="pres">
      <dgm:prSet presAssocID="{049564F1-C720-407F-9A01-97E7BC11B24A}" presName="rootText1" presStyleLbl="alignAcc1" presStyleIdx="0" presStyleCnt="0">
        <dgm:presLayoutVars>
          <dgm:chPref val="3"/>
        </dgm:presLayoutVars>
      </dgm:prSet>
      <dgm:spPr/>
    </dgm:pt>
    <dgm:pt modelId="{3504621F-42C2-4C91-8B28-D3BB0B8D7985}" type="pres">
      <dgm:prSet presAssocID="{049564F1-C720-407F-9A01-97E7BC11B24A}" presName="topArc1" presStyleLbl="parChTrans1D1" presStyleIdx="0" presStyleCnt="8"/>
      <dgm:spPr/>
    </dgm:pt>
    <dgm:pt modelId="{12D6F36A-C130-4E67-B118-8621BC1F892C}" type="pres">
      <dgm:prSet presAssocID="{049564F1-C720-407F-9A01-97E7BC11B24A}" presName="bottomArc1" presStyleLbl="parChTrans1D1" presStyleIdx="1" presStyleCnt="8"/>
      <dgm:spPr/>
    </dgm:pt>
    <dgm:pt modelId="{85026463-4F95-4246-9ADA-71E86A8CCBA4}" type="pres">
      <dgm:prSet presAssocID="{049564F1-C720-407F-9A01-97E7BC11B24A}" presName="topConnNode1" presStyleLbl="node1" presStyleIdx="0" presStyleCnt="0"/>
      <dgm:spPr/>
    </dgm:pt>
    <dgm:pt modelId="{FB829587-85DF-4CFF-9416-D7308CAEC480}" type="pres">
      <dgm:prSet presAssocID="{049564F1-C720-407F-9A01-97E7BC11B24A}" presName="hierChild2" presStyleCnt="0"/>
      <dgm:spPr/>
    </dgm:pt>
    <dgm:pt modelId="{6E47499A-A4F5-4A07-BD6A-58B5C743B04D}" type="pres">
      <dgm:prSet presAssocID="{E8ECB172-1EE3-4647-91AA-1FAF8DE67C1C}" presName="Name28" presStyleLbl="parChTrans1D2" presStyleIdx="0" presStyleCnt="3"/>
      <dgm:spPr/>
    </dgm:pt>
    <dgm:pt modelId="{DE3EBC41-3F4A-4E4F-9952-8ACCBF4747F7}" type="pres">
      <dgm:prSet presAssocID="{A4BF5908-C497-4A3A-BA75-745F2784B40C}" presName="hierRoot2" presStyleCnt="0">
        <dgm:presLayoutVars>
          <dgm:hierBranch val="init"/>
        </dgm:presLayoutVars>
      </dgm:prSet>
      <dgm:spPr/>
    </dgm:pt>
    <dgm:pt modelId="{293E6805-A1FA-45C0-B3F0-7A0B85AF6C5E}" type="pres">
      <dgm:prSet presAssocID="{A4BF5908-C497-4A3A-BA75-745F2784B40C}" presName="rootComposite2" presStyleCnt="0"/>
      <dgm:spPr/>
    </dgm:pt>
    <dgm:pt modelId="{264C375B-01F1-4A02-877B-8CA3364A83E7}" type="pres">
      <dgm:prSet presAssocID="{A4BF5908-C497-4A3A-BA75-745F2784B40C}" presName="rootText2" presStyleLbl="alignAcc1" presStyleIdx="0" presStyleCnt="0" custLinFactX="-100000" custLinFactNeighborX="-117746" custLinFactNeighborY="-15530">
        <dgm:presLayoutVars>
          <dgm:chPref val="3"/>
        </dgm:presLayoutVars>
      </dgm:prSet>
      <dgm:spPr/>
    </dgm:pt>
    <dgm:pt modelId="{54CDA882-CD9E-47C9-A53E-3C1D0836637A}" type="pres">
      <dgm:prSet presAssocID="{A4BF5908-C497-4A3A-BA75-745F2784B40C}" presName="topArc2" presStyleLbl="parChTrans1D1" presStyleIdx="2" presStyleCnt="8"/>
      <dgm:spPr/>
    </dgm:pt>
    <dgm:pt modelId="{BFCB3392-9B08-401E-AB5D-88DBA4390E05}" type="pres">
      <dgm:prSet presAssocID="{A4BF5908-C497-4A3A-BA75-745F2784B40C}" presName="bottomArc2" presStyleLbl="parChTrans1D1" presStyleIdx="3" presStyleCnt="8"/>
      <dgm:spPr/>
    </dgm:pt>
    <dgm:pt modelId="{E9F1EC68-5735-41DF-A072-5ED5470D9470}" type="pres">
      <dgm:prSet presAssocID="{A4BF5908-C497-4A3A-BA75-745F2784B40C}" presName="topConnNode2" presStyleLbl="node2" presStyleIdx="0" presStyleCnt="0"/>
      <dgm:spPr/>
    </dgm:pt>
    <dgm:pt modelId="{7C6A0F3F-C40B-4935-8E87-A7E393ABD656}" type="pres">
      <dgm:prSet presAssocID="{A4BF5908-C497-4A3A-BA75-745F2784B40C}" presName="hierChild4" presStyleCnt="0"/>
      <dgm:spPr/>
    </dgm:pt>
    <dgm:pt modelId="{6AB3DAE0-5D1B-4A54-B02B-62FF507F24D4}" type="pres">
      <dgm:prSet presAssocID="{A4BF5908-C497-4A3A-BA75-745F2784B40C}" presName="hierChild5" presStyleCnt="0"/>
      <dgm:spPr/>
    </dgm:pt>
    <dgm:pt modelId="{98C3011E-AFE6-4DFA-A233-E3D47BFD8146}" type="pres">
      <dgm:prSet presAssocID="{88C32600-2BE7-4670-99F2-705F7B092965}" presName="Name28" presStyleLbl="parChTrans1D2" presStyleIdx="1" presStyleCnt="3"/>
      <dgm:spPr/>
    </dgm:pt>
    <dgm:pt modelId="{DA965B16-0936-4F35-9AF5-36D733342B1D}" type="pres">
      <dgm:prSet presAssocID="{919489A1-FB86-47A0-BCDD-E2F91C72D084}" presName="hierRoot2" presStyleCnt="0">
        <dgm:presLayoutVars>
          <dgm:hierBranch val="init"/>
        </dgm:presLayoutVars>
      </dgm:prSet>
      <dgm:spPr/>
    </dgm:pt>
    <dgm:pt modelId="{09EABC50-BF76-45AF-8E4F-BA632C19D6A2}" type="pres">
      <dgm:prSet presAssocID="{919489A1-FB86-47A0-BCDD-E2F91C72D084}" presName="rootComposite2" presStyleCnt="0"/>
      <dgm:spPr/>
    </dgm:pt>
    <dgm:pt modelId="{DB6E3FF6-DA5D-486A-833F-5A37EFF08134}" type="pres">
      <dgm:prSet presAssocID="{919489A1-FB86-47A0-BCDD-E2F91C72D084}" presName="rootText2" presStyleLbl="alignAcc1" presStyleIdx="0" presStyleCnt="0">
        <dgm:presLayoutVars>
          <dgm:chPref val="3"/>
        </dgm:presLayoutVars>
      </dgm:prSet>
      <dgm:spPr/>
    </dgm:pt>
    <dgm:pt modelId="{03B11C9E-AFC6-4F47-9E5E-3030D2CDD951}" type="pres">
      <dgm:prSet presAssocID="{919489A1-FB86-47A0-BCDD-E2F91C72D084}" presName="topArc2" presStyleLbl="parChTrans1D1" presStyleIdx="4" presStyleCnt="8"/>
      <dgm:spPr/>
    </dgm:pt>
    <dgm:pt modelId="{6CE90564-AD6A-4E94-AAD6-9DE99CE9CC84}" type="pres">
      <dgm:prSet presAssocID="{919489A1-FB86-47A0-BCDD-E2F91C72D084}" presName="bottomArc2" presStyleLbl="parChTrans1D1" presStyleIdx="5" presStyleCnt="8"/>
      <dgm:spPr/>
    </dgm:pt>
    <dgm:pt modelId="{D2F3D081-F2A2-4478-9D6F-EF6EFB8FD543}" type="pres">
      <dgm:prSet presAssocID="{919489A1-FB86-47A0-BCDD-E2F91C72D084}" presName="topConnNode2" presStyleLbl="node2" presStyleIdx="0" presStyleCnt="0"/>
      <dgm:spPr/>
    </dgm:pt>
    <dgm:pt modelId="{30EFAB01-04B4-4F24-9B5B-6FB056794121}" type="pres">
      <dgm:prSet presAssocID="{919489A1-FB86-47A0-BCDD-E2F91C72D084}" presName="hierChild4" presStyleCnt="0"/>
      <dgm:spPr/>
    </dgm:pt>
    <dgm:pt modelId="{32DC6B0D-72BC-4DA1-84DC-71093DD2883B}" type="pres">
      <dgm:prSet presAssocID="{919489A1-FB86-47A0-BCDD-E2F91C72D084}" presName="hierChild5" presStyleCnt="0"/>
      <dgm:spPr/>
    </dgm:pt>
    <dgm:pt modelId="{03F817D7-FAA1-48A0-861D-F08620C8F89B}" type="pres">
      <dgm:prSet presAssocID="{76ED1271-1D18-48E6-A07D-619F8B6B02A9}" presName="Name28" presStyleLbl="parChTrans1D2" presStyleIdx="2" presStyleCnt="3"/>
      <dgm:spPr/>
    </dgm:pt>
    <dgm:pt modelId="{D01422DD-534B-42AE-A124-3FE39FA769E4}" type="pres">
      <dgm:prSet presAssocID="{CC12BEB8-E3CE-4571-9CEE-F01E1D6C07FB}" presName="hierRoot2" presStyleCnt="0">
        <dgm:presLayoutVars>
          <dgm:hierBranch val="init"/>
        </dgm:presLayoutVars>
      </dgm:prSet>
      <dgm:spPr/>
    </dgm:pt>
    <dgm:pt modelId="{1B076F05-E06C-4580-A9F9-2916603785D8}" type="pres">
      <dgm:prSet presAssocID="{CC12BEB8-E3CE-4571-9CEE-F01E1D6C07FB}" presName="rootComposite2" presStyleCnt="0"/>
      <dgm:spPr/>
    </dgm:pt>
    <dgm:pt modelId="{F2DF3622-9FFC-4407-A59F-2FC1ED097008}" type="pres">
      <dgm:prSet presAssocID="{CC12BEB8-E3CE-4571-9CEE-F01E1D6C07FB}" presName="rootText2" presStyleLbl="alignAcc1" presStyleIdx="0" presStyleCnt="0" custLinFactX="100000" custLinFactNeighborX="116382" custLinFactNeighborY="-15353">
        <dgm:presLayoutVars>
          <dgm:chPref val="3"/>
        </dgm:presLayoutVars>
      </dgm:prSet>
      <dgm:spPr/>
    </dgm:pt>
    <dgm:pt modelId="{6EEEBE78-91C1-4EC9-9291-E581B12E1C73}" type="pres">
      <dgm:prSet presAssocID="{CC12BEB8-E3CE-4571-9CEE-F01E1D6C07FB}" presName="topArc2" presStyleLbl="parChTrans1D1" presStyleIdx="6" presStyleCnt="8"/>
      <dgm:spPr/>
    </dgm:pt>
    <dgm:pt modelId="{A37AA6EA-6E56-44B4-A157-40F0ED3F5F11}" type="pres">
      <dgm:prSet presAssocID="{CC12BEB8-E3CE-4571-9CEE-F01E1D6C07FB}" presName="bottomArc2" presStyleLbl="parChTrans1D1" presStyleIdx="7" presStyleCnt="8"/>
      <dgm:spPr/>
    </dgm:pt>
    <dgm:pt modelId="{B0B1FDAA-1B72-4F00-9FC2-FC70FFD70B2A}" type="pres">
      <dgm:prSet presAssocID="{CC12BEB8-E3CE-4571-9CEE-F01E1D6C07FB}" presName="topConnNode2" presStyleLbl="node2" presStyleIdx="0" presStyleCnt="0"/>
      <dgm:spPr/>
    </dgm:pt>
    <dgm:pt modelId="{8C8926EF-3C7A-4CEF-854D-CB4F06807787}" type="pres">
      <dgm:prSet presAssocID="{CC12BEB8-E3CE-4571-9CEE-F01E1D6C07FB}" presName="hierChild4" presStyleCnt="0"/>
      <dgm:spPr/>
    </dgm:pt>
    <dgm:pt modelId="{1503BDC8-617B-4CB1-A62B-A2312A3C7B87}" type="pres">
      <dgm:prSet presAssocID="{CC12BEB8-E3CE-4571-9CEE-F01E1D6C07FB}" presName="hierChild5" presStyleCnt="0"/>
      <dgm:spPr/>
    </dgm:pt>
    <dgm:pt modelId="{39137832-EF9F-49B8-A16D-9D26BF991B2A}" type="pres">
      <dgm:prSet presAssocID="{049564F1-C720-407F-9A01-97E7BC11B24A}" presName="hierChild3" presStyleCnt="0"/>
      <dgm:spPr/>
    </dgm:pt>
  </dgm:ptLst>
  <dgm:cxnLst>
    <dgm:cxn modelId="{27A68501-FC2C-411D-9A2E-D4C9933B7440}" type="presOf" srcId="{76ED1271-1D18-48E6-A07D-619F8B6B02A9}" destId="{03F817D7-FAA1-48A0-861D-F08620C8F89B}" srcOrd="0" destOrd="0" presId="urn:microsoft.com/office/officeart/2008/layout/HalfCircleOrganizationChart"/>
    <dgm:cxn modelId="{3D34C702-57B9-48B1-AC9A-C8FA3076E2BB}" type="presOf" srcId="{919489A1-FB86-47A0-BCDD-E2F91C72D084}" destId="{D2F3D081-F2A2-4478-9D6F-EF6EFB8FD543}" srcOrd="1" destOrd="0" presId="urn:microsoft.com/office/officeart/2008/layout/HalfCircleOrganizationChart"/>
    <dgm:cxn modelId="{5334492A-2897-4A7C-A812-2445BFBF8549}" srcId="{049564F1-C720-407F-9A01-97E7BC11B24A}" destId="{919489A1-FB86-47A0-BCDD-E2F91C72D084}" srcOrd="1" destOrd="0" parTransId="{88C32600-2BE7-4670-99F2-705F7B092965}" sibTransId="{55B15F38-5AFA-469C-A659-9E0C16778682}"/>
    <dgm:cxn modelId="{1DCB912C-36FB-426A-A9E1-8CE371BF27F6}" type="presOf" srcId="{88C32600-2BE7-4670-99F2-705F7B092965}" destId="{98C3011E-AFE6-4DFA-A233-E3D47BFD8146}" srcOrd="0" destOrd="0" presId="urn:microsoft.com/office/officeart/2008/layout/HalfCircleOrganizationChart"/>
    <dgm:cxn modelId="{43E57E63-0D90-468A-B026-60F5C77CC3E6}" type="presOf" srcId="{A4BF5908-C497-4A3A-BA75-745F2784B40C}" destId="{264C375B-01F1-4A02-877B-8CA3364A83E7}" srcOrd="0" destOrd="0" presId="urn:microsoft.com/office/officeart/2008/layout/HalfCircleOrganizationChart"/>
    <dgm:cxn modelId="{63BE6467-5595-42E4-87D5-91DF7FD70A80}" type="presOf" srcId="{A4BF5908-C497-4A3A-BA75-745F2784B40C}" destId="{E9F1EC68-5735-41DF-A072-5ED5470D9470}" srcOrd="1" destOrd="0" presId="urn:microsoft.com/office/officeart/2008/layout/HalfCircleOrganizationChart"/>
    <dgm:cxn modelId="{8EDD134E-49BB-40CB-B10F-4E479001EFF4}" srcId="{049564F1-C720-407F-9A01-97E7BC11B24A}" destId="{A4BF5908-C497-4A3A-BA75-745F2784B40C}" srcOrd="0" destOrd="0" parTransId="{E8ECB172-1EE3-4647-91AA-1FAF8DE67C1C}" sibTransId="{EB61FB93-43E1-4961-99D7-4D442E773DFD}"/>
    <dgm:cxn modelId="{6AF85950-15C8-4834-8015-73F39D12ABA4}" type="presOf" srcId="{049564F1-C720-407F-9A01-97E7BC11B24A}" destId="{85026463-4F95-4246-9ADA-71E86A8CCBA4}" srcOrd="1" destOrd="0" presId="urn:microsoft.com/office/officeart/2008/layout/HalfCircleOrganizationChart"/>
    <dgm:cxn modelId="{8294088D-B109-4DE2-8AC8-19F29085705D}" type="presOf" srcId="{919489A1-FB86-47A0-BCDD-E2F91C72D084}" destId="{DB6E3FF6-DA5D-486A-833F-5A37EFF08134}" srcOrd="0" destOrd="0" presId="urn:microsoft.com/office/officeart/2008/layout/HalfCircleOrganizationChart"/>
    <dgm:cxn modelId="{4A824F94-7149-49BE-9BE9-6CB0D10B5403}" type="presOf" srcId="{D2639BBC-1908-4A47-A700-CBAFFA11A50C}" destId="{E62DEAAB-0081-459C-BA47-85380A4CF038}" srcOrd="0" destOrd="0" presId="urn:microsoft.com/office/officeart/2008/layout/HalfCircleOrganizationChart"/>
    <dgm:cxn modelId="{EB62B5A4-9333-44A2-A72D-F9301802CEE0}" srcId="{D2639BBC-1908-4A47-A700-CBAFFA11A50C}" destId="{049564F1-C720-407F-9A01-97E7BC11B24A}" srcOrd="0" destOrd="0" parTransId="{EA5DC5C5-A8FC-4D94-8242-C6E9EBC21001}" sibTransId="{92D6302E-57EE-4B44-BDBA-41573D2FBDD2}"/>
    <dgm:cxn modelId="{E9CD92B9-9738-4CB8-9AB5-D00BFC1435C6}" type="presOf" srcId="{CC12BEB8-E3CE-4571-9CEE-F01E1D6C07FB}" destId="{F2DF3622-9FFC-4407-A59F-2FC1ED097008}" srcOrd="0" destOrd="0" presId="urn:microsoft.com/office/officeart/2008/layout/HalfCircleOrganizationChart"/>
    <dgm:cxn modelId="{49072BCB-6AB4-4898-AFB5-699422FAD508}" srcId="{049564F1-C720-407F-9A01-97E7BC11B24A}" destId="{CC12BEB8-E3CE-4571-9CEE-F01E1D6C07FB}" srcOrd="2" destOrd="0" parTransId="{76ED1271-1D18-48E6-A07D-619F8B6B02A9}" sibTransId="{2CF9378A-E55A-4DAF-B9A9-330F6BFBF8F3}"/>
    <dgm:cxn modelId="{38A231DE-7691-4641-AAA2-2FC0DA5C3418}" type="presOf" srcId="{E8ECB172-1EE3-4647-91AA-1FAF8DE67C1C}" destId="{6E47499A-A4F5-4A07-BD6A-58B5C743B04D}" srcOrd="0" destOrd="0" presId="urn:microsoft.com/office/officeart/2008/layout/HalfCircleOrganizationChart"/>
    <dgm:cxn modelId="{76FDF5E4-3886-49B2-AEB3-98D19CC90C18}" type="presOf" srcId="{049564F1-C720-407F-9A01-97E7BC11B24A}" destId="{BF363E3F-108B-4722-9079-E385AB3E7CE4}" srcOrd="0" destOrd="0" presId="urn:microsoft.com/office/officeart/2008/layout/HalfCircleOrganizationChart"/>
    <dgm:cxn modelId="{8FE0B5FE-AB3F-4E5C-B061-0815B4AB0294}" type="presOf" srcId="{CC12BEB8-E3CE-4571-9CEE-F01E1D6C07FB}" destId="{B0B1FDAA-1B72-4F00-9FC2-FC70FFD70B2A}" srcOrd="1" destOrd="0" presId="urn:microsoft.com/office/officeart/2008/layout/HalfCircleOrganizationChart"/>
    <dgm:cxn modelId="{9F3F24AA-80B7-40BA-98DA-847C459BF025}" type="presParOf" srcId="{E62DEAAB-0081-459C-BA47-85380A4CF038}" destId="{494D4E68-758C-4633-871E-DB15F723DD3F}" srcOrd="0" destOrd="0" presId="urn:microsoft.com/office/officeart/2008/layout/HalfCircleOrganizationChart"/>
    <dgm:cxn modelId="{D8F28A1B-D33B-44A9-B308-5FA6FAEC4920}" type="presParOf" srcId="{494D4E68-758C-4633-871E-DB15F723DD3F}" destId="{6614B443-AA11-4E0E-9DFD-18AE4D5D46CF}" srcOrd="0" destOrd="0" presId="urn:microsoft.com/office/officeart/2008/layout/HalfCircleOrganizationChart"/>
    <dgm:cxn modelId="{3CFDF963-BE0B-429D-8EAB-D01F2FD509B3}" type="presParOf" srcId="{6614B443-AA11-4E0E-9DFD-18AE4D5D46CF}" destId="{BF363E3F-108B-4722-9079-E385AB3E7CE4}" srcOrd="0" destOrd="0" presId="urn:microsoft.com/office/officeart/2008/layout/HalfCircleOrganizationChart"/>
    <dgm:cxn modelId="{502F8AB6-DFC7-4961-BDFE-3B5288A4789F}" type="presParOf" srcId="{6614B443-AA11-4E0E-9DFD-18AE4D5D46CF}" destId="{3504621F-42C2-4C91-8B28-D3BB0B8D7985}" srcOrd="1" destOrd="0" presId="urn:microsoft.com/office/officeart/2008/layout/HalfCircleOrganizationChart"/>
    <dgm:cxn modelId="{2A787DA4-6275-4A33-8C52-1730B2CC06A4}" type="presParOf" srcId="{6614B443-AA11-4E0E-9DFD-18AE4D5D46CF}" destId="{12D6F36A-C130-4E67-B118-8621BC1F892C}" srcOrd="2" destOrd="0" presId="urn:microsoft.com/office/officeart/2008/layout/HalfCircleOrganizationChart"/>
    <dgm:cxn modelId="{BEE75DBE-7C94-468C-8808-D97C1ACF1874}" type="presParOf" srcId="{6614B443-AA11-4E0E-9DFD-18AE4D5D46CF}" destId="{85026463-4F95-4246-9ADA-71E86A8CCBA4}" srcOrd="3" destOrd="0" presId="urn:microsoft.com/office/officeart/2008/layout/HalfCircleOrganizationChart"/>
    <dgm:cxn modelId="{C0C101FF-3CFF-40A3-96CA-03926750B95E}" type="presParOf" srcId="{494D4E68-758C-4633-871E-DB15F723DD3F}" destId="{FB829587-85DF-4CFF-9416-D7308CAEC480}" srcOrd="1" destOrd="0" presId="urn:microsoft.com/office/officeart/2008/layout/HalfCircleOrganizationChart"/>
    <dgm:cxn modelId="{F87B3AD7-E940-4474-8465-8AFFE2D7F4E8}" type="presParOf" srcId="{FB829587-85DF-4CFF-9416-D7308CAEC480}" destId="{6E47499A-A4F5-4A07-BD6A-58B5C743B04D}" srcOrd="0" destOrd="0" presId="urn:microsoft.com/office/officeart/2008/layout/HalfCircleOrganizationChart"/>
    <dgm:cxn modelId="{F038CF90-BAE6-4677-93A2-21B2CF42E24D}" type="presParOf" srcId="{FB829587-85DF-4CFF-9416-D7308CAEC480}" destId="{DE3EBC41-3F4A-4E4F-9952-8ACCBF4747F7}" srcOrd="1" destOrd="0" presId="urn:microsoft.com/office/officeart/2008/layout/HalfCircleOrganizationChart"/>
    <dgm:cxn modelId="{A62E7427-354D-41CB-B96D-637F4598E2AF}" type="presParOf" srcId="{DE3EBC41-3F4A-4E4F-9952-8ACCBF4747F7}" destId="{293E6805-A1FA-45C0-B3F0-7A0B85AF6C5E}" srcOrd="0" destOrd="0" presId="urn:microsoft.com/office/officeart/2008/layout/HalfCircleOrganizationChart"/>
    <dgm:cxn modelId="{95B2F7B6-02DA-4908-BCFF-354F1A84DA96}" type="presParOf" srcId="{293E6805-A1FA-45C0-B3F0-7A0B85AF6C5E}" destId="{264C375B-01F1-4A02-877B-8CA3364A83E7}" srcOrd="0" destOrd="0" presId="urn:microsoft.com/office/officeart/2008/layout/HalfCircleOrganizationChart"/>
    <dgm:cxn modelId="{EF711DB2-0B64-4379-B9AA-80DA573398D5}" type="presParOf" srcId="{293E6805-A1FA-45C0-B3F0-7A0B85AF6C5E}" destId="{54CDA882-CD9E-47C9-A53E-3C1D0836637A}" srcOrd="1" destOrd="0" presId="urn:microsoft.com/office/officeart/2008/layout/HalfCircleOrganizationChart"/>
    <dgm:cxn modelId="{96B5FCDE-7BEE-435B-ACB8-257BCB1E622F}" type="presParOf" srcId="{293E6805-A1FA-45C0-B3F0-7A0B85AF6C5E}" destId="{BFCB3392-9B08-401E-AB5D-88DBA4390E05}" srcOrd="2" destOrd="0" presId="urn:microsoft.com/office/officeart/2008/layout/HalfCircleOrganizationChart"/>
    <dgm:cxn modelId="{204535FD-5D53-42BF-80C2-8F30F2C7F874}" type="presParOf" srcId="{293E6805-A1FA-45C0-B3F0-7A0B85AF6C5E}" destId="{E9F1EC68-5735-41DF-A072-5ED5470D9470}" srcOrd="3" destOrd="0" presId="urn:microsoft.com/office/officeart/2008/layout/HalfCircleOrganizationChart"/>
    <dgm:cxn modelId="{81D52387-DF80-4532-A276-E8B791F74889}" type="presParOf" srcId="{DE3EBC41-3F4A-4E4F-9952-8ACCBF4747F7}" destId="{7C6A0F3F-C40B-4935-8E87-A7E393ABD656}" srcOrd="1" destOrd="0" presId="urn:microsoft.com/office/officeart/2008/layout/HalfCircleOrganizationChart"/>
    <dgm:cxn modelId="{DDA056CC-7A6C-4284-A640-DF7CA9491E69}" type="presParOf" srcId="{DE3EBC41-3F4A-4E4F-9952-8ACCBF4747F7}" destId="{6AB3DAE0-5D1B-4A54-B02B-62FF507F24D4}" srcOrd="2" destOrd="0" presId="urn:microsoft.com/office/officeart/2008/layout/HalfCircleOrganizationChart"/>
    <dgm:cxn modelId="{164B18ED-EB92-4C31-AA52-BBE6885A94E7}" type="presParOf" srcId="{FB829587-85DF-4CFF-9416-D7308CAEC480}" destId="{98C3011E-AFE6-4DFA-A233-E3D47BFD8146}" srcOrd="2" destOrd="0" presId="urn:microsoft.com/office/officeart/2008/layout/HalfCircleOrganizationChart"/>
    <dgm:cxn modelId="{806210F0-AB1E-4DA1-B0C6-F69DFEFC7474}" type="presParOf" srcId="{FB829587-85DF-4CFF-9416-D7308CAEC480}" destId="{DA965B16-0936-4F35-9AF5-36D733342B1D}" srcOrd="3" destOrd="0" presId="urn:microsoft.com/office/officeart/2008/layout/HalfCircleOrganizationChart"/>
    <dgm:cxn modelId="{D57E492C-32DE-4F68-86D9-3016AD1AED93}" type="presParOf" srcId="{DA965B16-0936-4F35-9AF5-36D733342B1D}" destId="{09EABC50-BF76-45AF-8E4F-BA632C19D6A2}" srcOrd="0" destOrd="0" presId="urn:microsoft.com/office/officeart/2008/layout/HalfCircleOrganizationChart"/>
    <dgm:cxn modelId="{35C3528B-C160-4070-9054-B58BDB8DA9E9}" type="presParOf" srcId="{09EABC50-BF76-45AF-8E4F-BA632C19D6A2}" destId="{DB6E3FF6-DA5D-486A-833F-5A37EFF08134}" srcOrd="0" destOrd="0" presId="urn:microsoft.com/office/officeart/2008/layout/HalfCircleOrganizationChart"/>
    <dgm:cxn modelId="{E672485C-8E88-4FBB-A3D4-8D236B3A10C8}" type="presParOf" srcId="{09EABC50-BF76-45AF-8E4F-BA632C19D6A2}" destId="{03B11C9E-AFC6-4F47-9E5E-3030D2CDD951}" srcOrd="1" destOrd="0" presId="urn:microsoft.com/office/officeart/2008/layout/HalfCircleOrganizationChart"/>
    <dgm:cxn modelId="{4C733BF0-4FD2-45E3-BD49-40CBED9D4CEE}" type="presParOf" srcId="{09EABC50-BF76-45AF-8E4F-BA632C19D6A2}" destId="{6CE90564-AD6A-4E94-AAD6-9DE99CE9CC84}" srcOrd="2" destOrd="0" presId="urn:microsoft.com/office/officeart/2008/layout/HalfCircleOrganizationChart"/>
    <dgm:cxn modelId="{F11604AB-7043-414B-B284-B48F9D4346C4}" type="presParOf" srcId="{09EABC50-BF76-45AF-8E4F-BA632C19D6A2}" destId="{D2F3D081-F2A2-4478-9D6F-EF6EFB8FD543}" srcOrd="3" destOrd="0" presId="urn:microsoft.com/office/officeart/2008/layout/HalfCircleOrganizationChart"/>
    <dgm:cxn modelId="{31385E2A-D8B4-4E3E-8EAF-0C32B6D7840F}" type="presParOf" srcId="{DA965B16-0936-4F35-9AF5-36D733342B1D}" destId="{30EFAB01-04B4-4F24-9B5B-6FB056794121}" srcOrd="1" destOrd="0" presId="urn:microsoft.com/office/officeart/2008/layout/HalfCircleOrganizationChart"/>
    <dgm:cxn modelId="{4E8A485D-92FF-428E-B02B-EEBB1C14D7A4}" type="presParOf" srcId="{DA965B16-0936-4F35-9AF5-36D733342B1D}" destId="{32DC6B0D-72BC-4DA1-84DC-71093DD2883B}" srcOrd="2" destOrd="0" presId="urn:microsoft.com/office/officeart/2008/layout/HalfCircleOrganizationChart"/>
    <dgm:cxn modelId="{2A19F405-1C6E-465B-BB29-FB9C08FBC764}" type="presParOf" srcId="{FB829587-85DF-4CFF-9416-D7308CAEC480}" destId="{03F817D7-FAA1-48A0-861D-F08620C8F89B}" srcOrd="4" destOrd="0" presId="urn:microsoft.com/office/officeart/2008/layout/HalfCircleOrganizationChart"/>
    <dgm:cxn modelId="{E55A463A-2B27-4671-9568-01E1DB49487C}" type="presParOf" srcId="{FB829587-85DF-4CFF-9416-D7308CAEC480}" destId="{D01422DD-534B-42AE-A124-3FE39FA769E4}" srcOrd="5" destOrd="0" presId="urn:microsoft.com/office/officeart/2008/layout/HalfCircleOrganizationChart"/>
    <dgm:cxn modelId="{F991A5B4-53DF-4A04-BE36-E584BF8B376A}" type="presParOf" srcId="{D01422DD-534B-42AE-A124-3FE39FA769E4}" destId="{1B076F05-E06C-4580-A9F9-2916603785D8}" srcOrd="0" destOrd="0" presId="urn:microsoft.com/office/officeart/2008/layout/HalfCircleOrganizationChart"/>
    <dgm:cxn modelId="{5AFAB974-FAB6-4C49-A752-2D446806802D}" type="presParOf" srcId="{1B076F05-E06C-4580-A9F9-2916603785D8}" destId="{F2DF3622-9FFC-4407-A59F-2FC1ED097008}" srcOrd="0" destOrd="0" presId="urn:microsoft.com/office/officeart/2008/layout/HalfCircleOrganizationChart"/>
    <dgm:cxn modelId="{F3F38CCF-E064-4F23-9A0E-9CEFE5F04B07}" type="presParOf" srcId="{1B076F05-E06C-4580-A9F9-2916603785D8}" destId="{6EEEBE78-91C1-4EC9-9291-E581B12E1C73}" srcOrd="1" destOrd="0" presId="urn:microsoft.com/office/officeart/2008/layout/HalfCircleOrganizationChart"/>
    <dgm:cxn modelId="{D71A95CC-4706-4E45-B795-8BF23C69AE1E}" type="presParOf" srcId="{1B076F05-E06C-4580-A9F9-2916603785D8}" destId="{A37AA6EA-6E56-44B4-A157-40F0ED3F5F11}" srcOrd="2" destOrd="0" presId="urn:microsoft.com/office/officeart/2008/layout/HalfCircleOrganizationChart"/>
    <dgm:cxn modelId="{164F9B28-D130-4111-94E4-296C5E8E3CAF}" type="presParOf" srcId="{1B076F05-E06C-4580-A9F9-2916603785D8}" destId="{B0B1FDAA-1B72-4F00-9FC2-FC70FFD70B2A}" srcOrd="3" destOrd="0" presId="urn:microsoft.com/office/officeart/2008/layout/HalfCircleOrganizationChart"/>
    <dgm:cxn modelId="{44F20AC6-A0CB-41E3-A810-3F4E1C257785}" type="presParOf" srcId="{D01422DD-534B-42AE-A124-3FE39FA769E4}" destId="{8C8926EF-3C7A-4CEF-854D-CB4F06807787}" srcOrd="1" destOrd="0" presId="urn:microsoft.com/office/officeart/2008/layout/HalfCircleOrganizationChart"/>
    <dgm:cxn modelId="{A45A1F74-1B34-4E7A-82C6-C4128FE9597E}" type="presParOf" srcId="{D01422DD-534B-42AE-A124-3FE39FA769E4}" destId="{1503BDC8-617B-4CB1-A62B-A2312A3C7B87}" srcOrd="2" destOrd="0" presId="urn:microsoft.com/office/officeart/2008/layout/HalfCircleOrganizationChart"/>
    <dgm:cxn modelId="{6EB2CB38-935A-4775-B58C-8716410A7B9E}" type="presParOf" srcId="{494D4E68-758C-4633-871E-DB15F723DD3F}" destId="{39137832-EF9F-49B8-A16D-9D26BF991B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817D7-FAA1-48A0-861D-F08620C8F89B}">
      <dsp:nvSpPr>
        <dsp:cNvPr id="0" name=""/>
        <dsp:cNvSpPr/>
      </dsp:nvSpPr>
      <dsp:spPr>
        <a:xfrm>
          <a:off x="4457068" y="576538"/>
          <a:ext cx="3881028" cy="185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7"/>
              </a:lnTo>
              <a:lnTo>
                <a:pt x="3881028" y="64367"/>
              </a:lnTo>
              <a:lnTo>
                <a:pt x="3881028" y="185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3011E-AFE6-4DFA-A233-E3D47BFD8146}">
      <dsp:nvSpPr>
        <dsp:cNvPr id="0" name=""/>
        <dsp:cNvSpPr/>
      </dsp:nvSpPr>
      <dsp:spPr>
        <a:xfrm>
          <a:off x="4411348" y="576538"/>
          <a:ext cx="91440" cy="241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7499A-A4F5-4A07-BD6A-58B5C743B04D}">
      <dsp:nvSpPr>
        <dsp:cNvPr id="0" name=""/>
        <dsp:cNvSpPr/>
      </dsp:nvSpPr>
      <dsp:spPr>
        <a:xfrm>
          <a:off x="576040" y="576538"/>
          <a:ext cx="3881028" cy="184683"/>
        </a:xfrm>
        <a:custGeom>
          <a:avLst/>
          <a:gdLst/>
          <a:ahLst/>
          <a:cxnLst/>
          <a:rect l="0" t="0" r="0" b="0"/>
          <a:pathLst>
            <a:path>
              <a:moveTo>
                <a:pt x="3881028" y="0"/>
              </a:moveTo>
              <a:lnTo>
                <a:pt x="3881028" y="63714"/>
              </a:lnTo>
              <a:lnTo>
                <a:pt x="0" y="63714"/>
              </a:lnTo>
              <a:lnTo>
                <a:pt x="0" y="184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4621F-42C2-4C91-8B28-D3BB0B8D7985}">
      <dsp:nvSpPr>
        <dsp:cNvPr id="0" name=""/>
        <dsp:cNvSpPr/>
      </dsp:nvSpPr>
      <dsp:spPr>
        <a:xfrm>
          <a:off x="4169048" y="497"/>
          <a:ext cx="576040" cy="5760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F36A-C130-4E67-B118-8621BC1F892C}">
      <dsp:nvSpPr>
        <dsp:cNvPr id="0" name=""/>
        <dsp:cNvSpPr/>
      </dsp:nvSpPr>
      <dsp:spPr>
        <a:xfrm>
          <a:off x="4169048" y="497"/>
          <a:ext cx="576040" cy="5760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63E3F-108B-4722-9079-E385AB3E7CE4}">
      <dsp:nvSpPr>
        <dsp:cNvPr id="0" name=""/>
        <dsp:cNvSpPr/>
      </dsp:nvSpPr>
      <dsp:spPr>
        <a:xfrm>
          <a:off x="3881028" y="104185"/>
          <a:ext cx="1152080" cy="36866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weather</a:t>
          </a:r>
        </a:p>
      </dsp:txBody>
      <dsp:txXfrm>
        <a:off x="3881028" y="104185"/>
        <a:ext cx="1152080" cy="368665"/>
      </dsp:txXfrm>
    </dsp:sp>
    <dsp:sp modelId="{54CDA882-CD9E-47C9-A53E-3C1D0836637A}">
      <dsp:nvSpPr>
        <dsp:cNvPr id="0" name=""/>
        <dsp:cNvSpPr/>
      </dsp:nvSpPr>
      <dsp:spPr>
        <a:xfrm>
          <a:off x="288020" y="761221"/>
          <a:ext cx="576040" cy="5760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B3392-9B08-401E-AB5D-88DBA4390E05}">
      <dsp:nvSpPr>
        <dsp:cNvPr id="0" name=""/>
        <dsp:cNvSpPr/>
      </dsp:nvSpPr>
      <dsp:spPr>
        <a:xfrm>
          <a:off x="288020" y="761221"/>
          <a:ext cx="576040" cy="5760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C375B-01F1-4A02-877B-8CA3364A83E7}">
      <dsp:nvSpPr>
        <dsp:cNvPr id="0" name=""/>
        <dsp:cNvSpPr/>
      </dsp:nvSpPr>
      <dsp:spPr>
        <a:xfrm>
          <a:off x="0" y="864908"/>
          <a:ext cx="1152080" cy="36866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clear</a:t>
          </a:r>
        </a:p>
      </dsp:txBody>
      <dsp:txXfrm>
        <a:off x="0" y="864908"/>
        <a:ext cx="1152080" cy="368665"/>
      </dsp:txXfrm>
    </dsp:sp>
    <dsp:sp modelId="{03B11C9E-AFC6-4F47-9E5E-3030D2CDD951}">
      <dsp:nvSpPr>
        <dsp:cNvPr id="0" name=""/>
        <dsp:cNvSpPr/>
      </dsp:nvSpPr>
      <dsp:spPr>
        <a:xfrm>
          <a:off x="4169048" y="818474"/>
          <a:ext cx="576040" cy="5760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90564-AD6A-4E94-AAD6-9DE99CE9CC84}">
      <dsp:nvSpPr>
        <dsp:cNvPr id="0" name=""/>
        <dsp:cNvSpPr/>
      </dsp:nvSpPr>
      <dsp:spPr>
        <a:xfrm>
          <a:off x="4169048" y="818474"/>
          <a:ext cx="576040" cy="5760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E3FF6-DA5D-486A-833F-5A37EFF08134}">
      <dsp:nvSpPr>
        <dsp:cNvPr id="0" name=""/>
        <dsp:cNvSpPr/>
      </dsp:nvSpPr>
      <dsp:spPr>
        <a:xfrm>
          <a:off x="3881028" y="922162"/>
          <a:ext cx="1152080" cy="36866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shower</a:t>
          </a:r>
        </a:p>
      </dsp:txBody>
      <dsp:txXfrm>
        <a:off x="3881028" y="922162"/>
        <a:ext cx="1152080" cy="368665"/>
      </dsp:txXfrm>
    </dsp:sp>
    <dsp:sp modelId="{6EEEBE78-91C1-4EC9-9291-E581B12E1C73}">
      <dsp:nvSpPr>
        <dsp:cNvPr id="0" name=""/>
        <dsp:cNvSpPr/>
      </dsp:nvSpPr>
      <dsp:spPr>
        <a:xfrm>
          <a:off x="8050076" y="761873"/>
          <a:ext cx="576040" cy="5760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AA6EA-6E56-44B4-A157-40F0ED3F5F11}">
      <dsp:nvSpPr>
        <dsp:cNvPr id="0" name=""/>
        <dsp:cNvSpPr/>
      </dsp:nvSpPr>
      <dsp:spPr>
        <a:xfrm>
          <a:off x="8050076" y="761873"/>
          <a:ext cx="576040" cy="5760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F3622-9FFC-4407-A59F-2FC1ED097008}">
      <dsp:nvSpPr>
        <dsp:cNvPr id="0" name=""/>
        <dsp:cNvSpPr/>
      </dsp:nvSpPr>
      <dsp:spPr>
        <a:xfrm>
          <a:off x="7762056" y="865560"/>
          <a:ext cx="1152080" cy="36866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storm</a:t>
          </a:r>
        </a:p>
      </dsp:txBody>
      <dsp:txXfrm>
        <a:off x="7762056" y="865560"/>
        <a:ext cx="1152080" cy="368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9-01-06T06:06:44.0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0 227 0,'0'23'203,"22"-1"-141,1-22-46,0 0 0,-1 0-16,24 0 15,-23 0 1,-1 0 0,1 0-1,22 0 16,-22 0-31,22 0 16,-22 0 0,0 0-16,-1 0 15,1 0 1,0 0 15,-1 0-15,1 0-1,0 0 1,-1 0 0,1 0-16,0 0 31,-1 0-15,1 0-1,0 0 16,-1 0-15,1 0 0,0 0-1,-1 0-15,1 0 32,0 0-17,0 0-15,-1 0 16,1 0-1,0 0 1,-1 0 0,1 0-16,0 0 15,-1 0 1,1 0 31,0 0-32</inkml:trace>
  <inkml:trace contextRef="#ctx0" brushRef="#br0" timeOffset="3027">8414 340 0,'22'0'281,"1"0"-281,0 0 16,-1 0-1,1 0 1,0 0 15,-1 0-15,1 0-16,0 0 31,-1 0-15,1 0-1,0 0 17,-1 0-32,1 0 15,0 0 1,-1 0 0,1 0 15,22 0-31,-22 0 31,0 0-31,22 23 16,-22-23 15,-1 0-15,1 0-1,0 0 1,0 0-16,-1 0 31,24 0 16,-24 23-31,24-23 15,-24 0-16,24 0 17,-24 0-17,1 0 1,0 0 0,-1 0-16,1 0 15,0 0 1,-1 0-1,1 0-15,0 0 16,-1 0 0,1 0-1,22 0 1,-22 0 0,0 0-16,-1 0 15,1 0 16,0 0 1,0 0 15,-1 0-32,1 0 48,0 0-1,-1 0-31,1 0-31,22 0 32,-22 0-32,22-23 15,-22 23 17,0 0 30,-1 0 1,1-23-48</inkml:trace>
  <inkml:trace contextRef="#ctx0" brushRef="#br0" timeOffset="6411">2154 318 0,'91'0'94,"-46"0"-78,46 0-16,22 0 15,-45 0-15,23 0 16,-23 0-16,-45 0 15,45 0-15,0 0 16,0 0-16,-23 0 16,1 0-16,22 0 15,-46 0-15,24 0 16,-1 0-16,23 0 16,23 0-16,-23 0 15,-23 0-15,23 0 16,23 0-16,-23 0 15,0 0-15,-45 0 16,22 0-16,-22 0 16,-1 0-16,1 0 15,23 0-15,22 0 16,0 0-16,-23 0 16,23 0-16,0 0 15,0 0-15,-23 0 16,23 0-16,-22 0 15,-1 0-15,1 0 16,-24 0-16,24 0 16,-1 0-1,0 0-15,23 0 16,-22 0-16,-1 0 16,46 0-16,-69 0 15,24 0-15,-1 0 16,-22 0-16,-1 0 15,47 0-15,-47 0 16,24 0-16,-24 0 16,46 0-16,-22 0 15,22 0-15,22 0 16,-44 0-16,-1 0 16,0 0-16,-22 0 15,22 0-15,1 0 16,-23 0-16,-1 0 31,1 0-31,0 0 16,-1 0-16,1 0 15,22 0-15,1 0 16,-24 0 0,1 0-16,0 0 15,-1 0-15,1 0 16,0 0-1,-1 0 1,1 0-16,22 0 16,-22 0-16,45 0 15,0 0-15,-22 0 16,-1 0-16,0 0 16,-22 0-1,22 0-15,-22 0 16,0 0-16,22 0 15,-22 0-15,22 0 16,-22 0-16,-1 0 16,1 0-16,0 0 15,-1 0-15,24 0 16,-24 0 0,1 0-16,0 0 15,-1 0-15,1 0 16,0 0-16,0 0 15,-1 0-15,1 0 16,0 0-16,22 0 16,-22 0-16,22 0 15,-22 0-15,22 0 16,0 0 0,1 0-16,-24 0 31,24 0-31,22 0 15,-46 0-15,1 0 16,22 0-16,-22 0 16,23 0-16,-24 0 15,24 22-15,-24-22 16,24 0 0,-24 0-1,24 0 1,-24 0 31,24 0-32,-24 0 1,24 0 0,-24 0-1,24 23 1,-24-23-1,24 0 17,-1 23-32,-22-23 31,-1 0-31,1 0 62,0 0-46,0 0 0,-1 0-1,1 0 1</inkml:trace>
  <inkml:trace contextRef="#ctx0" brushRef="#br0" timeOffset="7747">45 340 0,'23'0'15,"-23"-45"95,0 22-110,0 1 15,22-24-15,24 1 16,-1 0-16,1 22 16,-1-45-16,0 45 15</inkml:trace>
  <inkml:trace contextRef="#ctx0" brushRef="#br0" timeOffset="8513">113 295 0,'0'45'109,"23"-45"-109,-23 23 16,23 22-16,-1-45 15,1 23-15,22 45 16,23-22-16,-45-1 16,0-45-16,-1 0 15,-22 23 1,23-23 15</inkml:trace>
  <inkml:trace contextRef="#ctx0" brushRef="#br0" timeOffset="10506">1315 250 0,'23'0'219,"-1"0"-203,1 0-16,45 0 15,-45 0 1,22 0-16,-22 0 15,22 0 1,-22 0 0,22 0 15,-22 0-15,22 0-1,-22 0 1,0 0-1,-1 0-15,1 0 16,0 0 0,-1 0-1,1 0-15,0 0 32,-1 0-32,1 0 15,0 0 1,-1 0-16,1 0 31,0 0-15,0 0 31,-1 0-1,1 0 126,0 0-125,-1 0 0,1 0-31,0 0 31,-1-23 124</inkml:trace>
  <inkml:trace contextRef="#ctx0" brushRef="#br0" timeOffset="18867">1066 204 0,'0'23'688,"0"0"-641,0-1 0,0 24-16,0-24 16,22 24 15,-22-24-15,0 24-31,0-24-1,23 1 1,-23 0 15,0 0 1,0-1-17,0 1 1,0 0 15,0-1-15,0 1-1,23 0 17,-23-1-1,0 1-31,0 0 31,0 22-15,22-22-1,-22-1 1,0 1-16,0 0 31,0-1-15,0 1-16,23 0 15,-23 22 17,0-22-17,0 22 1,0-22 15,0 22-15,0-22 15,23-23-15,-23 45-1,0-22 1,0 22 0,22-22-1,-22 0-15,0-1 16,0 1-1,0 22 1,23-22 0,-23 22 15,0-22-15,0 45-1,0-45 1,0 22-16,23-22 15,-23-1 1,0 24-16,0-24 16,0 1-1,22-23-15,-22 23 32,0 0 46,0-92 47,0-21-125</inkml:trace>
  <inkml:trace contextRef="#ctx0" brushRef="#br0" timeOffset="20409">1156 250 0,'0'22'16,"-45"24"-1,45-24 1,-23 1 0,23 22-1,0-22 1,0 0 0,-22-1-1,22 1 1,-23-23-1,23 23 1,0 0 0,-23-1-16,23 1 15,0 0 1,0-1 0,0-44 234,0-1-250,23-22 15,-23 22 1,0 0-16,23 0 15,-23-22 1,45 22-16,-45 1 16,23-1-1,-1-22 1,1 67 125,0-22-141,-23 23 15,22 0 1,-22-1-16,23 1 15,0 0 1</inkml:trace>
  <inkml:trace contextRef="#ctx0" brushRef="#br0" timeOffset="22451">9978 431 0,'23'0'125,"-23"68"-109,0-22 0,23-1-16,-23 0 15,0 23-15,0-22 16,0 22-16,0-23 15,0 0-15,0 23 16,0-45-16,22 22 16,-22-22-16,0 45 15,46-45-15,-46 0 16,0-1-16,0 1 16,0 0-16,0-1 15,0 1-15,0 22 16,0 1-1,22-24-15,-22 1 16,0 0-16,0 22 16,23-22-16,-23-1 31,0 1-31,0 22 16,0 23-1,23-22-15,-1-24 16,1 47-16,-23-1 15,23-23-15,-1 23 16,-22-45-16,23 22 16,-23-22-1,0-1 1,0-135 171</inkml:trace>
  <inkml:trace contextRef="#ctx0" brushRef="#br0" timeOffset="24027">10069 476 0,'-23'0'16,"-22"0"15,22 0-16,1 23 1,-1 0 0,-22 45-1,45-45 1,-23 22 0,-22 0-1,45-22-15,-23 0 16,23-1-1,0 1 1,0-46 172,0-22-188,0-23 15,45 23-15,-45 22 31,0 0-15,23 1-16,0-1 31,-1 0 1,24 23 77,-1 0-93,23 0-16,-23 23 15,1 0-15,-1-1 16,46 24-16,-68-46 15,-1 22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4:21.77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0,'25'0'187,"26"0"-187,51 0 16,-1 0-1,77 25-15,-76 1 16,50-1-16,-25 51 16,-25-76-16,-1 26 15,52-1-15,-102-25 16,-26 0-16,0 0 16,26 26-16,0-26 31,-26 0-16,26 0 1,-25 0 0,24 0-16,-24 0 15,25 0 1,-26 0-16,0 0 16,1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4:24.0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0,'25'0'204,"26"0"-204,25 0 15,26 0-15,-1 0 16,-24 0-16,24 0 15,26 0-15,-25 0 16,-1 0-16,-24 0 16,-1 0-16,0 0 15,0 0-15,-25 0 16,-26 0 0,26 0-16,-25 0 15,50 0-15,-51 0 16,26 0-16,-26 0 15,1 0-15,25 0 16,-26 0 0,0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4:32.32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0,'26'0'109,"24"0"32,27 51-126,24-26-15,-25-25 16,-25 0-16,-51 26 15,76-1-15,-50-25 16,25 25 0,-26-25 77,0 0-61,1 0-17,-1 0-15,1 0 16,-1 0 0,0 0-1,1 0 48,-1 0-48,1 0 17,-1 0-17,0 0 1,1 0 15,-1 0-15,1 0-1,-1 0 79,0 0-47,1 0-31,-1 0-1,1 0 1,-1 0 31,0 0-47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4:33.47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0,'25'0'109,"26"26"-93,76 25-16,25-1 16,-76-50-16,51 26 15,-50-26-15,24 0 16,26 0-16,-51 0 15,1 0-15,-52 0 16,0 0-16,1 0 16,-1 0-1,1 0 17,-1 0-1,0 0 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12:03:31.36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0,'23'0'109,"-1"0"-62,1 0 0,-1 0-16,1 0-15,22 0-16,-23 0 16,1 0-16,44 0 15,-44 0-15,22 0 16,-23 0-16,1 0 16,-1 0 77,23 0-77,0 0 0,-23 0-1,1 0-15,-1 0 16,23 0-16,-22 0 31,-1 0 32,1 0-48,-1 0-15,1 0 16,22 0-16,0 0 15,-23 0 1,23 0 15,-22 0 157,21 0-188,1 0 15,23 0-15,-23 0 16,0 0-16,0 0 16,-23 0-16,23 0 15,-22 0 1,22 0 187,0 0-203,-1 0 16,24 0-16,-46 0 15,46 0-15,-46 0 16,23 0 78,23 0 46,-46 0-124,23 0 0,-22 0-16,-1 0 15,1 0-15,-1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12:03:36.25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 0,'22'0'188,"1"0"-188,22 0 15,0 0 1,-23 0-1,46 0-15,-23 0 16,-23 0-16,1 0 16,22 0-16,-23 0 15,23 0-15,-22 0 16,-1 0-16,23 0 16,0 0-1,-23 0-15,46 0 16,-46 0-16,23 0 15,0 0 1,-22 0-16,22 0 16,-23 0-16,23 0 15,23 0-15,-1 0 16,-45 0 0,46 0-16,-23 0 15,-23 0 1,1 0-16,22 0 15,0 0 1,0 0-16,22 0 16,-44 0-16,44 0 15,-22 0-15,0 0 16,0 22-16,0-22 16,0 0-1,-23 0-15,1 0 16,-1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0:09.1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406 0 0,'0'26'250,"0"-1"-250,0 0 16,0 1-16,0-1 15,0 1-15,0-1 16,0 0-16,0 1 15,0-1 1,0 1-16,0-1 16,0 0 15,0 1-15,-25-1-1,25 1 1,0-1-16,0 0 15,0 26-15,-26-25 16,26-1-16,0 0 16,-25 1-16,-1 50 15,26-51 1,0 26 0,0-25-1,-25-1 1,25 0-1,-25 1-15,25 25 32,-26-51-32,26 25 15,0 26 1,-25-26 0,25 1-1,0-1 1,0 0-1,0 26 17,0-25-17,0-1 157,0 0-156,0 1 46</inkml:trace>
  <inkml:trace contextRef="#ctx0" brushRef="#br0" timeOffset="2208">0 788 0,'25'0'125,"-25"50"-125,25 1 16,1-51-1,-1 26 1,1-1-1,-1 0 1,-25 1-16,25-1 31,1 1 16,-1 24 0,-25 1 47,26-25-79,-1-26 376,0 0-375,-25-26-16,26 26 15,-26-25 1,0-1-16,25 1 16,1 25-1,-26-25-15,25 25 16,-25-26 15,25 26 16,-25-25-31,26-1 30,-1 26-30,26 0 0,-51-25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0:15.4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0 0,'50'0'140,"-24"0"-46,-26 25-47,0 26-31,0-26-1,0 1 1,0-1-16,25 1 15,-25 24 17,0-24-17,0 25 1,0-26 15,0 26-15,0-26-1,0 26 17,0-26-17,0 1 17,0-1-17,26 1 1,-1-1 15,-25 0-15,0 1-16,0-1 15,0 1 1,25-26 0,-25 25-1,0 0 1,0 1-1,26-1 17,-26 1 155,25-1-156,-25 0 16,0 26-15,0-25 14,0-1-46,0 0 16,0 1 47</inkml:trace>
  <inkml:trace contextRef="#ctx0" brushRef="#br0" timeOffset="2297">26 711 0,'-26'0'172,"26"25"-156,26-25-1,-26 26-15,25-26 32,-25 25-1,25 1-16,1-1 1,-1 0 15,1 1-15,-26-1 0,25 1 15,0-26-16,-25 25 48,26 0-32,-26 1 16,25-26 0,1 0-16,-1 0 188,-25-26-172,0 1 0,0-26-47,25 0 15,-25 26 1,0 0 0,0-1-1,26 1 32,-26-1-16,25 26-31,-25-25 16,0 0 0,0-1 30,26 26-14,-26-25 15,0-1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1:16.8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0,'25'0'344,"1"0"-329,-1 0-15,1 0 16,24 0-16,-24 26 16,25-26-1,-26 0-15,26 0 16,-26 0 0,1 0-16,-1 0 15,0 0-15,1 25 16,-1-25 15,1 0 0,24 0 1,-24 0-1,25 0 0,-26 25 32,26-25 46,-26 0-93,26 0-16,-26 0 15,26 0 1,-25 0-1,24 0-15,-24 0 32,25 0-1,-26 0 16,26 0-16,-26 0-15,26 0-16,-26 0 15,26 0-15,0 0 16,0 0 0,-26 0-1,1 0-15,-1 0 16,0 0 15,1 0-15,-1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1:24.6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0,'51'0'125,"-26"0"-109,26 0-16,-26 0 16,26 26-1,-26-26 17,26 0-17,-25 0 1,50 0-1,-25 0 1,-26 0-16,26 0 16,-26 0-1,1 0 17,-1 0-32,0 0 15,1 0-15,-1 0 16,1 0-16,-1 0 15,0 0-15,1 0 16,-1 0-16,1 0 16,-1 0-16,26 0 31,-26 0 31,1 0-30,-1 0-17,0 0-15,1 0 16,25 0-16,-26 0 16,26 25-1,-26-25 16,1 0 48,-1 0-48,0 0 0,26 0 0,-25 0-15,-1 0 31,0 0-32,1 25 1,-1-25 62,1 0-62,-1 26-1,0-26 126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2:08.17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0 112 0,'0'-25'297,"25"25"-281,51 0-1,-25 0-15,-25 0 16,50 0-16,-51 0 16,26 0-1,-26 0 1,1-26 15,-1 26 16,-25-25-31,26 25 30,24 0-30,-24 0 0,-1 0-1,1 0 1,-1 0 0,0 0 30,26 0-30,-25 0 62,-1 0-15,0-26-48,26 26 1,-25 0 0,-1 0 15,0 0 16,1 0-16,-1 0 47,1 0 16,-1 0-94,26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2:10.01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0,'26'0'156,"-1"0"-140,0 0-16,1 0 15,25 0-15,-1 0 16,1 0-16,-25 0 16,24 25-16,-24-25 15,-1 0-15,1 0 16,-1 0-16,0 0 15,1 0 1,-1 0 0,1 0-1,-1 0 32,0 0-47,1 0 16,-1 0-1,1 0-15,-1 0 16,26 0 0,-26 0-1,1 0-15,-1 0 16,0 0 0,1 0-1,-1 0 1,1 0 15,-1 0-15,0 0-16,1 0 15,-1 0 1,1 0 0,-1 0-1,0 0-15,1 0 31,-1 0 1,1 0 30,-1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8:39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0,'0'25'172,"0"1"-140,0-1-32,0 1 15,0 50-15,0-51 16,0 26-16,0-26 15,0 26-15,0 0 16,0-26 0,0 1-16,0-1 15,0 26 1,25-26-16,-25 1 31,0-1-31,0 1 16,0 24-1,0-24 1,0 25 0,0-26-1,0 26 17,25-51 14,-25 25-14,0 1-1,26-1 0,-1 0 0,-25 1 16,26-1-31,24-25 31,-24 26-32,-1-26-15,1 0 32,-1 0 15,0 25-16,1-25-31,-1 25 15,1 1-15,24-26 16,-50 25-16,51-25 16,-25 0-16,24 51 15,-24-51 1,-1 25 78,26-25-47,-26 0-32,26 51-15,-25-51 31,24 0-31,-50 26 16,26-26 0,25 0 62,-26 25-47,0 0-15,1 1 31,25 25-1,-26-51-14,-25 25-17,25-25 235,-25 25-234</inkml:trace>
  <inkml:trace contextRef="#ctx0" brushRef="#br0" timeOffset="1928">990 1067 0,'0'51'219,"0"-26"-219,26 0 16,-26 26-16,25 0 15,-25-26 1,0 1 15,0-1-31,0 1 47,-25-26 391,-26 0-423,25 0 17,1 0-1,0 0-16,-1 0 48,1 0-63,-1 0 47,1 0-32,0 0 1,-1 0 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3:20.8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0 0,'0'26'204,"0"24"-204,0 27 15,0-1-15,0 0 16,0-51-16,26 77 15,24-51 1,-50 0-16,26-1 16,-26-24-16,25 50 15,1-25 1,-1 0-16,-25-26 16,25-25-16,-25 25 15,0 1-15,0-1 16,51 26-16,-51-26 15,0 1-15,26 25 16,-26-26-16,25 26 16,0-26-16,1 51 15,-1-50 1,-25-1 0,51 26-16,-51 0 15,0 25 1,25-25-1,-25 0 1,26-26-16,-26 26 16,0-26-16,0 26 15,0-26-15,0 1 16,25 25-16,-25-26 31,0 0-31,0 1 16,26-1-16,-26 1 47,0-1-32,0 0 1,0 1 0,0-1-16,0 1 31,0 24-31,0-24 31,0-1-15,25 1 46,-25-1-31</inkml:trace>
  <inkml:trace contextRef="#ctx0" brushRef="#br0" timeOffset="2615">239 1753 0,'0'25'62,"25"1"-30,-25 24-1,76 1-31,-76-25 15,51 50 1,-25-25 0,-1-26-1,0 26 17,1-26-1,-1 1 78,-25-1-78,26-25 16,-26-25 110,25-1-142,0 1-15,1-26 16,-1 26-1,-25-26 1,26 51-16,-26-51 16,50 26-16,-50-1 15,51 1-15,-51-1 16,26 1-16,-26 0 16,25-1-1,0 1 1,1-1-16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2/9/19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2/9/19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2/9/19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2/9/19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2/9/19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2/9/19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3.xml"/><Relationship Id="rId18" Type="http://schemas.openxmlformats.org/officeDocument/2006/relationships/image" Target="../media/image97.emf"/><Relationship Id="rId26" Type="http://schemas.openxmlformats.org/officeDocument/2006/relationships/image" Target="../media/image16.emf"/><Relationship Id="rId3" Type="http://schemas.openxmlformats.org/officeDocument/2006/relationships/diagramLayout" Target="../diagrams/layout1.xml"/><Relationship Id="rId21" Type="http://schemas.openxmlformats.org/officeDocument/2006/relationships/customXml" Target="../ink/ink7.xml"/><Relationship Id="rId34" Type="http://schemas.openxmlformats.org/officeDocument/2006/relationships/image" Target="../media/image1060.emf"/><Relationship Id="rId7" Type="http://schemas.openxmlformats.org/officeDocument/2006/relationships/image" Target="../media/image11.emf"/><Relationship Id="rId12" Type="http://schemas.openxmlformats.org/officeDocument/2006/relationships/image" Target="../media/image94.emf"/><Relationship Id="rId17" Type="http://schemas.openxmlformats.org/officeDocument/2006/relationships/customXml" Target="../ink/ink5.xml"/><Relationship Id="rId25" Type="http://schemas.openxmlformats.org/officeDocument/2006/relationships/image" Target="../media/image101.emf"/><Relationship Id="rId33" Type="http://schemas.openxmlformats.org/officeDocument/2006/relationships/customXml" Target="../ink/ink12.xml"/><Relationship Id="rId2" Type="http://schemas.openxmlformats.org/officeDocument/2006/relationships/diagramData" Target="../diagrams/data1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customXml" Target="../ink/ink2.xml"/><Relationship Id="rId24" Type="http://schemas.openxmlformats.org/officeDocument/2006/relationships/customXml" Target="../ink/ink8.xml"/><Relationship Id="rId32" Type="http://schemas.openxmlformats.org/officeDocument/2006/relationships/image" Target="../media/image1050.emf"/><Relationship Id="rId5" Type="http://schemas.openxmlformats.org/officeDocument/2006/relationships/diagramColors" Target="../diagrams/colors1.xml"/><Relationship Id="rId15" Type="http://schemas.openxmlformats.org/officeDocument/2006/relationships/customXml" Target="../ink/ink4.xml"/><Relationship Id="rId23" Type="http://schemas.openxmlformats.org/officeDocument/2006/relationships/image" Target="../media/image15.emf"/><Relationship Id="rId28" Type="http://schemas.openxmlformats.org/officeDocument/2006/relationships/image" Target="../media/image103.emf"/><Relationship Id="rId36" Type="http://schemas.openxmlformats.org/officeDocument/2006/relationships/image" Target="../media/image1070.emf"/><Relationship Id="rId10" Type="http://schemas.openxmlformats.org/officeDocument/2006/relationships/image" Target="../media/image14.emf"/><Relationship Id="rId19" Type="http://schemas.openxmlformats.org/officeDocument/2006/relationships/customXml" Target="../ink/ink6.xml"/><Relationship Id="rId31" Type="http://schemas.openxmlformats.org/officeDocument/2006/relationships/customXml" Target="../ink/ink1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emf"/><Relationship Id="rId14" Type="http://schemas.openxmlformats.org/officeDocument/2006/relationships/image" Target="../media/image95.emf"/><Relationship Id="rId22" Type="http://schemas.openxmlformats.org/officeDocument/2006/relationships/image" Target="../media/image990.emf"/><Relationship Id="rId27" Type="http://schemas.openxmlformats.org/officeDocument/2006/relationships/customXml" Target="../ink/ink9.xml"/><Relationship Id="rId30" Type="http://schemas.openxmlformats.org/officeDocument/2006/relationships/image" Target="../media/image104.emf"/><Relationship Id="rId35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6.emf"/><Relationship Id="rId5" Type="http://schemas.openxmlformats.org/officeDocument/2006/relationships/customXml" Target="../ink/ink15.xml"/><Relationship Id="rId4" Type="http://schemas.openxmlformats.org/officeDocument/2006/relationships/image" Target="../media/image115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2/9/19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B1119-A899-4498-A231-479A2BDA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67" y="2007645"/>
            <a:ext cx="4185197" cy="25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A9D5-9B1F-4859-9C5C-F5AE6FB7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EFD1-9603-4459-925A-73778199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Entropy = 0, This is </a:t>
            </a:r>
            <a:r>
              <a:rPr lang="en-US" sz="1600" dirty="0">
                <a:highlight>
                  <a:srgbClr val="FFFF00"/>
                </a:highlight>
              </a:rPr>
              <a:t>not a good set </a:t>
            </a:r>
            <a:r>
              <a:rPr lang="en-US" sz="1600" dirty="0"/>
              <a:t>for training.</a:t>
            </a:r>
          </a:p>
          <a:p>
            <a:endParaRPr lang="en-US" sz="1600" dirty="0"/>
          </a:p>
          <a:p>
            <a:r>
              <a:rPr lang="en-US" sz="1600" dirty="0"/>
              <a:t>Entropy = 1, This is a </a:t>
            </a:r>
            <a:r>
              <a:rPr lang="en-US" sz="1600" dirty="0">
                <a:highlight>
                  <a:srgbClr val="FFFF00"/>
                </a:highlight>
              </a:rPr>
              <a:t>good set </a:t>
            </a:r>
            <a:r>
              <a:rPr lang="en-US" sz="1600" dirty="0"/>
              <a:t>for training.</a:t>
            </a:r>
          </a:p>
          <a:p>
            <a:endParaRPr lang="en-US" sz="1600" dirty="0"/>
          </a:p>
          <a:p>
            <a:r>
              <a:rPr lang="en-US" sz="1600" dirty="0"/>
              <a:t>The entropy is an </a:t>
            </a:r>
            <a:r>
              <a:rPr lang="en-US" sz="1600" dirty="0">
                <a:highlight>
                  <a:srgbClr val="FFFF00"/>
                </a:highlight>
              </a:rPr>
              <a:t>absolute measure </a:t>
            </a:r>
            <a:r>
              <a:rPr lang="en-US" sz="1600" dirty="0"/>
              <a:t>which provides a number between 0 and 1,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BEFD-42DC-43DC-AFA7-B0BB26A4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C3A5-8DB0-49DB-83F4-5A9D65FA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9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A9D5-9B1F-4859-9C5C-F5AE6FB7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EFD1-9603-4459-925A-73778199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</a:t>
            </a:r>
            <a:r>
              <a:rPr lang="en-US" sz="1600" dirty="0">
                <a:solidFill>
                  <a:srgbClr val="0070C0"/>
                </a:solidFill>
              </a:rPr>
              <a:t>decision trees</a:t>
            </a:r>
            <a:r>
              <a:rPr lang="en-US" sz="1600" dirty="0"/>
              <a:t>, at each branching, the input set is split in 2. </a:t>
            </a:r>
          </a:p>
          <a:p>
            <a:r>
              <a:rPr lang="en-US" sz="1600" dirty="0"/>
              <a:t>Compare entropy before and after the split. </a:t>
            </a:r>
          </a:p>
          <a:p>
            <a:r>
              <a:rPr lang="en-US" sz="1600" dirty="0"/>
              <a:t>E.g. start with a </a:t>
            </a:r>
            <a:r>
              <a:rPr lang="en-US" sz="1600" dirty="0">
                <a:highlight>
                  <a:srgbClr val="FFFF00"/>
                </a:highlight>
              </a:rPr>
              <a:t>messy set </a:t>
            </a:r>
            <a:r>
              <a:rPr lang="en-US" sz="1600" dirty="0"/>
              <a:t>with entropy one (half/half,  p=q). </a:t>
            </a:r>
          </a:p>
          <a:p>
            <a:r>
              <a:rPr lang="en-US" sz="1600" dirty="0">
                <a:highlight>
                  <a:srgbClr val="FFFF00"/>
                </a:highlight>
              </a:rPr>
              <a:t>In the worst case</a:t>
            </a:r>
            <a:r>
              <a:rPr lang="en-US" sz="1600" dirty="0"/>
              <a:t>, it could be </a:t>
            </a:r>
            <a:r>
              <a:rPr lang="en-US" sz="1600" dirty="0">
                <a:highlight>
                  <a:srgbClr val="FFFF00"/>
                </a:highlight>
              </a:rPr>
              <a:t>split</a:t>
            </a:r>
            <a:r>
              <a:rPr lang="en-US" sz="1600" dirty="0"/>
              <a:t> into 2 messy sets where half of the items are labeled 1 and the other half have Label 2 in each set. Hence the entropy of each of the two resulting sets is 1.  In this scenario, the messiness has not changed </a:t>
            </a:r>
          </a:p>
          <a:p>
            <a:r>
              <a:rPr lang="en-US" sz="1600" dirty="0"/>
              <a:t>We can not sum the entropies of the two sets.  </a:t>
            </a:r>
          </a:p>
          <a:p>
            <a:r>
              <a:rPr lang="en-US" sz="1600" dirty="0"/>
              <a:t>A solution, often used in mathematics, is to compute the </a:t>
            </a:r>
            <a:r>
              <a:rPr lang="en-US" sz="1600" dirty="0">
                <a:highlight>
                  <a:srgbClr val="FFFF00"/>
                </a:highlight>
              </a:rPr>
              <a:t>mean entropy </a:t>
            </a:r>
            <a:r>
              <a:rPr lang="en-US" sz="1600" dirty="0"/>
              <a:t>of the two sets. In this case, the mean is one. </a:t>
            </a:r>
          </a:p>
          <a:p>
            <a:r>
              <a:rPr lang="en-US" sz="1600" dirty="0"/>
              <a:t>However, in decision trees, a </a:t>
            </a:r>
            <a:r>
              <a:rPr lang="en-US" sz="1600" dirty="0">
                <a:highlight>
                  <a:srgbClr val="FFFF00"/>
                </a:highlight>
              </a:rPr>
              <a:t>weighted sum </a:t>
            </a:r>
            <a:r>
              <a:rPr lang="en-US" sz="1600" dirty="0"/>
              <a:t>of entropies is computed instead (weighted by the size of the two subsets)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BEFD-42DC-43DC-AFA7-B0BB26A4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C3A5-8DB0-49DB-83F4-5A9D65FA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8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ED6C-72D8-49F6-B580-390337CC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means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1FF79-FB41-4852-BA04-38803A87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98B0B-CBD8-474F-BB4A-536B41C00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18FE88-09FF-437B-AA6A-E801EDF39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9" y="973872"/>
            <a:ext cx="4398311" cy="4680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EFF945-754B-490D-A7A5-6ECC53A1CA47}"/>
              </a:ext>
            </a:extLst>
          </p:cNvPr>
          <p:cNvSpPr/>
          <p:nvPr/>
        </p:nvSpPr>
        <p:spPr>
          <a:xfrm>
            <a:off x="129540" y="1585206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 and N</a:t>
            </a:r>
            <a:r>
              <a:rPr lang="en-US" baseline="-25000" dirty="0"/>
              <a:t>2 </a:t>
            </a:r>
            <a:r>
              <a:rPr lang="en-US" dirty="0"/>
              <a:t>are the number of items of each sets after the split and E</a:t>
            </a:r>
            <a:r>
              <a:rPr lang="en-US" baseline="-25000" dirty="0"/>
              <a:t>1</a:t>
            </a:r>
            <a:r>
              <a:rPr lang="en-US" dirty="0"/>
              <a:t> and E</a:t>
            </a:r>
            <a:r>
              <a:rPr lang="en-US" baseline="-25000" dirty="0"/>
              <a:t>2</a:t>
            </a:r>
            <a:r>
              <a:rPr lang="en-US" dirty="0"/>
              <a:t> are their respective entropy.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gives </a:t>
            </a:r>
            <a:r>
              <a:rPr lang="en-US" dirty="0">
                <a:highlight>
                  <a:srgbClr val="FFFF00"/>
                </a:highlight>
              </a:rPr>
              <a:t>more importance</a:t>
            </a:r>
            <a:r>
              <a:rPr lang="en-US" dirty="0"/>
              <a:t> to the set which is </a:t>
            </a:r>
            <a:r>
              <a:rPr lang="en-US" dirty="0">
                <a:highlight>
                  <a:srgbClr val="FFFF00"/>
                </a:highlight>
              </a:rPr>
              <a:t>larger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A59C-AF8A-46D3-9673-9BC8F455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E97805-66D8-4377-989B-3CE01146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98" y="1733705"/>
            <a:ext cx="7096125" cy="14954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D819-6E92-4BD8-887B-4114546C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17AB6-6A49-4D74-9AA4-B74970FD8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82F66-17FC-4935-A6F2-A4F190A7939F}"/>
              </a:ext>
            </a:extLst>
          </p:cNvPr>
          <p:cNvSpPr/>
          <p:nvPr/>
        </p:nvSpPr>
        <p:spPr>
          <a:xfrm>
            <a:off x="166098" y="989457"/>
            <a:ext cx="8406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If you have more than 2 labels, you can generalize the Entropy formula as follows:</a:t>
            </a:r>
          </a:p>
        </p:txBody>
      </p:sp>
    </p:spTree>
    <p:extLst>
      <p:ext uri="{BB962C8B-B14F-4D97-AF65-F5344CB8AC3E}">
        <p14:creationId xmlns:p14="http://schemas.microsoft.com/office/powerpoint/2010/main" val="32340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E262-72CF-470A-9BD1-5C4C63E1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1401-8914-48D2-B58A-DCEA9FCC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Definition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Information gain </a:t>
            </a:r>
            <a:r>
              <a:rPr lang="en-US" sz="1600" dirty="0"/>
              <a:t>(IG) measures how much “information” a feature gives us about the class.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Why it matters ?</a:t>
            </a:r>
          </a:p>
          <a:p>
            <a:r>
              <a:rPr lang="en-US" sz="1600" dirty="0"/>
              <a:t>Decision Trees algorithm will </a:t>
            </a:r>
            <a:r>
              <a:rPr lang="en-US" sz="1600" u="sng" dirty="0"/>
              <a:t>always</a:t>
            </a:r>
            <a:r>
              <a:rPr lang="en-US" sz="1600" dirty="0"/>
              <a:t> try to </a:t>
            </a:r>
            <a:r>
              <a:rPr lang="en-US" sz="1600" dirty="0">
                <a:highlight>
                  <a:srgbClr val="FFFF00"/>
                </a:highlight>
              </a:rPr>
              <a:t>maximize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Information gain</a:t>
            </a:r>
            <a:r>
              <a:rPr lang="en-US" sz="1600" dirty="0"/>
              <a:t>.</a:t>
            </a:r>
          </a:p>
          <a:p>
            <a:r>
              <a:rPr lang="en-US" sz="1600" dirty="0"/>
              <a:t>An attribute with </a:t>
            </a:r>
            <a:r>
              <a:rPr lang="en-US" sz="1600" dirty="0">
                <a:highlight>
                  <a:srgbClr val="FFFF00"/>
                </a:highlight>
              </a:rPr>
              <a:t>highest Information gain will be tested/split first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Information gain = entropy(parent) – [weighted average] * entropy(children)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D0B6-2222-425A-A651-D015A7CB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E7C5-E008-439B-9523-3065DB679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6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A226-1222-4E9D-8D50-1766CF1E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using impurity (Entropy)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1042-7679-47BE-B4E6-4F6C9019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3999609" cy="3971405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STEP – 1</a:t>
            </a:r>
            <a:r>
              <a:rPr lang="en-US" sz="1600" dirty="0"/>
              <a:t> - Calculate entropy of the target. 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/>
              <a:t>current dataset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/>
              <a:t>.  </a:t>
            </a:r>
          </a:p>
          <a:p>
            <a:r>
              <a:rPr lang="en-US" sz="1600" dirty="0"/>
              <a:t>compute the </a:t>
            </a:r>
            <a:r>
              <a:rPr lang="en-US" sz="1600" dirty="0">
                <a:solidFill>
                  <a:srgbClr val="0070C0"/>
                </a:solidFill>
              </a:rPr>
              <a:t>Entropy H(S)</a:t>
            </a:r>
            <a:r>
              <a:rPr lang="en-US" sz="1600" dirty="0"/>
              <a:t> on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/>
              <a:t> as follows: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600" dirty="0"/>
              <a:t>where K is the number of classes, 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p(</a:t>
            </a:r>
            <a:r>
              <a:rPr lang="en-US" sz="1600" dirty="0" err="1">
                <a:solidFill>
                  <a:srgbClr val="0070C0"/>
                </a:solidFill>
              </a:rPr>
              <a:t>y</a:t>
            </a:r>
            <a:r>
              <a:rPr lang="en-US" sz="1600" baseline="-25000" dirty="0" err="1">
                <a:solidFill>
                  <a:srgbClr val="0070C0"/>
                </a:solidFill>
              </a:rPr>
              <a:t>j</a:t>
            </a:r>
            <a:r>
              <a:rPr lang="en-US" sz="1600" dirty="0">
                <a:solidFill>
                  <a:srgbClr val="0070C0"/>
                </a:solidFill>
              </a:rPr>
              <a:t>) </a:t>
            </a:r>
            <a:r>
              <a:rPr lang="en-US" sz="1600" dirty="0"/>
              <a:t>is the proportion of number of 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600" dirty="0"/>
              <a:t>elements of </a:t>
            </a:r>
            <a:r>
              <a:rPr lang="en-US" sz="1600" dirty="0">
                <a:solidFill>
                  <a:srgbClr val="0070C0"/>
                </a:solidFill>
              </a:rPr>
              <a:t>p(</a:t>
            </a:r>
            <a:r>
              <a:rPr lang="en-US" sz="1600" dirty="0" err="1">
                <a:solidFill>
                  <a:srgbClr val="0070C0"/>
                </a:solidFill>
              </a:rPr>
              <a:t>y</a:t>
            </a:r>
            <a:r>
              <a:rPr lang="en-US" sz="1600" baseline="-25000" dirty="0" err="1">
                <a:solidFill>
                  <a:srgbClr val="0070C0"/>
                </a:solidFill>
              </a:rPr>
              <a:t>j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  <a:r>
              <a:rPr lang="en-US" sz="1600" dirty="0"/>
              <a:t> class to the number of entire elements in output of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H(S)</a:t>
            </a:r>
            <a:r>
              <a:rPr lang="en-US" sz="1600" dirty="0"/>
              <a:t> tell us how </a:t>
            </a:r>
            <a:r>
              <a:rPr lang="en-US" sz="1600" dirty="0">
                <a:highlight>
                  <a:srgbClr val="FFFF00"/>
                </a:highlight>
              </a:rPr>
              <a:t>uncertain</a:t>
            </a:r>
            <a:r>
              <a:rPr lang="en-US" sz="1600" dirty="0"/>
              <a:t> our dataset is. 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450" dirty="0"/>
              <a:t>It ranges from 0 to 1, which 0 is the case when the output contains only one class (</a:t>
            </a:r>
            <a:r>
              <a:rPr lang="en-US" sz="1450" dirty="0">
                <a:solidFill>
                  <a:srgbClr val="0070C0"/>
                </a:solidFill>
              </a:rPr>
              <a:t>pure</a:t>
            </a:r>
            <a:r>
              <a:rPr lang="en-US" sz="1450" dirty="0"/>
              <a:t>), whereas 1 is the most uncertain case.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3E66-8462-408E-B10E-27189F4B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395EA-DC5B-48E6-9EC7-040B171E0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41749-58BF-45B3-BF5A-B0D2EBA3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56" y="1052097"/>
            <a:ext cx="27051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17513-626E-482F-BBB4-583802C6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05" y="1914189"/>
            <a:ext cx="4599433" cy="11778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A403AF-C5AB-4ED5-99C4-4C466E72CFC8}"/>
              </a:ext>
            </a:extLst>
          </p:cNvPr>
          <p:cNvSpPr/>
          <p:nvPr/>
        </p:nvSpPr>
        <p:spPr>
          <a:xfrm>
            <a:off x="4127234" y="2734253"/>
            <a:ext cx="14158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H(S)</a:t>
            </a:r>
            <a:r>
              <a:rPr lang="en-US" sz="1200" dirty="0"/>
              <a:t> 0 – pure set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68317-7D5A-4692-9A2B-9AD2588EA60E}"/>
              </a:ext>
            </a:extLst>
          </p:cNvPr>
          <p:cNvSpPr/>
          <p:nvPr/>
        </p:nvSpPr>
        <p:spPr>
          <a:xfrm>
            <a:off x="7434755" y="2742879"/>
            <a:ext cx="1682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H(S)</a:t>
            </a:r>
            <a:r>
              <a:rPr lang="en-US" sz="1200" dirty="0"/>
              <a:t> 1 – most uncertain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21B3-7905-45D1-937E-DA30E862CD2C}"/>
              </a:ext>
            </a:extLst>
          </p:cNvPr>
          <p:cNvSpPr/>
          <p:nvPr/>
        </p:nvSpPr>
        <p:spPr>
          <a:xfrm>
            <a:off x="7461848" y="3003148"/>
            <a:ext cx="1682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/>
              <a:t>when the proportion of each class is equal to others’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5E36F2-2E06-4462-9196-86B40F94CC3A}"/>
              </a:ext>
            </a:extLst>
          </p:cNvPr>
          <p:cNvSpPr/>
          <p:nvPr/>
        </p:nvSpPr>
        <p:spPr>
          <a:xfrm>
            <a:off x="4382098" y="3663527"/>
            <a:ext cx="45853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/>
              <a:t>if the number of YES is equal to the number of NO on the considered subset, then it’s easy to see that there is a big chance that it can’t be fully classified (that’s why we call it the most uncertain case).</a:t>
            </a:r>
          </a:p>
        </p:txBody>
      </p:sp>
    </p:spTree>
    <p:extLst>
      <p:ext uri="{BB962C8B-B14F-4D97-AF65-F5344CB8AC3E}">
        <p14:creationId xmlns:p14="http://schemas.microsoft.com/office/powerpoint/2010/main" val="44277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A226-1222-4E9D-8D50-1766CF1E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using impurity (Entropy)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1042-7679-47BE-B4E6-4F6C9019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STEP – 2  </a:t>
            </a:r>
            <a:r>
              <a:rPr lang="en-US" sz="1600" dirty="0"/>
              <a:t>The dataset is then split on the different attributes. The </a:t>
            </a:r>
            <a:r>
              <a:rPr lang="en-US" sz="1600" dirty="0">
                <a:solidFill>
                  <a:srgbClr val="0070C0"/>
                </a:solidFill>
              </a:rPr>
              <a:t>entropy</a:t>
            </a:r>
            <a:r>
              <a:rPr lang="en-US" sz="1600" dirty="0"/>
              <a:t> for each branch is calculated. Then it is added proportionally, to get </a:t>
            </a:r>
            <a:r>
              <a:rPr lang="en-US" sz="1600" dirty="0">
                <a:solidFill>
                  <a:srgbClr val="0070C0"/>
                </a:solidFill>
              </a:rPr>
              <a:t>total entropy </a:t>
            </a:r>
            <a:r>
              <a:rPr lang="en-US" sz="1600" dirty="0"/>
              <a:t>for the split. The resulting entropy is </a:t>
            </a:r>
            <a:r>
              <a:rPr lang="en-US" sz="1600" dirty="0">
                <a:highlight>
                  <a:srgbClr val="FFFF00"/>
                </a:highlight>
              </a:rPr>
              <a:t>subtracted</a:t>
            </a:r>
            <a:r>
              <a:rPr lang="en-US" sz="1600" dirty="0"/>
              <a:t> from the entropy before the split. The result is the </a:t>
            </a:r>
            <a:r>
              <a:rPr lang="en-US" sz="1600" dirty="0">
                <a:solidFill>
                  <a:srgbClr val="0070C0"/>
                </a:solidFill>
              </a:rPr>
              <a:t>Information Gain,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or decrease </a:t>
            </a:r>
            <a:r>
              <a:rPr lang="en-US" sz="1600" dirty="0"/>
              <a:t>in entropy. 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Information Gain </a:t>
            </a:r>
            <a:r>
              <a:rPr lang="en-US" sz="1600" dirty="0"/>
              <a:t>is computed separately on each </a:t>
            </a:r>
            <a:r>
              <a:rPr lang="en-US" sz="1600" dirty="0">
                <a:solidFill>
                  <a:srgbClr val="0070C0"/>
                </a:solidFill>
              </a:rPr>
              <a:t>feature</a:t>
            </a:r>
            <a:r>
              <a:rPr lang="en-US" sz="1600" dirty="0"/>
              <a:t> of the current dataset S,</a:t>
            </a:r>
          </a:p>
          <a:p>
            <a:endParaRPr lang="en-US" sz="1600" dirty="0"/>
          </a:p>
          <a:p>
            <a:r>
              <a:rPr lang="en-US" sz="1600" dirty="0"/>
              <a:t>The value indicates how much the </a:t>
            </a:r>
            <a:r>
              <a:rPr lang="en-US" sz="1600" dirty="0">
                <a:solidFill>
                  <a:srgbClr val="0070C0"/>
                </a:solidFill>
              </a:rPr>
              <a:t>uncertainty</a:t>
            </a:r>
            <a:r>
              <a:rPr lang="en-US" sz="1600" dirty="0"/>
              <a:t> in S was reduced after </a:t>
            </a:r>
            <a:r>
              <a:rPr lang="en-US" sz="1600" dirty="0">
                <a:highlight>
                  <a:srgbClr val="FFFF00"/>
                </a:highlight>
              </a:rPr>
              <a:t>splitting S using feature A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Lastly,  split the current dataset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/>
              <a:t> using the </a:t>
            </a:r>
            <a:r>
              <a:rPr lang="en-US" sz="1600" dirty="0">
                <a:highlight>
                  <a:srgbClr val="FFFF00"/>
                </a:highlight>
              </a:rPr>
              <a:t>feature which has the highest Information Gain</a:t>
            </a:r>
            <a:r>
              <a:rPr lang="en-US" sz="1600" dirty="0"/>
              <a:t>.</a:t>
            </a:r>
          </a:p>
          <a:p>
            <a:pPr marL="171450" lvl="1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3E66-8462-408E-B10E-27189F4B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395EA-DC5B-48E6-9EC7-040B171E0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F349A-DD81-4282-BB24-C8522BF8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65" y="3970973"/>
            <a:ext cx="2962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2D3C-866E-4361-ABD4-D7A2E72A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using impurity (Entropy)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58BE-B85D-4108-83BF-DC8B4551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STEP – 3</a:t>
            </a:r>
            <a:r>
              <a:rPr lang="en-US" sz="1600" dirty="0"/>
              <a:t>  Choose attribute with the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largest</a:t>
            </a:r>
            <a:r>
              <a:rPr lang="en-US" sz="1600" dirty="0">
                <a:solidFill>
                  <a:srgbClr val="0070C0"/>
                </a:solidFill>
              </a:rPr>
              <a:t> information gain </a:t>
            </a:r>
            <a:r>
              <a:rPr lang="en-US" sz="1600" dirty="0"/>
              <a:t>as the decision node, divide the dataset by its branches and repeat the same process on every branch.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793F-DC40-4042-AF94-8D9D0C87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58AF6-F16B-4E96-AF1F-ED1B6375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435B-B93C-4A95-808E-58690EBA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1148FD-0469-4A8C-9618-502E8E663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552839"/>
              </p:ext>
            </p:extLst>
          </p:nvPr>
        </p:nvGraphicFramePr>
        <p:xfrm>
          <a:off x="91440" y="1418527"/>
          <a:ext cx="5157216" cy="3339206"/>
        </p:xfrm>
        <a:graphic>
          <a:graphicData uri="http://schemas.openxmlformats.org/drawingml/2006/table">
            <a:tbl>
              <a:tblPr/>
              <a:tblGrid>
                <a:gridCol w="859536">
                  <a:extLst>
                    <a:ext uri="{9D8B030D-6E8A-4147-A177-3AD203B41FA5}">
                      <a16:colId xmlns:a16="http://schemas.microsoft.com/office/drawing/2014/main" val="1136159943"/>
                    </a:ext>
                  </a:extLst>
                </a:gridCol>
                <a:gridCol w="1145243">
                  <a:extLst>
                    <a:ext uri="{9D8B030D-6E8A-4147-A177-3AD203B41FA5}">
                      <a16:colId xmlns:a16="http://schemas.microsoft.com/office/drawing/2014/main" val="1572780448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111637093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876179937"/>
                    </a:ext>
                  </a:extLst>
                </a:gridCol>
                <a:gridCol w="750498">
                  <a:extLst>
                    <a:ext uri="{9D8B030D-6E8A-4147-A177-3AD203B41FA5}">
                      <a16:colId xmlns:a16="http://schemas.microsoft.com/office/drawing/2014/main" val="2571605938"/>
                    </a:ext>
                  </a:extLst>
                </a:gridCol>
                <a:gridCol w="668030">
                  <a:extLst>
                    <a:ext uri="{9D8B030D-6E8A-4147-A177-3AD203B41FA5}">
                      <a16:colId xmlns:a16="http://schemas.microsoft.com/office/drawing/2014/main" val="2248248111"/>
                    </a:ext>
                  </a:extLst>
                </a:gridCol>
              </a:tblGrid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Weather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Temperature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Humidity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Injure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Mood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RUN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5613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&lt;10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&lt;70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63282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shower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20~30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stressed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3989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storm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53091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shower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stressed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841266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70~80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lazy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8142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storm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20~30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stressed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73718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70~80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severe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5895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&lt;70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severe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stressed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9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shower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70~80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2919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shower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9138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storm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20~30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70~80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21124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&lt;70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?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2798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D9D42-EE02-4531-AECD-6B5CDC5F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0123D-BE98-4C6C-B85B-135478029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9BE4CFC-98C3-47DD-A55F-B6ED8360260C}"/>
              </a:ext>
            </a:extLst>
          </p:cNvPr>
          <p:cNvSpPr/>
          <p:nvPr/>
        </p:nvSpPr>
        <p:spPr>
          <a:xfrm>
            <a:off x="5248656" y="1796529"/>
            <a:ext cx="1803180" cy="2583201"/>
          </a:xfrm>
          <a:prstGeom prst="rightBrace">
            <a:avLst>
              <a:gd name="adj1" fmla="val 8333"/>
              <a:gd name="adj2" fmla="val 51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Training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F8A8F-2C58-4E97-BE1B-B1C296A0FAB6}"/>
              </a:ext>
            </a:extLst>
          </p:cNvPr>
          <p:cNvCxnSpPr>
            <a:cxnSpLocks/>
          </p:cNvCxnSpPr>
          <p:nvPr/>
        </p:nvCxnSpPr>
        <p:spPr>
          <a:xfrm flipH="1">
            <a:off x="5248656" y="4635534"/>
            <a:ext cx="180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366077-5585-491F-AB69-E75FEAC0AB55}"/>
              </a:ext>
            </a:extLst>
          </p:cNvPr>
          <p:cNvSpPr txBox="1"/>
          <p:nvPr/>
        </p:nvSpPr>
        <p:spPr>
          <a:xfrm>
            <a:off x="6371823" y="4376827"/>
            <a:ext cx="1024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Test data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41E4475-0FEF-4988-A1B1-7A9645A0406C}"/>
              </a:ext>
            </a:extLst>
          </p:cNvPr>
          <p:cNvSpPr/>
          <p:nvPr/>
        </p:nvSpPr>
        <p:spPr>
          <a:xfrm rot="16200000">
            <a:off x="2120248" y="-1064116"/>
            <a:ext cx="496096" cy="44074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1F6E9-A048-4BBE-8B0F-5BBAE5CD240F}"/>
              </a:ext>
            </a:extLst>
          </p:cNvPr>
          <p:cNvSpPr txBox="1"/>
          <p:nvPr/>
        </p:nvSpPr>
        <p:spPr>
          <a:xfrm>
            <a:off x="2000160" y="1110750"/>
            <a:ext cx="99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3F1D7-00E4-4C5B-8565-A8CA4D6A5944}"/>
              </a:ext>
            </a:extLst>
          </p:cNvPr>
          <p:cNvSpPr txBox="1"/>
          <p:nvPr/>
        </p:nvSpPr>
        <p:spPr>
          <a:xfrm>
            <a:off x="5565488" y="1292704"/>
            <a:ext cx="1830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Target/label/prediction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30704D-064D-492A-B3F9-19E9FA21042F}"/>
              </a:ext>
            </a:extLst>
          </p:cNvPr>
          <p:cNvCxnSpPr>
            <a:cxnSpLocks/>
          </p:cNvCxnSpPr>
          <p:nvPr/>
        </p:nvCxnSpPr>
        <p:spPr>
          <a:xfrm flipH="1">
            <a:off x="5248656" y="1540667"/>
            <a:ext cx="180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A05-2B00-4741-8A42-721DAF94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algorithm works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BFCCDF-8B02-4137-A802-601940874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851710"/>
              </p:ext>
            </p:extLst>
          </p:nvPr>
        </p:nvGraphicFramePr>
        <p:xfrm>
          <a:off x="104769" y="959818"/>
          <a:ext cx="8914137" cy="1395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39D2-7818-4CF2-A9E5-CD6BB705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DAA59-C7D9-4DB2-A810-FD8539EFF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B1434-EFE0-4BDE-B64C-4BA51770E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7" y="2373585"/>
            <a:ext cx="2848136" cy="602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17FE3-0214-4585-9F6D-D9DB1BA1C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2112" y="2397911"/>
            <a:ext cx="2848136" cy="602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5A0794-BB17-4A22-9486-DDAE2E144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755" y="2397911"/>
            <a:ext cx="2783151" cy="578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31B5B0-7E06-4F20-B07F-A4F73EA4BC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47" y="3139396"/>
            <a:ext cx="2848136" cy="7123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D9BAB8-2B58-4B35-B520-AA5A890B5FDF}"/>
                  </a:ext>
                </a:extLst>
              </p14:cNvPr>
              <p14:cNvContentPartPr/>
              <p14:nvPr/>
            </p14:nvContentPartPr>
            <p14:xfrm>
              <a:off x="91584" y="1993320"/>
              <a:ext cx="192240" cy="448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D9BAB8-2B58-4B35-B520-AA5A890B5F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84" y="1984320"/>
                <a:ext cx="2098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04C4DD-3C5B-450E-90EF-DDB994AAEC7E}"/>
                  </a:ext>
                </a:extLst>
              </p14:cNvPr>
              <p14:cNvContentPartPr/>
              <p14:nvPr/>
            </p14:nvContentPartPr>
            <p14:xfrm>
              <a:off x="265104" y="2853000"/>
              <a:ext cx="146880" cy="36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04C4DD-3C5B-450E-90EF-DDB994AAEC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6104" y="2844000"/>
                <a:ext cx="1645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1237AF-7C75-43C5-912F-8916AEF9B2D9}"/>
                  </a:ext>
                </a:extLst>
              </p14:cNvPr>
              <p14:cNvContentPartPr/>
              <p14:nvPr/>
            </p14:nvContentPartPr>
            <p14:xfrm>
              <a:off x="54864" y="3364920"/>
              <a:ext cx="530640" cy="3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1237AF-7C75-43C5-912F-8916AEF9B2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864" y="3292920"/>
                <a:ext cx="602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1B0DC4-F3FC-42CB-958A-0901DA91667C}"/>
                  </a:ext>
                </a:extLst>
              </p14:cNvPr>
              <p14:cNvContentPartPr/>
              <p14:nvPr/>
            </p14:nvContentPartPr>
            <p14:xfrm>
              <a:off x="27504" y="3776400"/>
              <a:ext cx="539640" cy="37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1B0DC4-F3FC-42CB-958A-0901DA9166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8496" y="3704400"/>
                <a:ext cx="6112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E959AC-47FD-435E-A0D9-07202AF0D224}"/>
                  </a:ext>
                </a:extLst>
              </p14:cNvPr>
              <p14:cNvContentPartPr/>
              <p14:nvPr/>
            </p14:nvContentPartPr>
            <p14:xfrm>
              <a:off x="2432376" y="3480120"/>
              <a:ext cx="384480" cy="4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E959AC-47FD-435E-A0D9-07202AF0D2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96376" y="3408120"/>
                <a:ext cx="4561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0DF363-3FF2-4DB4-B08C-055524A9883B}"/>
                  </a:ext>
                </a:extLst>
              </p14:cNvPr>
              <p14:cNvContentPartPr/>
              <p14:nvPr/>
            </p14:nvContentPartPr>
            <p14:xfrm>
              <a:off x="2395656" y="3611880"/>
              <a:ext cx="430200" cy="19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0DF363-3FF2-4DB4-B08C-055524A988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59656" y="3539880"/>
                <a:ext cx="501840" cy="16308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BE99DC2-7188-4E21-A30D-4853C55BF2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4034546"/>
            <a:ext cx="2861783" cy="636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C05E10C-366F-485B-B885-E4EF23A38E77}"/>
                  </a:ext>
                </a:extLst>
              </p14:cNvPr>
              <p14:cNvContentPartPr/>
              <p14:nvPr/>
            </p14:nvContentPartPr>
            <p14:xfrm>
              <a:off x="621936" y="3520440"/>
              <a:ext cx="384120" cy="512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C05E10C-366F-485B-B885-E4EF23A38E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2936" y="3511440"/>
                <a:ext cx="401760" cy="52992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BEDC213F-2C43-4072-928B-7A0D8C9958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47360" y="3174518"/>
            <a:ext cx="2882888" cy="72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6861-A50C-40DF-9233-C1AF056657B0}"/>
                  </a:ext>
                </a:extLst>
              </p14:cNvPr>
              <p14:cNvContentPartPr/>
              <p14:nvPr/>
            </p14:nvContentPartPr>
            <p14:xfrm>
              <a:off x="3352176" y="2450520"/>
              <a:ext cx="315000" cy="795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6861-A50C-40DF-9233-C1AF056657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43176" y="2441520"/>
                <a:ext cx="33264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5ACB79-9842-4D1C-98CA-9775E5689627}"/>
                  </a:ext>
                </a:extLst>
              </p14:cNvPr>
              <p14:cNvContentPartPr/>
              <p14:nvPr/>
            </p14:nvContentPartPr>
            <p14:xfrm>
              <a:off x="3145536" y="3383280"/>
              <a:ext cx="613080" cy="83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5ACB79-9842-4D1C-98CA-9775E568962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09536" y="3311280"/>
                <a:ext cx="6847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15AA12-0539-47C8-A041-A3695587F447}"/>
                  </a:ext>
                </a:extLst>
              </p14:cNvPr>
              <p14:cNvContentPartPr/>
              <p14:nvPr/>
            </p14:nvContentPartPr>
            <p14:xfrm>
              <a:off x="3072456" y="3858840"/>
              <a:ext cx="585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15AA12-0539-47C8-A041-A3695587F44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36456" y="3786840"/>
                <a:ext cx="657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5E46BD7-D844-4FF1-A5FD-455B3AC77C18}"/>
                  </a:ext>
                </a:extLst>
              </p14:cNvPr>
              <p14:cNvContentPartPr/>
              <p14:nvPr/>
            </p14:nvContentPartPr>
            <p14:xfrm>
              <a:off x="5641776" y="3520440"/>
              <a:ext cx="393480" cy="61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5E46BD7-D844-4FF1-A5FD-455B3AC77C1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05776" y="3448440"/>
                <a:ext cx="4651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6649DEC-6F0E-4941-AA8B-87ABAA4DBFCE}"/>
                  </a:ext>
                </a:extLst>
              </p14:cNvPr>
              <p14:cNvContentPartPr/>
              <p14:nvPr/>
            </p14:nvContentPartPr>
            <p14:xfrm>
              <a:off x="5651136" y="3666600"/>
              <a:ext cx="429840" cy="55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6649DEC-6F0E-4941-AA8B-87ABAA4DBFC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15136" y="3594600"/>
                <a:ext cx="501480" cy="19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41879F4-799A-4CE2-BFEB-13239A08EDB7}"/>
              </a:ext>
            </a:extLst>
          </p:cNvPr>
          <p:cNvSpPr txBox="1"/>
          <p:nvPr/>
        </p:nvSpPr>
        <p:spPr>
          <a:xfrm>
            <a:off x="6171368" y="4352862"/>
            <a:ext cx="183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Continues …</a:t>
            </a:r>
          </a:p>
        </p:txBody>
      </p:sp>
    </p:spTree>
    <p:extLst>
      <p:ext uri="{BB962C8B-B14F-4D97-AF65-F5344CB8AC3E}">
        <p14:creationId xmlns:p14="http://schemas.microsoft.com/office/powerpoint/2010/main" val="398459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05113-5D5C-44E7-A45E-1315C60B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45" y="1333550"/>
            <a:ext cx="5886998" cy="33481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7186-D757-45AC-AC70-917DCEC3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Decision tree </a:t>
            </a:r>
            <a:r>
              <a:rPr lang="en-US" sz="1600" dirty="0"/>
              <a:t>is a natural process of conscious and subconscious interpretation of rules and taking actions.</a:t>
            </a:r>
          </a:p>
          <a:p>
            <a:r>
              <a:rPr lang="en-US" sz="1600" dirty="0"/>
              <a:t>Data Science, does the same !!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Is this real </a:t>
            </a:r>
          </a:p>
          <a:p>
            <a:pPr marL="0" indent="0">
              <a:buNone/>
            </a:pPr>
            <a:r>
              <a:rPr lang="en-US" sz="1600" dirty="0"/>
              <a:t>that such simple algorithm can solve </a:t>
            </a:r>
          </a:p>
          <a:p>
            <a:pPr marL="0" indent="0">
              <a:buNone/>
            </a:pPr>
            <a:r>
              <a:rPr lang="en-US" sz="1600" dirty="0"/>
              <a:t>complicated classification problem? </a:t>
            </a:r>
          </a:p>
          <a:p>
            <a:pPr marL="0" indent="0">
              <a:buNone/>
            </a:pPr>
            <a:r>
              <a:rPr lang="en-US" sz="1600" dirty="0"/>
              <a:t>The answer is: </a:t>
            </a:r>
            <a:r>
              <a:rPr lang="en-US" sz="1600" dirty="0">
                <a:highlight>
                  <a:srgbClr val="FFFF00"/>
                </a:highlight>
              </a:rPr>
              <a:t>Yes</a:t>
            </a:r>
            <a:r>
              <a:rPr lang="en-US" sz="1600" dirty="0"/>
              <a:t>!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D378-506C-41FE-9826-B2AC3E06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did it work on previous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2907E-AAAE-41CC-B018-7EF9854E6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560" y="1020704"/>
            <a:ext cx="5139988" cy="25851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0B0E-D80E-4580-8B13-7BFE9E6C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B9CC-8665-4BBA-A613-4419CA53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49E53-7BA1-42EF-B6C4-9C117AACD8E7}"/>
              </a:ext>
            </a:extLst>
          </p:cNvPr>
          <p:cNvSpPr/>
          <p:nvPr/>
        </p:nvSpPr>
        <p:spPr>
          <a:xfrm>
            <a:off x="0" y="891540"/>
            <a:ext cx="3995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H(S)</a:t>
            </a:r>
            <a:r>
              <a:rPr lang="en-US" sz="1400" dirty="0"/>
              <a:t> would be the entire original table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Entropy H(S) </a:t>
            </a:r>
            <a:r>
              <a:rPr lang="en-US" sz="1400" dirty="0"/>
              <a:t>=</a:t>
            </a:r>
          </a:p>
          <a:p>
            <a:endParaRPr lang="en-US" sz="1400" dirty="0"/>
          </a:p>
          <a:p>
            <a:r>
              <a:rPr lang="en-US" sz="1400" dirty="0"/>
              <a:t>= -p(YES) log</a:t>
            </a:r>
            <a:r>
              <a:rPr lang="en-US" sz="1400" baseline="-25000" dirty="0"/>
              <a:t>2</a:t>
            </a:r>
            <a:r>
              <a:rPr lang="en-US" sz="1400" dirty="0"/>
              <a:t>p(YES) – p(NO) log</a:t>
            </a:r>
            <a:r>
              <a:rPr lang="en-US" sz="1400" baseline="-25000" dirty="0"/>
              <a:t>2</a:t>
            </a:r>
            <a:r>
              <a:rPr lang="en-US" sz="1400" dirty="0"/>
              <a:t>p(NO)</a:t>
            </a:r>
          </a:p>
          <a:p>
            <a:endParaRPr lang="en-US" sz="1400" dirty="0"/>
          </a:p>
          <a:p>
            <a:r>
              <a:rPr lang="en-US" sz="1400" dirty="0"/>
              <a:t>= -(4/11) log</a:t>
            </a:r>
            <a:r>
              <a:rPr lang="en-US" sz="1400" baseline="-25000" dirty="0"/>
              <a:t>2</a:t>
            </a:r>
            <a:r>
              <a:rPr lang="en-US" sz="1400" dirty="0"/>
              <a:t>(4/11) – (7/11) log</a:t>
            </a:r>
            <a:r>
              <a:rPr lang="en-US" sz="1400" baseline="-25000" dirty="0"/>
              <a:t>2</a:t>
            </a:r>
            <a:r>
              <a:rPr lang="en-US" sz="1400" dirty="0"/>
              <a:t>(7/11)</a:t>
            </a:r>
          </a:p>
          <a:p>
            <a:endParaRPr lang="en-US" sz="1400" dirty="0"/>
          </a:p>
          <a:p>
            <a:r>
              <a:rPr lang="en-US" sz="1400" dirty="0"/>
              <a:t>= </a:t>
            </a:r>
            <a:r>
              <a:rPr lang="en-US" sz="1400" dirty="0">
                <a:highlight>
                  <a:srgbClr val="FFFF00"/>
                </a:highlight>
              </a:rPr>
              <a:t>0.9457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E4DDF-21F3-44F8-B97E-71D1C3B1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81" y="1198058"/>
            <a:ext cx="1982822" cy="5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4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D378-506C-41FE-9826-B2AC3E06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did it work on previous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2907E-AAAE-41CC-B018-7EF9854E6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096" y="1015874"/>
            <a:ext cx="3970236" cy="19968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0B0E-D80E-4580-8B13-7BFE9E6C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B9CC-8665-4BBA-A613-4419CA53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49E53-7BA1-42EF-B6C4-9C117AACD8E7}"/>
              </a:ext>
            </a:extLst>
          </p:cNvPr>
          <p:cNvSpPr/>
          <p:nvPr/>
        </p:nvSpPr>
        <p:spPr>
          <a:xfrm>
            <a:off x="-1" y="891540"/>
            <a:ext cx="407728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Next, we will compute </a:t>
            </a:r>
            <a:r>
              <a:rPr lang="en-US" sz="1400" dirty="0">
                <a:solidFill>
                  <a:srgbClr val="0070C0"/>
                </a:solidFill>
              </a:rPr>
              <a:t>Information Gain </a:t>
            </a:r>
            <a:r>
              <a:rPr lang="en-US" sz="1400" dirty="0"/>
              <a:t>on each feature</a:t>
            </a:r>
            <a:r>
              <a:rPr lang="en-US" sz="1400" dirty="0">
                <a:solidFill>
                  <a:srgbClr val="0070C0"/>
                </a:solidFill>
              </a:rPr>
              <a:t>. </a:t>
            </a:r>
            <a:r>
              <a:rPr lang="en-US" sz="1400" dirty="0"/>
              <a:t>For </a:t>
            </a:r>
            <a:r>
              <a:rPr lang="en-US" sz="1400" dirty="0">
                <a:solidFill>
                  <a:srgbClr val="0070C0"/>
                </a:solidFill>
              </a:rPr>
              <a:t>weather</a:t>
            </a:r>
            <a:r>
              <a:rPr lang="en-US" sz="1400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possible values: </a:t>
            </a:r>
            <a:r>
              <a:rPr lang="en-US" sz="1400" dirty="0">
                <a:solidFill>
                  <a:srgbClr val="0070C0"/>
                </a:solidFill>
              </a:rPr>
              <a:t>clear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70C0"/>
                </a:solidFill>
              </a:rPr>
              <a:t>shower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0070C0"/>
                </a:solidFill>
              </a:rPr>
              <a:t>storm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clear</a:t>
            </a:r>
            <a:r>
              <a:rPr lang="en-US" sz="1400" dirty="0"/>
              <a:t> 	-    p(clear) = 4/11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YES  1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NO 3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rgbClr val="0070C0"/>
                </a:solidFill>
              </a:rPr>
              <a:t>Entropy H(clear) </a:t>
            </a:r>
          </a:p>
          <a:p>
            <a:pPr lvl="1"/>
            <a:r>
              <a:rPr lang="pt-BR" sz="1400" dirty="0"/>
              <a:t>= -p(YES) log2p(YES) – p(NO) log2p(NO)</a:t>
            </a:r>
          </a:p>
          <a:p>
            <a:r>
              <a:rPr lang="pt-BR" sz="1400" dirty="0"/>
              <a:t>         = </a:t>
            </a:r>
            <a:r>
              <a:rPr lang="en-US" sz="1400" dirty="0"/>
              <a:t>-(1/4) log</a:t>
            </a:r>
            <a:r>
              <a:rPr lang="en-US" sz="1400" baseline="-25000" dirty="0"/>
              <a:t>2</a:t>
            </a:r>
            <a:r>
              <a:rPr lang="en-US" sz="1400" dirty="0"/>
              <a:t>(1/4) – (3/4) log</a:t>
            </a:r>
            <a:r>
              <a:rPr lang="en-US" sz="1400" baseline="-25000" dirty="0"/>
              <a:t>2</a:t>
            </a:r>
            <a:r>
              <a:rPr lang="en-US" sz="1400" dirty="0"/>
              <a:t>(3/4)</a:t>
            </a:r>
          </a:p>
          <a:p>
            <a:r>
              <a:rPr lang="en-US" sz="1400" dirty="0"/>
              <a:t>         = </a:t>
            </a:r>
            <a:r>
              <a:rPr lang="en-US" sz="1400" dirty="0">
                <a:highlight>
                  <a:srgbClr val="FFFF00"/>
                </a:highlight>
              </a:rPr>
              <a:t>0.8113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shower</a:t>
            </a:r>
            <a:r>
              <a:rPr lang="en-US" sz="1400" dirty="0"/>
              <a:t> 	-    p(shower) = 4/11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YES  3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NO 1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rgbClr val="0070C0"/>
                </a:solidFill>
              </a:rPr>
              <a:t>Entropy H(Shower) </a:t>
            </a:r>
          </a:p>
          <a:p>
            <a:pPr lvl="1"/>
            <a:r>
              <a:rPr lang="pt-BR" sz="1400" dirty="0"/>
              <a:t>= -p(YES) log2p(YES) – p(NO) log2p(NO)</a:t>
            </a:r>
          </a:p>
          <a:p>
            <a:r>
              <a:rPr lang="pt-BR" sz="1400" dirty="0"/>
              <a:t>         = </a:t>
            </a:r>
            <a:r>
              <a:rPr lang="en-US" sz="1400" dirty="0"/>
              <a:t>-(3/4) log</a:t>
            </a:r>
            <a:r>
              <a:rPr lang="en-US" sz="1400" baseline="-25000" dirty="0"/>
              <a:t>2</a:t>
            </a:r>
            <a:r>
              <a:rPr lang="en-US" sz="1400" dirty="0"/>
              <a:t>(3/4) – (1/4) log</a:t>
            </a:r>
            <a:r>
              <a:rPr lang="en-US" sz="1400" baseline="-25000" dirty="0"/>
              <a:t>2</a:t>
            </a:r>
            <a:r>
              <a:rPr lang="en-US" sz="1400" dirty="0"/>
              <a:t>(1/4)</a:t>
            </a:r>
          </a:p>
          <a:p>
            <a:r>
              <a:rPr lang="en-US" sz="1400" dirty="0"/>
              <a:t>         = </a:t>
            </a:r>
            <a:r>
              <a:rPr lang="en-US" sz="1400" dirty="0">
                <a:highlight>
                  <a:srgbClr val="FFFF00"/>
                </a:highlight>
              </a:rPr>
              <a:t>0.8113</a:t>
            </a:r>
            <a:endParaRPr lang="pt-BR" sz="1400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2AD2B0-43D7-4FF6-A469-37EC91F5723F}"/>
              </a:ext>
            </a:extLst>
          </p:cNvPr>
          <p:cNvSpPr/>
          <p:nvPr/>
        </p:nvSpPr>
        <p:spPr>
          <a:xfrm>
            <a:off x="4151376" y="301752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storm</a:t>
            </a:r>
            <a:r>
              <a:rPr lang="en-US" sz="1400" dirty="0"/>
              <a:t> 	-    p(storm) = 3/11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YES  0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NO 3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rgbClr val="0070C0"/>
                </a:solidFill>
              </a:rPr>
              <a:t>Entropy H(storm) </a:t>
            </a:r>
          </a:p>
          <a:p>
            <a:pPr lvl="1"/>
            <a:r>
              <a:rPr lang="pt-BR" sz="1400" dirty="0"/>
              <a:t>= -p(YES) log2p(YES) – p(NO) log2p(NO)</a:t>
            </a:r>
          </a:p>
          <a:p>
            <a:r>
              <a:rPr lang="pt-BR" sz="1400" dirty="0"/>
              <a:t>         = </a:t>
            </a:r>
            <a:r>
              <a:rPr lang="en-US" sz="1400" dirty="0"/>
              <a:t>-(0/3) log</a:t>
            </a:r>
            <a:r>
              <a:rPr lang="en-US" sz="1400" baseline="-25000" dirty="0"/>
              <a:t>2</a:t>
            </a:r>
            <a:r>
              <a:rPr lang="en-US" sz="1400" dirty="0"/>
              <a:t>(0/3) – (3/3) log</a:t>
            </a:r>
            <a:r>
              <a:rPr lang="en-US" sz="1400" baseline="-25000" dirty="0"/>
              <a:t>2</a:t>
            </a:r>
            <a:r>
              <a:rPr lang="en-US" sz="1400" dirty="0"/>
              <a:t>(3/3)</a:t>
            </a:r>
          </a:p>
          <a:p>
            <a:r>
              <a:rPr lang="en-US" sz="1400" dirty="0"/>
              <a:t>         = </a:t>
            </a:r>
            <a:r>
              <a:rPr lang="en-US" sz="1400" dirty="0">
                <a:highlight>
                  <a:srgbClr val="FFFF00"/>
                </a:highlight>
              </a:rPr>
              <a:t>0</a:t>
            </a:r>
            <a:endParaRPr lang="pt-BR" sz="1400" dirty="0">
              <a:highlight>
                <a:srgbClr val="FFFF00"/>
              </a:highlight>
            </a:endParaRP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70AD2242-C0EC-4478-96B1-B4FB9E065C60}"/>
              </a:ext>
            </a:extLst>
          </p:cNvPr>
          <p:cNvSpPr/>
          <p:nvPr/>
        </p:nvSpPr>
        <p:spPr>
          <a:xfrm>
            <a:off x="234794" y="1627631"/>
            <a:ext cx="3456194" cy="1509391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6ADD32C2-0636-4D0C-9507-594D0A464CAB}"/>
              </a:ext>
            </a:extLst>
          </p:cNvPr>
          <p:cNvSpPr/>
          <p:nvPr/>
        </p:nvSpPr>
        <p:spPr>
          <a:xfrm>
            <a:off x="234794" y="3137023"/>
            <a:ext cx="3456194" cy="1509391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52EC41D6-3F24-4157-AA4F-CF7D9041AD1D}"/>
              </a:ext>
            </a:extLst>
          </p:cNvPr>
          <p:cNvSpPr/>
          <p:nvPr/>
        </p:nvSpPr>
        <p:spPr>
          <a:xfrm>
            <a:off x="4174096" y="3063043"/>
            <a:ext cx="3662312" cy="1509391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D378-506C-41FE-9826-B2AC3E06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did it work on previous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0B0E-D80E-4580-8B13-7BFE9E6C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B9CC-8665-4BBA-A613-4419CA53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70AD2242-C0EC-4478-96B1-B4FB9E065C60}"/>
              </a:ext>
            </a:extLst>
          </p:cNvPr>
          <p:cNvSpPr/>
          <p:nvPr/>
        </p:nvSpPr>
        <p:spPr>
          <a:xfrm>
            <a:off x="113413" y="1548546"/>
            <a:ext cx="6973187" cy="78111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DFB2B-CC74-4F9C-AC7B-0E8A3B6FB730}"/>
              </a:ext>
            </a:extLst>
          </p:cNvPr>
          <p:cNvSpPr/>
          <p:nvPr/>
        </p:nvSpPr>
        <p:spPr>
          <a:xfrm>
            <a:off x="56645" y="984454"/>
            <a:ext cx="6441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 now we can compute the Information Gain on the </a:t>
            </a:r>
            <a:r>
              <a:rPr lang="en-US" sz="1400" dirty="0">
                <a:solidFill>
                  <a:srgbClr val="0070C0"/>
                </a:solidFill>
              </a:rPr>
              <a:t>Weather</a:t>
            </a:r>
            <a:r>
              <a:rPr lang="en-US" sz="1400" dirty="0"/>
              <a:t> feature as follow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6C1EB-A5B6-4367-A699-CEEF82AD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3" y="1617659"/>
            <a:ext cx="6619875" cy="666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828F1D-2F89-4974-89C8-1E7EF92C4ED3}"/>
              </a:ext>
            </a:extLst>
          </p:cNvPr>
          <p:cNvSpPr/>
          <p:nvPr/>
        </p:nvSpPr>
        <p:spPr>
          <a:xfrm>
            <a:off x="-1" y="2398769"/>
            <a:ext cx="80434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Continue repeat this process with other features, you will likely end up with results like this:</a:t>
            </a:r>
          </a:p>
          <a:p>
            <a:endParaRPr lang="en-US" sz="1400" dirty="0"/>
          </a:p>
          <a:p>
            <a:r>
              <a:rPr lang="en-US" sz="1400" dirty="0"/>
              <a:t>IG (Weather, S)	= 0.3557</a:t>
            </a:r>
          </a:p>
          <a:p>
            <a:r>
              <a:rPr lang="en-US" sz="1400" dirty="0"/>
              <a:t>IG (Temperature, S)	= 0.1498</a:t>
            </a:r>
          </a:p>
          <a:p>
            <a:r>
              <a:rPr lang="en-US" sz="1400" dirty="0"/>
              <a:t>IG (Humidity, S)	= 0.2093</a:t>
            </a:r>
          </a:p>
          <a:p>
            <a:r>
              <a:rPr lang="en-US" sz="1400" dirty="0"/>
              <a:t>IG (Injure, S)		= 0.2093</a:t>
            </a:r>
          </a:p>
          <a:p>
            <a:r>
              <a:rPr lang="en-US" sz="1400" dirty="0"/>
              <a:t>IG (Mood, S)	= 0.2275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1BDA8E-0607-468E-A022-FC74AF3D2845}"/>
                  </a:ext>
                </a:extLst>
              </p14:cNvPr>
              <p14:cNvContentPartPr/>
              <p14:nvPr/>
            </p14:nvContentPartPr>
            <p14:xfrm>
              <a:off x="6295463" y="1950251"/>
              <a:ext cx="6721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1BDA8E-0607-468E-A022-FC74AF3D2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463" y="1878251"/>
                <a:ext cx="743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0C9BED-051A-4D3E-A01B-CE4FF90BE6F9}"/>
                  </a:ext>
                </a:extLst>
              </p14:cNvPr>
              <p14:cNvContentPartPr/>
              <p14:nvPr/>
            </p14:nvContentPartPr>
            <p14:xfrm>
              <a:off x="2055383" y="2937731"/>
              <a:ext cx="64764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0C9BED-051A-4D3E-A01B-CE4FF90BE6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383" y="2865731"/>
                <a:ext cx="71928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24D1593A-3EA8-44FD-A1B1-12E6FC3361BD}"/>
              </a:ext>
            </a:extLst>
          </p:cNvPr>
          <p:cNvSpPr/>
          <p:nvPr/>
        </p:nvSpPr>
        <p:spPr>
          <a:xfrm>
            <a:off x="4669104" y="2816028"/>
            <a:ext cx="4337331" cy="1020857"/>
          </a:xfrm>
          <a:prstGeom prst="accentBorderCallout1">
            <a:avLst>
              <a:gd name="adj1" fmla="val 18750"/>
              <a:gd name="adj2" fmla="val -8333"/>
              <a:gd name="adj3" fmla="val 19758"/>
              <a:gd name="adj4" fmla="val -59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From the results above, IG on </a:t>
            </a:r>
            <a:r>
              <a:rPr lang="en-US" sz="1400" dirty="0">
                <a:solidFill>
                  <a:srgbClr val="0070C0"/>
                </a:solidFill>
              </a:rPr>
              <a:t>Weather</a:t>
            </a:r>
            <a:r>
              <a:rPr lang="en-US" sz="1400" dirty="0"/>
              <a:t> has the highest value, so use </a:t>
            </a:r>
            <a:r>
              <a:rPr lang="en-US" sz="1400" dirty="0">
                <a:solidFill>
                  <a:srgbClr val="0070C0"/>
                </a:solidFill>
              </a:rPr>
              <a:t>Weather</a:t>
            </a:r>
            <a:r>
              <a:rPr lang="en-US" sz="1400" dirty="0"/>
              <a:t> as a splitting condition will have the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highest chance </a:t>
            </a:r>
            <a:r>
              <a:rPr lang="en-US" sz="1400" dirty="0"/>
              <a:t>to reduce the uncertainty of dataset S, and may lead to a </a:t>
            </a:r>
            <a:r>
              <a:rPr lang="en-US" sz="1400" b="1" dirty="0">
                <a:solidFill>
                  <a:schemeClr val="tx1"/>
                </a:solidFill>
              </a:rPr>
              <a:t>good classification </a:t>
            </a:r>
            <a:r>
              <a:rPr lang="en-US" sz="1400" dirty="0"/>
              <a:t>in the end.</a:t>
            </a:r>
          </a:p>
        </p:txBody>
      </p:sp>
    </p:spTree>
    <p:extLst>
      <p:ext uri="{BB962C8B-B14F-4D97-AF65-F5344CB8AC3E}">
        <p14:creationId xmlns:p14="http://schemas.microsoft.com/office/powerpoint/2010/main" val="387074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8 records with </a:t>
            </a:r>
            <a:r>
              <a:rPr lang="en-US" sz="1600" dirty="0">
                <a:solidFill>
                  <a:srgbClr val="0070C0"/>
                </a:solidFill>
              </a:rPr>
              <a:t>negative</a:t>
            </a:r>
            <a:r>
              <a:rPr lang="en-US" sz="1600" dirty="0"/>
              <a:t> class and 8 records with 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 class. So, we can directly estimate </a:t>
            </a:r>
            <a:r>
              <a:rPr lang="en-US" sz="1600" dirty="0">
                <a:highlight>
                  <a:srgbClr val="FFFF00"/>
                </a:highlight>
              </a:rPr>
              <a:t>the entropy of target </a:t>
            </a:r>
            <a:r>
              <a:rPr lang="en-US" sz="1600" dirty="0"/>
              <a:t>as 1.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s-ES" sz="1600" dirty="0">
                <a:highlight>
                  <a:srgbClr val="FFFF00"/>
                </a:highlight>
              </a:rPr>
              <a:t>IG for the entire data set </a:t>
            </a:r>
          </a:p>
          <a:p>
            <a:pPr lvl="1"/>
            <a:r>
              <a:rPr lang="es-ES" sz="1600" dirty="0"/>
              <a:t>E(8, 8) = -1 * </a:t>
            </a:r>
            <a:r>
              <a:rPr lang="es-ES" sz="1600" dirty="0">
                <a:solidFill>
                  <a:srgbClr val="FF0000"/>
                </a:solidFill>
              </a:rPr>
              <a:t>[ (</a:t>
            </a:r>
            <a:r>
              <a:rPr lang="es-ES" sz="1600" dirty="0"/>
              <a:t> </a:t>
            </a:r>
            <a:r>
              <a:rPr lang="es-ES" sz="1600" dirty="0">
                <a:solidFill>
                  <a:srgbClr val="0070C0"/>
                </a:solidFill>
              </a:rPr>
              <a:t>p(+ve)</a:t>
            </a:r>
            <a:r>
              <a:rPr lang="es-ES" sz="1600" dirty="0"/>
              <a:t> * </a:t>
            </a:r>
            <a:r>
              <a:rPr lang="es-ES" sz="1600" dirty="0">
                <a:solidFill>
                  <a:srgbClr val="0070C0"/>
                </a:solidFill>
              </a:rPr>
              <a:t>log( p(+ve) ) </a:t>
            </a:r>
            <a:r>
              <a:rPr lang="es-ES" sz="1600" dirty="0">
                <a:solidFill>
                  <a:srgbClr val="FF0000"/>
                </a:solidFill>
              </a:rPr>
              <a:t>) </a:t>
            </a:r>
            <a:r>
              <a:rPr lang="es-ES" sz="1600" dirty="0"/>
              <a:t>+  </a:t>
            </a:r>
            <a:r>
              <a:rPr lang="es-ES" sz="1600" dirty="0">
                <a:solidFill>
                  <a:srgbClr val="FF0000"/>
                </a:solidFill>
              </a:rPr>
              <a:t>( </a:t>
            </a:r>
            <a:r>
              <a:rPr lang="es-ES" sz="1600" dirty="0">
                <a:solidFill>
                  <a:srgbClr val="0070C0"/>
                </a:solidFill>
              </a:rPr>
              <a:t>p(-ve) </a:t>
            </a:r>
            <a:r>
              <a:rPr lang="es-ES" sz="1600" dirty="0"/>
              <a:t>* </a:t>
            </a:r>
            <a:r>
              <a:rPr lang="es-ES" sz="1600" dirty="0">
                <a:solidFill>
                  <a:srgbClr val="0070C0"/>
                </a:solidFill>
              </a:rPr>
              <a:t>log( p(-ve) ) </a:t>
            </a:r>
            <a:r>
              <a:rPr lang="es-ES" sz="1600" dirty="0">
                <a:solidFill>
                  <a:srgbClr val="FF0000"/>
                </a:solidFill>
              </a:rPr>
              <a:t>) ]</a:t>
            </a:r>
          </a:p>
          <a:p>
            <a:pPr lvl="1"/>
            <a:r>
              <a:rPr lang="es-ES" sz="1600" dirty="0"/>
              <a:t>          = -1 * </a:t>
            </a:r>
            <a:r>
              <a:rPr lang="es-ES" sz="1600" dirty="0">
                <a:solidFill>
                  <a:srgbClr val="FF0000"/>
                </a:solidFill>
              </a:rPr>
              <a:t>[ ( </a:t>
            </a:r>
            <a:r>
              <a:rPr lang="es-ES" sz="1600" dirty="0"/>
              <a:t>8/16) * log</a:t>
            </a:r>
            <a:r>
              <a:rPr lang="es-ES" sz="1600" baseline="-25000" dirty="0"/>
              <a:t>2</a:t>
            </a:r>
            <a:r>
              <a:rPr lang="es-ES" sz="1600" dirty="0"/>
              <a:t>(8/16 </a:t>
            </a:r>
            <a:r>
              <a:rPr lang="es-ES" sz="1600" dirty="0">
                <a:solidFill>
                  <a:srgbClr val="0070C0"/>
                </a:solidFill>
              </a:rPr>
              <a:t>) ) </a:t>
            </a:r>
            <a:r>
              <a:rPr lang="es-ES" sz="1600" dirty="0">
                <a:solidFill>
                  <a:srgbClr val="FF0000"/>
                </a:solidFill>
              </a:rPr>
              <a:t>)</a:t>
            </a:r>
            <a:r>
              <a:rPr lang="es-ES" sz="1600" dirty="0"/>
              <a:t>    +  </a:t>
            </a:r>
            <a:r>
              <a:rPr lang="es-ES" sz="1600" dirty="0">
                <a:solidFill>
                  <a:srgbClr val="FF0000"/>
                </a:solidFill>
              </a:rPr>
              <a:t>( </a:t>
            </a:r>
            <a:r>
              <a:rPr lang="es-ES" sz="1600" dirty="0"/>
              <a:t>(8/16) * log</a:t>
            </a:r>
            <a:r>
              <a:rPr lang="es-ES" sz="1600" baseline="-25000" dirty="0"/>
              <a:t>2</a:t>
            </a:r>
            <a:r>
              <a:rPr lang="es-ES" sz="1600" dirty="0"/>
              <a:t>(8/16</a:t>
            </a:r>
            <a:r>
              <a:rPr lang="es-ES" sz="1600" dirty="0">
                <a:solidFill>
                  <a:srgbClr val="0070C0"/>
                </a:solidFill>
              </a:rPr>
              <a:t>) ) </a:t>
            </a:r>
            <a:r>
              <a:rPr lang="es-ES" sz="1600" dirty="0">
                <a:solidFill>
                  <a:srgbClr val="FF0000"/>
                </a:solidFill>
              </a:rPr>
              <a:t>) ]</a:t>
            </a:r>
          </a:p>
          <a:p>
            <a:pPr lvl="1"/>
            <a:r>
              <a:rPr lang="es-ES" sz="1600" dirty="0"/>
              <a:t>          =  1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2A5EC7-B872-4337-A04E-23960047B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66218"/>
              </p:ext>
            </p:extLst>
          </p:nvPr>
        </p:nvGraphicFramePr>
        <p:xfrm>
          <a:off x="274828" y="1615969"/>
          <a:ext cx="5156200" cy="1120140"/>
        </p:xfrm>
        <a:graphic>
          <a:graphicData uri="http://schemas.openxmlformats.org/drawingml/2006/table">
            <a:tbl>
              <a:tblPr/>
              <a:tblGrid>
                <a:gridCol w="710762">
                  <a:extLst>
                    <a:ext uri="{9D8B030D-6E8A-4147-A177-3AD203B41FA5}">
                      <a16:colId xmlns:a16="http://schemas.microsoft.com/office/drawing/2014/main" val="908187725"/>
                    </a:ext>
                  </a:extLst>
                </a:gridCol>
                <a:gridCol w="790088">
                  <a:extLst>
                    <a:ext uri="{9D8B030D-6E8A-4147-A177-3AD203B41FA5}">
                      <a16:colId xmlns:a16="http://schemas.microsoft.com/office/drawing/2014/main" val="4114961496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568457485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1841313215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4270691496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550080600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2773548051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29793270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Variable label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B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D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467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3.0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4.2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1.4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3.0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4.2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1.4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1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33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lang="es-ES" dirty="0"/>
              <a:t>,</a:t>
            </a:r>
          </a:p>
          <a:p>
            <a:r>
              <a:rPr lang="en-US" dirty="0"/>
              <a:t>var A has value &gt;=5 for 12 records out of 16 and 4 records with value &lt;5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A &gt;= 5 &amp; class == positive: 5/12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A &gt;= 5 &amp; class == negative: 7/12</a:t>
            </a:r>
            <a:endParaRPr lang="es-ES" dirty="0"/>
          </a:p>
          <a:p>
            <a:pPr lvl="2"/>
            <a:r>
              <a:rPr lang="pl-PL" dirty="0"/>
              <a:t>Entropy(5,</a:t>
            </a:r>
            <a:r>
              <a:rPr lang="en-US" dirty="0"/>
              <a:t> </a:t>
            </a:r>
            <a:r>
              <a:rPr lang="pl-PL" dirty="0"/>
              <a:t>7) = -1 * ( (5/12)*log2(5/12) + (7/12)*log2(7/12)) = 0.9799</a:t>
            </a:r>
            <a:endParaRPr lang="en-US" dirty="0"/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A &lt;5 &amp; class == positive: 3/4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A &lt;5 &amp; class == negative: 1/4</a:t>
            </a:r>
          </a:p>
          <a:p>
            <a:pPr lvl="2"/>
            <a:r>
              <a:rPr lang="en-US" dirty="0"/>
              <a:t>Entropy(3, 1) =  -1 * ( (3/4)*log2(3/4) + (1/4)*log2(1/4)) = 0.81128</a:t>
            </a:r>
          </a:p>
          <a:p>
            <a:pPr lvl="2"/>
            <a:endParaRPr lang="en-US" dirty="0"/>
          </a:p>
          <a:p>
            <a:r>
              <a:rPr lang="en-US" dirty="0"/>
              <a:t>Entropy(Target, A) = P(&gt;=5) * E(5,7)   + P(&lt;5) * E(3,1)</a:t>
            </a:r>
          </a:p>
          <a:p>
            <a:r>
              <a:rPr lang="en-US" dirty="0"/>
              <a:t>                              = (12/16) * 0.9799 + (4/16) * 0.81128 = 0.937745</a:t>
            </a:r>
          </a:p>
          <a:p>
            <a:r>
              <a:rPr lang="en-US" dirty="0">
                <a:solidFill>
                  <a:srgbClr val="0070C0"/>
                </a:solidFill>
              </a:rPr>
              <a:t>IG</a:t>
            </a:r>
            <a:r>
              <a:rPr lang="en-US" dirty="0"/>
              <a:t> = E(Target) – E(Target, A) </a:t>
            </a:r>
          </a:p>
          <a:p>
            <a:r>
              <a:rPr lang="en-US" dirty="0"/>
              <a:t>     = 1 – 0.937745 = </a:t>
            </a:r>
            <a:r>
              <a:rPr lang="en-US" dirty="0">
                <a:highlight>
                  <a:srgbClr val="FFFF00"/>
                </a:highlight>
              </a:rPr>
              <a:t>0.062255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0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lang="es-ES" dirty="0"/>
              <a:t>,</a:t>
            </a:r>
          </a:p>
          <a:p>
            <a:r>
              <a:rPr lang="en-US" dirty="0"/>
              <a:t>var B has value &gt;=3 for 12 records out of 16 and 4 records with value &lt;5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B &gt;= 3 &amp; class == positive:  8/12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B &gt;= 3 &amp; class == negative:  4/12</a:t>
            </a:r>
            <a:endParaRPr lang="es-ES" dirty="0"/>
          </a:p>
          <a:p>
            <a:pPr lvl="2"/>
            <a:r>
              <a:rPr lang="pl-PL" dirty="0"/>
              <a:t>Entropy(</a:t>
            </a:r>
            <a:r>
              <a:rPr lang="en-US" dirty="0"/>
              <a:t>8</a:t>
            </a:r>
            <a:r>
              <a:rPr lang="pl-PL" dirty="0"/>
              <a:t>,</a:t>
            </a:r>
            <a:r>
              <a:rPr lang="en-US" dirty="0"/>
              <a:t>  4</a:t>
            </a:r>
            <a:r>
              <a:rPr lang="pl-PL" dirty="0"/>
              <a:t>) = -1 * ( (</a:t>
            </a:r>
            <a:r>
              <a:rPr lang="en-US" dirty="0"/>
              <a:t>8</a:t>
            </a:r>
            <a:r>
              <a:rPr lang="pl-PL" dirty="0"/>
              <a:t>/12)*log</a:t>
            </a:r>
            <a:r>
              <a:rPr lang="pl-PL" baseline="-25000" dirty="0"/>
              <a:t>2</a:t>
            </a:r>
            <a:r>
              <a:rPr lang="pl-PL" dirty="0"/>
              <a:t>(</a:t>
            </a:r>
            <a:r>
              <a:rPr lang="en-US" dirty="0"/>
              <a:t>8</a:t>
            </a:r>
            <a:r>
              <a:rPr lang="pl-PL" dirty="0"/>
              <a:t>/12) + (</a:t>
            </a:r>
            <a:r>
              <a:rPr lang="en-US" dirty="0"/>
              <a:t>4</a:t>
            </a:r>
            <a:r>
              <a:rPr lang="pl-PL" dirty="0"/>
              <a:t>/12)*log</a:t>
            </a:r>
            <a:r>
              <a:rPr lang="pl-PL" baseline="-25000" dirty="0"/>
              <a:t>2</a:t>
            </a:r>
            <a:r>
              <a:rPr lang="pl-PL" dirty="0"/>
              <a:t>(</a:t>
            </a:r>
            <a:r>
              <a:rPr lang="en-US" dirty="0"/>
              <a:t>4</a:t>
            </a:r>
            <a:r>
              <a:rPr lang="pl-PL" dirty="0"/>
              <a:t>/12)) = </a:t>
            </a:r>
            <a:r>
              <a:rPr lang="en-US" dirty="0"/>
              <a:t>0.39054</a:t>
            </a:r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B &lt;5 &amp; class == positive:  0/4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B &lt;5 &amp; class == negative: 4/4</a:t>
            </a:r>
          </a:p>
          <a:p>
            <a:pPr lvl="2"/>
            <a:r>
              <a:rPr lang="en-US" dirty="0"/>
              <a:t>Entropy(0, 4) =  -1 * ( (0/4)*log</a:t>
            </a:r>
            <a:r>
              <a:rPr lang="en-US" baseline="-25000" dirty="0"/>
              <a:t>2</a:t>
            </a:r>
            <a:r>
              <a:rPr lang="en-US" dirty="0"/>
              <a:t>(3/4) + (4/4)*log</a:t>
            </a:r>
            <a:r>
              <a:rPr lang="en-US" baseline="-25000" dirty="0"/>
              <a:t>2</a:t>
            </a:r>
            <a:r>
              <a:rPr lang="en-US" dirty="0"/>
              <a:t>(4/4)) = 0</a:t>
            </a:r>
          </a:p>
          <a:p>
            <a:pPr lvl="2"/>
            <a:endParaRPr lang="en-US" dirty="0"/>
          </a:p>
          <a:p>
            <a:r>
              <a:rPr lang="en-US" dirty="0"/>
              <a:t>Entropy(Target, B) = P(&gt;=5) * E(5,7)   + P(&lt;5) * E(3,1)</a:t>
            </a:r>
          </a:p>
          <a:p>
            <a:r>
              <a:rPr lang="en-US" dirty="0"/>
              <a:t>                              = (12/16) * 0.39054 + (4/16) * 0 = 0.292905</a:t>
            </a:r>
          </a:p>
          <a:p>
            <a:r>
              <a:rPr lang="en-US" dirty="0">
                <a:solidFill>
                  <a:srgbClr val="0070C0"/>
                </a:solidFill>
              </a:rPr>
              <a:t>IG</a:t>
            </a:r>
            <a:r>
              <a:rPr lang="en-US" dirty="0"/>
              <a:t> = E(Target) – E(Target, B) </a:t>
            </a:r>
          </a:p>
          <a:p>
            <a:r>
              <a:rPr lang="en-US" dirty="0"/>
              <a:t>     = 1 – 0.292905 = </a:t>
            </a:r>
            <a:r>
              <a:rPr lang="en-US" dirty="0">
                <a:highlight>
                  <a:srgbClr val="FFFF00"/>
                </a:highlight>
              </a:rPr>
              <a:t>0.707095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68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C</a:t>
            </a:r>
            <a:r>
              <a:rPr lang="es-ES" dirty="0"/>
              <a:t>,</a:t>
            </a:r>
          </a:p>
          <a:p>
            <a:r>
              <a:rPr lang="en-US" dirty="0"/>
              <a:t>var C has value &gt;= 4.2 for 6 records out of 16 and 10 records with value &lt; 4.2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C &gt;= 4.2 &amp; class == positive:  0/6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C &gt;= 4.2 &amp; class == negative:  6/6</a:t>
            </a:r>
            <a:endParaRPr lang="es-ES" dirty="0"/>
          </a:p>
          <a:p>
            <a:pPr lvl="2"/>
            <a:r>
              <a:rPr lang="pl-PL" dirty="0"/>
              <a:t>Entropy(</a:t>
            </a:r>
            <a:r>
              <a:rPr lang="en-US" dirty="0"/>
              <a:t>0</a:t>
            </a:r>
            <a:r>
              <a:rPr lang="pl-PL" dirty="0"/>
              <a:t>,</a:t>
            </a:r>
            <a:r>
              <a:rPr lang="en-US" dirty="0"/>
              <a:t>  6</a:t>
            </a:r>
            <a:r>
              <a:rPr lang="pl-PL" dirty="0"/>
              <a:t>) = -1 * ( (</a:t>
            </a:r>
            <a:r>
              <a:rPr lang="en-US" dirty="0"/>
              <a:t>0</a:t>
            </a:r>
            <a:r>
              <a:rPr lang="pl-PL" dirty="0"/>
              <a:t>/</a:t>
            </a:r>
            <a:r>
              <a:rPr lang="en-US" dirty="0"/>
              <a:t>6</a:t>
            </a:r>
            <a:r>
              <a:rPr lang="pl-PL" dirty="0"/>
              <a:t>)*log</a:t>
            </a:r>
            <a:r>
              <a:rPr lang="pl-PL" baseline="-25000" dirty="0"/>
              <a:t>2</a:t>
            </a:r>
            <a:r>
              <a:rPr lang="pl-PL" dirty="0"/>
              <a:t>(</a:t>
            </a:r>
            <a:r>
              <a:rPr lang="en-US" dirty="0"/>
              <a:t>0</a:t>
            </a:r>
            <a:r>
              <a:rPr lang="pl-PL" dirty="0"/>
              <a:t>/</a:t>
            </a:r>
            <a:r>
              <a:rPr lang="en-US" dirty="0"/>
              <a:t>6</a:t>
            </a:r>
            <a:r>
              <a:rPr lang="pl-PL" dirty="0"/>
              <a:t>) + (</a:t>
            </a:r>
            <a:r>
              <a:rPr lang="en-US" dirty="0"/>
              <a:t>6</a:t>
            </a:r>
            <a:r>
              <a:rPr lang="pl-PL" dirty="0"/>
              <a:t>/</a:t>
            </a:r>
            <a:r>
              <a:rPr lang="en-US" dirty="0"/>
              <a:t>6</a:t>
            </a:r>
            <a:r>
              <a:rPr lang="pl-PL" dirty="0"/>
              <a:t>)*log</a:t>
            </a:r>
            <a:r>
              <a:rPr lang="pl-PL" baseline="-25000" dirty="0"/>
              <a:t>2</a:t>
            </a:r>
            <a:r>
              <a:rPr lang="pl-PL" dirty="0"/>
              <a:t>(</a:t>
            </a:r>
            <a:r>
              <a:rPr lang="en-US" dirty="0"/>
              <a:t>6</a:t>
            </a:r>
            <a:r>
              <a:rPr lang="pl-PL" dirty="0"/>
              <a:t>/</a:t>
            </a:r>
            <a:r>
              <a:rPr lang="en-US" dirty="0"/>
              <a:t>6</a:t>
            </a:r>
            <a:r>
              <a:rPr lang="pl-PL" dirty="0"/>
              <a:t>)) = </a:t>
            </a:r>
            <a:r>
              <a:rPr lang="en-US" dirty="0"/>
              <a:t>0</a:t>
            </a:r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C &lt;4.2 &amp; class == positive:  8/10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C &lt;4.2 &amp; class == negative:  2/10</a:t>
            </a:r>
          </a:p>
          <a:p>
            <a:pPr lvl="2"/>
            <a:r>
              <a:rPr lang="en-US" dirty="0"/>
              <a:t>Entropy(8, 2) = 0.72193</a:t>
            </a:r>
          </a:p>
          <a:p>
            <a:pPr lvl="2"/>
            <a:endParaRPr lang="en-US" dirty="0"/>
          </a:p>
          <a:p>
            <a:r>
              <a:rPr lang="en-US" dirty="0"/>
              <a:t>Entropy(Target, C) = P(&gt;=4.2) * E(0, 6)   + P(&lt;4.2) * E(8, 2)</a:t>
            </a:r>
          </a:p>
          <a:p>
            <a:r>
              <a:rPr lang="en-US" dirty="0"/>
              <a:t>                              = (6/16) * 0 + (10/16) * 0.72193 = 0.4512</a:t>
            </a:r>
          </a:p>
          <a:p>
            <a:r>
              <a:rPr lang="en-US" dirty="0">
                <a:solidFill>
                  <a:srgbClr val="0070C0"/>
                </a:solidFill>
              </a:rPr>
              <a:t>IG</a:t>
            </a:r>
            <a:r>
              <a:rPr lang="en-US" dirty="0"/>
              <a:t> = E(Target) – E(Target, C) </a:t>
            </a:r>
          </a:p>
          <a:p>
            <a:r>
              <a:rPr lang="en-US" dirty="0"/>
              <a:t>     = 1 – 0.4512 = </a:t>
            </a:r>
            <a:r>
              <a:rPr lang="en-US" dirty="0">
                <a:highlight>
                  <a:srgbClr val="FFFF00"/>
                </a:highlight>
              </a:rPr>
              <a:t>0. 5488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D</a:t>
            </a:r>
            <a:r>
              <a:rPr lang="es-ES" dirty="0"/>
              <a:t>,</a:t>
            </a:r>
          </a:p>
          <a:p>
            <a:r>
              <a:rPr lang="en-US" dirty="0"/>
              <a:t>var D has value &gt;= 1.4 for 5 records out of 16 and 11 records with value &lt; 1.4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D &gt;= 1.4 &amp; class == positive:  0/5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D &gt;= 1.4 &amp; class == negative:  5/5</a:t>
            </a:r>
            <a:endParaRPr lang="es-ES" dirty="0"/>
          </a:p>
          <a:p>
            <a:pPr lvl="2"/>
            <a:r>
              <a:rPr lang="pl-PL" dirty="0"/>
              <a:t>Entropy(</a:t>
            </a:r>
            <a:r>
              <a:rPr lang="en-US" dirty="0"/>
              <a:t>0</a:t>
            </a:r>
            <a:r>
              <a:rPr lang="pl-PL" dirty="0"/>
              <a:t>,</a:t>
            </a:r>
            <a:r>
              <a:rPr lang="en-US" dirty="0"/>
              <a:t>  5</a:t>
            </a:r>
            <a:r>
              <a:rPr lang="pl-PL" dirty="0"/>
              <a:t>) =  </a:t>
            </a:r>
            <a:r>
              <a:rPr lang="en-US" dirty="0"/>
              <a:t>0</a:t>
            </a:r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D &lt; 1.4 &amp; class == positive:  8/11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D &lt; 1.4 &amp; class == negative:  3/11</a:t>
            </a:r>
          </a:p>
          <a:p>
            <a:pPr lvl="2"/>
            <a:r>
              <a:rPr lang="en-US" dirty="0"/>
              <a:t>Entropy(8, 3) = -1 * ( (8/11)*log2(8/11) + (3/11)*log2(3/11)) = 0.84532</a:t>
            </a:r>
          </a:p>
          <a:p>
            <a:pPr lvl="2"/>
            <a:endParaRPr lang="en-US" dirty="0"/>
          </a:p>
          <a:p>
            <a:r>
              <a:rPr lang="en-US" dirty="0"/>
              <a:t>Entropy(Target, D) = P(&gt;= 1.4) * E(0, 5)   + P(&lt; 1.4) * E(8, 3 )</a:t>
            </a:r>
          </a:p>
          <a:p>
            <a:r>
              <a:rPr lang="en-US" dirty="0"/>
              <a:t>                              = 5/16 * 0 + (11/16) * 0.84532 = 0.5811575</a:t>
            </a:r>
          </a:p>
          <a:p>
            <a:r>
              <a:rPr lang="en-US" dirty="0">
                <a:solidFill>
                  <a:srgbClr val="0070C0"/>
                </a:solidFill>
              </a:rPr>
              <a:t>IG</a:t>
            </a:r>
            <a:r>
              <a:rPr lang="en-US" dirty="0"/>
              <a:t> = E(Target) – E(Target, D) </a:t>
            </a:r>
          </a:p>
          <a:p>
            <a:r>
              <a:rPr lang="en-US" dirty="0"/>
              <a:t>     = 1 – 0.5811575 = </a:t>
            </a:r>
            <a:r>
              <a:rPr lang="en-US" dirty="0">
                <a:highlight>
                  <a:srgbClr val="FFFF00"/>
                </a:highlight>
              </a:rPr>
              <a:t>0. 41189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39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0228-D6EF-4237-8C5F-AAF0E52C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8FFCD0-552A-456A-988E-0D8033D03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144417"/>
              </p:ext>
            </p:extLst>
          </p:nvPr>
        </p:nvGraphicFramePr>
        <p:xfrm>
          <a:off x="2523744" y="932510"/>
          <a:ext cx="6527086" cy="3880485"/>
        </p:xfrm>
        <a:graphic>
          <a:graphicData uri="http://schemas.openxmlformats.org/drawingml/2006/table">
            <a:tbl>
              <a:tblPr/>
              <a:tblGrid>
                <a:gridCol w="258592">
                  <a:extLst>
                    <a:ext uri="{9D8B030D-6E8A-4147-A177-3AD203B41FA5}">
                      <a16:colId xmlns:a16="http://schemas.microsoft.com/office/drawing/2014/main" val="3353725105"/>
                    </a:ext>
                  </a:extLst>
                </a:gridCol>
                <a:gridCol w="701270">
                  <a:extLst>
                    <a:ext uri="{9D8B030D-6E8A-4147-A177-3AD203B41FA5}">
                      <a16:colId xmlns:a16="http://schemas.microsoft.com/office/drawing/2014/main" val="4190212451"/>
                    </a:ext>
                  </a:extLst>
                </a:gridCol>
                <a:gridCol w="830074">
                  <a:extLst>
                    <a:ext uri="{9D8B030D-6E8A-4147-A177-3AD203B41FA5}">
                      <a16:colId xmlns:a16="http://schemas.microsoft.com/office/drawing/2014/main" val="2873462482"/>
                    </a:ext>
                  </a:extLst>
                </a:gridCol>
                <a:gridCol w="830074">
                  <a:extLst>
                    <a:ext uri="{9D8B030D-6E8A-4147-A177-3AD203B41FA5}">
                      <a16:colId xmlns:a16="http://schemas.microsoft.com/office/drawing/2014/main" val="1901814664"/>
                    </a:ext>
                  </a:extLst>
                </a:gridCol>
                <a:gridCol w="701270">
                  <a:extLst>
                    <a:ext uri="{9D8B030D-6E8A-4147-A177-3AD203B41FA5}">
                      <a16:colId xmlns:a16="http://schemas.microsoft.com/office/drawing/2014/main" val="2922603582"/>
                    </a:ext>
                  </a:extLst>
                </a:gridCol>
                <a:gridCol w="701270">
                  <a:extLst>
                    <a:ext uri="{9D8B030D-6E8A-4147-A177-3AD203B41FA5}">
                      <a16:colId xmlns:a16="http://schemas.microsoft.com/office/drawing/2014/main" val="2450280769"/>
                    </a:ext>
                  </a:extLst>
                </a:gridCol>
                <a:gridCol w="701270">
                  <a:extLst>
                    <a:ext uri="{9D8B030D-6E8A-4147-A177-3AD203B41FA5}">
                      <a16:colId xmlns:a16="http://schemas.microsoft.com/office/drawing/2014/main" val="3114378129"/>
                    </a:ext>
                  </a:extLst>
                </a:gridCol>
                <a:gridCol w="901633">
                  <a:extLst>
                    <a:ext uri="{9D8B030D-6E8A-4147-A177-3AD203B41FA5}">
                      <a16:colId xmlns:a16="http://schemas.microsoft.com/office/drawing/2014/main" val="3042556981"/>
                    </a:ext>
                  </a:extLst>
                </a:gridCol>
                <a:gridCol w="901633">
                  <a:extLst>
                    <a:ext uri="{9D8B030D-6E8A-4147-A177-3AD203B41FA5}">
                      <a16:colId xmlns:a16="http://schemas.microsoft.com/office/drawing/2014/main" val="3629854155"/>
                    </a:ext>
                  </a:extLst>
                </a:gridCol>
              </a:tblGrid>
              <a:tr h="24025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0" marB="952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0" marB="9525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13277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403471"/>
                  </a:ext>
                </a:extLst>
              </a:tr>
              <a:tr h="2469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5.0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7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3.0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176446"/>
                  </a:ext>
                </a:extLst>
              </a:tr>
              <a:tr h="246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3.0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2234"/>
                  </a:ext>
                </a:extLst>
              </a:tr>
              <a:tr h="2469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Information Gain of A = 0.062255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Information Gain of B= 0.7070795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92680"/>
                  </a:ext>
                </a:extLst>
              </a:tr>
              <a:tr h="11716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41517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0" marB="95250" anchor="b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92295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55383"/>
                  </a:ext>
                </a:extLst>
              </a:tr>
              <a:tr h="2469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 4.2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1.4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40015"/>
                  </a:ext>
                </a:extLst>
              </a:tr>
              <a:tr h="246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 4.2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1.4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75160"/>
                  </a:ext>
                </a:extLst>
              </a:tr>
              <a:tr h="2469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Information Gain of C= 0.5488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Information Gain of D= 0.41189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6545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2611-1A3C-4ADD-AFB3-2C8D8111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CB0CC-82A3-4F4E-BE3B-433C6E774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66DC3-FF68-4A0B-A2A0-27FA0686436A}"/>
              </a:ext>
            </a:extLst>
          </p:cNvPr>
          <p:cNvSpPr/>
          <p:nvPr/>
        </p:nvSpPr>
        <p:spPr>
          <a:xfrm>
            <a:off x="93170" y="932510"/>
            <a:ext cx="235742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a decision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place the attributes on the tree according to their values.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Attribute with better value than other should position as root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branch with </a:t>
            </a:r>
            <a:r>
              <a:rPr lang="en-US" sz="1400" dirty="0">
                <a:highlight>
                  <a:srgbClr val="FFFF00"/>
                </a:highlight>
              </a:rPr>
              <a:t>entropy 0</a:t>
            </a:r>
            <a:r>
              <a:rPr lang="en-US" sz="1400" dirty="0"/>
              <a:t> should be converted to a </a:t>
            </a:r>
            <a:r>
              <a:rPr lang="en-US" sz="1400" dirty="0">
                <a:highlight>
                  <a:srgbClr val="FFFF00"/>
                </a:highlight>
              </a:rPr>
              <a:t>leaf</a:t>
            </a:r>
            <a:r>
              <a:rPr lang="en-US" sz="1400" dirty="0"/>
              <a:t>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branch with entropy more than 0 needs further splitting.</a:t>
            </a:r>
          </a:p>
        </p:txBody>
      </p:sp>
    </p:spTree>
    <p:extLst>
      <p:ext uri="{BB962C8B-B14F-4D97-AF65-F5344CB8AC3E}">
        <p14:creationId xmlns:p14="http://schemas.microsoft.com/office/powerpoint/2010/main" val="3280298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C364-86EE-48D4-8F22-81CF7547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tree 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F93C3-F84A-44CA-97DE-18956B892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052" y="947863"/>
            <a:ext cx="7299733" cy="37152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72916-20CD-44EC-BF1B-8EBC52EE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D3E7-DC4C-4329-BCC1-8F7F009A6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B6AE-69EF-4A25-B80C-E7F2D961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9E49-9751-4AF5-96E3-F81BD420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4902926" cy="397140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Decision Trees </a:t>
            </a:r>
            <a:r>
              <a:rPr lang="en-US" sz="1600" dirty="0"/>
              <a:t>(DTs) are a </a:t>
            </a:r>
            <a:r>
              <a:rPr lang="en-US" sz="1600" dirty="0">
                <a:solidFill>
                  <a:srgbClr val="0070C0"/>
                </a:solidFill>
              </a:rPr>
              <a:t>non-parametric </a:t>
            </a:r>
            <a:r>
              <a:rPr lang="en-US" sz="1600" dirty="0"/>
              <a:t>supervised learning method used for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regression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The goal is to create a model that predicts the value of a </a:t>
            </a:r>
            <a:r>
              <a:rPr lang="en-US" sz="1600" dirty="0">
                <a:solidFill>
                  <a:srgbClr val="0070C0"/>
                </a:solidFill>
              </a:rPr>
              <a:t>target</a:t>
            </a:r>
            <a:r>
              <a:rPr lang="en-US" sz="1600" dirty="0"/>
              <a:t> variable </a:t>
            </a:r>
            <a:r>
              <a:rPr lang="en-US" sz="1600" dirty="0">
                <a:highlight>
                  <a:srgbClr val="FFFF00"/>
                </a:highlight>
              </a:rPr>
              <a:t>by learning simple decision </a:t>
            </a:r>
            <a:r>
              <a:rPr lang="en-US" sz="1600" dirty="0"/>
              <a:t>rules inferred from the data features.</a:t>
            </a:r>
          </a:p>
          <a:p>
            <a:endParaRPr lang="en-US" sz="1600" dirty="0"/>
          </a:p>
          <a:p>
            <a:r>
              <a:rPr lang="en-US" sz="1600" dirty="0"/>
              <a:t>For instance, in the example below, decision trees learn from data to approximate a sine curve with a set of if-then-else decision rules. 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deeper</a:t>
            </a:r>
            <a:r>
              <a:rPr lang="en-US" sz="1600" dirty="0"/>
              <a:t> the tree, the more complex the decision rules and the </a:t>
            </a:r>
            <a:r>
              <a:rPr lang="en-US" sz="1600" dirty="0">
                <a:highlight>
                  <a:srgbClr val="FFFF00"/>
                </a:highlight>
              </a:rPr>
              <a:t>fitter</a:t>
            </a:r>
            <a:r>
              <a:rPr lang="en-US" sz="1600" dirty="0"/>
              <a:t> the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65B4-F6D6-4822-91B4-0FF316F3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7C75A-EF3F-4D96-B6C1-AF1F39E69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50F1B-0BE7-47A3-BDDD-EB5134D7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00" y="984342"/>
            <a:ext cx="4233088" cy="317481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FBF04D9-A00B-41A9-982C-E24D4808065C}"/>
              </a:ext>
            </a:extLst>
          </p:cNvPr>
          <p:cNvSpPr/>
          <p:nvPr/>
        </p:nvSpPr>
        <p:spPr>
          <a:xfrm>
            <a:off x="3466011" y="3622766"/>
            <a:ext cx="1645920" cy="2873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2781-7768-4D7D-B605-308455B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Shortcomings of the entropy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DB6B-9E1E-43F7-AD49-64084835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information gain measure is </a:t>
            </a:r>
            <a:r>
              <a:rPr lang="en-US" sz="1600" dirty="0">
                <a:highlight>
                  <a:srgbClr val="FFFF00"/>
                </a:highlight>
              </a:rPr>
              <a:t>biased towards the attributes that have more number </a:t>
            </a:r>
            <a:r>
              <a:rPr lang="en-US" sz="1600">
                <a:highlight>
                  <a:srgbClr val="FFFF00"/>
                </a:highlight>
              </a:rPr>
              <a:t>of unique values</a:t>
            </a:r>
            <a:endParaRPr lang="en-US" sz="1600" dirty="0">
              <a:highlight>
                <a:srgbClr val="FFFF00"/>
              </a:highlight>
            </a:endParaRPr>
          </a:p>
          <a:p>
            <a:endParaRPr lang="en-US" sz="1600" dirty="0"/>
          </a:p>
          <a:p>
            <a:r>
              <a:rPr lang="en-US" sz="1600" b="1" dirty="0"/>
              <a:t>Problem</a:t>
            </a:r>
            <a:r>
              <a:rPr lang="en-US" sz="1600" dirty="0"/>
              <a:t>: If an attribute has a large number of values probably the resulting tree will be larger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reason</a:t>
            </a:r>
            <a:r>
              <a:rPr lang="en-US" sz="1600" dirty="0"/>
              <a:t> for that bias resides in the </a:t>
            </a:r>
            <a:r>
              <a:rPr lang="en-US" sz="1600" dirty="0">
                <a:highlight>
                  <a:srgbClr val="FFFF00"/>
                </a:highlight>
              </a:rPr>
              <a:t>weight</a:t>
            </a:r>
            <a:r>
              <a:rPr lang="en-US" sz="1600" dirty="0"/>
              <a:t> given to the values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CD3B-369A-424A-AB38-83421AB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9A046-BDC1-4CCE-BFB5-93B07B30F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CC87-7AB2-479A-9E34-361C097E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6670-B1E0-44AD-A72E-42519656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Gini Index is a metric to measure how often a randomly chosen element would be incorrectly identified. </a:t>
            </a:r>
          </a:p>
          <a:p>
            <a:r>
              <a:rPr lang="en-US" sz="1600" dirty="0"/>
              <a:t>It means an attribute with </a:t>
            </a:r>
            <a:r>
              <a:rPr lang="en-US" sz="1600" dirty="0">
                <a:highlight>
                  <a:srgbClr val="FFFF00"/>
                </a:highlight>
              </a:rPr>
              <a:t>lower gini index </a:t>
            </a:r>
            <a:r>
              <a:rPr lang="en-US" sz="1600" dirty="0"/>
              <a:t>should be preferred.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8E73-5059-436D-8824-43648C3A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42C96-E2FD-4425-BC12-4B7780D1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FC5C2-B0EB-4904-BB42-C991085A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287"/>
            <a:ext cx="32956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15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873212-EA8D-4AA4-8C9C-FE58499D9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015" y="1153568"/>
            <a:ext cx="5346410" cy="34383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03C9-636F-4D35-9DF8-A4D1BF05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DE47D-1A2E-40ED-8D7A-54E9E9D8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91A4BC3-045F-4779-A458-8516C0EA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B33665-B8F8-4FFC-B5C9-091587F08B44}"/>
              </a:ext>
            </a:extLst>
          </p:cNvPr>
          <p:cNvSpPr/>
          <p:nvPr/>
        </p:nvSpPr>
        <p:spPr>
          <a:xfrm>
            <a:off x="60859" y="891540"/>
            <a:ext cx="357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According to scikit-learn documentation, </a:t>
            </a:r>
            <a:r>
              <a:rPr lang="en-US" sz="1600" dirty="0">
                <a:solidFill>
                  <a:srgbClr val="0070C0"/>
                </a:solidFill>
              </a:rPr>
              <a:t>gini</a:t>
            </a:r>
            <a:r>
              <a:rPr lang="en-US" sz="1600" dirty="0"/>
              <a:t> plays the same role as </a:t>
            </a:r>
            <a:r>
              <a:rPr lang="en-US" sz="1600" dirty="0">
                <a:solidFill>
                  <a:srgbClr val="0070C0"/>
                </a:solidFill>
              </a:rPr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we can see, there is not much differences. </a:t>
            </a:r>
          </a:p>
        </p:txBody>
      </p:sp>
    </p:spTree>
    <p:extLst>
      <p:ext uri="{BB962C8B-B14F-4D97-AF65-F5344CB8AC3E}">
        <p14:creationId xmlns:p14="http://schemas.microsoft.com/office/powerpoint/2010/main" val="80493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1924-5484-4ED2-9312-C68A5F6D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33B0-288A-4011-B2D1-04F5D0EE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7C7DA-33DF-41D0-94AF-CE2702C3A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ACD18-D1CC-4F1F-8CCD-EF1E0CEB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lang="es-ES" dirty="0"/>
              <a:t>,</a:t>
            </a:r>
          </a:p>
          <a:p>
            <a:r>
              <a:rPr lang="en-US" dirty="0"/>
              <a:t>var A has value &gt;=5 for 12 records out of 16 and 4 records with value &lt;5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A &gt;= 5 &amp; class == positive: 5/12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A &gt;= 5 &amp; class == negative: 7/12</a:t>
            </a:r>
            <a:endParaRPr lang="es-ES" dirty="0"/>
          </a:p>
          <a:p>
            <a:pPr lvl="2"/>
            <a:r>
              <a:rPr lang="en-US" dirty="0"/>
              <a:t>gini</a:t>
            </a:r>
            <a:r>
              <a:rPr lang="pl-PL" dirty="0"/>
              <a:t>(5,</a:t>
            </a:r>
            <a:r>
              <a:rPr lang="en-US" dirty="0"/>
              <a:t> </a:t>
            </a:r>
            <a:r>
              <a:rPr lang="pl-PL" dirty="0"/>
              <a:t>7) = 1- ( (5/12)</a:t>
            </a:r>
            <a:r>
              <a:rPr lang="en-US" dirty="0"/>
              <a:t>^</a:t>
            </a:r>
            <a:r>
              <a:rPr lang="pl-PL" dirty="0"/>
              <a:t>2 + (7/12)</a:t>
            </a:r>
            <a:r>
              <a:rPr lang="en-US" dirty="0"/>
              <a:t>^</a:t>
            </a:r>
            <a:r>
              <a:rPr lang="pl-PL" dirty="0"/>
              <a:t>2 ) = 0.4860</a:t>
            </a:r>
            <a:endParaRPr lang="en-US" dirty="0"/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A &lt;5 &amp; class == positive: 3/4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A &lt;5 &amp; class == negative: 1/4</a:t>
            </a:r>
          </a:p>
          <a:p>
            <a:pPr lvl="2"/>
            <a:r>
              <a:rPr lang="it-IT" dirty="0"/>
              <a:t>gini(3,1) = 1- ( (3/4)^2 + (1/4)^2 ) = 0.375</a:t>
            </a:r>
            <a:endParaRPr lang="en-US" dirty="0"/>
          </a:p>
          <a:p>
            <a:r>
              <a:rPr lang="en-US" dirty="0"/>
              <a:t>By adding weight and sum each of the gini indices:</a:t>
            </a:r>
          </a:p>
          <a:p>
            <a:r>
              <a:rPr lang="en-US" dirty="0"/>
              <a:t>gini(Target, A) =  (12/16) * 0.4860 + (4/16) * 0.375 = 0.45825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4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8806-FF24-46FF-B790-EE0E109F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3EE7-73D0-42B0-97AC-3A235524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lang="es-ES" dirty="0"/>
              <a:t>,</a:t>
            </a:r>
          </a:p>
          <a:p>
            <a:r>
              <a:rPr lang="en-US" dirty="0"/>
              <a:t>var B has value &gt;=3 for 12 records out of 16 and 4 records with value &lt;5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B &gt;= 3 &amp; class == positive:  8/12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B &gt;= 3 &amp; class == negative:  4/12</a:t>
            </a:r>
            <a:endParaRPr lang="es-ES" dirty="0"/>
          </a:p>
          <a:p>
            <a:pPr lvl="2"/>
            <a:r>
              <a:rPr lang="it-IT" dirty="0"/>
              <a:t>gini(8,4) = 1- ( (8/12)2 + (4/12)2 ) = 0.446</a:t>
            </a:r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B &lt;5 &amp; class == positive:  0/4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B &lt;5 &amp; class == negative: 4/4</a:t>
            </a:r>
          </a:p>
          <a:p>
            <a:pPr lvl="2"/>
            <a:r>
              <a:rPr lang="en-US" dirty="0"/>
              <a:t>gin(0,4) = 1- ( (0/4)2 + (4/4)2 ) = 0</a:t>
            </a:r>
          </a:p>
          <a:p>
            <a:pPr lvl="2"/>
            <a:endParaRPr lang="en-US" dirty="0"/>
          </a:p>
          <a:p>
            <a:r>
              <a:rPr lang="en-US" dirty="0"/>
              <a:t>By adding weight and sum each of the gini indices:</a:t>
            </a:r>
          </a:p>
          <a:p>
            <a:r>
              <a:rPr lang="en-US" dirty="0"/>
              <a:t>gini(Target, B) =  (12/16) * 0.446 + (4/16) * 0 = </a:t>
            </a:r>
            <a:r>
              <a:rPr lang="en-US" dirty="0">
                <a:highlight>
                  <a:srgbClr val="FFFF00"/>
                </a:highlight>
              </a:rPr>
              <a:t>0.3345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F8C-9490-4B46-985C-743C825C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17BC-271E-4A83-97C9-119934F78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14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5DC9-49F3-4FCF-A402-6842492A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D09883-3651-406F-9C3A-2FACC9481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40598"/>
              </p:ext>
            </p:extLst>
          </p:nvPr>
        </p:nvGraphicFramePr>
        <p:xfrm>
          <a:off x="2582265" y="941832"/>
          <a:ext cx="6276442" cy="3680816"/>
        </p:xfrm>
        <a:graphic>
          <a:graphicData uri="http://schemas.openxmlformats.org/drawingml/2006/table">
            <a:tbl>
              <a:tblPr/>
              <a:tblGrid>
                <a:gridCol w="631510">
                  <a:extLst>
                    <a:ext uri="{9D8B030D-6E8A-4147-A177-3AD203B41FA5}">
                      <a16:colId xmlns:a16="http://schemas.microsoft.com/office/drawing/2014/main" val="1287146601"/>
                    </a:ext>
                  </a:extLst>
                </a:gridCol>
                <a:gridCol w="631510">
                  <a:extLst>
                    <a:ext uri="{9D8B030D-6E8A-4147-A177-3AD203B41FA5}">
                      <a16:colId xmlns:a16="http://schemas.microsoft.com/office/drawing/2014/main" val="20307783"/>
                    </a:ext>
                  </a:extLst>
                </a:gridCol>
                <a:gridCol w="747504">
                  <a:extLst>
                    <a:ext uri="{9D8B030D-6E8A-4147-A177-3AD203B41FA5}">
                      <a16:colId xmlns:a16="http://schemas.microsoft.com/office/drawing/2014/main" val="2135005702"/>
                    </a:ext>
                  </a:extLst>
                </a:gridCol>
                <a:gridCol w="747504">
                  <a:extLst>
                    <a:ext uri="{9D8B030D-6E8A-4147-A177-3AD203B41FA5}">
                      <a16:colId xmlns:a16="http://schemas.microsoft.com/office/drawing/2014/main" val="1642442749"/>
                    </a:ext>
                  </a:extLst>
                </a:gridCol>
                <a:gridCol w="631510">
                  <a:extLst>
                    <a:ext uri="{9D8B030D-6E8A-4147-A177-3AD203B41FA5}">
                      <a16:colId xmlns:a16="http://schemas.microsoft.com/office/drawing/2014/main" val="3216524451"/>
                    </a:ext>
                  </a:extLst>
                </a:gridCol>
                <a:gridCol w="631510">
                  <a:extLst>
                    <a:ext uri="{9D8B030D-6E8A-4147-A177-3AD203B41FA5}">
                      <a16:colId xmlns:a16="http://schemas.microsoft.com/office/drawing/2014/main" val="2884174302"/>
                    </a:ext>
                  </a:extLst>
                </a:gridCol>
                <a:gridCol w="631510">
                  <a:extLst>
                    <a:ext uri="{9D8B030D-6E8A-4147-A177-3AD203B41FA5}">
                      <a16:colId xmlns:a16="http://schemas.microsoft.com/office/drawing/2014/main" val="132452687"/>
                    </a:ext>
                  </a:extLst>
                </a:gridCol>
                <a:gridCol w="811942">
                  <a:extLst>
                    <a:ext uri="{9D8B030D-6E8A-4147-A177-3AD203B41FA5}">
                      <a16:colId xmlns:a16="http://schemas.microsoft.com/office/drawing/2014/main" val="1332259604"/>
                    </a:ext>
                  </a:extLst>
                </a:gridCol>
                <a:gridCol w="811942">
                  <a:extLst>
                    <a:ext uri="{9D8B030D-6E8A-4147-A177-3AD203B41FA5}">
                      <a16:colId xmlns:a16="http://schemas.microsoft.com/office/drawing/2014/main" val="300209220"/>
                    </a:ext>
                  </a:extLst>
                </a:gridCol>
              </a:tblGrid>
              <a:tr h="30626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30919"/>
                  </a:ext>
                </a:extLst>
              </a:tr>
              <a:tr h="32069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539854"/>
                  </a:ext>
                </a:extLst>
              </a:tr>
              <a:tr h="3206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5.0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7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B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3.0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760261"/>
                  </a:ext>
                </a:extLst>
              </a:tr>
              <a:tr h="320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3.0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665833"/>
                  </a:ext>
                </a:extLst>
              </a:tr>
              <a:tr h="32069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Gini Index of X1 = 0.45825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Gini Index of X2= 0.3345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10553"/>
                  </a:ext>
                </a:extLst>
              </a:tr>
              <a:tr h="30626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46690"/>
                  </a:ext>
                </a:extLst>
              </a:tr>
              <a:tr h="30626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72444"/>
                  </a:ext>
                </a:extLst>
              </a:tr>
              <a:tr h="32069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993575"/>
                  </a:ext>
                </a:extLst>
              </a:tr>
              <a:tr h="3206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 4.2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D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1.4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86057"/>
                  </a:ext>
                </a:extLst>
              </a:tr>
              <a:tr h="320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 4.2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2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1.4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18522"/>
                  </a:ext>
                </a:extLst>
              </a:tr>
              <a:tr h="32069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Gini Index of X3= 0.2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Gini Index of X4= 0.273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810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E42D-FB59-47FA-AEAA-C4B5AE3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9A4E1-3B64-4056-B440-44A0D114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28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AD89-B954-46F5-99F8-EE63A18F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D157-BBC3-4D28-B276-415B04B5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7FBA7-FAFB-4D96-965C-D2E4E0926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83C515-120B-4F81-B0DE-1E4E79CE6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32" y="1361515"/>
            <a:ext cx="2092429" cy="3016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2FED8-447D-4FF3-833D-915AD213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94" y="1269373"/>
            <a:ext cx="3597174" cy="3005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CA33D9-7DF1-409F-8C85-A41E71E4197C}"/>
              </a:ext>
            </a:extLst>
          </p:cNvPr>
          <p:cNvSpPr/>
          <p:nvPr/>
        </p:nvSpPr>
        <p:spPr>
          <a:xfrm>
            <a:off x="5525104" y="1432343"/>
            <a:ext cx="393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X2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BAA792-7C71-49EF-BFE8-CC62B319E5D0}"/>
              </a:ext>
            </a:extLst>
          </p:cNvPr>
          <p:cNvSpPr/>
          <p:nvPr/>
        </p:nvSpPr>
        <p:spPr>
          <a:xfrm>
            <a:off x="8448283" y="4013706"/>
            <a:ext cx="3545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X1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53B92-140E-41FE-9D05-63CE5C6321F5}"/>
              </a:ext>
            </a:extLst>
          </p:cNvPr>
          <p:cNvSpPr/>
          <p:nvPr/>
        </p:nvSpPr>
        <p:spPr>
          <a:xfrm>
            <a:off x="2394240" y="2132951"/>
            <a:ext cx="30659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Decision Trees divide the input space into axis-parallel rectangles</a:t>
            </a:r>
          </a:p>
          <a:p>
            <a:r>
              <a:rPr lang="en-US" sz="1600" dirty="0"/>
              <a:t>and label each </a:t>
            </a:r>
            <a:r>
              <a:rPr lang="en-US" sz="1600" dirty="0">
                <a:highlight>
                  <a:srgbClr val="FFFF00"/>
                </a:highlight>
              </a:rPr>
              <a:t>rectangle</a:t>
            </a:r>
            <a:r>
              <a:rPr lang="en-US" sz="1600" dirty="0"/>
              <a:t> with </a:t>
            </a:r>
            <a:r>
              <a:rPr lang="en-US" sz="1600" dirty="0">
                <a:highlight>
                  <a:srgbClr val="FFFF00"/>
                </a:highlight>
              </a:rPr>
              <a:t>one of the K classes</a:t>
            </a:r>
          </a:p>
        </p:txBody>
      </p:sp>
    </p:spTree>
    <p:extLst>
      <p:ext uri="{BB962C8B-B14F-4D97-AF65-F5344CB8AC3E}">
        <p14:creationId xmlns:p14="http://schemas.microsoft.com/office/powerpoint/2010/main" val="2777289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858A-B71F-45F2-94A0-3EF422AB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vs 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E8BF-59C5-4662-9AE3-F541034C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Gini</a:t>
            </a:r>
            <a:r>
              <a:rPr lang="en-US" sz="1600" dirty="0"/>
              <a:t> is intended for </a:t>
            </a:r>
            <a:r>
              <a:rPr lang="en-US" sz="1600" dirty="0">
                <a:solidFill>
                  <a:srgbClr val="0070C0"/>
                </a:solidFill>
              </a:rPr>
              <a:t>continuous attributes</a:t>
            </a:r>
            <a:r>
              <a:rPr lang="en-US" sz="1600" dirty="0"/>
              <a:t>, (not to be confused with gini index)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Entropy</a:t>
            </a:r>
            <a:r>
              <a:rPr lang="en-US" sz="1600" dirty="0"/>
              <a:t> for attributes that occur in </a:t>
            </a:r>
            <a:r>
              <a:rPr lang="en-US" sz="1600" dirty="0">
                <a:solidFill>
                  <a:srgbClr val="0070C0"/>
                </a:solidFill>
              </a:rPr>
              <a:t>classes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Entropy may be a </a:t>
            </a:r>
            <a:r>
              <a:rPr lang="en-US" sz="1600" dirty="0">
                <a:solidFill>
                  <a:srgbClr val="FF0000"/>
                </a:solidFill>
              </a:rPr>
              <a:t>little slower </a:t>
            </a:r>
            <a:r>
              <a:rPr lang="en-US" sz="1600" dirty="0"/>
              <a:t>to compute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4ABA-7AC3-4869-8B98-2C3FB851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BCBF8-B182-49BE-B11C-1319F9611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11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7BD9-D3D5-4890-B90E-704152F0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variations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30BEA7-5754-41FB-AAE3-FC2799FE9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31102"/>
              </p:ext>
            </p:extLst>
          </p:nvPr>
        </p:nvGraphicFramePr>
        <p:xfrm>
          <a:off x="0" y="892175"/>
          <a:ext cx="9144001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01153">
                  <a:extLst>
                    <a:ext uri="{9D8B030D-6E8A-4147-A177-3AD203B41FA5}">
                      <a16:colId xmlns:a16="http://schemas.microsoft.com/office/drawing/2014/main" val="220534321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054653763"/>
                    </a:ext>
                  </a:extLst>
                </a:gridCol>
                <a:gridCol w="2121274">
                  <a:extLst>
                    <a:ext uri="{9D8B030D-6E8A-4147-A177-3AD203B41FA5}">
                      <a16:colId xmlns:a16="http://schemas.microsoft.com/office/drawing/2014/main" val="2012750321"/>
                    </a:ext>
                  </a:extLst>
                </a:gridCol>
                <a:gridCol w="2121274">
                  <a:extLst>
                    <a:ext uri="{9D8B030D-6E8A-4147-A177-3AD203B41FA5}">
                      <a16:colId xmlns:a16="http://schemas.microsoft.com/office/drawing/2014/main" val="522847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Input/ predictor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Target/ output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1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(entropy, gini)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2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(entropy, gini)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2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threshold split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4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threshold split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Continuous/ 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6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Continuous/ 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1032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9B4C-94CC-453F-AB57-86746C45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F1059-09B0-45BF-8994-74B9B5E10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13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FFCAD1-9B41-4164-AD92-5721799BC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701469"/>
              </p:ext>
            </p:extLst>
          </p:nvPr>
        </p:nvGraphicFramePr>
        <p:xfrm>
          <a:off x="161366" y="1818209"/>
          <a:ext cx="3590366" cy="1691640"/>
        </p:xfrm>
        <a:graphic>
          <a:graphicData uri="http://schemas.openxmlformats.org/drawingml/2006/table">
            <a:tbl>
              <a:tblPr/>
              <a:tblGrid>
                <a:gridCol w="1909483">
                  <a:extLst>
                    <a:ext uri="{9D8B030D-6E8A-4147-A177-3AD203B41FA5}">
                      <a16:colId xmlns:a16="http://schemas.microsoft.com/office/drawing/2014/main" val="2913449610"/>
                    </a:ext>
                  </a:extLst>
                </a:gridCol>
                <a:gridCol w="1680883">
                  <a:extLst>
                    <a:ext uri="{9D8B030D-6E8A-4147-A177-3AD203B41FA5}">
                      <a16:colId xmlns:a16="http://schemas.microsoft.com/office/drawing/2014/main" val="3418634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24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0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59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4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98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8285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6D8AE-C246-43DD-A449-DE1335719214}"/>
              </a:ext>
            </a:extLst>
          </p:cNvPr>
          <p:cNvSpPr/>
          <p:nvPr/>
        </p:nvSpPr>
        <p:spPr>
          <a:xfrm>
            <a:off x="100853" y="939376"/>
            <a:ext cx="8404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data relating the number of hours various students studied in an attempt to determine its effect on their test performance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Sort the feature (hours studied)</a:t>
            </a:r>
          </a:p>
        </p:txBody>
      </p:sp>
    </p:spTree>
    <p:extLst>
      <p:ext uri="{BB962C8B-B14F-4D97-AF65-F5344CB8AC3E}">
        <p14:creationId xmlns:p14="http://schemas.microsoft.com/office/powerpoint/2010/main" val="57217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AC79-E425-41DA-A9DF-80E78FEE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Decision Trees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F98B94-E4BD-4C01-98CA-D99E1DBC6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34566"/>
              </p:ext>
            </p:extLst>
          </p:nvPr>
        </p:nvGraphicFramePr>
        <p:xfrm>
          <a:off x="0" y="930275"/>
          <a:ext cx="9144000" cy="17650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34317038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52776942"/>
                    </a:ext>
                  </a:extLst>
                </a:gridCol>
              </a:tblGrid>
              <a:tr h="347767">
                <a:tc>
                  <a:txBody>
                    <a:bodyPr/>
                    <a:lstStyle/>
                    <a:p>
                      <a:r>
                        <a:rPr lang="en-US" dirty="0"/>
                        <a:t>Categorical  Variable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 Variable 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471628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decision tree </a:t>
                      </a:r>
                      <a:r>
                        <a:rPr lang="en-US" dirty="0"/>
                        <a:t>which has a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categorical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target</a:t>
                      </a:r>
                      <a:r>
                        <a:rPr lang="en-US" dirty="0"/>
                        <a:t>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decision tree which has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continuous target </a:t>
                      </a:r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70857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r>
                        <a:rPr lang="en-US" dirty="0"/>
                        <a:t>Example:-</a:t>
                      </a:r>
                    </a:p>
                    <a:p>
                      <a:r>
                        <a:rPr lang="en-US" dirty="0"/>
                        <a:t>Let’s say we have a problem to predict whether a bike is good or not. This can be judged by using a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decision tree classifier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However, to qualify the bike into the good or bad category,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mileage</a:t>
                      </a:r>
                      <a:r>
                        <a:rPr lang="en-US" dirty="0"/>
                        <a:t> becomes an important factor.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Mileage is measured using a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contiguous value </a:t>
                      </a:r>
                      <a:r>
                        <a:rPr lang="en-US" dirty="0"/>
                        <a:t>hence it can be measured using the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decision tree regressor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4964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70B4A-61C6-442B-8674-F62F21F1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E3587-AA52-4DFC-BACA-ADFF182F2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40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26895" y="919557"/>
            <a:ext cx="5446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1</a:t>
            </a:r>
            <a:r>
              <a:rPr lang="en-US" sz="1200" dirty="0"/>
              <a:t>: start by calculating </a:t>
            </a:r>
            <a:r>
              <a:rPr lang="en-US" sz="1200" dirty="0">
                <a:highlight>
                  <a:srgbClr val="FFFF00"/>
                </a:highlight>
              </a:rPr>
              <a:t>entropy of the data set </a:t>
            </a:r>
            <a:r>
              <a:rPr lang="en-US" sz="1200" dirty="0"/>
              <a:t>itself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E(D) = - (3/5 log</a:t>
            </a:r>
            <a:r>
              <a:rPr lang="en-US" sz="1200" baseline="-25000" dirty="0"/>
              <a:t>2</a:t>
            </a:r>
            <a:r>
              <a:rPr lang="en-US" sz="1200" dirty="0"/>
              <a:t>(3/5) + 2/5 log</a:t>
            </a:r>
            <a:r>
              <a:rPr lang="en-US" sz="1200" baseline="-25000" dirty="0"/>
              <a:t>2</a:t>
            </a:r>
            <a:r>
              <a:rPr lang="en-US" sz="1200" dirty="0"/>
              <a:t>(2/5)) = .529 + .442 = </a:t>
            </a:r>
            <a:r>
              <a:rPr lang="en-US" sz="1200" dirty="0">
                <a:highlight>
                  <a:srgbClr val="FFFF00"/>
                </a:highlight>
              </a:rPr>
              <a:t>.971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3902F8-ACA2-4012-A669-BD3C1A1B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48444"/>
              </p:ext>
            </p:extLst>
          </p:nvPr>
        </p:nvGraphicFramePr>
        <p:xfrm>
          <a:off x="76200" y="1384347"/>
          <a:ext cx="4912659" cy="563880"/>
        </p:xfrm>
        <a:graphic>
          <a:graphicData uri="http://schemas.openxmlformats.org/drawingml/2006/table">
            <a:tbl>
              <a:tblPr/>
              <a:tblGrid>
                <a:gridCol w="1637553">
                  <a:extLst>
                    <a:ext uri="{9D8B030D-6E8A-4147-A177-3AD203B41FA5}">
                      <a16:colId xmlns:a16="http://schemas.microsoft.com/office/drawing/2014/main" val="1738299937"/>
                    </a:ext>
                  </a:extLst>
                </a:gridCol>
                <a:gridCol w="1637553">
                  <a:extLst>
                    <a:ext uri="{9D8B030D-6E8A-4147-A177-3AD203B41FA5}">
                      <a16:colId xmlns:a16="http://schemas.microsoft.com/office/drawing/2014/main" val="87179252"/>
                    </a:ext>
                  </a:extLst>
                </a:gridCol>
                <a:gridCol w="1637553">
                  <a:extLst>
                    <a:ext uri="{9D8B030D-6E8A-4147-A177-3AD203B41FA5}">
                      <a16:colId xmlns:a16="http://schemas.microsoft.com/office/drawing/2014/main" val="1003357035"/>
                    </a:ext>
                  </a:extLst>
                </a:gridCol>
              </a:tblGrid>
              <a:tr h="1785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35579"/>
                  </a:ext>
                </a:extLst>
              </a:tr>
              <a:tr h="178524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inherit"/>
                        </a:rPr>
                        <a:t>Overall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7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35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95840"/>
              </p:ext>
            </p:extLst>
          </p:nvPr>
        </p:nvGraphicFramePr>
        <p:xfrm>
          <a:off x="90714" y="1790844"/>
          <a:ext cx="4094632" cy="185928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(4+ 5)/2 = 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56856"/>
              </p:ext>
            </p:extLst>
          </p:nvPr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 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&gt; 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4.5) = - (1/1 log</a:t>
            </a:r>
            <a:r>
              <a:rPr lang="en-US" sz="1200" baseline="-25000" dirty="0"/>
              <a:t>2</a:t>
            </a:r>
            <a:r>
              <a:rPr lang="en-US" sz="1200" dirty="0"/>
              <a:t>(1/1) + 0/0 log</a:t>
            </a:r>
            <a:r>
              <a:rPr lang="en-US" sz="1200" baseline="-25000" dirty="0"/>
              <a:t>2</a:t>
            </a:r>
            <a:r>
              <a:rPr lang="en-US" sz="1200" dirty="0"/>
              <a:t>(0/0)) = 0 + 0 = 0</a:t>
            </a:r>
          </a:p>
          <a:p>
            <a:endParaRPr lang="en-US" sz="1200" dirty="0"/>
          </a:p>
          <a:p>
            <a:r>
              <a:rPr lang="en-US" sz="1200" dirty="0"/>
              <a:t>E(D &gt;   4.5) = - (1/4 log</a:t>
            </a:r>
            <a:r>
              <a:rPr lang="en-US" sz="1200" baseline="-25000" dirty="0"/>
              <a:t>2</a:t>
            </a:r>
            <a:r>
              <a:rPr lang="en-US" sz="1200" dirty="0"/>
              <a:t>(1/4) + 3/4 log</a:t>
            </a:r>
            <a:r>
              <a:rPr lang="en-US" sz="1200" baseline="-25000" dirty="0"/>
              <a:t>2</a:t>
            </a:r>
            <a:r>
              <a:rPr lang="en-US" sz="1200" dirty="0"/>
              <a:t>(3/4)) = .311 + .5 = .811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8194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/>
        </p:nvGraphicFramePr>
        <p:xfrm>
          <a:off x="90714" y="1790844"/>
          <a:ext cx="4094632" cy="185928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(4+ 5)/2 = 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/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&gt;4.5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4.5) = - (1/1 log</a:t>
            </a:r>
            <a:r>
              <a:rPr lang="en-US" sz="1200" baseline="-25000" dirty="0"/>
              <a:t>2</a:t>
            </a:r>
            <a:r>
              <a:rPr lang="en-US" sz="1200" dirty="0"/>
              <a:t>(1/1) + 0/0 log</a:t>
            </a:r>
            <a:r>
              <a:rPr lang="en-US" sz="1200" baseline="-25000" dirty="0"/>
              <a:t>2</a:t>
            </a:r>
            <a:r>
              <a:rPr lang="en-US" sz="1200" dirty="0"/>
              <a:t>(0/0)) = 0 + 0 = 0</a:t>
            </a:r>
          </a:p>
          <a:p>
            <a:endParaRPr lang="en-US" sz="1200" dirty="0"/>
          </a:p>
          <a:p>
            <a:r>
              <a:rPr lang="en-US" sz="1200" dirty="0"/>
              <a:t>E(D &gt;   4.5) = - (1/4 log</a:t>
            </a:r>
            <a:r>
              <a:rPr lang="en-US" sz="1200" baseline="-25000" dirty="0"/>
              <a:t>2</a:t>
            </a:r>
            <a:r>
              <a:rPr lang="en-US" sz="1200" dirty="0"/>
              <a:t>(1/4) + 3/4 log</a:t>
            </a:r>
            <a:r>
              <a:rPr lang="en-US" sz="1200" baseline="-25000" dirty="0"/>
              <a:t>2</a:t>
            </a:r>
            <a:r>
              <a:rPr lang="en-US" sz="1200" dirty="0"/>
              <a:t>(3/4)) = .311 + .5 = .811</a:t>
            </a:r>
          </a:p>
          <a:p>
            <a:endParaRPr lang="en-US" sz="1200" dirty="0"/>
          </a:p>
          <a:p>
            <a:r>
              <a:rPr lang="en-US" sz="1200" dirty="0"/>
              <a:t>E</a:t>
            </a:r>
            <a:r>
              <a:rPr lang="en-US" sz="1200" baseline="-25000" dirty="0"/>
              <a:t>net</a:t>
            </a:r>
            <a:r>
              <a:rPr lang="en-US" sz="1200" dirty="0"/>
              <a:t> = 1/5 (0) + 4/5 (.811) = .6488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Gain = .971 - .6488 = .322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7714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58160"/>
              </p:ext>
            </p:extLst>
          </p:nvPr>
        </p:nvGraphicFramePr>
        <p:xfrm>
          <a:off x="90714" y="1790844"/>
          <a:ext cx="4094632" cy="185928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(5 + 8)/2 = 6.5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36476"/>
              </p:ext>
            </p:extLst>
          </p:nvPr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&lt;=6.5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&gt;6.5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6.5) = - (1/2 log</a:t>
            </a:r>
            <a:r>
              <a:rPr lang="en-US" sz="1200" baseline="-25000" dirty="0"/>
              <a:t>2</a:t>
            </a:r>
            <a:r>
              <a:rPr lang="en-US" sz="1200" dirty="0"/>
              <a:t>(1/2) + 1/2 log</a:t>
            </a:r>
            <a:r>
              <a:rPr lang="en-US" sz="1200" baseline="-25000" dirty="0"/>
              <a:t>2</a:t>
            </a:r>
            <a:r>
              <a:rPr lang="en-US" sz="1200" dirty="0"/>
              <a:t>(1/2)) = 1</a:t>
            </a:r>
          </a:p>
          <a:p>
            <a:endParaRPr lang="en-US" sz="1200" dirty="0"/>
          </a:p>
          <a:p>
            <a:r>
              <a:rPr lang="en-US" sz="1200" dirty="0"/>
              <a:t>E(D &gt;   6.5) = - (2/2 log</a:t>
            </a:r>
            <a:r>
              <a:rPr lang="en-US" sz="1200" baseline="-25000" dirty="0"/>
              <a:t>2</a:t>
            </a:r>
            <a:r>
              <a:rPr lang="en-US" sz="1200" dirty="0"/>
              <a:t>(2/2) + 1/3 log</a:t>
            </a:r>
            <a:r>
              <a:rPr lang="en-US" sz="1200" baseline="-25000" dirty="0"/>
              <a:t>2</a:t>
            </a:r>
            <a:r>
              <a:rPr lang="en-US" sz="1200" dirty="0"/>
              <a:t>(1/3)) = .389 + .528 = .917</a:t>
            </a:r>
          </a:p>
          <a:p>
            <a:endParaRPr lang="en-US" sz="1200" dirty="0"/>
          </a:p>
          <a:p>
            <a:r>
              <a:rPr lang="en-US" sz="1200" dirty="0"/>
              <a:t>E</a:t>
            </a:r>
            <a:r>
              <a:rPr lang="en-US" sz="1200" baseline="-25000" dirty="0"/>
              <a:t>net</a:t>
            </a:r>
            <a:r>
              <a:rPr lang="en-US" sz="1200" dirty="0"/>
              <a:t> = 2/5 (1) + 3/5 (.917) = .950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Gain = .971 - .950 = .021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150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0008"/>
              </p:ext>
            </p:extLst>
          </p:nvPr>
        </p:nvGraphicFramePr>
        <p:xfrm>
          <a:off x="90714" y="1790844"/>
          <a:ext cx="4094632" cy="185928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(8+12)/2 = 10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60292"/>
              </p:ext>
            </p:extLst>
          </p:nvPr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&lt;=10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&gt;10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10) = - (1/3 log</a:t>
            </a:r>
            <a:r>
              <a:rPr lang="en-US" sz="1200" baseline="-25000" dirty="0"/>
              <a:t>2</a:t>
            </a:r>
            <a:r>
              <a:rPr lang="en-US" sz="1200" dirty="0"/>
              <a:t>(1/3) + 2/3 log</a:t>
            </a:r>
            <a:r>
              <a:rPr lang="en-US" sz="1200" baseline="-25000" dirty="0"/>
              <a:t>2</a:t>
            </a:r>
            <a:r>
              <a:rPr lang="en-US" sz="1200" dirty="0"/>
              <a:t>(2/3)) = .917</a:t>
            </a:r>
          </a:p>
          <a:p>
            <a:endParaRPr lang="en-US" sz="1200" dirty="0"/>
          </a:p>
          <a:p>
            <a:r>
              <a:rPr lang="en-US" sz="1200" dirty="0"/>
              <a:t>E(D &gt;   10) = - (2/2 log</a:t>
            </a:r>
            <a:r>
              <a:rPr lang="en-US" sz="1200" baseline="-25000" dirty="0"/>
              <a:t>2</a:t>
            </a:r>
            <a:r>
              <a:rPr lang="en-US" sz="1200" dirty="0"/>
              <a:t>(2/2) + 0/0 log</a:t>
            </a:r>
            <a:r>
              <a:rPr lang="en-US" sz="1200" baseline="-25000" dirty="0"/>
              <a:t>2</a:t>
            </a:r>
            <a:r>
              <a:rPr lang="en-US" sz="1200" dirty="0"/>
              <a:t>(0/0)) = 0</a:t>
            </a:r>
          </a:p>
          <a:p>
            <a:endParaRPr lang="en-US" sz="1200" dirty="0"/>
          </a:p>
          <a:p>
            <a:r>
              <a:rPr lang="en-US" sz="1200" dirty="0"/>
              <a:t>E</a:t>
            </a:r>
            <a:r>
              <a:rPr lang="en-US" sz="1200" baseline="-25000" dirty="0"/>
              <a:t>net</a:t>
            </a:r>
            <a:r>
              <a:rPr lang="en-US" sz="1200" dirty="0"/>
              <a:t> = 2/5 (0) + 3/5 (.917) = ..55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Gain = .971 - .55 = .421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4174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97098"/>
              </p:ext>
            </p:extLst>
          </p:nvPr>
        </p:nvGraphicFramePr>
        <p:xfrm>
          <a:off x="90714" y="1790844"/>
          <a:ext cx="4094632" cy="185928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(12 + 15)/2 = 13.5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45878"/>
              </p:ext>
            </p:extLst>
          </p:nvPr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&lt;=13.5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&gt;13.5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13.5) = - (2/2 log</a:t>
            </a:r>
            <a:r>
              <a:rPr lang="en-US" sz="1200" baseline="-25000" dirty="0"/>
              <a:t>2</a:t>
            </a:r>
            <a:r>
              <a:rPr lang="en-US" sz="1200" dirty="0"/>
              <a:t>(2/2) + 2/2 log</a:t>
            </a:r>
            <a:r>
              <a:rPr lang="en-US" sz="1200" baseline="-25000" dirty="0"/>
              <a:t>2</a:t>
            </a:r>
            <a:r>
              <a:rPr lang="en-US" sz="1200" dirty="0"/>
              <a:t>(2/2)) = 1</a:t>
            </a:r>
          </a:p>
          <a:p>
            <a:endParaRPr lang="en-US" sz="1200" dirty="0"/>
          </a:p>
          <a:p>
            <a:r>
              <a:rPr lang="en-US" sz="1200" dirty="0"/>
              <a:t>E(D &gt;   13.5) = - (1/1 log</a:t>
            </a:r>
            <a:r>
              <a:rPr lang="en-US" sz="1200" baseline="-25000" dirty="0"/>
              <a:t>2</a:t>
            </a:r>
            <a:r>
              <a:rPr lang="en-US" sz="1200" dirty="0"/>
              <a:t>(1/1) + 0/1 log</a:t>
            </a:r>
            <a:r>
              <a:rPr lang="en-US" sz="1200" baseline="-25000" dirty="0"/>
              <a:t>2</a:t>
            </a:r>
            <a:r>
              <a:rPr lang="en-US" sz="1200" dirty="0"/>
              <a:t>(0/1)) = 0</a:t>
            </a:r>
          </a:p>
          <a:p>
            <a:endParaRPr lang="en-US" sz="1200" dirty="0"/>
          </a:p>
          <a:p>
            <a:r>
              <a:rPr lang="en-US" sz="1200" dirty="0"/>
              <a:t>E</a:t>
            </a:r>
            <a:r>
              <a:rPr lang="en-US" sz="1200" baseline="-25000" dirty="0"/>
              <a:t>net</a:t>
            </a:r>
            <a:r>
              <a:rPr lang="en-US" sz="1200" dirty="0"/>
              <a:t> = 4/5 (1) = .80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Gain = .971 - .80 = .117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5778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C0E3-3B8B-4941-A348-3C3A0E0E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DE1D-7B44-4730-8F42-D7623923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</a:t>
            </a:r>
          </a:p>
          <a:p>
            <a:endParaRPr lang="en-US" dirty="0"/>
          </a:p>
          <a:p>
            <a:r>
              <a:rPr lang="en-US" dirty="0"/>
              <a:t>After calculating everything, we find that our </a:t>
            </a:r>
            <a:r>
              <a:rPr lang="en-US" dirty="0">
                <a:solidFill>
                  <a:srgbClr val="0070C0"/>
                </a:solidFill>
              </a:rPr>
              <a:t>best split </a:t>
            </a:r>
            <a:r>
              <a:rPr lang="en-US" dirty="0"/>
              <a:t>is </a:t>
            </a:r>
            <a:r>
              <a:rPr lang="en-US" dirty="0">
                <a:highlight>
                  <a:srgbClr val="FFFF00"/>
                </a:highlight>
              </a:rPr>
              <a:t>split 3</a:t>
            </a:r>
            <a:r>
              <a:rPr lang="en-US" dirty="0"/>
              <a:t>, which gives us the best information gain of </a:t>
            </a:r>
            <a:r>
              <a:rPr lang="en-US" dirty="0">
                <a:highlight>
                  <a:srgbClr val="FFFF00"/>
                </a:highlight>
              </a:rPr>
              <a:t>.421</a:t>
            </a:r>
            <a:r>
              <a:rPr lang="en-US" dirty="0"/>
              <a:t>. We will partition the data there!</a:t>
            </a:r>
          </a:p>
          <a:p>
            <a:endParaRPr lang="en-US" dirty="0"/>
          </a:p>
          <a:p>
            <a:r>
              <a:rPr lang="en-US" dirty="0"/>
              <a:t>According to the algorithm, we now can further bin our attributes in the bins we just created. This process will continue until we satisfy a termination criteria.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648D-B338-4C5A-AC60-1A315F1D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6179D-DB3A-4BDB-BBD8-A17CE6D7E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41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 dirty="0">
                <a:solidFill>
                  <a:srgbClr val="0070C0"/>
                </a:solidFill>
              </a:rPr>
              <a:t>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 dirty="0">
                <a:solidFill>
                  <a:srgbClr val="0070C0"/>
                </a:solidFill>
              </a:rPr>
              <a:t> : string,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default=”gini”)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function to measure the quality of a split.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Supported criteria are 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“</a:t>
            </a:r>
            <a:r>
              <a:rPr lang="en-US" sz="1450" dirty="0">
                <a:solidFill>
                  <a:srgbClr val="0070C0"/>
                </a:solidFill>
              </a:rPr>
              <a:t>gini</a:t>
            </a:r>
            <a:r>
              <a:rPr lang="en-US" sz="1450" dirty="0">
                <a:solidFill>
                  <a:schemeClr val="tx1"/>
                </a:solidFill>
              </a:rPr>
              <a:t>” for the Gini impurity 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“</a:t>
            </a:r>
            <a:r>
              <a:rPr lang="en-US" sz="1450" dirty="0">
                <a:solidFill>
                  <a:srgbClr val="0070C0"/>
                </a:solidFill>
              </a:rPr>
              <a:t>entropy</a:t>
            </a:r>
            <a:r>
              <a:rPr lang="en-US" sz="1450" dirty="0">
                <a:solidFill>
                  <a:schemeClr val="tx1"/>
                </a:solidFill>
              </a:rPr>
              <a:t>” for the information gain.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45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max_depth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: int or None,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default=None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maximum depth of the tree.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None, then nodes are expanded until all leaves are pure or until all leaves contain less than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samples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0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min_samples_split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: int, float,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default=2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minimum number of samples required to split an internal node: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, then consider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as the minimum number.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float</a:t>
            </a:r>
            <a:r>
              <a:rPr lang="en-US" sz="1600" dirty="0">
                <a:solidFill>
                  <a:schemeClr val="tx1"/>
                </a:solidFill>
              </a:rPr>
              <a:t>, then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 fraction and ceil (</a:t>
            </a:r>
            <a:r>
              <a:rPr lang="en-US" sz="1600" dirty="0" err="1">
                <a:solidFill>
                  <a:schemeClr val="tx1"/>
                </a:solidFill>
              </a:rPr>
              <a:t>min_samples_split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n_samples</a:t>
            </a:r>
            <a:r>
              <a:rPr lang="en-US" sz="1600" dirty="0">
                <a:solidFill>
                  <a:schemeClr val="tx1"/>
                </a:solidFill>
              </a:rPr>
              <a:t>) are the minimum number of samples for each split.</a:t>
            </a: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F9BC-B42C-4362-B723-3A4C9A77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E9BC05-7AD0-4159-A70B-C9D002A22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080106"/>
              </p:ext>
            </p:extLst>
          </p:nvPr>
        </p:nvGraphicFramePr>
        <p:xfrm>
          <a:off x="0" y="892175"/>
          <a:ext cx="9144000" cy="36519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5554">
                  <a:extLst>
                    <a:ext uri="{9D8B030D-6E8A-4147-A177-3AD203B41FA5}">
                      <a16:colId xmlns:a16="http://schemas.microsoft.com/office/drawing/2014/main" val="497929057"/>
                    </a:ext>
                  </a:extLst>
                </a:gridCol>
                <a:gridCol w="5192486">
                  <a:extLst>
                    <a:ext uri="{9D8B030D-6E8A-4147-A177-3AD203B41FA5}">
                      <a16:colId xmlns:a16="http://schemas.microsoft.com/office/drawing/2014/main" val="373985627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793140828"/>
                    </a:ext>
                  </a:extLst>
                </a:gridCol>
              </a:tblGrid>
              <a:tr h="284146">
                <a:tc>
                  <a:txBody>
                    <a:bodyPr/>
                    <a:lstStyle/>
                    <a:p>
                      <a:r>
                        <a:rPr lang="en-US" dirty="0"/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30200"/>
                  </a:ext>
                </a:extLst>
              </a:tr>
              <a:tr h="5429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Root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represents the entire population or sample, and this further gets divided into two or more homogeneous sets.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167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Splitting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process of dividing a node into two or more sub-nodes.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82723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Decision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 sub-node splits into further sub-nodes, then it is called a decision node.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1439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Leaf/ Terminal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 that do not split are called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Leaf</a:t>
                      </a:r>
                      <a:r>
                        <a:rPr lang="en-US" dirty="0"/>
                        <a:t> or Terminal nodes.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46749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we remove sub-nodes of a decision node, this process is called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pruning</a:t>
                      </a:r>
                      <a:r>
                        <a:rPr lang="en-US" dirty="0"/>
                        <a:t>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You can say the opposite process of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splitting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141145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Branch / Sub-Tree: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sub-section of entire tree is called a branch or sub-tree.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94872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Parent and Child Node: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node, which is divided into sub-nodes is called the parent node of sub-nodes whereas sub-nodes are the children of a parent node.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879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523B1-076B-4313-BAE5-E74FEA51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C5F43-BDC8-49F4-A4BB-930A97970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1840" y="4864135"/>
            <a:ext cx="2057400" cy="274637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60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min_samples_leaf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: int, float,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default=1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minimum number of samples required to be at a leaf node.  A split point at any depth will only be considered if it leaves at least </a:t>
            </a:r>
            <a:r>
              <a:rPr lang="en-US" sz="1600" dirty="0" err="1">
                <a:solidFill>
                  <a:schemeClr val="tx1"/>
                </a:solidFill>
              </a:rPr>
              <a:t>min_samples_leaf</a:t>
            </a:r>
            <a:r>
              <a:rPr lang="en-US" sz="1600" dirty="0">
                <a:solidFill>
                  <a:schemeClr val="tx1"/>
                </a:solidFill>
              </a:rPr>
              <a:t> training samples in each of the left and right branches. This may have the effect of smoothing the model, especially in regression.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int, then consider </a:t>
            </a:r>
            <a:r>
              <a:rPr lang="en-US" sz="1600" dirty="0" err="1">
                <a:solidFill>
                  <a:schemeClr val="tx1"/>
                </a:solidFill>
              </a:rPr>
              <a:t>min_samples_leaf</a:t>
            </a:r>
            <a:r>
              <a:rPr lang="en-US" sz="1600" dirty="0">
                <a:solidFill>
                  <a:schemeClr val="tx1"/>
                </a:solidFill>
              </a:rPr>
              <a:t> as the minimum number.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float, then </a:t>
            </a:r>
            <a:r>
              <a:rPr lang="en-US" sz="1600" dirty="0" err="1">
                <a:solidFill>
                  <a:schemeClr val="tx1"/>
                </a:solidFill>
              </a:rPr>
              <a:t>min_samples_leaf</a:t>
            </a:r>
            <a:r>
              <a:rPr lang="en-US" sz="1600" dirty="0">
                <a:solidFill>
                  <a:schemeClr val="tx1"/>
                </a:solidFill>
              </a:rPr>
              <a:t> is a fraction and ceil(</a:t>
            </a:r>
            <a:r>
              <a:rPr lang="en-US" sz="1600" dirty="0" err="1">
                <a:solidFill>
                  <a:schemeClr val="tx1"/>
                </a:solidFill>
              </a:rPr>
              <a:t>min_samples_leaf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n_samples</a:t>
            </a:r>
            <a:r>
              <a:rPr lang="en-US" sz="1600" dirty="0">
                <a:solidFill>
                  <a:schemeClr val="tx1"/>
                </a:solidFill>
              </a:rPr>
              <a:t>) are the minimum number of samples for each node.</a:t>
            </a: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02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max_features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max_features </a:t>
            </a:r>
            <a:r>
              <a:rPr lang="en-US" sz="1600" dirty="0">
                <a:solidFill>
                  <a:srgbClr val="0070C0"/>
                </a:solidFill>
              </a:rPr>
              <a:t>: int, float, string or None,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default=None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number of features to consider when looking for the best split: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int, then consider max_features features at each split.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float, then max_features is a fraction and int(max_features * 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) features are considered at each split.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If “auto”, then max_features=sqrt(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If “sqrt”, then max_features=sqrt(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If “log2”, then max_features=log2(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If None, then max_features=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2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max_features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Weights associated with classes in the form {</a:t>
            </a:r>
            <a:r>
              <a:rPr lang="en-US" sz="1600" dirty="0" err="1">
                <a:solidFill>
                  <a:schemeClr val="tx1"/>
                </a:solidFill>
              </a:rPr>
              <a:t>class_label</a:t>
            </a:r>
            <a:r>
              <a:rPr lang="en-US" sz="1600" dirty="0">
                <a:solidFill>
                  <a:schemeClr val="tx1"/>
                </a:solidFill>
              </a:rPr>
              <a:t>: weight}.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not given, all classes are supposed to have weight one.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For multi-output problems, a list of dicts can be provided in the same order as the columns of y.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for </a:t>
            </a:r>
            <a:r>
              <a:rPr lang="en-US" sz="1600" dirty="0">
                <a:solidFill>
                  <a:srgbClr val="0070C0"/>
                </a:solidFill>
              </a:rPr>
              <a:t>multioutput</a:t>
            </a:r>
            <a:r>
              <a:rPr lang="en-US" sz="1600" dirty="0">
                <a:solidFill>
                  <a:schemeClr val="tx1"/>
                </a:solidFill>
              </a:rPr>
              <a:t> (including </a:t>
            </a:r>
            <a:r>
              <a:rPr lang="en-US" sz="1600" dirty="0">
                <a:solidFill>
                  <a:srgbClr val="0070C0"/>
                </a:solidFill>
              </a:rPr>
              <a:t>multilabel</a:t>
            </a:r>
            <a:r>
              <a:rPr lang="en-US" sz="1600" dirty="0">
                <a:solidFill>
                  <a:schemeClr val="tx1"/>
                </a:solidFill>
              </a:rPr>
              <a:t>) weights should be defined for each class of every column in its own dict. For example, for four-class multilabel classification weights should be [{0: 1, 1: 1}, {0: 1, 1: 5}, {0: 1, 1: 1}, {0: 1, 1: 1}] instead of [{1:1}, {2:5}, {3:1}, {4:1}].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“</a:t>
            </a:r>
            <a:r>
              <a:rPr lang="en-US" sz="1600" dirty="0">
                <a:solidFill>
                  <a:srgbClr val="0070C0"/>
                </a:solidFill>
              </a:rPr>
              <a:t>balanced</a:t>
            </a:r>
            <a:r>
              <a:rPr lang="en-US" sz="1600" dirty="0">
                <a:solidFill>
                  <a:schemeClr val="tx1"/>
                </a:solidFill>
              </a:rPr>
              <a:t>” mode uses the values of y to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automatically adjust weights inversely proportional to class frequencies </a:t>
            </a:r>
            <a:r>
              <a:rPr lang="en-US" sz="1600" dirty="0">
                <a:solidFill>
                  <a:schemeClr val="tx1"/>
                </a:solidFill>
              </a:rPr>
              <a:t>in the input data as </a:t>
            </a:r>
            <a:r>
              <a:rPr lang="en-US" sz="1600" dirty="0" err="1">
                <a:solidFill>
                  <a:schemeClr val="tx1"/>
                </a:solidFill>
              </a:rPr>
              <a:t>n_samples</a:t>
            </a:r>
            <a:r>
              <a:rPr lang="en-US" sz="1600" dirty="0">
                <a:solidFill>
                  <a:schemeClr val="tx1"/>
                </a:solidFill>
              </a:rPr>
              <a:t> / (</a:t>
            </a:r>
            <a:r>
              <a:rPr lang="en-US" sz="1600" dirty="0" err="1">
                <a:solidFill>
                  <a:schemeClr val="tx1"/>
                </a:solidFill>
              </a:rPr>
              <a:t>n_classes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np.bincount</a:t>
            </a:r>
            <a:r>
              <a:rPr lang="en-US" sz="1600" dirty="0">
                <a:solidFill>
                  <a:schemeClr val="tx1"/>
                </a:solidFill>
              </a:rPr>
              <a:t>(y))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67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535A-5EE5-4DCB-A9B5-71AA6304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5238-20F7-4CF7-996C-9E96EB55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classes_ </a:t>
            </a:r>
            <a:r>
              <a:rPr lang="en-US" dirty="0"/>
              <a:t>:  array of shape = [</a:t>
            </a:r>
            <a:r>
              <a:rPr lang="en-US" dirty="0" err="1"/>
              <a:t>n_classes</a:t>
            </a:r>
            <a:r>
              <a:rPr lang="en-US" dirty="0"/>
              <a:t>] or a list of such arrays,  The classes labels (single output problem), or a list of arrays of class labels (multi-output problem).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feature_importances</a:t>
            </a:r>
            <a:r>
              <a:rPr lang="en-US" dirty="0"/>
              <a:t>_ : array of shape = [</a:t>
            </a:r>
            <a:r>
              <a:rPr lang="en-US" dirty="0" err="1"/>
              <a:t>n_features</a:t>
            </a:r>
            <a:r>
              <a:rPr lang="en-US" dirty="0"/>
              <a:t>] , Return the feature </a:t>
            </a:r>
            <a:r>
              <a:rPr lang="en-US" dirty="0" err="1"/>
              <a:t>importances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max_features_ </a:t>
            </a:r>
            <a:r>
              <a:rPr lang="en-US" dirty="0"/>
              <a:t>: int,  The inferred value of max_features.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n_classes</a:t>
            </a:r>
            <a:r>
              <a:rPr lang="en-US" dirty="0">
                <a:solidFill>
                  <a:srgbClr val="0070C0"/>
                </a:solidFill>
              </a:rPr>
              <a:t>_ </a:t>
            </a:r>
            <a:r>
              <a:rPr lang="en-US" dirty="0"/>
              <a:t>: int or list,  The number of classes (for single output problems), or a list containing the number of classes for each output (for multi-output problems).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n_features</a:t>
            </a:r>
            <a:r>
              <a:rPr lang="en-US" dirty="0"/>
              <a:t>_ : int, The number of features when fit is performed.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n_outputs</a:t>
            </a:r>
            <a:r>
              <a:rPr lang="en-US" dirty="0"/>
              <a:t>_ : int,  The number of outputs when fit is performed.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CE29-0466-4436-91C3-3889BC5C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EAA38-C13E-4F34-8892-91DDDAC6A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96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0F4D-CA03-48E3-80E9-6E6F3014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02F1-8361-4C3C-8CC3-0DEF4642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Replacing </a:t>
            </a:r>
            <a:r>
              <a:rPr lang="en-US" sz="1600" dirty="0">
                <a:solidFill>
                  <a:srgbClr val="0070C0"/>
                </a:solidFill>
              </a:rPr>
              <a:t>INFORMATION GAIN </a:t>
            </a:r>
            <a:r>
              <a:rPr lang="en-US" sz="1600" dirty="0"/>
              <a:t>with </a:t>
            </a:r>
            <a:r>
              <a:rPr lang="en-US" sz="1600" dirty="0">
                <a:solidFill>
                  <a:srgbClr val="0070C0"/>
                </a:solidFill>
              </a:rPr>
              <a:t>Standard Deviation Reduction</a:t>
            </a:r>
          </a:p>
          <a:p>
            <a:endParaRPr lang="en-US" sz="1600" dirty="0"/>
          </a:p>
          <a:p>
            <a:r>
              <a:rPr lang="en-US" sz="1600" dirty="0"/>
              <a:t>A decision tree is built top-down from a root node and involves partitioning the data into subsets that contain instances with similar values (homogeneous)</a:t>
            </a:r>
          </a:p>
          <a:p>
            <a:endParaRPr lang="en-US" sz="1600" dirty="0"/>
          </a:p>
          <a:p>
            <a:r>
              <a:rPr lang="en-US" sz="1600" dirty="0"/>
              <a:t>We use </a:t>
            </a:r>
            <a:r>
              <a:rPr lang="en-US" sz="1600" dirty="0">
                <a:solidFill>
                  <a:srgbClr val="0070C0"/>
                </a:solidFill>
              </a:rPr>
              <a:t>standard deviation </a:t>
            </a:r>
            <a:r>
              <a:rPr lang="en-US" sz="1600" dirty="0"/>
              <a:t>to calculate the homogeneity of a numeric sample</a:t>
            </a:r>
          </a:p>
          <a:p>
            <a:endParaRPr lang="en-US" sz="1600" dirty="0"/>
          </a:p>
          <a:p>
            <a:r>
              <a:rPr lang="en-US" sz="1600" dirty="0"/>
              <a:t>If the numeric sample is completely homogeneous, it’s </a:t>
            </a:r>
            <a:r>
              <a:rPr lang="en-US" sz="1600" dirty="0">
                <a:solidFill>
                  <a:srgbClr val="0070C0"/>
                </a:solidFill>
              </a:rPr>
              <a:t>S.D</a:t>
            </a:r>
            <a:r>
              <a:rPr lang="en-US" sz="1600" dirty="0"/>
              <a:t> = 0, no need split further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1A40-E5EE-49AF-922E-0F4DFE43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D2CAE-6B19-4F63-A96E-6DFDA2CE3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84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3FC2-4484-47F6-9E3A-914CC53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8A73-78AC-4037-90BB-0701F6BA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SD reduction is based on the </a:t>
            </a:r>
            <a:r>
              <a:rPr lang="en-US" sz="1600" dirty="0">
                <a:highlight>
                  <a:srgbClr val="FFFF00"/>
                </a:highlight>
              </a:rPr>
              <a:t>decrease </a:t>
            </a:r>
            <a:r>
              <a:rPr lang="en-US" sz="1600" dirty="0"/>
              <a:t>in the SD after a dataset is split on an attribute</a:t>
            </a:r>
          </a:p>
          <a:p>
            <a:endParaRPr lang="en-US" sz="1600" dirty="0"/>
          </a:p>
          <a:p>
            <a:r>
              <a:rPr lang="en-US" sz="1600" dirty="0"/>
              <a:t>Constructing a decision tree is all about finding attribute that returns the </a:t>
            </a:r>
            <a:r>
              <a:rPr lang="en-US" sz="1600" dirty="0">
                <a:highlight>
                  <a:srgbClr val="FFFF00"/>
                </a:highlight>
              </a:rPr>
              <a:t>highest SD reduction</a:t>
            </a:r>
          </a:p>
          <a:p>
            <a:endParaRPr lang="en-US" sz="1600" dirty="0"/>
          </a:p>
          <a:p>
            <a:r>
              <a:rPr lang="en-US" sz="1600" dirty="0"/>
              <a:t>The split is done on the feature which returns </a:t>
            </a:r>
            <a:r>
              <a:rPr lang="en-US" sz="1600" dirty="0">
                <a:highlight>
                  <a:srgbClr val="FFFF00"/>
                </a:highlight>
              </a:rPr>
              <a:t>max SD reduction</a:t>
            </a:r>
          </a:p>
          <a:p>
            <a:endParaRPr lang="en-US" sz="1600" dirty="0"/>
          </a:p>
          <a:p>
            <a:r>
              <a:rPr lang="en-US" sz="1600" dirty="0"/>
              <a:t>Dataset is divided based on the values of the selected feature</a:t>
            </a:r>
          </a:p>
          <a:p>
            <a:endParaRPr lang="en-US" sz="1600" dirty="0"/>
          </a:p>
          <a:p>
            <a:r>
              <a:rPr lang="en-US" sz="1600" dirty="0"/>
              <a:t>A branch set with </a:t>
            </a:r>
            <a:r>
              <a:rPr lang="en-US" sz="1600" dirty="0">
                <a:highlight>
                  <a:srgbClr val="FFFF00"/>
                </a:highlight>
              </a:rPr>
              <a:t>SD &gt; 0 needs further splitting</a:t>
            </a:r>
            <a:r>
              <a:rPr lang="en-US" sz="1600" dirty="0"/>
              <a:t>, the process is repeated on the non-leaf branches, until all data is processed</a:t>
            </a:r>
          </a:p>
          <a:p>
            <a:endParaRPr lang="en-US" sz="1600" dirty="0"/>
          </a:p>
          <a:p>
            <a:r>
              <a:rPr lang="en-US" sz="1600" dirty="0"/>
              <a:t>When the number of instances is more than 1 at a leaf node, we calculate the average as the final value for the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3438-27F6-4651-B16F-FE6A3461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1A363-ADE8-49A3-B249-96AB5199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8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67CC-4AAE-4073-88F6-B8478ADB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AC0F-2F41-431D-A5DA-0A9CDE17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sklearn.tree.DecisionTreeRegressor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 dirty="0">
                <a:solidFill>
                  <a:srgbClr val="0070C0"/>
                </a:solidFill>
              </a:rPr>
              <a:t>=’</a:t>
            </a:r>
            <a:r>
              <a:rPr lang="en-US" sz="1600" dirty="0" err="1">
                <a:solidFill>
                  <a:srgbClr val="0070C0"/>
                </a:solidFill>
              </a:rPr>
              <a:t>mse</a:t>
            </a:r>
            <a:r>
              <a:rPr lang="en-US" sz="1600" dirty="0">
                <a:solidFill>
                  <a:srgbClr val="0070C0"/>
                </a:solidFill>
              </a:rPr>
              <a:t>’,  splitter=’best’, max_depth=None, min_samples_split=2, min_samples_leaf=1,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criterion</a:t>
            </a:r>
            <a:r>
              <a:rPr lang="en-US" sz="1600" dirty="0"/>
              <a:t> : string, optional (</a:t>
            </a:r>
            <a:r>
              <a:rPr lang="en-US" sz="1600" dirty="0">
                <a:highlight>
                  <a:srgbClr val="FFFF00"/>
                </a:highlight>
              </a:rPr>
              <a:t>default=”</a:t>
            </a:r>
            <a:r>
              <a:rPr lang="en-US" sz="1600" dirty="0" err="1">
                <a:highlight>
                  <a:srgbClr val="FFFF00"/>
                </a:highlight>
              </a:rPr>
              <a:t>mse</a:t>
            </a:r>
            <a:r>
              <a:rPr lang="en-US" sz="1600" dirty="0">
                <a:highlight>
                  <a:srgbClr val="FFFF00"/>
                </a:highlight>
              </a:rPr>
              <a:t>”)</a:t>
            </a:r>
          </a:p>
          <a:p>
            <a:r>
              <a:rPr lang="en-US" sz="1600" dirty="0"/>
              <a:t>The function to measure the quality of a split. </a:t>
            </a:r>
          </a:p>
          <a:p>
            <a:r>
              <a:rPr lang="en-US" sz="1600" dirty="0"/>
              <a:t>Supported criteria are </a:t>
            </a:r>
          </a:p>
          <a:p>
            <a:pPr lvl="1"/>
            <a:r>
              <a:rPr lang="en-US" sz="1450" dirty="0"/>
              <a:t>“</a:t>
            </a:r>
            <a:r>
              <a:rPr lang="en-US" sz="1450" dirty="0" err="1">
                <a:solidFill>
                  <a:srgbClr val="0070C0"/>
                </a:solidFill>
              </a:rPr>
              <a:t>mse</a:t>
            </a:r>
            <a:r>
              <a:rPr lang="en-US" sz="1450" dirty="0"/>
              <a:t>” for the mean squared error, which is equal to variance reduction as feature selection criterion and minimizes the L2 loss using the mean of each terminal node, </a:t>
            </a:r>
          </a:p>
          <a:p>
            <a:pPr lvl="1"/>
            <a:r>
              <a:rPr lang="en-US" sz="1450" dirty="0"/>
              <a:t>“</a:t>
            </a:r>
            <a:r>
              <a:rPr lang="en-US" sz="1450" dirty="0" err="1">
                <a:solidFill>
                  <a:srgbClr val="0070C0"/>
                </a:solidFill>
              </a:rPr>
              <a:t>friedman_mse</a:t>
            </a:r>
            <a:r>
              <a:rPr lang="en-US" sz="1450" dirty="0"/>
              <a:t>”, which uses mean squared error with Friedman’s improvement score for potential splits, and</a:t>
            </a:r>
          </a:p>
          <a:p>
            <a:pPr lvl="1"/>
            <a:r>
              <a:rPr lang="en-US" sz="1450" dirty="0"/>
              <a:t>“</a:t>
            </a:r>
            <a:r>
              <a:rPr lang="en-US" sz="1450" dirty="0" err="1">
                <a:solidFill>
                  <a:srgbClr val="0070C0"/>
                </a:solidFill>
              </a:rPr>
              <a:t>mae</a:t>
            </a:r>
            <a:r>
              <a:rPr lang="en-US" sz="1450" dirty="0"/>
              <a:t>” for the mean absolute error, which minimizes the L1 loss using the median of each terminal node.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BF94-8640-41C8-B253-3BE5FD67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AA7BF-9691-4D81-987D-87696A03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7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67CC-4AAE-4073-88F6-B8478ADB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AC0F-2F41-431D-A5DA-0A9CDE17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sklearn.tree.DecisionTreeRegressor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 dirty="0">
                <a:solidFill>
                  <a:srgbClr val="0070C0"/>
                </a:solidFill>
              </a:rPr>
              <a:t>=’</a:t>
            </a:r>
            <a:r>
              <a:rPr lang="en-US" sz="1600" dirty="0" err="1">
                <a:solidFill>
                  <a:srgbClr val="0070C0"/>
                </a:solidFill>
              </a:rPr>
              <a:t>mse</a:t>
            </a:r>
            <a:r>
              <a:rPr lang="en-US" sz="1600" dirty="0">
                <a:solidFill>
                  <a:srgbClr val="0070C0"/>
                </a:solidFill>
              </a:rPr>
              <a:t>’,  splitter=’best’, max_depth=None, min_samples_split=2, min_samples_leaf=1,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r>
              <a:rPr lang="en-US" sz="1600" dirty="0"/>
              <a:t>max_depth : int or None, optional (default=None)</a:t>
            </a:r>
          </a:p>
          <a:p>
            <a:r>
              <a:rPr lang="en-US" sz="1600" dirty="0"/>
              <a:t>min_samples_split : int, float, optional (default=2)</a:t>
            </a:r>
          </a:p>
          <a:p>
            <a:r>
              <a:rPr lang="en-US" sz="1600" dirty="0"/>
              <a:t>min_samples_leaf </a:t>
            </a:r>
          </a:p>
          <a:p>
            <a:r>
              <a:rPr lang="en-US" sz="1600" dirty="0" err="1"/>
              <a:t>min_weight_fraction_leaf</a:t>
            </a:r>
            <a:r>
              <a:rPr lang="en-US" sz="1600" dirty="0"/>
              <a:t> : float, optional (default=0.)</a:t>
            </a:r>
          </a:p>
          <a:p>
            <a:r>
              <a:rPr lang="en-US" sz="1600" dirty="0"/>
              <a:t>max_features : int, float, string or None, optional (default=None)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BF94-8640-41C8-B253-3BE5FD67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AA7BF-9691-4D81-987D-87696A03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35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87E-EB07-43A1-AB8B-8CB26421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1BDE-752E-4549-9322-B803B154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feature_importances</a:t>
            </a:r>
            <a:r>
              <a:rPr lang="en-US" sz="1600" dirty="0"/>
              <a:t>_ : array of shape = [</a:t>
            </a:r>
            <a:r>
              <a:rPr lang="en-US" sz="1600" dirty="0" err="1"/>
              <a:t>n_features</a:t>
            </a:r>
            <a:r>
              <a:rPr lang="en-US" sz="1600" dirty="0"/>
              <a:t>] - Return the feature </a:t>
            </a:r>
            <a:r>
              <a:rPr lang="en-US" sz="1600" dirty="0" err="1"/>
              <a:t>importances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max_features_ : int, - The inferred value of max_features.</a:t>
            </a:r>
          </a:p>
          <a:p>
            <a:endParaRPr lang="en-US" sz="1600" dirty="0"/>
          </a:p>
          <a:p>
            <a:r>
              <a:rPr lang="en-US" sz="1600" dirty="0" err="1"/>
              <a:t>n_features</a:t>
            </a:r>
            <a:r>
              <a:rPr lang="en-US" sz="1600" dirty="0"/>
              <a:t>_ : int - The number of features when fit is performed.</a:t>
            </a:r>
          </a:p>
          <a:p>
            <a:endParaRPr lang="en-US" sz="1600" dirty="0"/>
          </a:p>
          <a:p>
            <a:r>
              <a:rPr lang="en-US" sz="1600" dirty="0" err="1"/>
              <a:t>n_outputs</a:t>
            </a:r>
            <a:r>
              <a:rPr lang="en-US" sz="1600" dirty="0"/>
              <a:t>_ : int - The number of outputs when fit is performed.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5C96-BE6A-47DA-BDB9-1B56C48B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C734A-6DF2-4420-B7FE-86A6760FF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64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350-004E-464E-80E3-F19A2B62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1E19-C628-456D-B7DE-16D1B8C9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knowledge management platforms for customer service that improve first call resolution, average handling time, and customer satisfaction rates</a:t>
            </a:r>
          </a:p>
          <a:p>
            <a:r>
              <a:rPr lang="en-US" dirty="0"/>
              <a:t>In finance, forecasting future outcomes and assigning probabilities to those outcomes</a:t>
            </a:r>
          </a:p>
          <a:p>
            <a:r>
              <a:rPr lang="en-US" dirty="0"/>
              <a:t>Binomial option pricing predictions and real option analysis</a:t>
            </a:r>
          </a:p>
          <a:p>
            <a:r>
              <a:rPr lang="en-US" dirty="0"/>
              <a:t>Customer’s willingness to purchase a given product in a given setting, i.e. offline and online both</a:t>
            </a:r>
          </a:p>
          <a:p>
            <a:r>
              <a:rPr lang="en-US" dirty="0"/>
              <a:t>Product planning; for example, Gerber Products, Inc. used decision trees to decide whether to continue planning PVC for manufacturing toys or not</a:t>
            </a:r>
          </a:p>
          <a:p>
            <a:r>
              <a:rPr lang="en-US" dirty="0"/>
              <a:t>General business decision-making</a:t>
            </a:r>
          </a:p>
          <a:p>
            <a:r>
              <a:rPr lang="en-US" dirty="0"/>
              <a:t>Loan approval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2A81-7806-4726-B404-750AAE00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A12DA-5C36-4502-BD73-1EBD385E7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7668-58BA-43B6-B785-9A2F62E9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B217-3A12-4BB9-A4E2-B7DFC9E3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So how do we decide on which </a:t>
            </a:r>
            <a:r>
              <a:rPr lang="en-US" sz="1600" dirty="0">
                <a:solidFill>
                  <a:srgbClr val="0070C0"/>
                </a:solidFill>
              </a:rPr>
              <a:t>feature/column/dimension</a:t>
            </a:r>
            <a:r>
              <a:rPr lang="en-US" sz="1600" dirty="0"/>
              <a:t> to start with?</a:t>
            </a:r>
          </a:p>
          <a:p>
            <a:pPr lvl="1"/>
            <a:r>
              <a:rPr lang="en-US" sz="1450" dirty="0"/>
              <a:t>It is not done randomly !!! It is based on some </a:t>
            </a:r>
            <a:r>
              <a:rPr lang="en-US" sz="1450" dirty="0">
                <a:solidFill>
                  <a:srgbClr val="0070C0"/>
                </a:solidFill>
              </a:rPr>
              <a:t>considerations</a:t>
            </a:r>
          </a:p>
          <a:p>
            <a:pPr lvl="1"/>
            <a:r>
              <a:rPr lang="en-US" sz="1450" dirty="0"/>
              <a:t>Each time  a subset is created out of parent set, the </a:t>
            </a:r>
            <a:r>
              <a:rPr lang="en-US" sz="1450" dirty="0">
                <a:solidFill>
                  <a:srgbClr val="0070C0"/>
                </a:solidFill>
              </a:rPr>
              <a:t>considerations</a:t>
            </a:r>
            <a:r>
              <a:rPr lang="en-US" sz="1450" dirty="0"/>
              <a:t> are </a:t>
            </a:r>
            <a:r>
              <a:rPr lang="en-US" sz="1450" dirty="0">
                <a:highlight>
                  <a:srgbClr val="FFFF00"/>
                </a:highlight>
              </a:rPr>
              <a:t>repeated</a:t>
            </a:r>
          </a:p>
          <a:p>
            <a:pPr lvl="1"/>
            <a:r>
              <a:rPr lang="en-US" sz="1450" dirty="0">
                <a:highlight>
                  <a:srgbClr val="FFFF00"/>
                </a:highlight>
              </a:rPr>
              <a:t>Why? </a:t>
            </a:r>
            <a:r>
              <a:rPr lang="en-US" sz="1450" dirty="0"/>
              <a:t>Because the decision tree algorithm is a greedy one!</a:t>
            </a:r>
          </a:p>
          <a:p>
            <a:pPr lvl="1"/>
            <a:endParaRPr lang="en-US" sz="1450" dirty="0"/>
          </a:p>
          <a:p>
            <a:r>
              <a:rPr lang="en-US" sz="1600" dirty="0">
                <a:highlight>
                  <a:srgbClr val="FFFF00"/>
                </a:highlight>
              </a:rPr>
              <a:t>Algorithms</a:t>
            </a:r>
            <a:r>
              <a:rPr lang="en-US" sz="1600" dirty="0"/>
              <a:t> behind the decision tree</a:t>
            </a:r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ID3</a:t>
            </a:r>
            <a:r>
              <a:rPr lang="en-US" sz="1450" dirty="0"/>
              <a:t> - uses </a:t>
            </a:r>
            <a:r>
              <a:rPr lang="en-US" sz="1450" dirty="0">
                <a:solidFill>
                  <a:srgbClr val="0070C0"/>
                </a:solidFill>
              </a:rPr>
              <a:t>Entropy</a:t>
            </a:r>
            <a:r>
              <a:rPr lang="en-US" sz="1450" dirty="0"/>
              <a:t> function and </a:t>
            </a:r>
            <a:r>
              <a:rPr lang="en-US" sz="1450" dirty="0">
                <a:solidFill>
                  <a:srgbClr val="0070C0"/>
                </a:solidFill>
              </a:rPr>
              <a:t>Information gain </a:t>
            </a:r>
            <a:r>
              <a:rPr lang="en-US" sz="1450" dirty="0"/>
              <a:t>as metrics..</a:t>
            </a:r>
          </a:p>
          <a:p>
            <a:pPr lvl="1"/>
            <a:r>
              <a:rPr lang="en-US" dirty="0"/>
              <a:t>C4.5 or C5.0</a:t>
            </a:r>
          </a:p>
          <a:p>
            <a:pPr lvl="1"/>
            <a:r>
              <a:rPr lang="en-US" sz="1450" dirty="0"/>
              <a:t>CART - uses </a:t>
            </a:r>
            <a:r>
              <a:rPr lang="en-US" sz="1450" dirty="0">
                <a:solidFill>
                  <a:srgbClr val="0070C0"/>
                </a:solidFill>
              </a:rPr>
              <a:t>Gini Index</a:t>
            </a:r>
            <a:r>
              <a:rPr lang="en-US" sz="1450" dirty="0"/>
              <a:t>(Classification) as metric.</a:t>
            </a:r>
          </a:p>
          <a:p>
            <a:pPr lvl="1"/>
            <a:r>
              <a:rPr lang="en-US" sz="1450" dirty="0"/>
              <a:t>CHAID</a:t>
            </a:r>
          </a:p>
          <a:p>
            <a:pPr lvl="1"/>
            <a:r>
              <a:rPr lang="en-US" sz="1450" dirty="0"/>
              <a:t>MARs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4E1A-1B77-41C0-ABD0-E8241A68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684C4-5C43-431F-AE71-28D58B04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2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A2E-126C-4BD4-B8DB-E5AF5F36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C915-621E-40AD-BC1D-C9577B21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Simple</a:t>
            </a:r>
            <a:r>
              <a:rPr lang="en-US" sz="1600" dirty="0"/>
              <a:t> to understand and to interpret. Trees can be visualized.</a:t>
            </a:r>
          </a:p>
          <a:p>
            <a:r>
              <a:rPr lang="en-US" sz="1600" dirty="0"/>
              <a:t>Requires </a:t>
            </a:r>
            <a:r>
              <a:rPr lang="en-US" sz="1600" dirty="0">
                <a:highlight>
                  <a:srgbClr val="FFFF00"/>
                </a:highlight>
              </a:rPr>
              <a:t>little data </a:t>
            </a:r>
            <a:r>
              <a:rPr lang="en-US" sz="1600" dirty="0"/>
              <a:t>preparation. </a:t>
            </a:r>
          </a:p>
          <a:p>
            <a:pPr lvl="1"/>
            <a:r>
              <a:rPr lang="en-US" sz="1450" dirty="0"/>
              <a:t>Other techniques often require </a:t>
            </a:r>
          </a:p>
          <a:p>
            <a:pPr lvl="2"/>
            <a:r>
              <a:rPr lang="en-US" sz="1450" dirty="0"/>
              <a:t>data normalization, </a:t>
            </a:r>
          </a:p>
          <a:p>
            <a:pPr lvl="2"/>
            <a:r>
              <a:rPr lang="en-US" sz="1450" dirty="0"/>
              <a:t>dummy variables need to be created </a:t>
            </a:r>
          </a:p>
          <a:p>
            <a:pPr lvl="2"/>
            <a:r>
              <a:rPr lang="en-US" sz="1450" dirty="0"/>
              <a:t>blank values to be removed. </a:t>
            </a:r>
          </a:p>
          <a:p>
            <a:r>
              <a:rPr lang="en-US" sz="1600" dirty="0"/>
              <a:t>Able to </a:t>
            </a:r>
            <a:r>
              <a:rPr lang="en-US" sz="1600" dirty="0">
                <a:highlight>
                  <a:srgbClr val="FFFF00"/>
                </a:highlight>
              </a:rPr>
              <a:t>handle both numerical and categorical </a:t>
            </a:r>
            <a:r>
              <a:rPr lang="en-US" sz="1600" dirty="0"/>
              <a:t>data. </a:t>
            </a:r>
          </a:p>
          <a:p>
            <a:r>
              <a:rPr lang="en-US" sz="1600" dirty="0"/>
              <a:t>Able to handle </a:t>
            </a:r>
            <a:r>
              <a:rPr lang="en-US" sz="1600" dirty="0">
                <a:highlight>
                  <a:srgbClr val="FFFF00"/>
                </a:highlight>
              </a:rPr>
              <a:t>multi-output</a:t>
            </a:r>
            <a:r>
              <a:rPr lang="en-US" sz="1600" dirty="0"/>
              <a:t> problems.</a:t>
            </a:r>
          </a:p>
          <a:p>
            <a:r>
              <a:rPr lang="en-US" sz="1600" dirty="0"/>
              <a:t>Resistant to outliers, hence require little data preprocessing</a:t>
            </a:r>
          </a:p>
          <a:p>
            <a:r>
              <a:rPr lang="en-US" sz="1600" dirty="0"/>
              <a:t>Highly flexible </a:t>
            </a:r>
            <a:r>
              <a:rPr lang="en-US" sz="1600" dirty="0">
                <a:solidFill>
                  <a:srgbClr val="0070C0"/>
                </a:solidFill>
              </a:rPr>
              <a:t>hypothesis space</a:t>
            </a:r>
            <a:r>
              <a:rPr lang="en-US" sz="1600" dirty="0"/>
              <a:t>, as the # of nodes (or depth) of tree increases, decision tree can represent increasingly complex decision boundaries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EE7A-778A-4BC2-BA24-DB9D33A1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869BF-4B0B-4265-B036-C7F33F401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7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0E63-3E55-4DDF-8163-5330F373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8B10-9E8B-4549-BCD7-3F095DA7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Prone to </a:t>
            </a:r>
            <a:r>
              <a:rPr lang="en-US" dirty="0">
                <a:solidFill>
                  <a:srgbClr val="0070C0"/>
                </a:solidFill>
              </a:rPr>
              <a:t>overfitting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overly-complex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Can create biased learned trees if some classes dominate.</a:t>
            </a:r>
          </a:p>
          <a:p>
            <a:pPr lvl="1"/>
            <a:r>
              <a:rPr lang="en-US" dirty="0"/>
              <a:t>It is therefore recommended to balance the dataset prior to fitting with the decision tree.</a:t>
            </a:r>
          </a:p>
          <a:p>
            <a:endParaRPr lang="en-US" dirty="0"/>
          </a:p>
          <a:p>
            <a:r>
              <a:rPr lang="en-US" dirty="0"/>
              <a:t>Decision trees can be </a:t>
            </a:r>
            <a:r>
              <a:rPr lang="en-US" dirty="0">
                <a:highlight>
                  <a:srgbClr val="FFFF00"/>
                </a:highlight>
              </a:rPr>
              <a:t>unstable</a:t>
            </a:r>
            <a:r>
              <a:rPr lang="en-US" dirty="0"/>
              <a:t> because small variations in the data might result in a </a:t>
            </a:r>
            <a:r>
              <a:rPr lang="en-US" dirty="0">
                <a:highlight>
                  <a:srgbClr val="FFFF00"/>
                </a:highlight>
              </a:rPr>
              <a:t>completely different tree </a:t>
            </a:r>
            <a:r>
              <a:rPr lang="en-US" dirty="0"/>
              <a:t>being generated.</a:t>
            </a:r>
          </a:p>
          <a:p>
            <a:pPr lvl="1"/>
            <a:r>
              <a:rPr lang="en-US" dirty="0"/>
              <a:t> This problem is mitigated by using decision trees within an </a:t>
            </a:r>
            <a:r>
              <a:rPr lang="en-US" dirty="0">
                <a:solidFill>
                  <a:srgbClr val="0070C0"/>
                </a:solidFill>
              </a:rPr>
              <a:t>ensemble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D8E5-28BF-4895-B798-2FDC81D7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E6FF2-B3F3-45D0-B345-6FF1A5C71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33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6903-F998-4F95-A897-6CCE3E3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-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E7BD-42AB-47D5-9E13-19F316DF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Overfitting</a:t>
            </a:r>
            <a:r>
              <a:rPr lang="en-US" sz="1600" dirty="0"/>
              <a:t> is a significant practical difficulty for </a:t>
            </a:r>
            <a:r>
              <a:rPr lang="en-US" sz="1600" dirty="0">
                <a:solidFill>
                  <a:srgbClr val="0070C0"/>
                </a:solidFill>
              </a:rPr>
              <a:t>decision tree </a:t>
            </a:r>
            <a:r>
              <a:rPr lang="en-US" sz="1600" dirty="0"/>
              <a:t>models and many other predictive models.</a:t>
            </a:r>
          </a:p>
          <a:p>
            <a:endParaRPr lang="en-US" sz="1600" dirty="0"/>
          </a:p>
          <a:p>
            <a:r>
              <a:rPr lang="en-US" sz="1600" dirty="0"/>
              <a:t>Overfitting happens when the learning algorithm continues to develop hypotheses that reduce training set error at the cost of an increased test set error.</a:t>
            </a:r>
          </a:p>
          <a:p>
            <a:endParaRPr lang="en-US" sz="1600" dirty="0"/>
          </a:p>
          <a:p>
            <a:r>
              <a:rPr lang="en-US" sz="1600" dirty="0"/>
              <a:t>There are several approaches to avoiding </a:t>
            </a:r>
            <a:r>
              <a:rPr lang="en-US" sz="1600" dirty="0">
                <a:solidFill>
                  <a:srgbClr val="0070C0"/>
                </a:solidFill>
              </a:rPr>
              <a:t>overfitting</a:t>
            </a:r>
            <a:r>
              <a:rPr lang="en-US" sz="1600" dirty="0"/>
              <a:t> in building decision trees. 		</a:t>
            </a:r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Pre-pruning</a:t>
            </a:r>
            <a:r>
              <a:rPr lang="en-US" sz="1450" dirty="0"/>
              <a:t> that stop growing the tree earlier, before it perfectly classifies the training set.</a:t>
            </a:r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Post-pruning</a:t>
            </a:r>
            <a:r>
              <a:rPr lang="en-US" sz="1450" dirty="0"/>
              <a:t> that allows the tree to perfectly classify the training set, and then post prune the tree. </a:t>
            </a:r>
          </a:p>
          <a:p>
            <a:pPr lvl="1"/>
            <a:endParaRPr lang="en-US" sz="1450" dirty="0"/>
          </a:p>
          <a:p>
            <a:r>
              <a:rPr lang="en-US" sz="1600" dirty="0"/>
              <a:t>Practically, the </a:t>
            </a:r>
            <a:r>
              <a:rPr lang="en-US" sz="1600" dirty="0">
                <a:highlight>
                  <a:srgbClr val="FFFF00"/>
                </a:highlight>
              </a:rPr>
              <a:t>second approach </a:t>
            </a:r>
            <a:r>
              <a:rPr lang="en-US" sz="1600" dirty="0"/>
              <a:t>of post-pruning overfit trees is </a:t>
            </a:r>
            <a:r>
              <a:rPr lang="en-US" sz="1600" dirty="0">
                <a:highlight>
                  <a:srgbClr val="FFFF00"/>
                </a:highlight>
              </a:rPr>
              <a:t>more successful </a:t>
            </a:r>
            <a:r>
              <a:rPr lang="en-US" sz="1600" dirty="0"/>
              <a:t>because it is </a:t>
            </a:r>
            <a:r>
              <a:rPr lang="en-US" sz="1600" i="1" dirty="0">
                <a:solidFill>
                  <a:srgbClr val="FF0000"/>
                </a:solidFill>
              </a:rPr>
              <a:t>not easy to precisely estimate when to stop growing the tree</a:t>
            </a:r>
            <a:r>
              <a:rPr lang="en-US" sz="1600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F5EF-4B9C-427F-8F26-3CCF9C89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AE370-4208-4B83-A69D-FDACB2C2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74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3AC3-455A-4CBA-B5C2-CBF672AC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D24A-1416-4CD5-B913-321DC411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/>
              <a:t>Decision trees tend to </a:t>
            </a:r>
            <a:r>
              <a:rPr lang="en-US" sz="1600" dirty="0">
                <a:solidFill>
                  <a:srgbClr val="0070C0"/>
                </a:solidFill>
              </a:rPr>
              <a:t>overfit</a:t>
            </a:r>
            <a:r>
              <a:rPr lang="en-US" sz="1600" dirty="0"/>
              <a:t> on data with a </a:t>
            </a:r>
            <a:r>
              <a:rPr lang="en-US" sz="1600" dirty="0">
                <a:highlight>
                  <a:srgbClr val="FFFF00"/>
                </a:highlight>
              </a:rPr>
              <a:t>large number of features</a:t>
            </a:r>
            <a:r>
              <a:rPr lang="en-US" sz="1600" dirty="0"/>
              <a:t>. Getting the right ratio of samples to number of features is important, since a tree with few samples in high dimensional space is very likely to overfit.</a:t>
            </a:r>
          </a:p>
          <a:p>
            <a:endParaRPr lang="en-US" sz="1600" dirty="0"/>
          </a:p>
          <a:p>
            <a:r>
              <a:rPr lang="en-US" sz="1600" dirty="0"/>
              <a:t>Consider performing dimensionality reduction (</a:t>
            </a:r>
            <a:r>
              <a:rPr lang="en-US" sz="1600" dirty="0">
                <a:solidFill>
                  <a:srgbClr val="0070C0"/>
                </a:solidFill>
              </a:rPr>
              <a:t>PCA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ICA</a:t>
            </a:r>
            <a:r>
              <a:rPr lang="en-US" sz="1600" dirty="0"/>
              <a:t>, or </a:t>
            </a:r>
            <a:r>
              <a:rPr lang="en-US" sz="1600" dirty="0">
                <a:solidFill>
                  <a:srgbClr val="0070C0"/>
                </a:solidFill>
              </a:rPr>
              <a:t>Feature selection</a:t>
            </a:r>
            <a:r>
              <a:rPr lang="en-US" sz="1600" dirty="0"/>
              <a:t>) beforehand to give your tree a better chance of finding features that are discriminative.</a:t>
            </a:r>
          </a:p>
          <a:p>
            <a:endParaRPr lang="en-US" sz="1600" dirty="0"/>
          </a:p>
          <a:p>
            <a:r>
              <a:rPr lang="en-US" sz="1600" dirty="0"/>
              <a:t>Visualize your tree as you are training by using the export function.</a:t>
            </a:r>
          </a:p>
          <a:p>
            <a:endParaRPr lang="en-US" sz="1600" dirty="0"/>
          </a:p>
          <a:p>
            <a:r>
              <a:rPr lang="en-US" sz="1600" dirty="0"/>
              <a:t>Use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=3 </a:t>
            </a:r>
            <a:r>
              <a:rPr lang="en-US" sz="1600" dirty="0"/>
              <a:t>as an initial tree depth to get a feel for how the tree is fitting to your data and then increase the depth.</a:t>
            </a:r>
          </a:p>
          <a:p>
            <a:endParaRPr lang="en-US" sz="1600" dirty="0"/>
          </a:p>
          <a:p>
            <a:r>
              <a:rPr lang="en-US" sz="1600" dirty="0"/>
              <a:t>Remember that the number of samples required to populate the tree doubles for each additional level the tree grows too. Use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to control the size of the tree to prevent overfitting.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6CDD-4DA8-4974-9207-999A247E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976C-37E1-4C3B-A506-8D477A9FE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497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3089-D642-494E-AC33-57CF9B80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FD86-6643-4678-B28B-AF83C8EF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important step of </a:t>
            </a:r>
            <a:r>
              <a:rPr lang="en-US" sz="1600" dirty="0">
                <a:solidFill>
                  <a:srgbClr val="0070C0"/>
                </a:solidFill>
              </a:rPr>
              <a:t>tree pruning </a:t>
            </a:r>
            <a:r>
              <a:rPr lang="en-US" sz="1600" dirty="0"/>
              <a:t>is to define a criterion be used to determine the correct final tree size using one of the following methods:	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a </a:t>
            </a:r>
            <a:r>
              <a:rPr lang="en-US" sz="1600" dirty="0">
                <a:highlight>
                  <a:srgbClr val="FFFF00"/>
                </a:highlight>
              </a:rPr>
              <a:t>distinct dataset </a:t>
            </a:r>
            <a:r>
              <a:rPr lang="en-US" sz="1600" dirty="0"/>
              <a:t>from the training set (called validation set), to evaluate the effect of post-pruning nodes from the tree.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 the tree by using the training set, then apply a </a:t>
            </a:r>
            <a:r>
              <a:rPr lang="en-US" sz="1600" dirty="0">
                <a:highlight>
                  <a:srgbClr val="FFFF00"/>
                </a:highlight>
              </a:rPr>
              <a:t>statistical test </a:t>
            </a:r>
            <a:r>
              <a:rPr lang="en-US" sz="1600" dirty="0"/>
              <a:t>to estimate whether pruning or expanding a particular node is likely to produce an improvement beyond the training set.</a:t>
            </a:r>
          </a:p>
          <a:p>
            <a:pPr lvl="2"/>
            <a:r>
              <a:rPr lang="en-US" sz="1450" dirty="0"/>
              <a:t>Error estimation</a:t>
            </a:r>
          </a:p>
          <a:p>
            <a:pPr lvl="2"/>
            <a:r>
              <a:rPr lang="en-US" sz="1450" dirty="0"/>
              <a:t>Significance testing (e.g., Chi-square test)</a:t>
            </a:r>
          </a:p>
          <a:p>
            <a:pPr lvl="1"/>
            <a:endParaRPr lang="en-US" sz="145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ighlight>
                  <a:srgbClr val="FFFF00"/>
                </a:highlight>
              </a:rPr>
              <a:t>Minimum Description Length principle </a:t>
            </a:r>
            <a:r>
              <a:rPr lang="en-US" sz="1600" dirty="0"/>
              <a:t>: Use an explicit measure of the complexity for encoding the training set and the decision tree, stopping growth of the tree when this encoding size (size(tree) + size(misclassifications(tree)) is minimized.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4C33-E75B-4D6F-8FE8-CB7708B2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C5FE2-6459-4092-A06F-BCF50ACD4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20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8E2A-50E3-4C80-A3AE-B2F806E1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0694-9C34-4C9E-AB89-F70DA6CA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0480-B6BA-4899-85C4-831B35C0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00935-4581-4469-A5A0-04F91AFF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50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3AC3-455A-4CBA-B5C2-CBF672AC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D24A-1416-4CD5-B913-321DC411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Use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or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to ensure that multiple samples inform every decision in the tree, by controlling which splits will be considered. </a:t>
            </a:r>
          </a:p>
          <a:p>
            <a:endParaRPr lang="en-US" sz="1600" dirty="0"/>
          </a:p>
          <a:p>
            <a:r>
              <a:rPr lang="en-US" sz="1600" dirty="0"/>
              <a:t>A very small number will usually mean the tree will overfit, whereas a large number will prevent the tree from learning the data. </a:t>
            </a:r>
          </a:p>
          <a:p>
            <a:endParaRPr lang="en-US" sz="1600" dirty="0"/>
          </a:p>
          <a:p>
            <a:r>
              <a:rPr lang="en-US" sz="1600" dirty="0"/>
              <a:t>Try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=5</a:t>
            </a:r>
            <a:r>
              <a:rPr lang="en-US" sz="1600" dirty="0"/>
              <a:t> as an initial value. If the sample size varies greatly, a float number can be used as percentage in these two parameters.</a:t>
            </a:r>
          </a:p>
          <a:p>
            <a:endParaRPr lang="en-US" sz="1600" dirty="0"/>
          </a:p>
          <a:p>
            <a:r>
              <a:rPr lang="en-US" sz="1600" dirty="0"/>
              <a:t>While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can create arbitrarily small leaves, </a:t>
            </a:r>
            <a:r>
              <a:rPr lang="en-US" sz="1600" dirty="0" err="1"/>
              <a:t>min_samples_leaf</a:t>
            </a:r>
            <a:r>
              <a:rPr lang="en-US" sz="1600" dirty="0"/>
              <a:t> guarantees that each leaf has a minimum size, avoiding low-variance, over-fit leaf nodes in regression problems. </a:t>
            </a:r>
          </a:p>
          <a:p>
            <a:endParaRPr lang="en-US" sz="1600" dirty="0"/>
          </a:p>
          <a:p>
            <a:r>
              <a:rPr lang="en-US" sz="1600" dirty="0"/>
              <a:t>For classification with few classes, </a:t>
            </a:r>
            <a:r>
              <a:rPr lang="en-US" sz="1600" dirty="0" err="1"/>
              <a:t>min_samples_leaf</a:t>
            </a:r>
            <a:r>
              <a:rPr lang="en-US" sz="1600" dirty="0"/>
              <a:t>=1 is often the best choice.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6CDD-4DA8-4974-9207-999A247E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976C-37E1-4C3B-A506-8D477A9FE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881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3AC3-455A-4CBA-B5C2-CBF672AC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D24A-1416-4CD5-B913-321DC411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Balance</a:t>
            </a:r>
            <a:r>
              <a:rPr lang="en-US" dirty="0"/>
              <a:t> your dataset before training to prevent the tree from being </a:t>
            </a:r>
            <a:r>
              <a:rPr lang="en-US" dirty="0">
                <a:highlight>
                  <a:srgbClr val="FFFF00"/>
                </a:highlight>
              </a:rPr>
              <a:t>biased</a:t>
            </a:r>
            <a:r>
              <a:rPr lang="en-US" dirty="0"/>
              <a:t> toward the classes that are dominant. 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Class balancing </a:t>
            </a:r>
            <a:r>
              <a:rPr lang="en-US" dirty="0"/>
              <a:t>can be done by sampling an equal number of samples from each class, or preferably by normalizing the sum of the sample weights (sample_weight) for each class to the same value. </a:t>
            </a:r>
          </a:p>
          <a:p>
            <a:endParaRPr lang="en-US" dirty="0"/>
          </a:p>
          <a:p>
            <a:r>
              <a:rPr lang="en-US" dirty="0"/>
              <a:t>Also note that weight-based pre-pruning criteria, such as </a:t>
            </a:r>
            <a:r>
              <a:rPr lang="en-US" dirty="0" err="1">
                <a:solidFill>
                  <a:srgbClr val="0070C0"/>
                </a:solidFill>
              </a:rPr>
              <a:t>min_weight_fraction_leaf</a:t>
            </a:r>
            <a:r>
              <a:rPr lang="en-US" dirty="0"/>
              <a:t>, will then be less biased toward dominant classes than criteria that are not aware of the sample weights, like </a:t>
            </a:r>
            <a:r>
              <a:rPr lang="en-US" dirty="0" err="1">
                <a:solidFill>
                  <a:srgbClr val="0070C0"/>
                </a:solidFill>
              </a:rPr>
              <a:t>min_samples_leaf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the samples are weighted, it will be easier to optimize the tree structure using weight-based pre-pruning criterion such as </a:t>
            </a:r>
            <a:r>
              <a:rPr lang="en-US" dirty="0" err="1">
                <a:solidFill>
                  <a:srgbClr val="0070C0"/>
                </a:solidFill>
              </a:rPr>
              <a:t>min_weight_fraction_leaf</a:t>
            </a:r>
            <a:r>
              <a:rPr lang="en-US" dirty="0"/>
              <a:t>, which ensure that leaf nodes contain at least a fraction of the overall sum of the sample weights.</a:t>
            </a:r>
          </a:p>
          <a:p>
            <a:endParaRPr lang="en-US" dirty="0"/>
          </a:p>
          <a:p>
            <a:r>
              <a:rPr lang="en-US" dirty="0"/>
              <a:t>If the input matrix X is very sparse, it is recommended to convert to sparse </a:t>
            </a:r>
            <a:r>
              <a:rPr lang="en-US" dirty="0" err="1"/>
              <a:t>csc_matrix</a:t>
            </a:r>
            <a:r>
              <a:rPr lang="en-US" dirty="0"/>
              <a:t> before calling fit and sparse </a:t>
            </a:r>
            <a:r>
              <a:rPr lang="en-US" dirty="0" err="1"/>
              <a:t>csr_matrix</a:t>
            </a:r>
            <a:r>
              <a:rPr lang="en-US" dirty="0"/>
              <a:t> before calling predict. Training time can be orders of magnitude faster for a sparse matrix input compared to a dense matrix when features have zero values in most of the samples.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6CDD-4DA8-4974-9207-999A247E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976C-37E1-4C3B-A506-8D477A9FE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0357-C1BB-471E-9CDD-CFE38889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algorithms: ID3, C4.5, C5.0 and CART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554E92-4B83-4F4D-BCAF-91191AA89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86063"/>
              </p:ext>
            </p:extLst>
          </p:nvPr>
        </p:nvGraphicFramePr>
        <p:xfrm>
          <a:off x="0" y="892175"/>
          <a:ext cx="9144000" cy="3520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0946395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1633101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037073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7857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 (Iterative </a:t>
                      </a:r>
                      <a:r>
                        <a:rPr lang="en-US" dirty="0" err="1"/>
                        <a:t>Dichotomiser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CART (Classification and Regression Trees)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Developed in 1986 by Ross Quinlan.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algorithm creates a multiway tree, finding for each node the categorical feature that will yield the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largest information gain </a:t>
                      </a:r>
                      <a:r>
                        <a:rPr lang="en-US" sz="1200" dirty="0"/>
                        <a:t>for categorical targets.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Trees are grown to their maximum size and then a pruning step is usually applied to improve the ability of the tree to generalize the unseen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is the successor to ID3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removed the restriction that features must be categorical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converts the trained trees (i.e. the output of the ID3 algorithm) into sets of if-then rules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Quinlan’s latest version release under a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proprietary license</a:t>
                      </a:r>
                      <a:r>
                        <a:rPr lang="en-US" sz="1200" dirty="0"/>
                        <a:t>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uses less memory and builds smaller rulesets than C4.5 while being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more accurate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is very similar to C4.5, but it differs in that it supports numerical target variables (regression)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 not compute rule sets.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CART constructs binary trees using the feature and threshold that yield the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largest information gain</a:t>
                      </a:r>
                      <a:r>
                        <a:rPr lang="en-US" sz="1200" dirty="0"/>
                        <a:t> at each node.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/>
                        <a:t>scikit-learn uses an optimized version of the CART algorithm.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412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2B0C-B6A9-4D33-837C-F2CB5BC9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C0666-8749-4C97-B5AE-A53049A1F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4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A2D7-CFBA-428F-B383-C27B7B6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(impurity)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7790-96B5-4B7E-816C-E9B91C25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According to </a:t>
            </a:r>
            <a:r>
              <a:rPr lang="en-US" sz="1600" dirty="0">
                <a:solidFill>
                  <a:srgbClr val="0070C0"/>
                </a:solidFill>
              </a:rPr>
              <a:t>Wikipedia</a:t>
            </a:r>
            <a:r>
              <a:rPr lang="en-US" sz="1600" dirty="0"/>
              <a:t>, … </a:t>
            </a:r>
            <a:r>
              <a:rPr lang="en-US" sz="1600" dirty="0">
                <a:solidFill>
                  <a:srgbClr val="0070C0"/>
                </a:solidFill>
              </a:rPr>
              <a:t>Entropy</a:t>
            </a:r>
            <a:r>
              <a:rPr lang="en-US" sz="1600" dirty="0"/>
              <a:t> refers to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disorder or uncertainty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Definition</a:t>
            </a:r>
            <a:r>
              <a:rPr lang="en-US" sz="1600" dirty="0"/>
              <a:t>:  </a:t>
            </a:r>
            <a:r>
              <a:rPr lang="en-US" sz="1600" dirty="0">
                <a:solidFill>
                  <a:srgbClr val="0070C0"/>
                </a:solidFill>
              </a:rPr>
              <a:t>Entropy</a:t>
            </a:r>
            <a:r>
              <a:rPr lang="en-US" sz="1600" dirty="0"/>
              <a:t> is the measures of impurity, disorder or uncertainty in a bunch of examples.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C32B-9DEC-4A26-8D67-05A28F1C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FD580-1AB2-4CE9-872E-D988BFAFD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05622-FFA6-418B-AC31-446498456A45}"/>
              </a:ext>
            </a:extLst>
          </p:cNvPr>
          <p:cNvSpPr/>
          <p:nvPr/>
        </p:nvSpPr>
        <p:spPr>
          <a:xfrm>
            <a:off x="167640" y="222642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MJXc-TeX-math-I"/>
              </a:rPr>
              <a:t>Entropy </a:t>
            </a:r>
            <a:r>
              <a:rPr lang="en-US" dirty="0">
                <a:solidFill>
                  <a:srgbClr val="0070C0"/>
                </a:solidFill>
                <a:latin typeface="MJXc-TeX-main-R"/>
              </a:rPr>
              <a:t>= − </a:t>
            </a:r>
            <a:r>
              <a:rPr lang="en-US" dirty="0">
                <a:solidFill>
                  <a:srgbClr val="0070C0"/>
                </a:solidFill>
                <a:latin typeface="MJXc-TeX-size2-R"/>
              </a:rPr>
              <a:t>∑</a:t>
            </a:r>
            <a:r>
              <a:rPr lang="en-US" dirty="0">
                <a:solidFill>
                  <a:srgbClr val="0070C0"/>
                </a:solidFill>
                <a:latin typeface="MJXc-TeX-math-I"/>
              </a:rPr>
              <a:t>p</a:t>
            </a:r>
            <a:r>
              <a:rPr lang="en-US" baseline="-25000" dirty="0">
                <a:solidFill>
                  <a:srgbClr val="0070C0"/>
                </a:solidFill>
                <a:latin typeface="MJXc-TeX-math-I"/>
              </a:rPr>
              <a:t>j </a:t>
            </a:r>
            <a:r>
              <a:rPr lang="en-US" dirty="0">
                <a:solidFill>
                  <a:srgbClr val="0070C0"/>
                </a:solidFill>
                <a:latin typeface="MJXc-TeX-main-R"/>
              </a:rPr>
              <a:t>log</a:t>
            </a:r>
            <a:r>
              <a:rPr lang="en-US" baseline="-25000" dirty="0">
                <a:solidFill>
                  <a:srgbClr val="0070C0"/>
                </a:solidFill>
                <a:latin typeface="MJXc-TeX-main-R"/>
              </a:rPr>
              <a:t>2</a:t>
            </a:r>
            <a:r>
              <a:rPr lang="en-US" dirty="0">
                <a:solidFill>
                  <a:srgbClr val="0070C0"/>
                </a:solidFill>
                <a:latin typeface="MJXc-TeX-math-I"/>
              </a:rPr>
              <a:t>p</a:t>
            </a:r>
            <a:r>
              <a:rPr lang="en-US" baseline="-25000" dirty="0">
                <a:solidFill>
                  <a:srgbClr val="0070C0"/>
                </a:solidFill>
                <a:latin typeface="MJXc-TeX-math-I"/>
              </a:rPr>
              <a:t>j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Callout: Bent Line with Border and Accent Bar 7">
            <a:extLst>
              <a:ext uri="{FF2B5EF4-FFF2-40B4-BE49-F238E27FC236}">
                <a16:creationId xmlns:a16="http://schemas.microsoft.com/office/drawing/2014/main" id="{9D997F33-2096-4A03-9FC9-B6D386A4A58F}"/>
              </a:ext>
            </a:extLst>
          </p:cNvPr>
          <p:cNvSpPr/>
          <p:nvPr/>
        </p:nvSpPr>
        <p:spPr>
          <a:xfrm>
            <a:off x="5692140" y="2476500"/>
            <a:ext cx="3284220" cy="119634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945"/>
              <a:gd name="adj6" fmla="val -517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There are 3 commonly used </a:t>
            </a:r>
            <a:r>
              <a:rPr lang="en-US" sz="1400" dirty="0">
                <a:highlight>
                  <a:srgbClr val="FFFF00"/>
                </a:highlight>
              </a:rPr>
              <a:t>impurity</a:t>
            </a:r>
            <a:r>
              <a:rPr lang="en-US" sz="1400" dirty="0"/>
              <a:t> measures used in binary decision trees: </a:t>
            </a:r>
          </a:p>
          <a:p>
            <a:r>
              <a:rPr lang="en-US" sz="1400" dirty="0"/>
              <a:t>- Entropy, </a:t>
            </a:r>
          </a:p>
          <a:p>
            <a:r>
              <a:rPr lang="en-US" sz="1400" dirty="0"/>
              <a:t>- Gini index, </a:t>
            </a:r>
          </a:p>
          <a:p>
            <a:r>
              <a:rPr lang="en-US" sz="1400" dirty="0"/>
              <a:t>- and Classification Error.</a:t>
            </a:r>
          </a:p>
        </p:txBody>
      </p:sp>
    </p:spTree>
    <p:extLst>
      <p:ext uri="{BB962C8B-B14F-4D97-AF65-F5344CB8AC3E}">
        <p14:creationId xmlns:p14="http://schemas.microsoft.com/office/powerpoint/2010/main" val="150016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147B-E9DB-43F9-9FFC-F7100843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intuition of entropy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82C6E-D8A4-4191-B027-58A2BEA6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AEA09-15A0-4E4E-A9AB-8808549A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CBDD55-FBA1-4F9E-9D9B-60AFB4B4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7" y="999167"/>
            <a:ext cx="4179860" cy="248813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EE6B7-570C-41FC-930C-DF6F8DB910B9}"/>
              </a:ext>
            </a:extLst>
          </p:cNvPr>
          <p:cNvSpPr/>
          <p:nvPr/>
        </p:nvSpPr>
        <p:spPr>
          <a:xfrm>
            <a:off x="60959" y="3894466"/>
            <a:ext cx="8922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set is tidy if it contains only items with the same label and messy if it is a mix of items with different labels.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no item with label 1 (p=0) or if the set is full of items with Label 1 (p=1), the entropy is </a:t>
            </a:r>
            <a:r>
              <a:rPr lang="en-US" sz="1400" dirty="0">
                <a:solidFill>
                  <a:srgbClr val="0070C0"/>
                </a:solidFill>
              </a:rPr>
              <a:t>zero</a:t>
            </a:r>
            <a:r>
              <a:rPr lang="en-US" sz="1400" dirty="0"/>
              <a:t>.  </a:t>
            </a:r>
            <a:r>
              <a:rPr lang="en-US" sz="1400" dirty="0">
                <a:highlight>
                  <a:srgbClr val="FFFF00"/>
                </a:highlight>
              </a:rPr>
              <a:t>LEAST MESSY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half in Label 1, half in Label 2 (p=1/2), the entropy is </a:t>
            </a:r>
            <a:r>
              <a:rPr lang="en-US" sz="1400" dirty="0">
                <a:highlight>
                  <a:srgbClr val="FFFF00"/>
                </a:highlight>
              </a:rPr>
              <a:t>maximal</a:t>
            </a:r>
            <a:r>
              <a:rPr lang="en-US" sz="1400" dirty="0"/>
              <a:t> (equals to 1) .. </a:t>
            </a:r>
            <a:r>
              <a:rPr lang="en-US" sz="1400" dirty="0">
                <a:highlight>
                  <a:srgbClr val="FFFF00"/>
                </a:highlight>
              </a:rPr>
              <a:t>MOST MESSY</a:t>
            </a:r>
            <a:r>
              <a:rPr lang="en-US" sz="1400" dirty="0"/>
              <a:t>, symmetric , among the two categories to classify, there not one which is messier than the other.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35301-BD84-4ABE-A99B-C934F423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81" y="999167"/>
            <a:ext cx="3854314" cy="249261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364D68-C264-4738-849E-FA93D5C65199}"/>
              </a:ext>
            </a:extLst>
          </p:cNvPr>
          <p:cNvSpPr/>
          <p:nvPr/>
        </p:nvSpPr>
        <p:spPr>
          <a:xfrm>
            <a:off x="5887210" y="935154"/>
            <a:ext cx="15422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minimal </a:t>
            </a:r>
            <a:r>
              <a:rPr lang="en-US" sz="1100" dirty="0"/>
              <a:t>value at equal class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77FA63-6F1B-48D4-B82E-561334E119AC}"/>
              </a:ext>
            </a:extLst>
          </p:cNvPr>
          <p:cNvSpPr/>
          <p:nvPr/>
        </p:nvSpPr>
        <p:spPr>
          <a:xfrm>
            <a:off x="5416062" y="3477377"/>
            <a:ext cx="2338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minimal </a:t>
            </a:r>
            <a:r>
              <a:rPr lang="en-US" sz="1100" dirty="0"/>
              <a:t>value if only</a:t>
            </a:r>
          </a:p>
          <a:p>
            <a:pPr algn="ctr"/>
            <a:r>
              <a:rPr lang="en-US" sz="1100" dirty="0"/>
              <a:t>1 class left in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245302-316C-4E6B-8EC1-DEE00F6F190C}"/>
              </a:ext>
            </a:extLst>
          </p:cNvPr>
          <p:cNvCxnSpPr>
            <a:cxnSpLocks/>
          </p:cNvCxnSpPr>
          <p:nvPr/>
        </p:nvCxnSpPr>
        <p:spPr>
          <a:xfrm flipH="1" flipV="1">
            <a:off x="5169877" y="3462595"/>
            <a:ext cx="717333" cy="23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6C2F0E-1301-4E1D-A524-C2542968E1C4}"/>
              </a:ext>
            </a:extLst>
          </p:cNvPr>
          <p:cNvCxnSpPr>
            <a:cxnSpLocks/>
          </p:cNvCxnSpPr>
          <p:nvPr/>
        </p:nvCxnSpPr>
        <p:spPr>
          <a:xfrm flipV="1">
            <a:off x="7429501" y="3462566"/>
            <a:ext cx="764930" cy="227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EC58628C-2946-4210-92E2-8B8EAA44381A}"/>
              </a:ext>
            </a:extLst>
          </p:cNvPr>
          <p:cNvSpPr/>
          <p:nvPr/>
        </p:nvSpPr>
        <p:spPr>
          <a:xfrm rot="19545597">
            <a:off x="2731773" y="878565"/>
            <a:ext cx="1928871" cy="13797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 entropy.xlsx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2D3F113-F40A-49A3-B8B0-BB8075C7E427}"/>
                  </a:ext>
                </a:extLst>
              </p14:cNvPr>
              <p14:cNvContentPartPr/>
              <p14:nvPr/>
            </p14:nvContentPartPr>
            <p14:xfrm>
              <a:off x="4719047" y="3094187"/>
              <a:ext cx="3723120" cy="761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2D3F113-F40A-49A3-B8B0-BB8075C7E4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2927" y="3088067"/>
                <a:ext cx="3735360" cy="7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4479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141087</TotalTime>
  <Words>7424</Words>
  <Application>Microsoft Office PowerPoint</Application>
  <PresentationFormat>On-screen Show (16:9)</PresentationFormat>
  <Paragraphs>1086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MJXc-TeX-math-I</vt:lpstr>
      <vt:lpstr>Open Sans</vt:lpstr>
      <vt:lpstr>MJXc-TeX-main-R</vt:lpstr>
      <vt:lpstr>Arial</vt:lpstr>
      <vt:lpstr>MJXc-TeX-size2-R</vt:lpstr>
      <vt:lpstr>Calibri</vt:lpstr>
      <vt:lpstr>inherit</vt:lpstr>
      <vt:lpstr>Gill Sans MT</vt:lpstr>
      <vt:lpstr>Parcel</vt:lpstr>
      <vt:lpstr>Decision tree</vt:lpstr>
      <vt:lpstr>What it is </vt:lpstr>
      <vt:lpstr>Decision Trees</vt:lpstr>
      <vt:lpstr>Types of Decision Trees</vt:lpstr>
      <vt:lpstr>Terms</vt:lpstr>
      <vt:lpstr>Decision criteria</vt:lpstr>
      <vt:lpstr>Tree algorithms: ID3, C4.5, C5.0 and CART</vt:lpstr>
      <vt:lpstr>Entropy (impurity)</vt:lpstr>
      <vt:lpstr>Mathematical intuition of entropy</vt:lpstr>
      <vt:lpstr>meaning</vt:lpstr>
      <vt:lpstr>Evolution of entropy</vt:lpstr>
      <vt:lpstr>It means … </vt:lpstr>
      <vt:lpstr>Generalization</vt:lpstr>
      <vt:lpstr>Information gain</vt:lpstr>
      <vt:lpstr>Example – using impurity (Entropy)</vt:lpstr>
      <vt:lpstr>Example – using impurity (Entropy)</vt:lpstr>
      <vt:lpstr>Example – using impurity (Entropy)</vt:lpstr>
      <vt:lpstr>dataset</vt:lpstr>
      <vt:lpstr>How the algorithm works</vt:lpstr>
      <vt:lpstr>Example – how did it work on previous dataset</vt:lpstr>
      <vt:lpstr>Example – how did it work on previous dataset</vt:lpstr>
      <vt:lpstr>Example – how did it work on previous dataset</vt:lpstr>
      <vt:lpstr>Example - entropy of Target</vt:lpstr>
      <vt:lpstr>entropy of Target</vt:lpstr>
      <vt:lpstr>entropy of Target</vt:lpstr>
      <vt:lpstr>entropy of Target</vt:lpstr>
      <vt:lpstr>entropy of Target</vt:lpstr>
      <vt:lpstr>decision</vt:lpstr>
      <vt:lpstr>And the tree …</vt:lpstr>
      <vt:lpstr>Shortcomings of the entropy measure</vt:lpstr>
      <vt:lpstr>Gini Index</vt:lpstr>
      <vt:lpstr>intuition</vt:lpstr>
      <vt:lpstr>Gini Index</vt:lpstr>
      <vt:lpstr>Gini index</vt:lpstr>
      <vt:lpstr>decision</vt:lpstr>
      <vt:lpstr>Decision Boundaries</vt:lpstr>
      <vt:lpstr>Entropy vs gini</vt:lpstr>
      <vt:lpstr>Decision tree variations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Scikit learn parameters</vt:lpstr>
      <vt:lpstr>Scikit learn parameters</vt:lpstr>
      <vt:lpstr>Scikit learn parameters</vt:lpstr>
      <vt:lpstr>Scikit learn parameters</vt:lpstr>
      <vt:lpstr>Scikit learn parameters</vt:lpstr>
      <vt:lpstr>Scikit learn parameters</vt:lpstr>
      <vt:lpstr>attributes</vt:lpstr>
      <vt:lpstr>Regression with Decision Trees</vt:lpstr>
      <vt:lpstr>Standard deviation reduction</vt:lpstr>
      <vt:lpstr>Scikit learn parameters</vt:lpstr>
      <vt:lpstr>Scikit learn parameters</vt:lpstr>
      <vt:lpstr>attributes</vt:lpstr>
      <vt:lpstr>Use cases</vt:lpstr>
      <vt:lpstr>advantages </vt:lpstr>
      <vt:lpstr>disadvantages </vt:lpstr>
      <vt:lpstr>Decision Tree - Overfitting</vt:lpstr>
      <vt:lpstr>Tips on practical use</vt:lpstr>
      <vt:lpstr>steps </vt:lpstr>
      <vt:lpstr>PowerPoint Presentation</vt:lpstr>
      <vt:lpstr>Tips on practical use</vt:lpstr>
      <vt:lpstr>Tips on practical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1917</cp:revision>
  <cp:lastPrinted>2017-04-27T07:15:37Z</cp:lastPrinted>
  <dcterms:modified xsi:type="dcterms:W3CDTF">2019-02-09T05:34:22Z</dcterms:modified>
</cp:coreProperties>
</file>