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580" r:id="rId1"/>
  </p:sldMasterIdLst>
  <p:notesMasterIdLst>
    <p:notesMasterId r:id="rId56"/>
  </p:notesMasterIdLst>
  <p:handoutMasterIdLst>
    <p:handoutMasterId r:id="rId57"/>
  </p:handoutMasterIdLst>
  <p:sldIdLst>
    <p:sldId id="350" r:id="rId2"/>
    <p:sldId id="391" r:id="rId3"/>
    <p:sldId id="322" r:id="rId4"/>
    <p:sldId id="393" r:id="rId5"/>
    <p:sldId id="320" r:id="rId6"/>
    <p:sldId id="399" r:id="rId7"/>
    <p:sldId id="323" r:id="rId8"/>
    <p:sldId id="402" r:id="rId9"/>
    <p:sldId id="441" r:id="rId10"/>
    <p:sldId id="398" r:id="rId11"/>
    <p:sldId id="436" r:id="rId12"/>
    <p:sldId id="437" r:id="rId13"/>
    <p:sldId id="438" r:id="rId14"/>
    <p:sldId id="439" r:id="rId15"/>
    <p:sldId id="444" r:id="rId16"/>
    <p:sldId id="445" r:id="rId17"/>
    <p:sldId id="446" r:id="rId18"/>
    <p:sldId id="449" r:id="rId19"/>
    <p:sldId id="450" r:id="rId20"/>
    <p:sldId id="451" r:id="rId21"/>
    <p:sldId id="448" r:id="rId22"/>
    <p:sldId id="447" r:id="rId23"/>
    <p:sldId id="471" r:id="rId24"/>
    <p:sldId id="443" r:id="rId25"/>
    <p:sldId id="466" r:id="rId26"/>
    <p:sldId id="467" r:id="rId27"/>
    <p:sldId id="400" r:id="rId28"/>
    <p:sldId id="435" r:id="rId29"/>
    <p:sldId id="468" r:id="rId30"/>
    <p:sldId id="469" r:id="rId31"/>
    <p:sldId id="472" r:id="rId32"/>
    <p:sldId id="470" r:id="rId33"/>
    <p:sldId id="452" r:id="rId34"/>
    <p:sldId id="465" r:id="rId35"/>
    <p:sldId id="473" r:id="rId36"/>
    <p:sldId id="474" r:id="rId37"/>
    <p:sldId id="454" r:id="rId38"/>
    <p:sldId id="453" r:id="rId39"/>
    <p:sldId id="325" r:id="rId40"/>
    <p:sldId id="326" r:id="rId41"/>
    <p:sldId id="327" r:id="rId42"/>
    <p:sldId id="328" r:id="rId43"/>
    <p:sldId id="407" r:id="rId44"/>
    <p:sldId id="455" r:id="rId45"/>
    <p:sldId id="415" r:id="rId46"/>
    <p:sldId id="456" r:id="rId47"/>
    <p:sldId id="457" r:id="rId48"/>
    <p:sldId id="458" r:id="rId49"/>
    <p:sldId id="459" r:id="rId50"/>
    <p:sldId id="460" r:id="rId51"/>
    <p:sldId id="461" r:id="rId52"/>
    <p:sldId id="462" r:id="rId53"/>
    <p:sldId id="463" r:id="rId54"/>
    <p:sldId id="464" r:id="rId55"/>
  </p:sldIdLst>
  <p:sldSz cx="9144000" cy="5143500" type="screen16x9"/>
  <p:notesSz cx="6858000" cy="9945688"/>
  <p:embeddedFontLst>
    <p:embeddedFont>
      <p:font typeface="Calibri" panose="020F0502020204030204" pitchFamily="34" charset="0"/>
      <p:regular r:id="rId58"/>
      <p:bold r:id="rId59"/>
      <p:italic r:id="rId60"/>
      <p:boldItalic r:id="rId61"/>
    </p:embeddedFont>
    <p:embeddedFont>
      <p:font typeface="Gill Sans MT" panose="020B0502020104020203" pitchFamily="34" charset="0"/>
      <p:regular r:id="rId62"/>
      <p:bold r:id="rId63"/>
      <p:italic r:id="rId64"/>
      <p:boldItalic r:id="rId65"/>
    </p:embeddedFont>
    <p:embeddedFont>
      <p:font typeface="Helvetica" panose="020B0604020202020204" pitchFamily="34" charset="0"/>
      <p:regular r:id="rId66"/>
      <p:bold r:id="rId67"/>
      <p:italic r:id="rId68"/>
      <p:boldItalic r:id="rId69"/>
    </p:embeddedFont>
    <p:embeddedFont>
      <p:font typeface="Tahoma" panose="020B0604030504040204" pitchFamily="34" charset="0"/>
      <p:regular r:id="rId70"/>
      <p:bold r:id="rId7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initials="Gu" lastIdx="6" clrIdx="0"/>
  <p:cmAuthor id="2" name="Bhupen" initials="B" lastIdx="2" clrIdx="1">
    <p:extLst>
      <p:ext uri="{19B8F6BF-5375-455C-9EA6-DF929625EA0E}">
        <p15:presenceInfo xmlns:p15="http://schemas.microsoft.com/office/powerpoint/2012/main" userId="Bhup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5458E1-0376-4910-A6E8-49B6F46B1678}">
  <a:tblStyle styleId="{1E5458E1-0376-4910-A6E8-49B6F46B1678}" styleName="Table_0"/>
  <a:tblStyle styleId="{2D7838A6-8AF6-4D93-9898-C73CC40452AA}"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3" autoAdjust="0"/>
    <p:restoredTop sz="95628" autoAdjust="0"/>
  </p:normalViewPr>
  <p:slideViewPr>
    <p:cSldViewPr snapToGrid="0">
      <p:cViewPr varScale="1">
        <p:scale>
          <a:sx n="150" d="100"/>
          <a:sy n="150" d="100"/>
        </p:scale>
        <p:origin x="396" y="90"/>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6.fntdata"/><Relationship Id="rId68" Type="http://schemas.openxmlformats.org/officeDocument/2006/relationships/font" Target="fonts/font11.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7.fntdata"/><Relationship Id="rId69"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2BDDF6-302D-41B3-BAFD-AC28624CAA02}"/>
              </a:ext>
            </a:extLst>
          </p:cNvPr>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D0240B-8CF4-4C08-8D15-2800399E6E8B}"/>
              </a:ext>
            </a:extLst>
          </p:cNvPr>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A620B5A5-0365-41F6-AD78-4D08F86D41EF}" type="datetimeFigureOut">
              <a:rPr lang="en-US" smtClean="0"/>
              <a:t>2/18/19</a:t>
            </a:fld>
            <a:endParaRPr lang="en-US"/>
          </a:p>
        </p:txBody>
      </p:sp>
      <p:sp>
        <p:nvSpPr>
          <p:cNvPr id="4" name="Footer Placeholder 3">
            <a:extLst>
              <a:ext uri="{FF2B5EF4-FFF2-40B4-BE49-F238E27FC236}">
                <a16:creationId xmlns:a16="http://schemas.microsoft.com/office/drawing/2014/main" id="{EC7000B5-3DB9-408E-A0D3-22C1B18C6E61}"/>
              </a:ext>
            </a:extLst>
          </p:cNvPr>
          <p:cNvSpPr>
            <a:spLocks noGrp="1"/>
          </p:cNvSpPr>
          <p:nvPr>
            <p:ph type="ftr" sz="quarter" idx="2"/>
          </p:nvPr>
        </p:nvSpPr>
        <p:spPr>
          <a:xfrm>
            <a:off x="0" y="9447213"/>
            <a:ext cx="29718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525C2D-8D10-4B9D-B60B-15C0B9AE3A80}"/>
              </a:ext>
            </a:extLst>
          </p:cNvPr>
          <p:cNvSpPr>
            <a:spLocks noGrp="1"/>
          </p:cNvSpPr>
          <p:nvPr>
            <p:ph type="sldNum" sz="quarter" idx="3"/>
          </p:nvPr>
        </p:nvSpPr>
        <p:spPr>
          <a:xfrm>
            <a:off x="3884613" y="9447213"/>
            <a:ext cx="2971800" cy="498475"/>
          </a:xfrm>
          <a:prstGeom prst="rect">
            <a:avLst/>
          </a:prstGeom>
        </p:spPr>
        <p:txBody>
          <a:bodyPr vert="horz" lIns="91440" tIns="45720" rIns="91440" bIns="45720" rtlCol="0" anchor="b"/>
          <a:lstStyle>
            <a:lvl1pPr algn="r">
              <a:defRPr sz="1200"/>
            </a:lvl1pPr>
          </a:lstStyle>
          <a:p>
            <a:fld id="{3D309C1F-EB5C-4D33-A0F9-5C1454B74C82}" type="slidenum">
              <a:rPr lang="en-US" smtClean="0"/>
              <a:t>‹#›</a:t>
            </a:fld>
            <a:endParaRPr lang="en-US"/>
          </a:p>
        </p:txBody>
      </p:sp>
    </p:spTree>
    <p:extLst>
      <p:ext uri="{BB962C8B-B14F-4D97-AF65-F5344CB8AC3E}">
        <p14:creationId xmlns:p14="http://schemas.microsoft.com/office/powerpoint/2010/main" val="363772539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02T03:34:03.32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3 0,'41'21'203,"22"-21"-203,-1 21 16,21-21-16,22 21 15,-22-21-15,-21 20 16,22-20-16,-1 0 16,-21 0-16,-20 0 15,0 0 1,-22 0 0,1 0-16,0 0 15,0 0 16,0 0-15,-1 0-16,1 0 16,0 0-1,0 0 17,0 0-32,0 0 15,20 0 1,1 0-1,-21 0 1,20 0-16,1 0 16,-21 0-1,20 0 1,-20 0-16,0 0 16,21 0-16,-22 0 15,22 0 1,-21 0-1,21 0 1,-22-20 0,22 20-1,-21 0 1,0 0-16,20 0 16,-20 0-16,21 0 15,-21 0-15,20-21 16,1 21-1,0 0-15,-1 0 16,1 0 0,-1 0-1,-20 0-15,0 0 16,21-21 0,-21 21 15,-1 0-16,1 0-15,0 0 32,0-21-17,0 21 1,-1 0 15,1 0-31,0 0 63,0 0-48,0 0 1</inkml:trace>
</inkml:ink>
</file>

<file path=ppt/ink/ink10.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8-16T06:55:59.880"/>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0,'18'0'31,"0"0"16,1 0-31,-1 0-1,18 0 1,18 0-16,-17 0 16,17 0-16,-18 0 15,1 18-15,-19-18 16,18 0-16,0 0 31,-17 0-15,17 0 46,0 0-46,0 0-16,19 0 15,-19 0-15,0 0 16,-17 0-16,-1 0 16,0 0-16,0 0 15,18 0 1,-18 0 0,1 0-1,17 0-15,0 0 16,0 0-1,1 0-15,17 19 16,-36-19-16,37 18 16,-37-18-16,18 0 15,-18 0 1,37 18-16,-37-18 16,18 0-1,-18 0 1,0 18-16,19-18 15,-1 0-15,0 0 16,1 0-16,-19 0 16,36 0-16,-36 0 15,19 0-15,-37 18 16,18-18 0,0 0 62,0 0-78,18 0 31,-18 0-31,37 0 16,-37 0-16,36 0 15,1 0-15,-37 0 16,0 0-16,0 0 15,0 0 1,1 0 0,-1 0 46,0 0-46,18 0-16,-18 0 15,0 0-15,19 0 16,-19 0-16,18 0 16,-18 0-1,19 0 1</inkml:trace>
</inkml:ink>
</file>

<file path=ppt/ink/ink1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8-16T06:56:09.32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28 0,'36'0'141,"18"0"-125,-17 0-1,17 0-15,0 0 16,19 0-16,-19 0 15,19 0-15,-55 0 16,37 0-16,-37 0 16,0 0-16,0 0 15,18 0 1,-18 0 0,37 0-16,-19 0 15,19 0-15,-1 0 16,-36 0-16,37 0 15,-19 0-15,-18 0 16,0 0-16,0 0 16,0 0 31,19 0-32,-1 0 1,18 0-16,1 0 15,-1 0 1,-17 0-16,17 0 16,-18 0-16,-18 0 15,1 0-15,-1 0 16,0 0 15,0 0-31,0 0 16,18 0-16,19 0 15,-37 0-15,36 0 16,1 0-16,-1 0 16,-17 0-16,-1 0 15,36 0-15,-35 18 16,-1-18-16,-18 0 16,0 0-16</inkml:trace>
</inkml:ink>
</file>

<file path=ppt/ink/ink1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8-16T06:56:38.25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0,'37'0'250,"-1"0"-250,-18 0 15,36 0-15,1 18 16,-1-18-16,19 0 16,-19 0-16,1 0 15,-1 0-15,-18 0 16,-17 0-16,17 0 16,0 0-16,0 0 15,-17 0 1,17 0-16,-18 0 15,0 0-15,18 0 16,-17 0-16,17 0 16,0 0-16,0 0 15,-17 0-15,35 0 16,-36 0-16,18 0 16,-17 0-16,35 0 15,-18 0-15,1 0 16,17 0-16,0 0 15,1 0-15,-19 0 16,19 0-16,17 0 16,-17 0-16,-1 0 15,-18 0-15,19 0 16,-1 0-16,1 0 16,-19 0-16,0 0 15,0 0-15,-17 0 16,17 0-16,0 0 15,0 0-15,1 0 16,17 0 0,-36 0-16,0 0 15,1 0-15,-1 0 16,18 0 0,-18 0-16,18 0 15,-17 0-15,35 0 16,19 0-16,-37 0 15,0 0-15,19 0 16,-37 0-16,0 0 16,18 0-16,-18 0 15,19 0 1,-1 0 0,-18 0-16,18 0 15,19 0-15,17 0 16,-35 0-16,17 0 15,-18 0-15,1 0 16,-19 0-16,18 0 16,-18 0-1,0 0 17,0 0-17,1 0 1,17 0-1,-18 0-15,18 0 32,-18 0-32,19 0 15,-19 0-15,36 0 16,-17 0 0,-1 0-16,0 0 15,-18 0 1,19 0-1,-19 0-15,18 0 32,-18 0-17,37 0 1,-19 0 0,-18 0-16,0 0 15,0 0 16</inkml:trace>
</inkml:ink>
</file>

<file path=ppt/ink/ink13.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8-16T06:59:27.54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60 0,'16'0'172,"47"0"-172,0 0 15,-16 0-15,16 0 16,0 0-16,-16 0 15,-30 0-15,14 0 16,-15 0 172,-1 0-142,1 0-14,16 63-17</inkml:trace>
</inkml:ink>
</file>

<file path=ppt/ink/ink14.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8-16T07:02:28.960"/>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0,'37'0'250,"-1"0"-250,-18 0 15,36 0-15,1 18 16,-1-18-16,19 0 16,-19 0-16,1 0 15,-1 0-15,-18 0 16,-17 0-16,17 0 16,0 0-16,0 0 15,-17 0 1,17 0-16,-18 0 15,0 0-15,18 0 16,-17 0-16,17 0 16,0 0-16,0 0 15,-17 0-15,35 0 16,-36 0-16,18 0 16,-17 0-16,35 0 15,-18 0-15,1 0 16,17 0-16,0 0 15,1 0-15,-19 0 16,19 0-16,17 0 16,-17 0-16,-1 0 15,-18 0-15,19 0 16,-1 0-16,1 0 16,-19 0-16,0 0 15,0 0-15,-17 0 16,17 0-16,0 0 15,0 0-15,1 0 16,17 0 0,-36 0-16,0 0 15,1 0-15,-1 0 16,18 0 0,-18 0-16,18 0 15,-17 0-15,35 0 16,19 0-16,-37 0 15,0 0-15,19 0 16,-37 0-16,0 0 16,18 0-16,-18 0 15,19 0 1,-1 0 0,-18 0-16,18 0 15,19 0-15,17 0 16,-35 0-16,17 0 15,-18 0-15,1 0 16,-19 0-16,18 0 16,-18 0-1,0 0 17,0 0-17,1 0 1,17 0-1,-18 0-15,18 0 32,-18 0-32,19 0 15,-19 0-15,36 0 16,-17 0 0,-1 0-16,0 0 15,-18 0 1,19 0-1,-19 0-15,18 0 32,-18 0-17,37 0 1,-19 0 0,-18 0-16,0 0 15,0 0 16</inkml:trace>
</inkml:ink>
</file>

<file path=ppt/ink/ink15.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8-16T07:02:43.086"/>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28 0,'36'0'141,"18"0"-125,-17 0-1,17 0-15,0 0 16,19 0-16,-19 0 15,19 0-15,-55 0 16,37 0-16,-37 0 16,0 0-16,0 0 15,18 0 1,-18 0 0,37 0-16,-19 0 15,19 0-15,-1 0 16,-36 0-16,37 0 15,-19 0-15,-18 0 16,0 0-16,0 0 16,0 0 31,19 0-32,-1 0 1,18 0-16,1 0 15,-1 0 1,-17 0-16,17 0 16,-18 0-16,-18 0 15,1 0-15,-1 0 16,0 0 15,0 0-31,0 0 16,18 0-16,19 0 15,-37 0-15,36 0 16,1 0-16,-1 0 16,-17 0-16,-1 0 15,36 0-15,-35 18 16,-1-18-16,-18 0 16,0 0-16</inkml:trace>
</inkml:ink>
</file>

<file path=ppt/ink/ink16.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8-16T07:04:15.950"/>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0,'37'0'250,"-1"0"-250,-18 0 15,36 0-15,1 18 16,-1-18-16,19 0 16,-19 0-16,1 0 15,-1 0-15,-18 0 16,-17 0-16,17 0 16,0 0-16,0 0 15,-17 0 1,17 0-16,-18 0 15,0 0-15,18 0 16,-17 0-16,17 0 16,0 0-16,0 0 15,-17 0-15,35 0 16,-36 0-16,18 0 16,-17 0-16,35 0 15,-18 0-15,1 0 16,17 0-16,0 0 15,1 0-15,-19 0 16,19 0-16,17 0 16,-17 0-16,-1 0 15,-18 0-15,19 0 16,-1 0-16,1 0 16,-19 0-16,0 0 15,0 0-15,-17 0 16,17 0-16,0 0 15,0 0-15,1 0 16,17 0 0,-36 0-16,0 0 15,1 0-15,-1 0 16,18 0 0,-18 0-16,18 0 15,-17 0-15,35 0 16,19 0-16,-37 0 15,0 0-15,19 0 16,-37 0-16,0 0 16,18 0-16,-18 0 15,19 0 1,-1 0 0,-18 0-16,18 0 15,19 0-15,17 0 16,-35 0-16,17 0 15,-18 0-15,1 0 16,-19 0-16,18 0 16,-18 0-1,0 0 17,0 0-17,1 0 1,17 0-1,-18 0-15,18 0 32,-18 0-32,19 0 15,-19 0-15,36 0 16,-17 0 0,-1 0-16,0 0 15,-18 0 1,19 0-1,-19 0-15,18 0 32,-18 0-17,37 0 1,-19 0 0,-18 0-16,0 0 15,0 0 16</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02T03:34:07.28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0,'0'21'187,"42"-21"-171,41 0-16,-21 0 16,22 0-16,-22 0 15,21 0-15,-20 0 16,-21 0-16,20 0 15,-41 0-15,41 0 16,-20 0 0,-21 0-16,41 0 15,-20 0-15,0 0 16,-22 0-16,1 0 16,0 0-16,0 0 15,20 0-15,-20 0 16,0 0-16,21 0 15,-1 0 1,1 0-16,-21 0 16,0 0-16,20 0 15,-20 0-15,62 21 16,-20-21 0,-42 0-16,20 0 15,-20 0-15,42 0 16,-43 0-16,22 0 15,-21 0-15,41 0 16,-41 0-16,21 0 16,-21 0-16,20 0 15,-20 0-15,42 0 16,-1 0-16,-41 0 16,20 0-16,-20 0 15,21 0 1,20 0-16,1 0 15,-22 0-15,-20 0 16,21 0-16,-21 0 16,41 0-16,-41 0 15,0 0 1,0 0 0</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02T03:34:11.615"/>
    </inkml:context>
    <inkml:brush xml:id="br0">
      <inkml:brushProperty name="width" value="0.2" units="cm"/>
      <inkml:brushProperty name="height" value="0.4" units="cm"/>
      <inkml:brushProperty name="color" value="#00FFFF"/>
      <inkml:brushProperty name="tip" value="rectangle"/>
      <inkml:brushProperty name="rasterOp" value="maskPen"/>
      <inkml:brushProperty name="fitToCurve" value="1"/>
    </inkml:brush>
  </inkml:definitions>
  <inkml:trace contextRef="#ctx0" brushRef="#br0">0 79 0,'63'0'93,"-1"0"-77,21 0-16,1 0 16,-1 0-16,0 0 15,63 0-15,-84 0 16,43 0-16,-22 0 15,0 0-15,-20 0 16,-43 0-16,22 0 16,-21 0-16,20 0 15,-20 0 1,0-21 0,0 21-1,0 0 1,0 0-16,-21-21 15,20 21-15,1 0 16,21 0 0,-21 0-1,-1-21 1,1 21 0,0 0-1,0 0 1,0 0-1,0 0 1,-1 0 15,1 0-31,0 0 16,0 0 0,0 0-16,-1 0 15,1 0-15,0 0 16,0 0-16,21 0 15,-22 0 1,1 0 0,0 0-16,0 0 15,20 0 1,-20 0 0,0 0-1,0 0-15,0 0 16,0 0 15,-1 0-15,1 0 15,0 0-15,0 0-1,0 0 16,0 0 1</inkml:trace>
</inkml:ink>
</file>

<file path=ppt/ink/ink4.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02T03:34:13.919"/>
    </inkml:context>
    <inkml:brush xml:id="br0">
      <inkml:brushProperty name="width" value="0.2" units="cm"/>
      <inkml:brushProperty name="height" value="0.4" units="cm"/>
      <inkml:brushProperty name="color" value="#00FFFF"/>
      <inkml:brushProperty name="tip" value="rectangle"/>
      <inkml:brushProperty name="rasterOp" value="maskPen"/>
      <inkml:brushProperty name="fitToCurve" value="1"/>
    </inkml:brush>
  </inkml:definitions>
  <inkml:trace contextRef="#ctx0" brushRef="#br0">0 0 0,'21'0'47,"42"0"-32,-1 20-15,-20-20 16,20 21-16,1-21 16,-1 0-1,-20 0-15,41 0 16,-21 0-16,1 0 0,-1 0 16,-20 0-1,0 0-15,20 0 16,-20 0-16,-1 0 15,-20 0-15,21 0 16,-21 0-16,20 0 16,-20 0-16,0 0 15,21 0-15,-1 0 16,1 0-16,-21 0 16,20 0-16,-20 0 15,21 0-15,-21 0 16,-1 0-16,22 0 15,-21 0-15,21 0 16,-22 0-16,43 0 16,-22 0-16,22 0 15,-21 0-15,-1 0 16,1 0-16,-1 0 16,1 0-16,0 0 15,-1 0-15,22 0 16,-1 0-16,1 0 15,-22 0 1,22 0-16,-1 0 16,-20 0-16,0 0 15,-1 0-15,1 0 16,0 0-16,-1 0 16,-20 0-16,0 0 15,20 0-15,-20 0 16,0 0-1,0 0-15,0 0 16,0 0 15</inkml:trace>
</inkml:ink>
</file>

<file path=ppt/ink/ink5.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02T03:34:14.975"/>
    </inkml:context>
    <inkml:brush xml:id="br0">
      <inkml:brushProperty name="width" value="0.2" units="cm"/>
      <inkml:brushProperty name="height" value="0.4" units="cm"/>
      <inkml:brushProperty name="color" value="#00FFFF"/>
      <inkml:brushProperty name="tip" value="rectangle"/>
      <inkml:brushProperty name="rasterOp" value="maskPen"/>
      <inkml:brushProperty name="fitToCurve" value="1"/>
    </inkml:brush>
  </inkml:definitions>
  <inkml:trace contextRef="#ctx0" brushRef="#br0">0 0 0,'21'0'79,"62"0"-64,42 0-15,-21 0 16,62 0-16,-20 0 15,21 0 1,-63 0-16,62 0 16,-41 0-16,-21 0 15,0 0-15,42 0 16,-62 0-16,-1 0 16,21 0-16,-62 0 15,41 0-15,0 0 16,0 0-16,-20 0 15,20 0-15,-41 0 16,-1 0-16,1 0 16,-21 0-16,20 0 15,-20 0 1,0 0 0</inkml:trace>
</inkml:ink>
</file>

<file path=ppt/ink/ink6.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08T08:20:21.646"/>
    </inkml:context>
    <inkml:brush xml:id="br0">
      <inkml:brushProperty name="width" value="0.03528" units="cm"/>
      <inkml:brushProperty name="height" value="0.03528" units="cm"/>
      <inkml:brushProperty name="color" value="#3165BB"/>
      <inkml:brushProperty name="fitToCurve" value="1"/>
    </inkml:brush>
  </inkml:definitions>
  <inkml:trace contextRef="#ctx0" brushRef="#br0">111 146 0,'0'27'188,"0"1"-173,0 27 1,0-27-1,0 27 17,0-27-17,0-1 1,0 1 0,0-1-1,0 1 1,0 0-1,0-1-15,0 1 32,0-1-1,0 1 0,0 0 0,0-1 1,0 1 15,0 0-32,27-1 1,-27 1-1,28-1 32,-28 1-31,0 0 0,0-1 30,0 1-30,28-28 0,-28 27 15,0 1-15,0 0 15,0-1 0,0 1-31,0-1 63,0 1-17,27-28 158,1 0-158,-1 0-14,1 0-32,27 0 15,-27 0 1,0 0-16,-1 0 16,1 0-16,-1 0 15,29 0 32,-29 0-47,28-28 31,-27 28-15,27 0 46,-27 0-30,27 0-17,-27 0-15,27 0 32,-28 0-1,29 0-16,-29 0 1,29 0 0,-29 0-1,28 0-15,-27 0 16,0 0-16,-1 0 16,1 0 46,27 0-15,-27 0-31,27 0-16,-28 0 15,29 0 1,-29 0-16,1 0 15,-1 0 17,1 0 15,55 0-47,-55 0 15,27 28-15,0-28 16,0 0-16,28 28 15,-55-28 1,27 0 0,-28 0 31,1 0-32,0 0 1,-1 0-16,28 0 15,-27 0 1,0 0 62,27 0-62,0 0-16,-27 0 15,27 0-15,0 0 16,0 0-16,-27 0 31,0-28 63,-1 28 0,1 0-16,-28-28-78,55 28 16,-27 0 312,-28-27-203,0-1-110,0 1 1,0-29 0,0 29-1,0-1 48,0 1-63,0-1 15,0-27 1,-28 55-16,28-28 16,-28 28-1,28-27 16,0-1 32,0 0-47,-27 1-1,27-1-15,0 0 31,0 1-15,-28 27 15,28-28-31,0 1 16,0-1 0,-27 0-1,27 1 16,0-1-31,0 1 32,0-1-1,0 0-15,0-27-1,-28 55 1,28-27 31,0-1-32,0-27 63,0 27-78,-28 28 16,28-27 15,-27-1 188,-1 28-188,-27 0-31,55-28 16,-28 28-16,1 0 16,-28 0-1,-28 0-15,27 0 16,-26-27-16,-1 27 15,28 0-15,-28 0 16,28 0-16,27 0 16,0 0-16,-27 0 15,28 0-15,-29 0 16,-27 0-16,56 0 16,-1 0-16,-27 0 15,0 0-15,27 0 16,1 0-16,-29 0 15,29 0-15,-1 0 16,1 0 0,-1 0-1,0 0-15,-27 0 16,0 0-16,0 0 16,-28 0-16,55 0 15,-55 0-15,28 0 16,28 0-16,-1 0 15,0 0 1,1 0-16,-1 0 31,1 0-31,-1 0 16,0 0-16,-27 0 16,28 0-16,-29 0 15,29 0-15,-29 0 16,29 0-16,-28 0 15,27 0-15,0 0 16,1 0-16,-1 0 16,1 0 15,-1 0 0,0 0 16</inkml:trace>
</inkml:ink>
</file>

<file path=ppt/ink/ink7.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08T08:20:21.646"/>
    </inkml:context>
    <inkml:brush xml:id="br0">
      <inkml:brushProperty name="width" value="0.03528" units="cm"/>
      <inkml:brushProperty name="height" value="0.03528" units="cm"/>
      <inkml:brushProperty name="color" value="#3165BB"/>
      <inkml:brushProperty name="fitToCurve" value="1"/>
    </inkml:brush>
  </inkml:definitions>
  <inkml:trace contextRef="#ctx0" brushRef="#br0">111 116 0,'0'21'188,"0"1"-173,0 21 1,0-21-1,0 20 17,0-20-17,0-1 1,0 1 0,0-1-1,0 1 1,0 0-1,0-1-15,0 1 32,0-1-1,0 1 0,0-1 0,0 0 1,0 1 15,0 0-32,27-1 1,-27 1-1,28-1 32,-28 1-31,0 0 0,0-1 30,0 0-30,28-21 0,-28 22 15,0-1-15,0 1 15,0-1 0,0 1-31,0-1 63,0 1-17,27-22 158,1 0-158,-1 0-14,1 0-32,27 0 15,-27 0 1,0 0-16,-1 0 16,1 0-16,-1 0 15,29 0 32,-29 0-47,28-22 31,-27 22-15,27 0 46,-27 0-30,27 0-17,-27 0-15,27 0 32,-28 0-1,29 0-16,-29 0 1,29 0 0,-29 0-1,28 0-15,-27 0 16,0 0-16,-1 0 16,1 0 46,27 0-15,-27 0-31,27 0-16,-28 0 15,29 0 1,-29 0-16,1 0 15,-1 0 17,1 0 15,55 0-47,-55 0 15,27 22-15,0-22 16,0 0-16,28 22 15,-55-22 1,27 0 0,-28 0 31,1 0-32,0 0 1,-1 0-16,28 0 15,-27 0 1,0 0 62,27 0-62,0 0-16,-27 0 15,27 0-15,0 0 16,0 0-16,-27 0 31,0-22 63,-1 22 0,1 0-16,-28-22-78,55 22 16,-27 0 312,-28-21-203,0-1-110,0 1 1,0-22 0,0 21-1,0 1 48,0 0-63,0-1 15,0-21 1,-28 43-16,28-22 16,-28 22-1,28-21 16,0-1 32,0 0-47,-27 1-1,27 0-15,0-1 31,0 1-15,-28 21 15,28-22-31,0 1 16,0-1 0,-27 0-1,27 1 16,0-1-31,0 1 32,0-1-1,0 1-15,0-22-1,-28 43 1,28-21 31,0-1-32,0-21 63,0 21-78,-28 22 16,28-21 15,-27-1 188,-1 22-188,-27 0-31,55-21 16,-28 21-16,1 0 16,-28 0-1,-28 0-15,27 0 16,-26-21-16,-1 21 15,28 0-15,-28 0 16,28 0-16,27 0 16,0 0-16,-27 0 15,28 0-15,-29 0 16,-27 0-16,56 0 16,-1 0-16,-27 0 15,0 0-15,27 0 16,1 0-16,-29 0 15,29 0-15,-1 0 16,1 0 0,-1 0-1,0 0-15,-27 0 16,0 0-16,0 0 16,-28 0-16,55 0 15,-55 0-15,28 0 16,28 0-16,-1 0 15,0 0 1,1 0-16,-1 0 31,1 0-31,-1 0 16,0 0-16,-27 0 16,28 0-16,-29 0 15,29 0-15,-29 0 16,29 0-16,-28 0 15,27 0-15,0 0 16,1 0-16,-1 0 16,1 0 15,-1 0 0,0 0 16</inkml:trace>
</inkml:ink>
</file>

<file path=ppt/ink/ink8.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08T08:20:21.646"/>
    </inkml:context>
    <inkml:brush xml:id="br0">
      <inkml:brushProperty name="width" value="0.03528" units="cm"/>
      <inkml:brushProperty name="height" value="0.03528" units="cm"/>
      <inkml:brushProperty name="color" value="#3165BB"/>
      <inkml:brushProperty name="fitToCurve" value="1"/>
    </inkml:brush>
  </inkml:definitions>
  <inkml:trace contextRef="#ctx0" brushRef="#br0">111 116 0,'0'21'188,"0"1"-173,0 21 1,0-21-1,0 20 17,0-20-17,0-1 1,0 1 0,0-1-1,0 1 1,0 0-1,0-1-15,0 1 32,0-1-1,0 1 0,0-1 0,0 0 1,0 1 15,0 0-32,27-1 1,-27 1-1,28-1 32,-28 1-31,0 0 0,0-1 30,0 0-30,28-21 0,-28 22 15,0-1-15,0 1 15,0-1 0,0 1-31,0-1 63,0 1-17,27-22 158,1 0-158,-1 0-14,1 0-32,27 0 15,-27 0 1,0 0-16,-1 0 16,1 0-16,-1 0 15,29 0 32,-29 0-47,28-22 31,-27 22-15,27 0 46,-27 0-30,27 0-17,-27 0-15,27 0 32,-28 0-1,29 0-16,-29 0 1,29 0 0,-29 0-1,28 0-15,-27 0 16,0 0-16,-1 0 16,1 0 46,27 0-15,-27 0-31,27 0-16,-28 0 15,29 0 1,-29 0-16,1 0 15,-1 0 17,1 0 15,55 0-47,-55 0 15,27 22-15,0-22 16,0 0-16,28 22 15,-55-22 1,27 0 0,-28 0 31,1 0-32,0 0 1,-1 0-16,28 0 15,-27 0 1,0 0 62,27 0-62,0 0-16,-27 0 15,27 0-15,0 0 16,0 0-16,-27 0 31,0-22 63,-1 22 0,1 0-16,-28-22-78,55 22 16,-27 0 312,-28-21-203,0-1-110,0 1 1,0-22 0,0 21-1,0 1 48,0 0-63,0-1 15,0-21 1,-28 43-16,28-22 16,-28 22-1,28-21 16,0-1 32,0 0-47,-27 1-1,27 0-15,0-1 31,0 1-15,-28 21 15,28-22-31,0 1 16,0-1 0,-27 0-1,27 1 16,0-1-31,0 1 32,0-1-1,0 1-15,0-22-1,-28 43 1,28-21 31,0-1-32,0-21 63,0 21-78,-28 22 16,28-21 15,-27-1 188,-1 22-188,-27 0-31,55-21 16,-28 21-16,1 0 16,-28 0-1,-28 0-15,27 0 16,-26-21-16,-1 21 15,28 0-15,-28 0 16,28 0-16,27 0 16,0 0-16,-27 0 15,28 0-15,-29 0 16,-27 0-16,56 0 16,-1 0-16,-27 0 15,0 0-15,27 0 16,1 0-16,-29 0 15,29 0-15,-1 0 16,1 0 0,-1 0-1,0 0-15,-27 0 16,0 0-16,0 0 16,-28 0-16,55 0 15,-55 0-15,28 0 16,28 0-16,-1 0 15,0 0 1,1 0-16,-1 0 31,1 0-31,-1 0 16,0 0-16,-27 0 16,28 0-16,-29 0 15,29 0-15,-29 0 16,29 0-16,-28 0 15,27 0-15,0 0 16,1 0-16,-1 0 16,1 0 15,-1 0 0,0 0 16</inkml:trace>
</inkml:ink>
</file>

<file path=ppt/ink/ink9.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08T08:20:21.646"/>
    </inkml:context>
    <inkml:brush xml:id="br0">
      <inkml:brushProperty name="width" value="0.03528" units="cm"/>
      <inkml:brushProperty name="height" value="0.03528" units="cm"/>
      <inkml:brushProperty name="color" value="#3165BB"/>
      <inkml:brushProperty name="fitToCurve" value="1"/>
    </inkml:brush>
  </inkml:definitions>
  <inkml:trace contextRef="#ctx0" brushRef="#br0">111 116 0,'0'21'188,"0"1"-173,0 21 1,0-21-1,0 20 17,0-20-17,0-1 1,0 1 0,0-1-1,0 1 1,0 0-1,0-1-15,0 1 32,0-1-1,0 1 0,0-1 0,0 0 1,0 1 15,0 0-32,27-1 1,-27 1-1,28-1 32,-28 1-31,0 0 0,0-1 30,0 0-30,28-21 0,-28 22 15,0-1-15,0 1 15,0-1 0,0 1-31,0-1 63,0 1-17,27-22 158,1 0-158,-1 0-14,1 0-32,27 0 15,-27 0 1,0 0-16,-1 0 16,1 0-16,-1 0 15,29 0 32,-29 0-47,28-22 31,-27 22-15,27 0 46,-27 0-30,27 0-17,-27 0-15,27 0 32,-28 0-1,29 0-16,-29 0 1,29 0 0,-29 0-1,28 0-15,-27 0 16,0 0-16,-1 0 16,1 0 46,27 0-15,-27 0-31,27 0-16,-28 0 15,29 0 1,-29 0-16,1 0 15,-1 0 17,1 0 15,55 0-47,-55 0 15,27 22-15,0-22 16,0 0-16,28 22 15,-55-22 1,27 0 0,-28 0 31,1 0-32,0 0 1,-1 0-16,28 0 15,-27 0 1,0 0 62,27 0-62,0 0-16,-27 0 15,27 0-15,0 0 16,0 0-16,-27 0 31,0-22 63,-1 22 0,1 0-16,-28-22-78,55 22 16,-27 0 312,-28-21-203,0-1-110,0 1 1,0-22 0,0 21-1,0 1 48,0 0-63,0-1 15,0-21 1,-28 43-16,28-22 16,-28 22-1,28-21 16,0-1 32,0 0-47,-27 1-1,27 0-15,0-1 31,0 1-15,-28 21 15,28-22-31,0 1 16,0-1 0,-27 0-1,27 1 16,0-1-31,0 1 32,0-1-1,0 1-15,0-22-1,-28 43 1,28-21 31,0-1-32,0-21 63,0 21-78,-28 22 16,28-21 15,-27-1 188,-1 22-188,-27 0-31,55-21 16,-28 21-16,1 0 16,-28 0-1,-28 0-15,27 0 16,-26-21-16,-1 21 15,28 0-15,-28 0 16,28 0-16,27 0 16,0 0-16,-27 0 15,28 0-15,-29 0 16,-27 0-16,56 0 16,-1 0-16,-27 0 15,0 0-15,27 0 16,1 0-16,-29 0 15,29 0-15,-1 0 16,1 0 0,-1 0-1,0 0-15,-27 0 16,0 0-16,0 0 16,-28 0-16,55 0 15,-55 0-15,28 0 16,28 0-16,-1 0 15,0 0 1,1 0-16,-1 0 31,1 0-31,-1 0 16,0 0-16,-27 0 16,28 0-16,-29 0 15,29 0-15,-29 0 16,29 0-16,-28 0 15,27 0-15,0 0 16,1 0-16,-1 0 16,1 0 15,-1 0 0,0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 y="746125"/>
            <a:ext cx="6629400" cy="37290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724202"/>
            <a:ext cx="5486400" cy="447556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00B050"/>
                </a:solidFill>
              </a:defRPr>
            </a:lvl1pPr>
          </a:lstStyle>
          <a:p>
            <a:r>
              <a:rPr lang="en-US" dirty="0"/>
              <a:t>Click to edit Master title style</a:t>
            </a:r>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002060">
                    <a:alpha val="70000"/>
                  </a:srgbClr>
                </a:solidFill>
              </a:defRPr>
            </a:lvl1pPr>
          </a:lstStyle>
          <a:p>
            <a:fld id="{51F2954F-EE9A-48FA-8927-4E69DA2B8F54}" type="datetime1">
              <a:rPr lang="en-US" smtClean="0"/>
              <a:t>2/18/19</a:t>
            </a:fld>
            <a:endParaRPr lang="en-US" dirty="0"/>
          </a:p>
        </p:txBody>
      </p:sp>
    </p:spTree>
    <p:extLst>
      <p:ext uri="{BB962C8B-B14F-4D97-AF65-F5344CB8AC3E}">
        <p14:creationId xmlns:p14="http://schemas.microsoft.com/office/powerpoint/2010/main" val="415234873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00B050"/>
                </a:solidFill>
              </a:defRPr>
            </a:lvl1pPr>
          </a:lstStyle>
          <a:p>
            <a:r>
              <a:rPr lang="en-US" dirty="0"/>
              <a:t>Click to edit Master title style</a:t>
            </a:r>
          </a:p>
        </p:txBody>
      </p:sp>
      <p:sp>
        <p:nvSpPr>
          <p:cNvPr id="3" name="Content Placeholder 2"/>
          <p:cNvSpPr>
            <a:spLocks noGrp="1"/>
          </p:cNvSpPr>
          <p:nvPr>
            <p:ph idx="1"/>
          </p:nvPr>
        </p:nvSpPr>
        <p:spPr>
          <a:xfrm>
            <a:off x="4665518" y="748144"/>
            <a:ext cx="4405746" cy="40108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9" name="Date Placeholder 8"/>
          <p:cNvSpPr>
            <a:spLocks noGrp="1"/>
          </p:cNvSpPr>
          <p:nvPr>
            <p:ph type="dt" sz="half" idx="10"/>
          </p:nvPr>
        </p:nvSpPr>
        <p:spPr/>
        <p:txBody>
          <a:bodyPr/>
          <a:lstStyle/>
          <a:p>
            <a:fld id="{2BD644C9-7BC7-4D6F-B8D9-1CF000CA5F8E}" type="datetime1">
              <a:rPr lang="en-US" smtClean="0"/>
              <a:t>2/18/19</a:t>
            </a:fld>
            <a:endParaRPr lang="en-US"/>
          </a:p>
        </p:txBody>
      </p:sp>
      <p:sp>
        <p:nvSpPr>
          <p:cNvPr id="10" name="Footer Placeholder 9"/>
          <p:cNvSpPr>
            <a:spLocks noGrp="1"/>
          </p:cNvSpPr>
          <p:nvPr>
            <p:ph type="ftr" sz="quarter" idx="11"/>
          </p:nvPr>
        </p:nvSpPr>
        <p:spPr>
          <a:xfrm>
            <a:off x="603504" y="4677156"/>
            <a:ext cx="3843598" cy="240030"/>
          </a:xfrm>
          <a:prstGeom prst="rect">
            <a:avLst/>
          </a:prstGeom>
        </p:spPr>
        <p:txBody>
          <a:bodyPr/>
          <a:lstStyle>
            <a:lvl1pPr>
              <a:defRPr>
                <a:solidFill>
                  <a:srgbClr val="FFFFFF">
                    <a:alpha val="70000"/>
                  </a:srgbClr>
                </a:solidFill>
              </a:defRPr>
            </a:lvl1pPr>
          </a:lstStyle>
          <a:p>
            <a:endParaRPr lang="en-US"/>
          </a:p>
        </p:txBody>
      </p:sp>
    </p:spTree>
    <p:extLst>
      <p:ext uri="{BB962C8B-B14F-4D97-AF65-F5344CB8AC3E}">
        <p14:creationId xmlns:p14="http://schemas.microsoft.com/office/powerpoint/2010/main" val="361903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00B050"/>
                </a:solidFill>
              </a:defRPr>
            </a:lvl1pPr>
          </a:lstStyle>
          <a:p>
            <a:r>
              <a:rPr lang="en-US" dirty="0"/>
              <a:t>Click to edit Master title style</a:t>
            </a:r>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03DAB19-1AC9-42C4-92E0-1D4CE97CC0B3}" type="datetime1">
              <a:rPr lang="en-US" smtClean="0"/>
              <a:t>2/18/19</a:t>
            </a:fld>
            <a:endParaRPr lang="en-US"/>
          </a:p>
        </p:txBody>
      </p:sp>
    </p:spTree>
    <p:extLst>
      <p:ext uri="{BB962C8B-B14F-4D97-AF65-F5344CB8AC3E}">
        <p14:creationId xmlns:p14="http://schemas.microsoft.com/office/powerpoint/2010/main" val="23271877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891539"/>
            <a:ext cx="9144000" cy="39714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6C72BE-1EB1-4D3D-82B3-E7DC2624987E}" type="datetime1">
              <a:rPr lang="en-US" smtClean="0"/>
              <a:t>2/18/19</a:t>
            </a:fld>
            <a:endParaRPr lang="en-US"/>
          </a:p>
        </p:txBody>
      </p:sp>
      <p:sp>
        <p:nvSpPr>
          <p:cNvPr id="9" name="Slide Number Placeholder 6">
            <a:extLst>
              <a:ext uri="{FF2B5EF4-FFF2-40B4-BE49-F238E27FC236}">
                <a16:creationId xmlns:a16="http://schemas.microsoft.com/office/drawing/2014/main" id="{D9D80E00-DEAC-45D7-B0EC-A4178BB9A641}"/>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2204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0" y="895800"/>
            <a:ext cx="4390264" cy="386323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895800"/>
            <a:ext cx="4572000" cy="38632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1EC4751-02B4-4942-A113-166F753AA363}" type="datetime1">
              <a:rPr lang="en-US" smtClean="0"/>
              <a:t>2/18/19</a:t>
            </a:fld>
            <a:endParaRPr lang="en-US"/>
          </a:p>
        </p:txBody>
      </p:sp>
      <p:sp>
        <p:nvSpPr>
          <p:cNvPr id="7" name="Slide Number Placeholder 6">
            <a:extLst>
              <a:ext uri="{FF2B5EF4-FFF2-40B4-BE49-F238E27FC236}">
                <a16:creationId xmlns:a16="http://schemas.microsoft.com/office/drawing/2014/main" id="{A54D4DE1-88E5-4010-9E96-C865E3F1BA78}"/>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362954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 y="948936"/>
            <a:ext cx="4425891"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p:cNvSpPr>
            <a:spLocks noGrp="1"/>
          </p:cNvSpPr>
          <p:nvPr>
            <p:ph sz="half" idx="2"/>
          </p:nvPr>
        </p:nvSpPr>
        <p:spPr>
          <a:xfrm>
            <a:off x="-1" y="1534396"/>
            <a:ext cx="4425892" cy="3110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90354" y="1534396"/>
            <a:ext cx="4425891" cy="3110339"/>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690354" y="948936"/>
            <a:ext cx="4438464"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7" name="Date Placeholder 6"/>
          <p:cNvSpPr>
            <a:spLocks noGrp="1"/>
          </p:cNvSpPr>
          <p:nvPr>
            <p:ph type="dt" sz="half" idx="10"/>
          </p:nvPr>
        </p:nvSpPr>
        <p:spPr/>
        <p:txBody>
          <a:bodyPr/>
          <a:lstStyle/>
          <a:p>
            <a:fld id="{8DFD86F5-1073-4EBF-BAB9-80DF352807D1}" type="datetime1">
              <a:rPr lang="en-US" smtClean="0"/>
              <a:t>2/18/19</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9" name="Slide Number Placeholder 6">
            <a:extLst>
              <a:ext uri="{FF2B5EF4-FFF2-40B4-BE49-F238E27FC236}">
                <a16:creationId xmlns:a16="http://schemas.microsoft.com/office/drawing/2014/main" id="{79453041-3D19-452C-A72D-7B398299A640}"/>
              </a:ext>
            </a:extLst>
          </p:cNvPr>
          <p:cNvSpPr>
            <a:spLocks noGrp="1"/>
          </p:cNvSpPr>
          <p:nvPr>
            <p:ph type="sldNum" sz="quarter" idx="1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274595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4B242-A112-40FA-B30F-F44D6727C9BE}" type="datetime1">
              <a:rPr lang="en-US" smtClean="0"/>
              <a:t>2/18/19</a:t>
            </a:fld>
            <a:endParaRPr lang="en-US"/>
          </a:p>
        </p:txBody>
      </p:sp>
      <p:sp>
        <p:nvSpPr>
          <p:cNvPr id="5" name="Slide Number Placeholder 6">
            <a:extLst>
              <a:ext uri="{FF2B5EF4-FFF2-40B4-BE49-F238E27FC236}">
                <a16:creationId xmlns:a16="http://schemas.microsoft.com/office/drawing/2014/main" id="{BCB409B5-A817-4350-8707-32EE46DD2EAF}"/>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8817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0" y="0"/>
            <a:ext cx="9144000"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0" y="891539"/>
            <a:ext cx="9144000" cy="396242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4853965"/>
            <a:ext cx="742384"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B7D6B663-8DAB-4EA1-B019-BBACB021B42A}" type="datetime1">
              <a:rPr lang="en-US" smtClean="0"/>
              <a:t>2/18/19</a:t>
            </a:fld>
            <a:endParaRPr lang="en-US"/>
          </a:p>
        </p:txBody>
      </p:sp>
      <p:cxnSp>
        <p:nvCxnSpPr>
          <p:cNvPr id="8" name="Straight Connector 7">
            <a:extLst>
              <a:ext uri="{FF2B5EF4-FFF2-40B4-BE49-F238E27FC236}">
                <a16:creationId xmlns:a16="http://schemas.microsoft.com/office/drawing/2014/main" id="{1C9E9E6B-91A3-4557-B33F-D9C439492E74}"/>
              </a:ext>
            </a:extLst>
          </p:cNvPr>
          <p:cNvCxnSpPr/>
          <p:nvPr userDrawn="1"/>
        </p:nvCxnSpPr>
        <p:spPr>
          <a:xfrm>
            <a:off x="0" y="4824469"/>
            <a:ext cx="9144000" cy="22253"/>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F56E57FB-B570-4735-AF29-B0AFEEDA216B}"/>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4108759851"/>
      </p:ext>
    </p:extLst>
  </p:cSld>
  <p:clrMap bg1="lt1" tx1="dk1" bg2="lt2" tx2="dk2" accent1="accent1" accent2="accent2" accent3="accent3" accent4="accent4" accent5="accent5" accent6="accent6" hlink="hlink" folHlink="folHlink"/>
  <p:sldLayoutIdLst>
    <p:sldLayoutId id="2147484581" r:id="rId1"/>
    <p:sldLayoutId id="2147484588" r:id="rId2"/>
    <p:sldLayoutId id="2147484583" r:id="rId3"/>
    <p:sldLayoutId id="2147484582" r:id="rId4"/>
    <p:sldLayoutId id="2147484584" r:id="rId5"/>
    <p:sldLayoutId id="2147484585" r:id="rId6"/>
    <p:sldLayoutId id="2147484586" r:id="rId7"/>
  </p:sldLayoutIdLst>
  <p:hf hdr="0" ftr="0"/>
  <p:txStyles>
    <p:titleStyle>
      <a:lvl1pPr algn="l" defTabSz="685800" rtl="0" eaLnBrk="1" latinLnBrk="0" hangingPunct="1">
        <a:lnSpc>
          <a:spcPct val="90000"/>
        </a:lnSpc>
        <a:spcBef>
          <a:spcPct val="0"/>
        </a:spcBef>
        <a:buNone/>
        <a:defRPr sz="2100" kern="1200" cap="all" spc="150" baseline="0">
          <a:solidFill>
            <a:srgbClr val="00B050"/>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7.jpg"/><Relationship Id="rId7" Type="http://schemas.openxmlformats.org/officeDocument/2006/relationships/customXml" Target="../ink/ink6.xml"/><Relationship Id="rId2" Type="http://schemas.openxmlformats.org/officeDocument/2006/relationships/image" Target="../media/image16.jp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g"/><Relationship Id="rId7" Type="http://schemas.openxmlformats.org/officeDocument/2006/relationships/image" Target="../media/image22.png"/><Relationship Id="rId2" Type="http://schemas.openxmlformats.org/officeDocument/2006/relationships/image" Target="../media/image16.jpg"/><Relationship Id="rId1" Type="http://schemas.openxmlformats.org/officeDocument/2006/relationships/slideLayout" Target="../slideLayouts/slideLayout7.xml"/><Relationship Id="rId6" Type="http://schemas.openxmlformats.org/officeDocument/2006/relationships/image" Target="../media/image23.emf"/><Relationship Id="rId5" Type="http://schemas.openxmlformats.org/officeDocument/2006/relationships/customXml" Target="../ink/ink7.xml"/><Relationship Id="rId4" Type="http://schemas.openxmlformats.org/officeDocument/2006/relationships/image" Target="../media/image20.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g"/><Relationship Id="rId7"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customXml" Target="../ink/ink8.xml"/><Relationship Id="rId5" Type="http://schemas.openxmlformats.org/officeDocument/2006/relationships/image" Target="../media/image20.png"/><Relationship Id="rId4" Type="http://schemas.openxmlformats.org/officeDocument/2006/relationships/image" Target="../media/image18.jp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g"/><Relationship Id="rId7"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customXml" Target="../ink/ink9.xml"/><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8.jp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customXml" Target="../ink/ink13.xml"/><Relationship Id="rId3" Type="http://schemas.openxmlformats.org/officeDocument/2006/relationships/image" Target="../media/image26.emf"/><Relationship Id="rId7" Type="http://schemas.openxmlformats.org/officeDocument/2006/relationships/image" Target="../media/image28.emf"/><Relationship Id="rId12" Type="http://schemas.openxmlformats.org/officeDocument/2006/relationships/customXml" Target="../ink/ink16.xml"/><Relationship Id="rId2" Type="http://schemas.openxmlformats.org/officeDocument/2006/relationships/customXml" Target="../ink/ink10.xml"/><Relationship Id="rId1" Type="http://schemas.openxmlformats.org/officeDocument/2006/relationships/slideLayout" Target="../slideLayouts/slideLayout7.xml"/><Relationship Id="rId6" Type="http://schemas.openxmlformats.org/officeDocument/2006/relationships/customXml" Target="../ink/ink12.xml"/><Relationship Id="rId11" Type="http://schemas.openxmlformats.org/officeDocument/2006/relationships/customXml" Target="../ink/ink15.xml"/><Relationship Id="rId5" Type="http://schemas.openxmlformats.org/officeDocument/2006/relationships/image" Target="../media/image27.emf"/><Relationship Id="rId10" Type="http://schemas.openxmlformats.org/officeDocument/2006/relationships/customXml" Target="../ink/ink14.xml"/><Relationship Id="rId4" Type="http://schemas.openxmlformats.org/officeDocument/2006/relationships/customXml" Target="../ink/ink11.xml"/><Relationship Id="rId9" Type="http://schemas.openxmlformats.org/officeDocument/2006/relationships/image" Target="../media/image2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20.emf"/><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84.em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10.emf"/><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830.emf"/><Relationship Id="rId4" Type="http://schemas.openxmlformats.org/officeDocument/2006/relationships/image" Target="../media/image800.emf"/><Relationship Id="rId9" Type="http://schemas.openxmlformats.org/officeDocument/2006/relationships/customXml" Target="../ink/ink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slideLayout" Target="../slideLayouts/slideLayout7.xml"/><Relationship Id="rId6" Type="http://schemas.openxmlformats.org/officeDocument/2006/relationships/image" Target="../media/image6.wmf"/><Relationship Id="rId11" Type="http://schemas.openxmlformats.org/officeDocument/2006/relationships/image" Target="../media/image11.jpeg"/><Relationship Id="rId5" Type="http://schemas.openxmlformats.org/officeDocument/2006/relationships/image" Target="../media/image5.wmf"/><Relationship Id="rId10" Type="http://schemas.openxmlformats.org/officeDocument/2006/relationships/image" Target="../media/image10.jpeg"/><Relationship Id="rId4" Type="http://schemas.openxmlformats.org/officeDocument/2006/relationships/image" Target="../media/image4.wmf"/><Relationship Id="rId9" Type="http://schemas.openxmlformats.org/officeDocument/2006/relationships/image" Target="../media/image9.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FAF92-55E8-4F6F-BC8E-4EDC2FF94402}"/>
              </a:ext>
            </a:extLst>
          </p:cNvPr>
          <p:cNvSpPr>
            <a:spLocks noGrp="1"/>
          </p:cNvSpPr>
          <p:nvPr>
            <p:ph type="title"/>
          </p:nvPr>
        </p:nvSpPr>
        <p:spPr/>
        <p:txBody>
          <a:bodyPr/>
          <a:lstStyle/>
          <a:p>
            <a:r>
              <a:rPr lang="en-US" dirty="0"/>
              <a:t>K-nearest Neighbor</a:t>
            </a:r>
          </a:p>
        </p:txBody>
      </p:sp>
      <p:sp>
        <p:nvSpPr>
          <p:cNvPr id="3" name="Content Placeholder 2">
            <a:extLst>
              <a:ext uri="{FF2B5EF4-FFF2-40B4-BE49-F238E27FC236}">
                <a16:creationId xmlns:a16="http://schemas.microsoft.com/office/drawing/2014/main" id="{83576F03-087C-46F3-BAFC-BC576AE9323D}"/>
              </a:ext>
            </a:extLst>
          </p:cNvPr>
          <p:cNvSpPr>
            <a:spLocks noGrp="1"/>
          </p:cNvSpPr>
          <p:nvPr>
            <p:ph idx="1"/>
          </p:nvPr>
        </p:nvSpPr>
        <p:spPr/>
        <p:txBody>
          <a:bodyPr>
            <a:normAutofit/>
          </a:bodyPr>
          <a:lstStyle/>
          <a:p>
            <a:r>
              <a:rPr lang="en-US" sz="1400" dirty="0"/>
              <a:t>Know what KNN is</a:t>
            </a:r>
          </a:p>
          <a:p>
            <a:r>
              <a:rPr lang="en-US" sz="1400" dirty="0"/>
              <a:t>Algorithm - steps</a:t>
            </a:r>
          </a:p>
          <a:p>
            <a:r>
              <a:rPr lang="en-US" sz="1400" dirty="0"/>
              <a:t>Process - body</a:t>
            </a:r>
          </a:p>
          <a:p>
            <a:r>
              <a:rPr lang="en-US" sz="1400" dirty="0"/>
              <a:t>output</a:t>
            </a:r>
          </a:p>
          <a:p>
            <a:r>
              <a:rPr lang="en-US" sz="1400" dirty="0"/>
              <a:t>Evaluation methods</a:t>
            </a:r>
          </a:p>
          <a:p>
            <a:r>
              <a:rPr lang="en-US" sz="1400" dirty="0"/>
              <a:t>Evaluation measures</a:t>
            </a:r>
          </a:p>
          <a:p>
            <a:r>
              <a:rPr lang="en-US" sz="1400" dirty="0"/>
              <a:t>Application</a:t>
            </a:r>
          </a:p>
          <a:p>
            <a:endParaRPr lang="en-US" sz="1400" dirty="0"/>
          </a:p>
        </p:txBody>
      </p:sp>
      <p:sp>
        <p:nvSpPr>
          <p:cNvPr id="4" name="Text Placeholder 3">
            <a:extLst>
              <a:ext uri="{FF2B5EF4-FFF2-40B4-BE49-F238E27FC236}">
                <a16:creationId xmlns:a16="http://schemas.microsoft.com/office/drawing/2014/main" id="{FBC4288A-F4C0-4135-89A2-52B676AF43B7}"/>
              </a:ext>
            </a:extLst>
          </p:cNvPr>
          <p:cNvSpPr>
            <a:spLocks noGrp="1"/>
          </p:cNvSpPr>
          <p:nvPr>
            <p:ph type="body" sz="half" idx="2"/>
          </p:nvPr>
        </p:nvSpPr>
        <p:spPr/>
        <p:txBody>
          <a:bodyPr/>
          <a:lstStyle/>
          <a:p>
            <a:r>
              <a:rPr lang="en-US" dirty="0">
                <a:solidFill>
                  <a:schemeClr val="tx1"/>
                </a:solidFill>
              </a:rPr>
              <a:t>Data Science Overview</a:t>
            </a:r>
          </a:p>
        </p:txBody>
      </p:sp>
      <p:sp>
        <p:nvSpPr>
          <p:cNvPr id="5" name="Date Placeholder 4">
            <a:extLst>
              <a:ext uri="{FF2B5EF4-FFF2-40B4-BE49-F238E27FC236}">
                <a16:creationId xmlns:a16="http://schemas.microsoft.com/office/drawing/2014/main" id="{1E8FCC12-6CF7-4161-AD97-4BC141D15D59}"/>
              </a:ext>
            </a:extLst>
          </p:cNvPr>
          <p:cNvSpPr>
            <a:spLocks noGrp="1"/>
          </p:cNvSpPr>
          <p:nvPr>
            <p:ph type="dt" sz="half" idx="10"/>
          </p:nvPr>
        </p:nvSpPr>
        <p:spPr/>
        <p:txBody>
          <a:bodyPr/>
          <a:lstStyle/>
          <a:p>
            <a:fld id="{2BD644C9-7BC7-4D6F-B8D9-1CF000CA5F8E}" type="datetime1">
              <a:rPr lang="en-US" smtClean="0"/>
              <a:t>2/18/19</a:t>
            </a:fld>
            <a:endParaRPr lang="en-US"/>
          </a:p>
        </p:txBody>
      </p:sp>
    </p:spTree>
    <p:extLst>
      <p:ext uri="{BB962C8B-B14F-4D97-AF65-F5344CB8AC3E}">
        <p14:creationId xmlns:p14="http://schemas.microsoft.com/office/powerpoint/2010/main" val="322851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99D7-EE9C-4A35-9D83-1CF9F34296C4}"/>
              </a:ext>
            </a:extLst>
          </p:cNvPr>
          <p:cNvSpPr>
            <a:spLocks noGrp="1"/>
          </p:cNvSpPr>
          <p:nvPr>
            <p:ph type="title"/>
          </p:nvPr>
        </p:nvSpPr>
        <p:spPr/>
        <p:txBody>
          <a:bodyPr/>
          <a:lstStyle/>
          <a:p>
            <a:r>
              <a:rPr lang="en-US" dirty="0"/>
              <a:t>output</a:t>
            </a:r>
          </a:p>
        </p:txBody>
      </p:sp>
      <p:sp>
        <p:nvSpPr>
          <p:cNvPr id="3" name="Date Placeholder 2">
            <a:extLst>
              <a:ext uri="{FF2B5EF4-FFF2-40B4-BE49-F238E27FC236}">
                <a16:creationId xmlns:a16="http://schemas.microsoft.com/office/drawing/2014/main" id="{E1688495-0B18-4A82-A981-27D6762F6691}"/>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6BDA32CC-4FE1-4F1F-BA58-F4427BDD8507}"/>
              </a:ext>
            </a:extLst>
          </p:cNvPr>
          <p:cNvSpPr>
            <a:spLocks noGrp="1"/>
          </p:cNvSpPr>
          <p:nvPr>
            <p:ph type="sldNum" sz="quarter" idx="4"/>
          </p:nvPr>
        </p:nvSpPr>
        <p:spPr/>
        <p:txBody>
          <a:bodyPr/>
          <a:lstStyle/>
          <a:p>
            <a:r>
              <a:rPr lang="en-US"/>
              <a:t>Slide no. </a:t>
            </a:r>
            <a:fld id="{7240F3D1-AE27-48C7-9FC9-EF8542F23A88}" type="slidenum">
              <a:rPr lang="en-US" smtClean="0"/>
              <a:pPr/>
              <a:t>10</a:t>
            </a:fld>
            <a:endParaRPr lang="en-US" dirty="0"/>
          </a:p>
        </p:txBody>
      </p:sp>
      <p:sp>
        <p:nvSpPr>
          <p:cNvPr id="5" name="Rectangle 4">
            <a:extLst>
              <a:ext uri="{FF2B5EF4-FFF2-40B4-BE49-F238E27FC236}">
                <a16:creationId xmlns:a16="http://schemas.microsoft.com/office/drawing/2014/main" id="{1EAB46AD-FFCC-4BC3-AF73-5FA8CBBB7B5A}"/>
              </a:ext>
            </a:extLst>
          </p:cNvPr>
          <p:cNvSpPr/>
          <p:nvPr/>
        </p:nvSpPr>
        <p:spPr>
          <a:xfrm>
            <a:off x="83488" y="891540"/>
            <a:ext cx="8941241" cy="2308324"/>
          </a:xfrm>
          <a:prstGeom prst="rect">
            <a:avLst/>
          </a:prstGeom>
        </p:spPr>
        <p:txBody>
          <a:bodyPr wrap="square">
            <a:spAutoFit/>
          </a:bodyPr>
          <a:lstStyle/>
          <a:p>
            <a:r>
              <a:rPr lang="en-US" dirty="0"/>
              <a:t>The output depends on whether you use the KNN algorithm for </a:t>
            </a:r>
            <a:r>
              <a:rPr lang="en-US" dirty="0">
                <a:solidFill>
                  <a:srgbClr val="0070C0"/>
                </a:solidFill>
              </a:rPr>
              <a:t>classification</a:t>
            </a:r>
            <a:r>
              <a:rPr lang="en-US" dirty="0"/>
              <a:t> or </a:t>
            </a:r>
            <a:r>
              <a:rPr lang="en-US" dirty="0">
                <a:solidFill>
                  <a:srgbClr val="0070C0"/>
                </a:solidFill>
              </a:rPr>
              <a:t>regression</a:t>
            </a:r>
            <a:r>
              <a:rPr lang="en-US" dirty="0"/>
              <a:t>.</a:t>
            </a:r>
          </a:p>
          <a:p>
            <a:endParaRPr lang="en-US" dirty="0"/>
          </a:p>
          <a:p>
            <a:pPr marL="342900" indent="-342900">
              <a:buFont typeface="+mj-lt"/>
              <a:buAutoNum type="arabicPeriod"/>
            </a:pPr>
            <a:r>
              <a:rPr lang="en-US" dirty="0"/>
              <a:t>In KNN </a:t>
            </a:r>
            <a:r>
              <a:rPr lang="en-US" dirty="0">
                <a:solidFill>
                  <a:srgbClr val="0070C0"/>
                </a:solidFill>
              </a:rPr>
              <a:t>classification</a:t>
            </a:r>
            <a:r>
              <a:rPr lang="en-US" dirty="0"/>
              <a:t>, the predicted class </a:t>
            </a:r>
            <a:r>
              <a:rPr lang="en-US" dirty="0">
                <a:solidFill>
                  <a:srgbClr val="0070C0"/>
                </a:solidFill>
              </a:rPr>
              <a:t>label</a:t>
            </a:r>
            <a:r>
              <a:rPr lang="en-US" dirty="0"/>
              <a:t> is determined by the voting for the nearest neighbors, that is, the majority class label in the set of the selected </a:t>
            </a:r>
            <a:r>
              <a:rPr lang="en-US" dirty="0">
                <a:highlight>
                  <a:srgbClr val="FFFF00"/>
                </a:highlight>
              </a:rPr>
              <a:t>k instances </a:t>
            </a:r>
            <a:r>
              <a:rPr lang="en-US" dirty="0"/>
              <a:t>is returned.</a:t>
            </a:r>
          </a:p>
          <a:p>
            <a:pPr marL="342900" indent="-342900">
              <a:buFont typeface="+mj-lt"/>
              <a:buAutoNum type="arabicPeriod"/>
            </a:pPr>
            <a:endParaRPr lang="en-US" dirty="0"/>
          </a:p>
          <a:p>
            <a:pPr marL="342900" indent="-342900">
              <a:buFont typeface="+mj-lt"/>
              <a:buAutoNum type="arabicPeriod"/>
            </a:pPr>
            <a:r>
              <a:rPr lang="en-US" dirty="0"/>
              <a:t>In KNN </a:t>
            </a:r>
            <a:r>
              <a:rPr lang="en-US" dirty="0">
                <a:solidFill>
                  <a:srgbClr val="0070C0"/>
                </a:solidFill>
              </a:rPr>
              <a:t>regression</a:t>
            </a:r>
            <a:r>
              <a:rPr lang="en-US" dirty="0"/>
              <a:t>, the average value of the target function values of the nearest neighbors is returned as the predicted value.</a:t>
            </a:r>
          </a:p>
          <a:p>
            <a:endParaRPr lang="en-US" dirty="0"/>
          </a:p>
        </p:txBody>
      </p:sp>
    </p:spTree>
    <p:extLst>
      <p:ext uri="{BB962C8B-B14F-4D97-AF65-F5344CB8AC3E}">
        <p14:creationId xmlns:p14="http://schemas.microsoft.com/office/powerpoint/2010/main" val="2850852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2CD6-6B41-4B3A-B162-4B239D60160C}"/>
              </a:ext>
            </a:extLst>
          </p:cNvPr>
          <p:cNvSpPr>
            <a:spLocks noGrp="1"/>
          </p:cNvSpPr>
          <p:nvPr>
            <p:ph type="title"/>
          </p:nvPr>
        </p:nvSpPr>
        <p:spPr/>
        <p:txBody>
          <a:bodyPr/>
          <a:lstStyle/>
          <a:p>
            <a:r>
              <a:rPr lang="en-US" dirty="0"/>
              <a:t>Evaluation – 1 (random input test sample)</a:t>
            </a:r>
          </a:p>
        </p:txBody>
      </p:sp>
      <p:sp>
        <p:nvSpPr>
          <p:cNvPr id="3" name="Date Placeholder 2">
            <a:extLst>
              <a:ext uri="{FF2B5EF4-FFF2-40B4-BE49-F238E27FC236}">
                <a16:creationId xmlns:a16="http://schemas.microsoft.com/office/drawing/2014/main" id="{337DBD44-46AD-4842-B81A-802195CB1F2B}"/>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9282E6F4-BAE8-48A2-97E9-F3BA1AEE8AA3}"/>
              </a:ext>
            </a:extLst>
          </p:cNvPr>
          <p:cNvSpPr>
            <a:spLocks noGrp="1"/>
          </p:cNvSpPr>
          <p:nvPr>
            <p:ph type="sldNum" sz="quarter" idx="4"/>
          </p:nvPr>
        </p:nvSpPr>
        <p:spPr/>
        <p:txBody>
          <a:bodyPr/>
          <a:lstStyle/>
          <a:p>
            <a:r>
              <a:rPr lang="en-US"/>
              <a:t>Slide no. </a:t>
            </a:r>
            <a:fld id="{7240F3D1-AE27-48C7-9FC9-EF8542F23A88}" type="slidenum">
              <a:rPr lang="en-US" smtClean="0"/>
              <a:pPr/>
              <a:t>11</a:t>
            </a:fld>
            <a:endParaRPr lang="en-US" dirty="0"/>
          </a:p>
        </p:txBody>
      </p:sp>
      <p:sp>
        <p:nvSpPr>
          <p:cNvPr id="5" name="AutoShape 2" descr="Image result for training dataset">
            <a:extLst>
              <a:ext uri="{FF2B5EF4-FFF2-40B4-BE49-F238E27FC236}">
                <a16:creationId xmlns:a16="http://schemas.microsoft.com/office/drawing/2014/main" id="{3D07A493-4ECF-4E2F-8448-C2EBEFF7E5C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F3D382D8-E16E-4FAC-B833-5773F41306C0}"/>
              </a:ext>
            </a:extLst>
          </p:cNvPr>
          <p:cNvPicPr>
            <a:picLocks noChangeAspect="1"/>
          </p:cNvPicPr>
          <p:nvPr/>
        </p:nvPicPr>
        <p:blipFill>
          <a:blip r:embed="rId2"/>
          <a:stretch>
            <a:fillRect/>
          </a:stretch>
        </p:blipFill>
        <p:spPr>
          <a:xfrm>
            <a:off x="0" y="1024902"/>
            <a:ext cx="2556573" cy="1361292"/>
          </a:xfrm>
          <a:prstGeom prst="rect">
            <a:avLst/>
          </a:prstGeom>
        </p:spPr>
      </p:pic>
      <p:sp>
        <p:nvSpPr>
          <p:cNvPr id="8" name="TextBox 7">
            <a:extLst>
              <a:ext uri="{FF2B5EF4-FFF2-40B4-BE49-F238E27FC236}">
                <a16:creationId xmlns:a16="http://schemas.microsoft.com/office/drawing/2014/main" id="{4DB2202F-0C04-410B-A0FA-79C471288C5F}"/>
              </a:ext>
            </a:extLst>
          </p:cNvPr>
          <p:cNvSpPr txBox="1"/>
          <p:nvPr/>
        </p:nvSpPr>
        <p:spPr>
          <a:xfrm>
            <a:off x="326923" y="2419350"/>
            <a:ext cx="2027582" cy="261610"/>
          </a:xfrm>
          <a:prstGeom prst="rect">
            <a:avLst/>
          </a:prstGeom>
          <a:noFill/>
        </p:spPr>
        <p:txBody>
          <a:bodyPr wrap="square" rtlCol="0">
            <a:spAutoFit/>
          </a:bodyPr>
          <a:lstStyle/>
          <a:p>
            <a:r>
              <a:rPr lang="en-US" sz="1100" dirty="0"/>
              <a:t>Training dataset</a:t>
            </a:r>
          </a:p>
        </p:txBody>
      </p:sp>
      <p:sp>
        <p:nvSpPr>
          <p:cNvPr id="20" name="TextBox 19">
            <a:extLst>
              <a:ext uri="{FF2B5EF4-FFF2-40B4-BE49-F238E27FC236}">
                <a16:creationId xmlns:a16="http://schemas.microsoft.com/office/drawing/2014/main" id="{29475CF2-8437-4340-BE09-2D05B6E58990}"/>
              </a:ext>
            </a:extLst>
          </p:cNvPr>
          <p:cNvSpPr txBox="1"/>
          <p:nvPr/>
        </p:nvSpPr>
        <p:spPr>
          <a:xfrm>
            <a:off x="3037233" y="1529089"/>
            <a:ext cx="1007994" cy="261610"/>
          </a:xfrm>
          <a:prstGeom prst="rect">
            <a:avLst/>
          </a:prstGeom>
          <a:noFill/>
        </p:spPr>
        <p:txBody>
          <a:bodyPr wrap="square" rtlCol="0">
            <a:spAutoFit/>
          </a:bodyPr>
          <a:lstStyle/>
          <a:p>
            <a:r>
              <a:rPr lang="en-US" sz="1100" dirty="0"/>
              <a:t>Load into</a:t>
            </a:r>
          </a:p>
        </p:txBody>
      </p:sp>
      <p:pic>
        <p:nvPicPr>
          <p:cNvPr id="23" name="Picture 22">
            <a:extLst>
              <a:ext uri="{FF2B5EF4-FFF2-40B4-BE49-F238E27FC236}">
                <a16:creationId xmlns:a16="http://schemas.microsoft.com/office/drawing/2014/main" id="{9996FD5E-CE4F-43B3-9136-5F43A7CD775F}"/>
              </a:ext>
            </a:extLst>
          </p:cNvPr>
          <p:cNvPicPr>
            <a:picLocks noChangeAspect="1"/>
          </p:cNvPicPr>
          <p:nvPr/>
        </p:nvPicPr>
        <p:blipFill>
          <a:blip r:embed="rId3"/>
          <a:stretch>
            <a:fillRect/>
          </a:stretch>
        </p:blipFill>
        <p:spPr>
          <a:xfrm>
            <a:off x="7086600" y="1036822"/>
            <a:ext cx="1928813" cy="1186962"/>
          </a:xfrm>
          <a:prstGeom prst="rect">
            <a:avLst/>
          </a:prstGeom>
        </p:spPr>
      </p:pic>
      <p:sp>
        <p:nvSpPr>
          <p:cNvPr id="27" name="TextBox 26">
            <a:extLst>
              <a:ext uri="{FF2B5EF4-FFF2-40B4-BE49-F238E27FC236}">
                <a16:creationId xmlns:a16="http://schemas.microsoft.com/office/drawing/2014/main" id="{AD14040B-AFAD-445E-80A5-182047368759}"/>
              </a:ext>
            </a:extLst>
          </p:cNvPr>
          <p:cNvSpPr txBox="1"/>
          <p:nvPr/>
        </p:nvSpPr>
        <p:spPr>
          <a:xfrm>
            <a:off x="5504208" y="1705548"/>
            <a:ext cx="1282148" cy="261610"/>
          </a:xfrm>
          <a:prstGeom prst="rect">
            <a:avLst/>
          </a:prstGeom>
          <a:noFill/>
        </p:spPr>
        <p:txBody>
          <a:bodyPr wrap="square" rtlCol="0">
            <a:spAutoFit/>
          </a:bodyPr>
          <a:lstStyle/>
          <a:p>
            <a:r>
              <a:rPr lang="en-US" sz="1100" dirty="0"/>
              <a:t>Test sample input</a:t>
            </a:r>
          </a:p>
        </p:txBody>
      </p:sp>
      <p:pic>
        <p:nvPicPr>
          <p:cNvPr id="29" name="Picture 28">
            <a:extLst>
              <a:ext uri="{FF2B5EF4-FFF2-40B4-BE49-F238E27FC236}">
                <a16:creationId xmlns:a16="http://schemas.microsoft.com/office/drawing/2014/main" id="{7F958997-CC15-4A77-9DBD-A034A2A4F863}"/>
              </a:ext>
            </a:extLst>
          </p:cNvPr>
          <p:cNvPicPr>
            <a:picLocks noChangeAspect="1"/>
          </p:cNvPicPr>
          <p:nvPr/>
        </p:nvPicPr>
        <p:blipFill>
          <a:blip r:embed="rId4"/>
          <a:stretch>
            <a:fillRect/>
          </a:stretch>
        </p:blipFill>
        <p:spPr>
          <a:xfrm>
            <a:off x="3403683" y="3526148"/>
            <a:ext cx="1151479" cy="1151479"/>
          </a:xfrm>
          <a:prstGeom prst="rect">
            <a:avLst/>
          </a:prstGeom>
        </p:spPr>
      </p:pic>
      <p:pic>
        <p:nvPicPr>
          <p:cNvPr id="32" name="Picture 31">
            <a:extLst>
              <a:ext uri="{FF2B5EF4-FFF2-40B4-BE49-F238E27FC236}">
                <a16:creationId xmlns:a16="http://schemas.microsoft.com/office/drawing/2014/main" id="{A357DD14-BD60-4C3C-9004-E2CA2304E108}"/>
              </a:ext>
            </a:extLst>
          </p:cNvPr>
          <p:cNvPicPr>
            <a:picLocks noChangeAspect="1"/>
          </p:cNvPicPr>
          <p:nvPr/>
        </p:nvPicPr>
        <p:blipFill>
          <a:blip r:embed="rId5"/>
          <a:stretch>
            <a:fillRect/>
          </a:stretch>
        </p:blipFill>
        <p:spPr>
          <a:xfrm>
            <a:off x="5883486" y="2314797"/>
            <a:ext cx="3131927" cy="651924"/>
          </a:xfrm>
          <a:prstGeom prst="rect">
            <a:avLst/>
          </a:prstGeom>
        </p:spPr>
      </p:pic>
      <p:pic>
        <p:nvPicPr>
          <p:cNvPr id="33" name="Picture 32">
            <a:extLst>
              <a:ext uri="{FF2B5EF4-FFF2-40B4-BE49-F238E27FC236}">
                <a16:creationId xmlns:a16="http://schemas.microsoft.com/office/drawing/2014/main" id="{02E2EDE0-5FDF-40B2-82B5-2707C8361E7C}"/>
              </a:ext>
            </a:extLst>
          </p:cNvPr>
          <p:cNvPicPr>
            <a:picLocks noChangeAspect="1"/>
          </p:cNvPicPr>
          <p:nvPr/>
        </p:nvPicPr>
        <p:blipFill>
          <a:blip r:embed="rId6"/>
          <a:stretch>
            <a:fillRect/>
          </a:stretch>
        </p:blipFill>
        <p:spPr>
          <a:xfrm>
            <a:off x="5058037" y="3430236"/>
            <a:ext cx="4021080" cy="1033839"/>
          </a:xfrm>
          <a:prstGeom prst="rect">
            <a:avLst/>
          </a:prstGeom>
        </p:spPr>
      </p:pic>
      <mc:AlternateContent xmlns:mc="http://schemas.openxmlformats.org/markup-compatibility/2006" xmlns:p14="http://schemas.microsoft.com/office/powerpoint/2010/main">
        <mc:Choice Requires="p14">
          <p:contentPart p14:bwMode="auto" r:id="rId7">
            <p14:nvContentPartPr>
              <p14:cNvPr id="34" name="Ink 33">
                <a:extLst>
                  <a:ext uri="{FF2B5EF4-FFF2-40B4-BE49-F238E27FC236}">
                    <a16:creationId xmlns:a16="http://schemas.microsoft.com/office/drawing/2014/main" id="{BC3B5348-92EE-4407-ABE9-B38D04F52369}"/>
                  </a:ext>
                </a:extLst>
              </p14:cNvPr>
              <p14:cNvContentPartPr/>
              <p14:nvPr/>
            </p14:nvContentPartPr>
            <p14:xfrm>
              <a:off x="8094517" y="3465830"/>
              <a:ext cx="984600" cy="416880"/>
            </p14:xfrm>
          </p:contentPart>
        </mc:Choice>
        <mc:Fallback xmlns="">
          <p:pic>
            <p:nvPicPr>
              <p:cNvPr id="34" name="Ink 33">
                <a:extLst>
                  <a:ext uri="{FF2B5EF4-FFF2-40B4-BE49-F238E27FC236}">
                    <a16:creationId xmlns:a16="http://schemas.microsoft.com/office/drawing/2014/main" id="{BC3B5348-92EE-4407-ABE9-B38D04F52369}"/>
                  </a:ext>
                </a:extLst>
              </p:cNvPr>
              <p:cNvPicPr/>
              <p:nvPr/>
            </p:nvPicPr>
            <p:blipFill>
              <a:blip r:embed="rId8"/>
              <a:stretch>
                <a:fillRect/>
              </a:stretch>
            </p:blipFill>
            <p:spPr>
              <a:xfrm>
                <a:off x="8088037" y="3459350"/>
                <a:ext cx="996840" cy="429120"/>
              </a:xfrm>
              <a:prstGeom prst="rect">
                <a:avLst/>
              </a:prstGeom>
            </p:spPr>
          </p:pic>
        </mc:Fallback>
      </mc:AlternateContent>
      <p:cxnSp>
        <p:nvCxnSpPr>
          <p:cNvPr id="35" name="Straight Arrow Connector 34">
            <a:extLst>
              <a:ext uri="{FF2B5EF4-FFF2-40B4-BE49-F238E27FC236}">
                <a16:creationId xmlns:a16="http://schemas.microsoft.com/office/drawing/2014/main" id="{C68C3421-72F1-4270-97F3-1324961A7C0C}"/>
              </a:ext>
            </a:extLst>
          </p:cNvPr>
          <p:cNvCxnSpPr>
            <a:cxnSpLocks/>
          </p:cNvCxnSpPr>
          <p:nvPr/>
        </p:nvCxnSpPr>
        <p:spPr>
          <a:xfrm>
            <a:off x="4520624" y="3802960"/>
            <a:ext cx="98358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49F51F0A-5B05-4087-95D4-6917601257C3}"/>
              </a:ext>
            </a:extLst>
          </p:cNvPr>
          <p:cNvPicPr>
            <a:picLocks noChangeAspect="1"/>
          </p:cNvPicPr>
          <p:nvPr/>
        </p:nvPicPr>
        <p:blipFill>
          <a:blip r:embed="rId9"/>
          <a:stretch>
            <a:fillRect/>
          </a:stretch>
        </p:blipFill>
        <p:spPr>
          <a:xfrm>
            <a:off x="2655412" y="1024902"/>
            <a:ext cx="2466975" cy="1847850"/>
          </a:xfrm>
          <a:prstGeom prst="rect">
            <a:avLst/>
          </a:prstGeom>
        </p:spPr>
      </p:pic>
      <p:sp>
        <p:nvSpPr>
          <p:cNvPr id="43" name="Callout: Line with Border and Accent Bar 42">
            <a:extLst>
              <a:ext uri="{FF2B5EF4-FFF2-40B4-BE49-F238E27FC236}">
                <a16:creationId xmlns:a16="http://schemas.microsoft.com/office/drawing/2014/main" id="{3731DA31-06CF-4F33-AEF8-3FB9FDDADD1F}"/>
              </a:ext>
            </a:extLst>
          </p:cNvPr>
          <p:cNvSpPr/>
          <p:nvPr/>
        </p:nvSpPr>
        <p:spPr>
          <a:xfrm>
            <a:off x="140586" y="3916252"/>
            <a:ext cx="3110676" cy="747703"/>
          </a:xfrm>
          <a:prstGeom prst="accentBorderCallout1">
            <a:avLst>
              <a:gd name="adj1" fmla="val -4277"/>
              <a:gd name="adj2" fmla="val -3092"/>
              <a:gd name="adj3" fmla="val -163867"/>
              <a:gd name="adj4" fmla="val 7480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Entire training set considered</a:t>
            </a: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Test sample entered externally</a:t>
            </a:r>
          </a:p>
          <a:p>
            <a:pPr marL="171450" indent="-171450">
              <a:buFont typeface="Arial" panose="020B0604020202020204" pitchFamily="34" charset="0"/>
              <a:buChar char="•"/>
            </a:pPr>
            <a:endParaRPr lang="en-US" sz="1200" dirty="0">
              <a:solidFill>
                <a:schemeClr val="tx1"/>
              </a:solidFill>
            </a:endParaRPr>
          </a:p>
        </p:txBody>
      </p:sp>
      <p:cxnSp>
        <p:nvCxnSpPr>
          <p:cNvPr id="10" name="Straight Arrow Connector 9">
            <a:extLst>
              <a:ext uri="{FF2B5EF4-FFF2-40B4-BE49-F238E27FC236}">
                <a16:creationId xmlns:a16="http://schemas.microsoft.com/office/drawing/2014/main" id="{B77F0A7A-95E1-4557-8F48-D2AAB05FC4ED}"/>
              </a:ext>
            </a:extLst>
          </p:cNvPr>
          <p:cNvCxnSpPr>
            <a:cxnSpLocks/>
          </p:cNvCxnSpPr>
          <p:nvPr/>
        </p:nvCxnSpPr>
        <p:spPr>
          <a:xfrm>
            <a:off x="2137984" y="1948827"/>
            <a:ext cx="8371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D8AC65B-2E20-4E00-BC3A-CB827960FC38}"/>
              </a:ext>
            </a:extLst>
          </p:cNvPr>
          <p:cNvCxnSpPr>
            <a:cxnSpLocks/>
          </p:cNvCxnSpPr>
          <p:nvPr/>
        </p:nvCxnSpPr>
        <p:spPr>
          <a:xfrm flipH="1">
            <a:off x="4959178" y="1955221"/>
            <a:ext cx="2340479" cy="119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221A0A-B231-4BA2-8BA6-6DE1B5AF6E4F}"/>
              </a:ext>
            </a:extLst>
          </p:cNvPr>
          <p:cNvCxnSpPr>
            <a:cxnSpLocks/>
          </p:cNvCxnSpPr>
          <p:nvPr/>
        </p:nvCxnSpPr>
        <p:spPr>
          <a:xfrm>
            <a:off x="3979421" y="2779411"/>
            <a:ext cx="1" cy="7467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561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2CD6-6B41-4B3A-B162-4B239D60160C}"/>
              </a:ext>
            </a:extLst>
          </p:cNvPr>
          <p:cNvSpPr>
            <a:spLocks noGrp="1"/>
          </p:cNvSpPr>
          <p:nvPr>
            <p:ph type="title"/>
          </p:nvPr>
        </p:nvSpPr>
        <p:spPr>
          <a:xfrm>
            <a:off x="31405" y="8398"/>
            <a:ext cx="9144000" cy="891540"/>
          </a:xfrm>
        </p:spPr>
        <p:txBody>
          <a:bodyPr>
            <a:normAutofit fontScale="90000"/>
          </a:bodyPr>
          <a:lstStyle/>
          <a:p>
            <a:r>
              <a:rPr lang="en-US" dirty="0"/>
              <a:t>Evaluation – 2 (Leave-one-out </a:t>
            </a:r>
            <a:r>
              <a:rPr lang="en-US" dirty="0" err="1"/>
              <a:t>croSs</a:t>
            </a:r>
            <a:r>
              <a:rPr lang="en-US" dirty="0"/>
              <a:t>-validation - </a:t>
            </a:r>
            <a:r>
              <a:rPr lang="en-US" dirty="0" err="1"/>
              <a:t>loocv</a:t>
            </a:r>
            <a:r>
              <a:rPr lang="en-US" dirty="0"/>
              <a:t>)</a:t>
            </a:r>
          </a:p>
        </p:txBody>
      </p:sp>
      <p:sp>
        <p:nvSpPr>
          <p:cNvPr id="3" name="Date Placeholder 2">
            <a:extLst>
              <a:ext uri="{FF2B5EF4-FFF2-40B4-BE49-F238E27FC236}">
                <a16:creationId xmlns:a16="http://schemas.microsoft.com/office/drawing/2014/main" id="{337DBD44-46AD-4842-B81A-802195CB1F2B}"/>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9282E6F4-BAE8-48A2-97E9-F3BA1AEE8AA3}"/>
              </a:ext>
            </a:extLst>
          </p:cNvPr>
          <p:cNvSpPr>
            <a:spLocks noGrp="1"/>
          </p:cNvSpPr>
          <p:nvPr>
            <p:ph type="sldNum" sz="quarter" idx="4"/>
          </p:nvPr>
        </p:nvSpPr>
        <p:spPr/>
        <p:txBody>
          <a:bodyPr/>
          <a:lstStyle/>
          <a:p>
            <a:r>
              <a:rPr lang="en-US"/>
              <a:t>Slide no. </a:t>
            </a:r>
            <a:fld id="{7240F3D1-AE27-48C7-9FC9-EF8542F23A88}" type="slidenum">
              <a:rPr lang="en-US" smtClean="0"/>
              <a:pPr/>
              <a:t>12</a:t>
            </a:fld>
            <a:endParaRPr lang="en-US" dirty="0"/>
          </a:p>
        </p:txBody>
      </p:sp>
      <p:sp>
        <p:nvSpPr>
          <p:cNvPr id="5" name="AutoShape 2" descr="Image result for training dataset">
            <a:extLst>
              <a:ext uri="{FF2B5EF4-FFF2-40B4-BE49-F238E27FC236}">
                <a16:creationId xmlns:a16="http://schemas.microsoft.com/office/drawing/2014/main" id="{3D07A493-4ECF-4E2F-8448-C2EBEFF7E5C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F3D382D8-E16E-4FAC-B833-5773F41306C0}"/>
              </a:ext>
            </a:extLst>
          </p:cNvPr>
          <p:cNvPicPr>
            <a:picLocks noChangeAspect="1"/>
          </p:cNvPicPr>
          <p:nvPr/>
        </p:nvPicPr>
        <p:blipFill>
          <a:blip r:embed="rId2"/>
          <a:stretch>
            <a:fillRect/>
          </a:stretch>
        </p:blipFill>
        <p:spPr>
          <a:xfrm>
            <a:off x="40929" y="976476"/>
            <a:ext cx="1973089" cy="1050606"/>
          </a:xfrm>
          <a:prstGeom prst="rect">
            <a:avLst/>
          </a:prstGeom>
        </p:spPr>
      </p:pic>
      <p:sp>
        <p:nvSpPr>
          <p:cNvPr id="8" name="TextBox 7">
            <a:extLst>
              <a:ext uri="{FF2B5EF4-FFF2-40B4-BE49-F238E27FC236}">
                <a16:creationId xmlns:a16="http://schemas.microsoft.com/office/drawing/2014/main" id="{4DB2202F-0C04-410B-A0FA-79C471288C5F}"/>
              </a:ext>
            </a:extLst>
          </p:cNvPr>
          <p:cNvSpPr txBox="1"/>
          <p:nvPr/>
        </p:nvSpPr>
        <p:spPr>
          <a:xfrm>
            <a:off x="371192" y="2038274"/>
            <a:ext cx="2027582" cy="261610"/>
          </a:xfrm>
          <a:prstGeom prst="rect">
            <a:avLst/>
          </a:prstGeom>
          <a:noFill/>
        </p:spPr>
        <p:txBody>
          <a:bodyPr wrap="square" rtlCol="0">
            <a:spAutoFit/>
          </a:bodyPr>
          <a:lstStyle/>
          <a:p>
            <a:r>
              <a:rPr lang="en-US" sz="1100" dirty="0"/>
              <a:t>Training dataset</a:t>
            </a:r>
          </a:p>
        </p:txBody>
      </p:sp>
      <p:sp>
        <p:nvSpPr>
          <p:cNvPr id="20" name="TextBox 19">
            <a:extLst>
              <a:ext uri="{FF2B5EF4-FFF2-40B4-BE49-F238E27FC236}">
                <a16:creationId xmlns:a16="http://schemas.microsoft.com/office/drawing/2014/main" id="{29475CF2-8437-4340-BE09-2D05B6E58990}"/>
              </a:ext>
            </a:extLst>
          </p:cNvPr>
          <p:cNvSpPr txBox="1"/>
          <p:nvPr/>
        </p:nvSpPr>
        <p:spPr>
          <a:xfrm>
            <a:off x="1919377" y="1214067"/>
            <a:ext cx="760495" cy="261610"/>
          </a:xfrm>
          <a:prstGeom prst="rect">
            <a:avLst/>
          </a:prstGeom>
          <a:noFill/>
        </p:spPr>
        <p:txBody>
          <a:bodyPr wrap="square" rtlCol="0">
            <a:spAutoFit/>
          </a:bodyPr>
          <a:lstStyle/>
          <a:p>
            <a:r>
              <a:rPr lang="en-US" sz="1100" dirty="0"/>
              <a:t>Split into</a:t>
            </a:r>
          </a:p>
        </p:txBody>
      </p:sp>
      <p:pic>
        <p:nvPicPr>
          <p:cNvPr id="29" name="Picture 28">
            <a:extLst>
              <a:ext uri="{FF2B5EF4-FFF2-40B4-BE49-F238E27FC236}">
                <a16:creationId xmlns:a16="http://schemas.microsoft.com/office/drawing/2014/main" id="{7F958997-CC15-4A77-9DBD-A034A2A4F863}"/>
              </a:ext>
            </a:extLst>
          </p:cNvPr>
          <p:cNvPicPr>
            <a:picLocks noChangeAspect="1"/>
          </p:cNvPicPr>
          <p:nvPr/>
        </p:nvPicPr>
        <p:blipFill>
          <a:blip r:embed="rId3"/>
          <a:stretch>
            <a:fillRect/>
          </a:stretch>
        </p:blipFill>
        <p:spPr>
          <a:xfrm>
            <a:off x="3794909" y="3069131"/>
            <a:ext cx="868311" cy="868311"/>
          </a:xfrm>
          <a:prstGeom prst="rect">
            <a:avLst/>
          </a:prstGeom>
        </p:spPr>
      </p:pic>
      <p:cxnSp>
        <p:nvCxnSpPr>
          <p:cNvPr id="31" name="Straight Arrow Connector 30">
            <a:extLst>
              <a:ext uri="{FF2B5EF4-FFF2-40B4-BE49-F238E27FC236}">
                <a16:creationId xmlns:a16="http://schemas.microsoft.com/office/drawing/2014/main" id="{02221A0A-B231-4BA2-8BA6-6DE1B5AF6E4F}"/>
              </a:ext>
            </a:extLst>
          </p:cNvPr>
          <p:cNvCxnSpPr>
            <a:cxnSpLocks/>
            <a:endCxn id="29" idx="0"/>
          </p:cNvCxnSpPr>
          <p:nvPr/>
        </p:nvCxnSpPr>
        <p:spPr>
          <a:xfrm flipH="1">
            <a:off x="4229065" y="2240155"/>
            <a:ext cx="950834" cy="828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02E2EDE0-5FDF-40B2-82B5-2707C8361E7C}"/>
              </a:ext>
            </a:extLst>
          </p:cNvPr>
          <p:cNvPicPr>
            <a:picLocks noChangeAspect="1"/>
          </p:cNvPicPr>
          <p:nvPr/>
        </p:nvPicPr>
        <p:blipFill>
          <a:blip r:embed="rId4"/>
          <a:stretch>
            <a:fillRect/>
          </a:stretch>
        </p:blipFill>
        <p:spPr>
          <a:xfrm>
            <a:off x="5614910" y="3094186"/>
            <a:ext cx="3259336" cy="837991"/>
          </a:xfrm>
          <a:prstGeom prst="rect">
            <a:avLst/>
          </a:prstGeom>
        </p:spPr>
      </p:pic>
      <mc:AlternateContent xmlns:mc="http://schemas.openxmlformats.org/markup-compatibility/2006" xmlns:p14="http://schemas.microsoft.com/office/powerpoint/2010/main">
        <mc:Choice Requires="p14">
          <p:contentPart p14:bwMode="auto" r:id="rId5">
            <p14:nvContentPartPr>
              <p14:cNvPr id="34" name="Ink 33">
                <a:extLst>
                  <a:ext uri="{FF2B5EF4-FFF2-40B4-BE49-F238E27FC236}">
                    <a16:creationId xmlns:a16="http://schemas.microsoft.com/office/drawing/2014/main" id="{BC3B5348-92EE-4407-ABE9-B38D04F52369}"/>
                  </a:ext>
                </a:extLst>
              </p14:cNvPr>
              <p14:cNvContentPartPr/>
              <p14:nvPr/>
            </p14:nvContentPartPr>
            <p14:xfrm>
              <a:off x="7889646" y="3094186"/>
              <a:ext cx="984600" cy="324881"/>
            </p14:xfrm>
          </p:contentPart>
        </mc:Choice>
        <mc:Fallback xmlns="">
          <p:pic>
            <p:nvPicPr>
              <p:cNvPr id="34" name="Ink 33">
                <a:extLst>
                  <a:ext uri="{FF2B5EF4-FFF2-40B4-BE49-F238E27FC236}">
                    <a16:creationId xmlns:a16="http://schemas.microsoft.com/office/drawing/2014/main" id="{BC3B5348-92EE-4407-ABE9-B38D04F52369}"/>
                  </a:ext>
                </a:extLst>
              </p:cNvPr>
              <p:cNvPicPr/>
              <p:nvPr/>
            </p:nvPicPr>
            <p:blipFill>
              <a:blip r:embed="rId6"/>
              <a:stretch>
                <a:fillRect/>
              </a:stretch>
            </p:blipFill>
            <p:spPr>
              <a:xfrm>
                <a:off x="7883166" y="3087710"/>
                <a:ext cx="996840" cy="337114"/>
              </a:xfrm>
              <a:prstGeom prst="rect">
                <a:avLst/>
              </a:prstGeom>
            </p:spPr>
          </p:pic>
        </mc:Fallback>
      </mc:AlternateContent>
      <p:cxnSp>
        <p:nvCxnSpPr>
          <p:cNvPr id="35" name="Straight Arrow Connector 34">
            <a:extLst>
              <a:ext uri="{FF2B5EF4-FFF2-40B4-BE49-F238E27FC236}">
                <a16:creationId xmlns:a16="http://schemas.microsoft.com/office/drawing/2014/main" id="{C68C3421-72F1-4270-97F3-1324961A7C0C}"/>
              </a:ext>
            </a:extLst>
          </p:cNvPr>
          <p:cNvCxnSpPr>
            <a:cxnSpLocks/>
          </p:cNvCxnSpPr>
          <p:nvPr/>
        </p:nvCxnSpPr>
        <p:spPr>
          <a:xfrm>
            <a:off x="4628447" y="3513182"/>
            <a:ext cx="98358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397AA36-8098-4413-9BE7-D65B04EC78DD}"/>
              </a:ext>
            </a:extLst>
          </p:cNvPr>
          <p:cNvPicPr>
            <a:picLocks noChangeAspect="1"/>
          </p:cNvPicPr>
          <p:nvPr/>
        </p:nvPicPr>
        <p:blipFill>
          <a:blip r:embed="rId7"/>
          <a:stretch>
            <a:fillRect/>
          </a:stretch>
        </p:blipFill>
        <p:spPr>
          <a:xfrm>
            <a:off x="2517896" y="1032946"/>
            <a:ext cx="1743811" cy="633494"/>
          </a:xfrm>
          <a:prstGeom prst="rect">
            <a:avLst/>
          </a:prstGeom>
        </p:spPr>
      </p:pic>
      <p:pic>
        <p:nvPicPr>
          <p:cNvPr id="14" name="Picture 13">
            <a:extLst>
              <a:ext uri="{FF2B5EF4-FFF2-40B4-BE49-F238E27FC236}">
                <a16:creationId xmlns:a16="http://schemas.microsoft.com/office/drawing/2014/main" id="{CDD1DB1B-3C86-4BEB-A792-E286881CE91B}"/>
              </a:ext>
            </a:extLst>
          </p:cNvPr>
          <p:cNvPicPr>
            <a:picLocks noChangeAspect="1"/>
          </p:cNvPicPr>
          <p:nvPr/>
        </p:nvPicPr>
        <p:blipFill>
          <a:blip r:embed="rId8"/>
          <a:stretch>
            <a:fillRect/>
          </a:stretch>
        </p:blipFill>
        <p:spPr>
          <a:xfrm>
            <a:off x="2529285" y="1692543"/>
            <a:ext cx="1732421" cy="266015"/>
          </a:xfrm>
          <a:prstGeom prst="rect">
            <a:avLst/>
          </a:prstGeom>
        </p:spPr>
      </p:pic>
      <p:cxnSp>
        <p:nvCxnSpPr>
          <p:cNvPr id="26" name="Straight Arrow Connector 25">
            <a:extLst>
              <a:ext uri="{FF2B5EF4-FFF2-40B4-BE49-F238E27FC236}">
                <a16:creationId xmlns:a16="http://schemas.microsoft.com/office/drawing/2014/main" id="{EB3EB8C8-4B1C-4341-83DB-447A58BA05CE}"/>
              </a:ext>
            </a:extLst>
          </p:cNvPr>
          <p:cNvCxnSpPr>
            <a:cxnSpLocks/>
          </p:cNvCxnSpPr>
          <p:nvPr/>
        </p:nvCxnSpPr>
        <p:spPr>
          <a:xfrm>
            <a:off x="4137908" y="1501779"/>
            <a:ext cx="93620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628AB02-F452-4851-BD23-044216D329E8}"/>
              </a:ext>
            </a:extLst>
          </p:cNvPr>
          <p:cNvCxnSpPr>
            <a:cxnSpLocks/>
          </p:cNvCxnSpPr>
          <p:nvPr/>
        </p:nvCxnSpPr>
        <p:spPr>
          <a:xfrm flipH="1">
            <a:off x="7018544" y="1521184"/>
            <a:ext cx="733434" cy="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C073A4F-0E12-480C-B3FA-27FBD0490FB5}"/>
              </a:ext>
            </a:extLst>
          </p:cNvPr>
          <p:cNvCxnSpPr/>
          <p:nvPr/>
        </p:nvCxnSpPr>
        <p:spPr>
          <a:xfrm>
            <a:off x="2299625" y="1666440"/>
            <a:ext cx="2244536" cy="0"/>
          </a:xfrm>
          <a:prstGeom prst="line">
            <a:avLst/>
          </a:prstGeom>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EB5B2383-C814-41DF-8D4B-85227B8EC4DC}"/>
              </a:ext>
            </a:extLst>
          </p:cNvPr>
          <p:cNvSpPr txBox="1"/>
          <p:nvPr/>
        </p:nvSpPr>
        <p:spPr>
          <a:xfrm>
            <a:off x="4161102" y="1244154"/>
            <a:ext cx="760495" cy="261610"/>
          </a:xfrm>
          <a:prstGeom prst="rect">
            <a:avLst/>
          </a:prstGeom>
          <a:noFill/>
        </p:spPr>
        <p:txBody>
          <a:bodyPr wrap="square" rtlCol="0">
            <a:spAutoFit/>
          </a:bodyPr>
          <a:lstStyle/>
          <a:p>
            <a:r>
              <a:rPr lang="en-US" sz="1100" dirty="0"/>
              <a:t>Training</a:t>
            </a:r>
          </a:p>
        </p:txBody>
      </p:sp>
      <p:sp>
        <p:nvSpPr>
          <p:cNvPr id="37" name="TextBox 36">
            <a:extLst>
              <a:ext uri="{FF2B5EF4-FFF2-40B4-BE49-F238E27FC236}">
                <a16:creationId xmlns:a16="http://schemas.microsoft.com/office/drawing/2014/main" id="{1A994541-30FB-43AF-BE1A-BFA203458826}"/>
              </a:ext>
            </a:extLst>
          </p:cNvPr>
          <p:cNvSpPr txBox="1"/>
          <p:nvPr/>
        </p:nvSpPr>
        <p:spPr>
          <a:xfrm>
            <a:off x="7019547" y="1218215"/>
            <a:ext cx="1010139" cy="261610"/>
          </a:xfrm>
          <a:prstGeom prst="rect">
            <a:avLst/>
          </a:prstGeom>
          <a:noFill/>
        </p:spPr>
        <p:txBody>
          <a:bodyPr wrap="square" rtlCol="0">
            <a:spAutoFit/>
          </a:bodyPr>
          <a:lstStyle/>
          <a:p>
            <a:r>
              <a:rPr lang="en-US" sz="1100" dirty="0"/>
              <a:t>1 test sample</a:t>
            </a:r>
          </a:p>
        </p:txBody>
      </p:sp>
      <p:pic>
        <p:nvPicPr>
          <p:cNvPr id="41" name="Picture 40">
            <a:extLst>
              <a:ext uri="{FF2B5EF4-FFF2-40B4-BE49-F238E27FC236}">
                <a16:creationId xmlns:a16="http://schemas.microsoft.com/office/drawing/2014/main" id="{37AFDC6A-0669-4EEE-A989-78C4271EACBD}"/>
              </a:ext>
            </a:extLst>
          </p:cNvPr>
          <p:cNvPicPr>
            <a:picLocks noChangeAspect="1"/>
          </p:cNvPicPr>
          <p:nvPr/>
        </p:nvPicPr>
        <p:blipFill>
          <a:blip r:embed="rId9"/>
          <a:stretch>
            <a:fillRect/>
          </a:stretch>
        </p:blipFill>
        <p:spPr>
          <a:xfrm>
            <a:off x="5055530" y="976777"/>
            <a:ext cx="1975354" cy="1479609"/>
          </a:xfrm>
          <a:prstGeom prst="rect">
            <a:avLst/>
          </a:prstGeom>
        </p:spPr>
      </p:pic>
      <p:pic>
        <p:nvPicPr>
          <p:cNvPr id="45" name="Picture 44">
            <a:extLst>
              <a:ext uri="{FF2B5EF4-FFF2-40B4-BE49-F238E27FC236}">
                <a16:creationId xmlns:a16="http://schemas.microsoft.com/office/drawing/2014/main" id="{8BDA9AEB-76CF-4670-A43F-E32BBA009ADF}"/>
              </a:ext>
            </a:extLst>
          </p:cNvPr>
          <p:cNvPicPr>
            <a:picLocks noChangeAspect="1"/>
          </p:cNvPicPr>
          <p:nvPr/>
        </p:nvPicPr>
        <p:blipFill>
          <a:blip r:embed="rId8"/>
          <a:stretch>
            <a:fillRect/>
          </a:stretch>
        </p:blipFill>
        <p:spPr>
          <a:xfrm>
            <a:off x="7042878" y="1583573"/>
            <a:ext cx="1579149" cy="266015"/>
          </a:xfrm>
          <a:prstGeom prst="rect">
            <a:avLst/>
          </a:prstGeom>
        </p:spPr>
      </p:pic>
      <p:cxnSp>
        <p:nvCxnSpPr>
          <p:cNvPr id="53" name="Connector: Elbow 52">
            <a:extLst>
              <a:ext uri="{FF2B5EF4-FFF2-40B4-BE49-F238E27FC236}">
                <a16:creationId xmlns:a16="http://schemas.microsoft.com/office/drawing/2014/main" id="{FA045305-2168-4960-802C-D30CE68AAFED}"/>
              </a:ext>
            </a:extLst>
          </p:cNvPr>
          <p:cNvCxnSpPr>
            <a:cxnSpLocks/>
            <a:stCxn id="14" idx="3"/>
          </p:cNvCxnSpPr>
          <p:nvPr/>
        </p:nvCxnSpPr>
        <p:spPr>
          <a:xfrm>
            <a:off x="4261706" y="1825551"/>
            <a:ext cx="546958" cy="898599"/>
          </a:xfrm>
          <a:prstGeom prst="bentConnector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5" name="Straight Connector 54">
            <a:extLst>
              <a:ext uri="{FF2B5EF4-FFF2-40B4-BE49-F238E27FC236}">
                <a16:creationId xmlns:a16="http://schemas.microsoft.com/office/drawing/2014/main" id="{0DA7585F-339E-417D-921C-909A998B937F}"/>
              </a:ext>
            </a:extLst>
          </p:cNvPr>
          <p:cNvCxnSpPr>
            <a:cxnSpLocks/>
          </p:cNvCxnSpPr>
          <p:nvPr/>
        </p:nvCxnSpPr>
        <p:spPr>
          <a:xfrm>
            <a:off x="4808664" y="2673153"/>
            <a:ext cx="2715952"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Arrow Connector 56">
            <a:extLst>
              <a:ext uri="{FF2B5EF4-FFF2-40B4-BE49-F238E27FC236}">
                <a16:creationId xmlns:a16="http://schemas.microsoft.com/office/drawing/2014/main" id="{A49A26A3-F939-4EC3-ADFA-90B25AAD3B67}"/>
              </a:ext>
            </a:extLst>
          </p:cNvPr>
          <p:cNvCxnSpPr/>
          <p:nvPr/>
        </p:nvCxnSpPr>
        <p:spPr>
          <a:xfrm flipV="1">
            <a:off x="7524616" y="1825551"/>
            <a:ext cx="0" cy="84760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9" name="Callout: Line with Border and Accent Bar 58">
            <a:extLst>
              <a:ext uri="{FF2B5EF4-FFF2-40B4-BE49-F238E27FC236}">
                <a16:creationId xmlns:a16="http://schemas.microsoft.com/office/drawing/2014/main" id="{B9FBEFB5-8652-4B64-93D6-D6CD21188391}"/>
              </a:ext>
            </a:extLst>
          </p:cNvPr>
          <p:cNvSpPr/>
          <p:nvPr/>
        </p:nvSpPr>
        <p:spPr>
          <a:xfrm>
            <a:off x="252650" y="3044484"/>
            <a:ext cx="3265802" cy="1608611"/>
          </a:xfrm>
          <a:prstGeom prst="accentBorderCallout1">
            <a:avLst>
              <a:gd name="adj1" fmla="val -6130"/>
              <a:gd name="adj2" fmla="val -3487"/>
              <a:gd name="adj3" fmla="val -30340"/>
              <a:gd name="adj4" fmla="val 65436"/>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is a special case of cross-validation method in which each instance is used once as the test case and all other instances are used as the training set. </a:t>
            </a:r>
          </a:p>
          <a:p>
            <a:pPr marL="171450" indent="-171450">
              <a:buFont typeface="Arial" panose="020B0604020202020204" pitchFamily="34" charset="0"/>
              <a:buChar char="•"/>
            </a:pPr>
            <a:r>
              <a:rPr lang="en-US" sz="1200" dirty="0">
                <a:solidFill>
                  <a:schemeClr val="tx1"/>
                </a:solidFill>
              </a:rPr>
              <a:t>also called as n-fold cross validation. </a:t>
            </a:r>
          </a:p>
          <a:p>
            <a:pPr marL="171450" indent="-171450">
              <a:buFont typeface="Arial" panose="020B0604020202020204" pitchFamily="34" charset="0"/>
              <a:buChar char="•"/>
            </a:pPr>
            <a:r>
              <a:rPr lang="en-US" sz="1200" dirty="0">
                <a:solidFill>
                  <a:schemeClr val="tx1"/>
                </a:solidFill>
              </a:rPr>
              <a:t>utilizes the utmost training instances </a:t>
            </a:r>
          </a:p>
          <a:p>
            <a:pPr marL="171450" indent="-171450">
              <a:buFont typeface="Arial" panose="020B0604020202020204" pitchFamily="34" charset="0"/>
              <a:buChar char="•"/>
            </a:pPr>
            <a:r>
              <a:rPr lang="en-US" sz="1200" dirty="0">
                <a:solidFill>
                  <a:schemeClr val="tx1"/>
                </a:solidFill>
              </a:rPr>
              <a:t>but due to its expensive nature it is usually applied  to small datasets.</a:t>
            </a:r>
          </a:p>
        </p:txBody>
      </p:sp>
      <p:cxnSp>
        <p:nvCxnSpPr>
          <p:cNvPr id="10" name="Straight Arrow Connector 9">
            <a:extLst>
              <a:ext uri="{FF2B5EF4-FFF2-40B4-BE49-F238E27FC236}">
                <a16:creationId xmlns:a16="http://schemas.microsoft.com/office/drawing/2014/main" id="{B77F0A7A-95E1-4557-8F48-D2AAB05FC4ED}"/>
              </a:ext>
            </a:extLst>
          </p:cNvPr>
          <p:cNvCxnSpPr>
            <a:cxnSpLocks/>
            <a:stCxn id="7" idx="3"/>
          </p:cNvCxnSpPr>
          <p:nvPr/>
        </p:nvCxnSpPr>
        <p:spPr>
          <a:xfrm>
            <a:off x="2014018" y="1501779"/>
            <a:ext cx="87638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050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82B9D38C-F301-4B45-829B-308A2FB4EAE3}"/>
              </a:ext>
            </a:extLst>
          </p:cNvPr>
          <p:cNvPicPr>
            <a:picLocks noChangeAspect="1"/>
          </p:cNvPicPr>
          <p:nvPr/>
        </p:nvPicPr>
        <p:blipFill>
          <a:blip r:embed="rId2"/>
          <a:stretch>
            <a:fillRect/>
          </a:stretch>
        </p:blipFill>
        <p:spPr>
          <a:xfrm>
            <a:off x="7030473" y="1293095"/>
            <a:ext cx="1244394" cy="452065"/>
          </a:xfrm>
          <a:prstGeom prst="rect">
            <a:avLst/>
          </a:prstGeom>
        </p:spPr>
      </p:pic>
      <p:pic>
        <p:nvPicPr>
          <p:cNvPr id="27" name="Picture 26">
            <a:extLst>
              <a:ext uri="{FF2B5EF4-FFF2-40B4-BE49-F238E27FC236}">
                <a16:creationId xmlns:a16="http://schemas.microsoft.com/office/drawing/2014/main" id="{A1B419B4-3294-4D0C-8137-E14894AAC0F4}"/>
              </a:ext>
            </a:extLst>
          </p:cNvPr>
          <p:cNvPicPr>
            <a:picLocks noChangeAspect="1"/>
          </p:cNvPicPr>
          <p:nvPr/>
        </p:nvPicPr>
        <p:blipFill>
          <a:blip r:embed="rId2"/>
          <a:stretch>
            <a:fillRect/>
          </a:stretch>
        </p:blipFill>
        <p:spPr>
          <a:xfrm>
            <a:off x="2979536" y="981546"/>
            <a:ext cx="1244394" cy="452065"/>
          </a:xfrm>
          <a:prstGeom prst="rect">
            <a:avLst/>
          </a:prstGeom>
        </p:spPr>
      </p:pic>
      <p:sp>
        <p:nvSpPr>
          <p:cNvPr id="2" name="Title 1">
            <a:extLst>
              <a:ext uri="{FF2B5EF4-FFF2-40B4-BE49-F238E27FC236}">
                <a16:creationId xmlns:a16="http://schemas.microsoft.com/office/drawing/2014/main" id="{79632CD6-6B41-4B3A-B162-4B239D60160C}"/>
              </a:ext>
            </a:extLst>
          </p:cNvPr>
          <p:cNvSpPr>
            <a:spLocks noGrp="1"/>
          </p:cNvSpPr>
          <p:nvPr>
            <p:ph type="title"/>
          </p:nvPr>
        </p:nvSpPr>
        <p:spPr>
          <a:xfrm>
            <a:off x="31405" y="8398"/>
            <a:ext cx="9144000" cy="891540"/>
          </a:xfrm>
        </p:spPr>
        <p:txBody>
          <a:bodyPr/>
          <a:lstStyle/>
          <a:p>
            <a:r>
              <a:rPr lang="en-US" dirty="0"/>
              <a:t>Evaluation – 3 (Holdout method)</a:t>
            </a:r>
          </a:p>
        </p:txBody>
      </p:sp>
      <p:sp>
        <p:nvSpPr>
          <p:cNvPr id="3" name="Date Placeholder 2">
            <a:extLst>
              <a:ext uri="{FF2B5EF4-FFF2-40B4-BE49-F238E27FC236}">
                <a16:creationId xmlns:a16="http://schemas.microsoft.com/office/drawing/2014/main" id="{337DBD44-46AD-4842-B81A-802195CB1F2B}"/>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9282E6F4-BAE8-48A2-97E9-F3BA1AEE8AA3}"/>
              </a:ext>
            </a:extLst>
          </p:cNvPr>
          <p:cNvSpPr>
            <a:spLocks noGrp="1"/>
          </p:cNvSpPr>
          <p:nvPr>
            <p:ph type="sldNum" sz="quarter" idx="4"/>
          </p:nvPr>
        </p:nvSpPr>
        <p:spPr/>
        <p:txBody>
          <a:bodyPr/>
          <a:lstStyle/>
          <a:p>
            <a:r>
              <a:rPr lang="en-US"/>
              <a:t>Slide no. </a:t>
            </a:r>
            <a:fld id="{7240F3D1-AE27-48C7-9FC9-EF8542F23A88}" type="slidenum">
              <a:rPr lang="en-US" smtClean="0"/>
              <a:pPr/>
              <a:t>13</a:t>
            </a:fld>
            <a:endParaRPr lang="en-US" dirty="0"/>
          </a:p>
        </p:txBody>
      </p:sp>
      <p:sp>
        <p:nvSpPr>
          <p:cNvPr id="5" name="AutoShape 2" descr="Image result for training dataset">
            <a:extLst>
              <a:ext uri="{FF2B5EF4-FFF2-40B4-BE49-F238E27FC236}">
                <a16:creationId xmlns:a16="http://schemas.microsoft.com/office/drawing/2014/main" id="{3D07A493-4ECF-4E2F-8448-C2EBEFF7E5C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F3D382D8-E16E-4FAC-B833-5773F41306C0}"/>
              </a:ext>
            </a:extLst>
          </p:cNvPr>
          <p:cNvPicPr>
            <a:picLocks noChangeAspect="1"/>
          </p:cNvPicPr>
          <p:nvPr/>
        </p:nvPicPr>
        <p:blipFill>
          <a:blip r:embed="rId3"/>
          <a:stretch>
            <a:fillRect/>
          </a:stretch>
        </p:blipFill>
        <p:spPr>
          <a:xfrm>
            <a:off x="40929" y="976476"/>
            <a:ext cx="1973089" cy="1050606"/>
          </a:xfrm>
          <a:prstGeom prst="rect">
            <a:avLst/>
          </a:prstGeom>
        </p:spPr>
      </p:pic>
      <p:sp>
        <p:nvSpPr>
          <p:cNvPr id="8" name="TextBox 7">
            <a:extLst>
              <a:ext uri="{FF2B5EF4-FFF2-40B4-BE49-F238E27FC236}">
                <a16:creationId xmlns:a16="http://schemas.microsoft.com/office/drawing/2014/main" id="{4DB2202F-0C04-410B-A0FA-79C471288C5F}"/>
              </a:ext>
            </a:extLst>
          </p:cNvPr>
          <p:cNvSpPr txBox="1"/>
          <p:nvPr/>
        </p:nvSpPr>
        <p:spPr>
          <a:xfrm>
            <a:off x="371192" y="2038274"/>
            <a:ext cx="2027582" cy="261610"/>
          </a:xfrm>
          <a:prstGeom prst="rect">
            <a:avLst/>
          </a:prstGeom>
          <a:noFill/>
        </p:spPr>
        <p:txBody>
          <a:bodyPr wrap="square" rtlCol="0">
            <a:spAutoFit/>
          </a:bodyPr>
          <a:lstStyle/>
          <a:p>
            <a:r>
              <a:rPr lang="en-US" sz="1100" dirty="0"/>
              <a:t>Training dataset</a:t>
            </a:r>
          </a:p>
        </p:txBody>
      </p:sp>
      <p:cxnSp>
        <p:nvCxnSpPr>
          <p:cNvPr id="10" name="Straight Arrow Connector 9">
            <a:extLst>
              <a:ext uri="{FF2B5EF4-FFF2-40B4-BE49-F238E27FC236}">
                <a16:creationId xmlns:a16="http://schemas.microsoft.com/office/drawing/2014/main" id="{B77F0A7A-95E1-4557-8F48-D2AAB05FC4ED}"/>
              </a:ext>
            </a:extLst>
          </p:cNvPr>
          <p:cNvCxnSpPr>
            <a:cxnSpLocks/>
            <a:stCxn id="7" idx="3"/>
          </p:cNvCxnSpPr>
          <p:nvPr/>
        </p:nvCxnSpPr>
        <p:spPr>
          <a:xfrm>
            <a:off x="2014018" y="1501779"/>
            <a:ext cx="87638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9475CF2-8437-4340-BE09-2D05B6E58990}"/>
              </a:ext>
            </a:extLst>
          </p:cNvPr>
          <p:cNvSpPr txBox="1"/>
          <p:nvPr/>
        </p:nvSpPr>
        <p:spPr>
          <a:xfrm>
            <a:off x="2071961" y="1247691"/>
            <a:ext cx="760495" cy="261610"/>
          </a:xfrm>
          <a:prstGeom prst="rect">
            <a:avLst/>
          </a:prstGeom>
          <a:noFill/>
        </p:spPr>
        <p:txBody>
          <a:bodyPr wrap="square" rtlCol="0">
            <a:spAutoFit/>
          </a:bodyPr>
          <a:lstStyle/>
          <a:p>
            <a:r>
              <a:rPr lang="en-US" sz="1100" dirty="0"/>
              <a:t>Split into</a:t>
            </a:r>
          </a:p>
        </p:txBody>
      </p:sp>
      <p:pic>
        <p:nvPicPr>
          <p:cNvPr id="29" name="Picture 28">
            <a:extLst>
              <a:ext uri="{FF2B5EF4-FFF2-40B4-BE49-F238E27FC236}">
                <a16:creationId xmlns:a16="http://schemas.microsoft.com/office/drawing/2014/main" id="{7F958997-CC15-4A77-9DBD-A034A2A4F863}"/>
              </a:ext>
            </a:extLst>
          </p:cNvPr>
          <p:cNvPicPr>
            <a:picLocks noChangeAspect="1"/>
          </p:cNvPicPr>
          <p:nvPr/>
        </p:nvPicPr>
        <p:blipFill>
          <a:blip r:embed="rId4"/>
          <a:stretch>
            <a:fillRect/>
          </a:stretch>
        </p:blipFill>
        <p:spPr>
          <a:xfrm>
            <a:off x="3985444" y="3047289"/>
            <a:ext cx="868311" cy="868311"/>
          </a:xfrm>
          <a:prstGeom prst="rect">
            <a:avLst/>
          </a:prstGeom>
        </p:spPr>
      </p:pic>
      <p:cxnSp>
        <p:nvCxnSpPr>
          <p:cNvPr id="31" name="Straight Arrow Connector 30">
            <a:extLst>
              <a:ext uri="{FF2B5EF4-FFF2-40B4-BE49-F238E27FC236}">
                <a16:creationId xmlns:a16="http://schemas.microsoft.com/office/drawing/2014/main" id="{02221A0A-B231-4BA2-8BA6-6DE1B5AF6E4F}"/>
              </a:ext>
            </a:extLst>
          </p:cNvPr>
          <p:cNvCxnSpPr>
            <a:cxnSpLocks/>
            <a:endCxn id="29" idx="0"/>
          </p:cNvCxnSpPr>
          <p:nvPr/>
        </p:nvCxnSpPr>
        <p:spPr>
          <a:xfrm flipH="1">
            <a:off x="4419600" y="2419350"/>
            <a:ext cx="675600" cy="6279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02E2EDE0-5FDF-40B2-82B5-2707C8361E7C}"/>
              </a:ext>
            </a:extLst>
          </p:cNvPr>
          <p:cNvPicPr>
            <a:picLocks noChangeAspect="1"/>
          </p:cNvPicPr>
          <p:nvPr/>
        </p:nvPicPr>
        <p:blipFill>
          <a:blip r:embed="rId5"/>
          <a:stretch>
            <a:fillRect/>
          </a:stretch>
        </p:blipFill>
        <p:spPr>
          <a:xfrm>
            <a:off x="5632014" y="3051715"/>
            <a:ext cx="3259336" cy="837991"/>
          </a:xfrm>
          <a:prstGeom prst="rect">
            <a:avLst/>
          </a:prstGeom>
        </p:spPr>
      </p:pic>
      <mc:AlternateContent xmlns:mc="http://schemas.openxmlformats.org/markup-compatibility/2006" xmlns:p14="http://schemas.microsoft.com/office/powerpoint/2010/main">
        <mc:Choice Requires="p14">
          <p:contentPart p14:bwMode="auto" r:id="rId6">
            <p14:nvContentPartPr>
              <p14:cNvPr id="34" name="Ink 33">
                <a:extLst>
                  <a:ext uri="{FF2B5EF4-FFF2-40B4-BE49-F238E27FC236}">
                    <a16:creationId xmlns:a16="http://schemas.microsoft.com/office/drawing/2014/main" id="{BC3B5348-92EE-4407-ABE9-B38D04F52369}"/>
                  </a:ext>
                </a:extLst>
              </p14:cNvPr>
              <p14:cNvContentPartPr/>
              <p14:nvPr/>
            </p14:nvContentPartPr>
            <p14:xfrm>
              <a:off x="7889646" y="3044484"/>
              <a:ext cx="984600" cy="324881"/>
            </p14:xfrm>
          </p:contentPart>
        </mc:Choice>
        <mc:Fallback xmlns="">
          <p:pic>
            <p:nvPicPr>
              <p:cNvPr id="34" name="Ink 33">
                <a:extLst>
                  <a:ext uri="{FF2B5EF4-FFF2-40B4-BE49-F238E27FC236}">
                    <a16:creationId xmlns:a16="http://schemas.microsoft.com/office/drawing/2014/main" id="{BC3B5348-92EE-4407-ABE9-B38D04F52369}"/>
                  </a:ext>
                </a:extLst>
              </p:cNvPr>
              <p:cNvPicPr/>
              <p:nvPr/>
            </p:nvPicPr>
            <p:blipFill>
              <a:blip r:embed="rId7"/>
              <a:stretch>
                <a:fillRect/>
              </a:stretch>
            </p:blipFill>
            <p:spPr>
              <a:xfrm>
                <a:off x="7883166" y="3038008"/>
                <a:ext cx="996840" cy="337114"/>
              </a:xfrm>
              <a:prstGeom prst="rect">
                <a:avLst/>
              </a:prstGeom>
            </p:spPr>
          </p:pic>
        </mc:Fallback>
      </mc:AlternateContent>
      <p:cxnSp>
        <p:nvCxnSpPr>
          <p:cNvPr id="35" name="Straight Arrow Connector 34">
            <a:extLst>
              <a:ext uri="{FF2B5EF4-FFF2-40B4-BE49-F238E27FC236}">
                <a16:creationId xmlns:a16="http://schemas.microsoft.com/office/drawing/2014/main" id="{C68C3421-72F1-4270-97F3-1324961A7C0C}"/>
              </a:ext>
            </a:extLst>
          </p:cNvPr>
          <p:cNvCxnSpPr>
            <a:cxnSpLocks/>
          </p:cNvCxnSpPr>
          <p:nvPr/>
        </p:nvCxnSpPr>
        <p:spPr>
          <a:xfrm>
            <a:off x="4648430" y="3364095"/>
            <a:ext cx="98358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628AB02-F452-4851-BD23-044216D329E8}"/>
              </a:ext>
            </a:extLst>
          </p:cNvPr>
          <p:cNvCxnSpPr>
            <a:cxnSpLocks/>
          </p:cNvCxnSpPr>
          <p:nvPr/>
        </p:nvCxnSpPr>
        <p:spPr>
          <a:xfrm flipH="1">
            <a:off x="6883393" y="1501779"/>
            <a:ext cx="756579" cy="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B5B2383-C814-41DF-8D4B-85227B8EC4DC}"/>
              </a:ext>
            </a:extLst>
          </p:cNvPr>
          <p:cNvSpPr txBox="1"/>
          <p:nvPr/>
        </p:nvSpPr>
        <p:spPr>
          <a:xfrm>
            <a:off x="2483784" y="945968"/>
            <a:ext cx="760495" cy="261610"/>
          </a:xfrm>
          <a:prstGeom prst="rect">
            <a:avLst/>
          </a:prstGeom>
          <a:noFill/>
        </p:spPr>
        <p:txBody>
          <a:bodyPr wrap="square" rtlCol="0">
            <a:spAutoFit/>
          </a:bodyPr>
          <a:lstStyle/>
          <a:p>
            <a:r>
              <a:rPr lang="en-US" sz="1100" dirty="0"/>
              <a:t>Training</a:t>
            </a:r>
          </a:p>
        </p:txBody>
      </p:sp>
      <p:sp>
        <p:nvSpPr>
          <p:cNvPr id="37" name="TextBox 36">
            <a:extLst>
              <a:ext uri="{FF2B5EF4-FFF2-40B4-BE49-F238E27FC236}">
                <a16:creationId xmlns:a16="http://schemas.microsoft.com/office/drawing/2014/main" id="{1A994541-30FB-43AF-BE1A-BFA203458826}"/>
              </a:ext>
            </a:extLst>
          </p:cNvPr>
          <p:cNvSpPr txBox="1"/>
          <p:nvPr/>
        </p:nvSpPr>
        <p:spPr>
          <a:xfrm>
            <a:off x="6883393" y="1105837"/>
            <a:ext cx="1010139" cy="261610"/>
          </a:xfrm>
          <a:prstGeom prst="rect">
            <a:avLst/>
          </a:prstGeom>
          <a:noFill/>
        </p:spPr>
        <p:txBody>
          <a:bodyPr wrap="square" rtlCol="0">
            <a:spAutoFit/>
          </a:bodyPr>
          <a:lstStyle/>
          <a:p>
            <a:r>
              <a:rPr lang="en-US" sz="1100" dirty="0"/>
              <a:t>Test sample</a:t>
            </a:r>
          </a:p>
        </p:txBody>
      </p:sp>
      <p:pic>
        <p:nvPicPr>
          <p:cNvPr id="41" name="Picture 40">
            <a:extLst>
              <a:ext uri="{FF2B5EF4-FFF2-40B4-BE49-F238E27FC236}">
                <a16:creationId xmlns:a16="http://schemas.microsoft.com/office/drawing/2014/main" id="{37AFDC6A-0669-4EEE-A989-78C4271EACBD}"/>
              </a:ext>
            </a:extLst>
          </p:cNvPr>
          <p:cNvPicPr>
            <a:picLocks noChangeAspect="1"/>
          </p:cNvPicPr>
          <p:nvPr/>
        </p:nvPicPr>
        <p:blipFill>
          <a:blip r:embed="rId8"/>
          <a:stretch>
            <a:fillRect/>
          </a:stretch>
        </p:blipFill>
        <p:spPr>
          <a:xfrm>
            <a:off x="4889366" y="1000096"/>
            <a:ext cx="1975354" cy="1479609"/>
          </a:xfrm>
          <a:prstGeom prst="rect">
            <a:avLst/>
          </a:prstGeom>
        </p:spPr>
      </p:pic>
      <p:pic>
        <p:nvPicPr>
          <p:cNvPr id="32" name="Picture 31">
            <a:extLst>
              <a:ext uri="{FF2B5EF4-FFF2-40B4-BE49-F238E27FC236}">
                <a16:creationId xmlns:a16="http://schemas.microsoft.com/office/drawing/2014/main" id="{4D57FE17-3DF9-4BC4-927E-4DE98F583846}"/>
              </a:ext>
            </a:extLst>
          </p:cNvPr>
          <p:cNvPicPr>
            <a:picLocks noChangeAspect="1"/>
          </p:cNvPicPr>
          <p:nvPr/>
        </p:nvPicPr>
        <p:blipFill>
          <a:blip r:embed="rId2"/>
          <a:stretch>
            <a:fillRect/>
          </a:stretch>
        </p:blipFill>
        <p:spPr>
          <a:xfrm>
            <a:off x="2979536" y="1513867"/>
            <a:ext cx="1244394" cy="452065"/>
          </a:xfrm>
          <a:prstGeom prst="rect">
            <a:avLst/>
          </a:prstGeom>
        </p:spPr>
      </p:pic>
      <p:sp>
        <p:nvSpPr>
          <p:cNvPr id="38" name="TextBox 37">
            <a:extLst>
              <a:ext uri="{FF2B5EF4-FFF2-40B4-BE49-F238E27FC236}">
                <a16:creationId xmlns:a16="http://schemas.microsoft.com/office/drawing/2014/main" id="{718753F9-D46E-4157-AC43-D62D6A433BD2}"/>
              </a:ext>
            </a:extLst>
          </p:cNvPr>
          <p:cNvSpPr txBox="1"/>
          <p:nvPr/>
        </p:nvSpPr>
        <p:spPr>
          <a:xfrm>
            <a:off x="2486245" y="1743035"/>
            <a:ext cx="760495" cy="261610"/>
          </a:xfrm>
          <a:prstGeom prst="rect">
            <a:avLst/>
          </a:prstGeom>
          <a:noFill/>
        </p:spPr>
        <p:txBody>
          <a:bodyPr wrap="square" rtlCol="0">
            <a:spAutoFit/>
          </a:bodyPr>
          <a:lstStyle/>
          <a:p>
            <a:r>
              <a:rPr lang="en-US" sz="1100" dirty="0"/>
              <a:t>Test</a:t>
            </a:r>
          </a:p>
        </p:txBody>
      </p:sp>
      <p:cxnSp>
        <p:nvCxnSpPr>
          <p:cNvPr id="39" name="Straight Arrow Connector 38">
            <a:extLst>
              <a:ext uri="{FF2B5EF4-FFF2-40B4-BE49-F238E27FC236}">
                <a16:creationId xmlns:a16="http://schemas.microsoft.com/office/drawing/2014/main" id="{143885A9-CA6B-4CB2-A96A-8D6C823CBBAD}"/>
              </a:ext>
            </a:extLst>
          </p:cNvPr>
          <p:cNvCxnSpPr>
            <a:cxnSpLocks/>
          </p:cNvCxnSpPr>
          <p:nvPr/>
        </p:nvCxnSpPr>
        <p:spPr>
          <a:xfrm>
            <a:off x="4165214" y="1293095"/>
            <a:ext cx="87638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 name="Callout: Line with Border and Accent Bar 39">
            <a:extLst>
              <a:ext uri="{FF2B5EF4-FFF2-40B4-BE49-F238E27FC236}">
                <a16:creationId xmlns:a16="http://schemas.microsoft.com/office/drawing/2014/main" id="{ECF025A9-CD5D-49AC-8EC6-6C00B8073B6A}"/>
              </a:ext>
            </a:extLst>
          </p:cNvPr>
          <p:cNvSpPr/>
          <p:nvPr/>
        </p:nvSpPr>
        <p:spPr>
          <a:xfrm>
            <a:off x="184103" y="3085400"/>
            <a:ext cx="3335511" cy="1608611"/>
          </a:xfrm>
          <a:prstGeom prst="accentBorderCallout1">
            <a:avLst>
              <a:gd name="adj1" fmla="val -4277"/>
              <a:gd name="adj2" fmla="val -3092"/>
              <a:gd name="adj3" fmla="val -22307"/>
              <a:gd name="adj4" fmla="val 7227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original data set is partitioned into two parts</a:t>
            </a:r>
          </a:p>
          <a:p>
            <a:pPr marL="171450" indent="-171450">
              <a:buFont typeface="Arial" panose="020B0604020202020204" pitchFamily="34" charset="0"/>
              <a:buChar char="•"/>
            </a:pPr>
            <a:r>
              <a:rPr lang="en-US" sz="1200" dirty="0">
                <a:solidFill>
                  <a:schemeClr val="tx1"/>
                </a:solidFill>
              </a:rPr>
              <a:t>50-50 or 70-30 or 60-40</a:t>
            </a:r>
          </a:p>
          <a:p>
            <a:pPr marL="171450" indent="-171450">
              <a:buFont typeface="Arial" panose="020B0604020202020204" pitchFamily="34" charset="0"/>
              <a:buChar char="•"/>
            </a:pPr>
            <a:r>
              <a:rPr lang="en-US" sz="1200" dirty="0">
                <a:solidFill>
                  <a:schemeClr val="tx1"/>
                </a:solidFill>
              </a:rPr>
              <a:t>randomly divided into the training and test sets</a:t>
            </a:r>
          </a:p>
          <a:p>
            <a:pPr marL="171450" indent="-171450">
              <a:buFont typeface="Arial" panose="020B0604020202020204" pitchFamily="34" charset="0"/>
              <a:buChar char="•"/>
            </a:pPr>
            <a:endParaRPr lang="en-US" sz="1200" dirty="0">
              <a:solidFill>
                <a:schemeClr val="tx1"/>
              </a:solidFill>
            </a:endParaRPr>
          </a:p>
        </p:txBody>
      </p:sp>
      <p:cxnSp>
        <p:nvCxnSpPr>
          <p:cNvPr id="43" name="Connector: Elbow 42">
            <a:extLst>
              <a:ext uri="{FF2B5EF4-FFF2-40B4-BE49-F238E27FC236}">
                <a16:creationId xmlns:a16="http://schemas.microsoft.com/office/drawing/2014/main" id="{C80D9FEF-0AF2-458D-9238-1D2EA8B4E91F}"/>
              </a:ext>
            </a:extLst>
          </p:cNvPr>
          <p:cNvCxnSpPr/>
          <p:nvPr/>
        </p:nvCxnSpPr>
        <p:spPr>
          <a:xfrm>
            <a:off x="4113177" y="1825552"/>
            <a:ext cx="1313588" cy="847601"/>
          </a:xfrm>
          <a:prstGeom prst="bentConnector3">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1B38E806-B993-4FFF-B33C-CCE2EC8249F7}"/>
              </a:ext>
            </a:extLst>
          </p:cNvPr>
          <p:cNvCxnSpPr/>
          <p:nvPr/>
        </p:nvCxnSpPr>
        <p:spPr>
          <a:xfrm>
            <a:off x="5426765" y="2673153"/>
            <a:ext cx="2097851"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Arrow Connector 44">
            <a:extLst>
              <a:ext uri="{FF2B5EF4-FFF2-40B4-BE49-F238E27FC236}">
                <a16:creationId xmlns:a16="http://schemas.microsoft.com/office/drawing/2014/main" id="{E7A17E7C-16EC-497B-B1A8-CF27FB5CBC87}"/>
              </a:ext>
            </a:extLst>
          </p:cNvPr>
          <p:cNvCxnSpPr/>
          <p:nvPr/>
        </p:nvCxnSpPr>
        <p:spPr>
          <a:xfrm flipV="1">
            <a:off x="7524616" y="1825551"/>
            <a:ext cx="0" cy="84760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5" name="Picture 14">
            <a:extLst>
              <a:ext uri="{FF2B5EF4-FFF2-40B4-BE49-F238E27FC236}">
                <a16:creationId xmlns:a16="http://schemas.microsoft.com/office/drawing/2014/main" id="{A15F54E5-8518-40E7-9580-8BB1B2ACF25C}"/>
              </a:ext>
            </a:extLst>
          </p:cNvPr>
          <p:cNvPicPr>
            <a:picLocks noChangeAspect="1"/>
          </p:cNvPicPr>
          <p:nvPr/>
        </p:nvPicPr>
        <p:blipFill>
          <a:blip r:embed="rId9"/>
          <a:stretch>
            <a:fillRect/>
          </a:stretch>
        </p:blipFill>
        <p:spPr>
          <a:xfrm>
            <a:off x="8215772" y="3920970"/>
            <a:ext cx="658474" cy="658474"/>
          </a:xfrm>
          <a:prstGeom prst="rect">
            <a:avLst/>
          </a:prstGeom>
        </p:spPr>
      </p:pic>
      <p:sp>
        <p:nvSpPr>
          <p:cNvPr id="46" name="TextBox 45">
            <a:extLst>
              <a:ext uri="{FF2B5EF4-FFF2-40B4-BE49-F238E27FC236}">
                <a16:creationId xmlns:a16="http://schemas.microsoft.com/office/drawing/2014/main" id="{AACBA361-EDF7-4697-9A26-B5B86C7822AE}"/>
              </a:ext>
            </a:extLst>
          </p:cNvPr>
          <p:cNvSpPr txBox="1"/>
          <p:nvPr/>
        </p:nvSpPr>
        <p:spPr>
          <a:xfrm>
            <a:off x="6324546" y="4082184"/>
            <a:ext cx="2057400" cy="261610"/>
          </a:xfrm>
          <a:prstGeom prst="rect">
            <a:avLst/>
          </a:prstGeom>
          <a:noFill/>
        </p:spPr>
        <p:txBody>
          <a:bodyPr wrap="square" rtlCol="0">
            <a:spAutoFit/>
          </a:bodyPr>
          <a:lstStyle/>
          <a:p>
            <a:r>
              <a:rPr lang="en-US" sz="1100" dirty="0"/>
              <a:t>Repeated for each test sample</a:t>
            </a:r>
          </a:p>
        </p:txBody>
      </p:sp>
    </p:spTree>
    <p:extLst>
      <p:ext uri="{BB962C8B-B14F-4D97-AF65-F5344CB8AC3E}">
        <p14:creationId xmlns:p14="http://schemas.microsoft.com/office/powerpoint/2010/main" val="2457331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82B9D38C-F301-4B45-829B-308A2FB4EAE3}"/>
              </a:ext>
            </a:extLst>
          </p:cNvPr>
          <p:cNvPicPr>
            <a:picLocks noChangeAspect="1"/>
          </p:cNvPicPr>
          <p:nvPr/>
        </p:nvPicPr>
        <p:blipFill>
          <a:blip r:embed="rId2"/>
          <a:stretch>
            <a:fillRect/>
          </a:stretch>
        </p:blipFill>
        <p:spPr>
          <a:xfrm>
            <a:off x="7637960" y="1260774"/>
            <a:ext cx="1244394" cy="452065"/>
          </a:xfrm>
          <a:prstGeom prst="rect">
            <a:avLst/>
          </a:prstGeom>
        </p:spPr>
      </p:pic>
      <p:sp>
        <p:nvSpPr>
          <p:cNvPr id="2" name="Title 1">
            <a:extLst>
              <a:ext uri="{FF2B5EF4-FFF2-40B4-BE49-F238E27FC236}">
                <a16:creationId xmlns:a16="http://schemas.microsoft.com/office/drawing/2014/main" id="{79632CD6-6B41-4B3A-B162-4B239D60160C}"/>
              </a:ext>
            </a:extLst>
          </p:cNvPr>
          <p:cNvSpPr>
            <a:spLocks noGrp="1"/>
          </p:cNvSpPr>
          <p:nvPr>
            <p:ph type="title"/>
          </p:nvPr>
        </p:nvSpPr>
        <p:spPr>
          <a:xfrm>
            <a:off x="31405" y="8398"/>
            <a:ext cx="9144000" cy="891540"/>
          </a:xfrm>
        </p:spPr>
        <p:txBody>
          <a:bodyPr>
            <a:normAutofit/>
          </a:bodyPr>
          <a:lstStyle/>
          <a:p>
            <a:r>
              <a:rPr lang="en-US" dirty="0"/>
              <a:t>Evaluation – 4 (k-fold Cross-validation method)</a:t>
            </a:r>
          </a:p>
        </p:txBody>
      </p:sp>
      <p:sp>
        <p:nvSpPr>
          <p:cNvPr id="3" name="Date Placeholder 2">
            <a:extLst>
              <a:ext uri="{FF2B5EF4-FFF2-40B4-BE49-F238E27FC236}">
                <a16:creationId xmlns:a16="http://schemas.microsoft.com/office/drawing/2014/main" id="{337DBD44-46AD-4842-B81A-802195CB1F2B}"/>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9282E6F4-BAE8-48A2-97E9-F3BA1AEE8AA3}"/>
              </a:ext>
            </a:extLst>
          </p:cNvPr>
          <p:cNvSpPr>
            <a:spLocks noGrp="1"/>
          </p:cNvSpPr>
          <p:nvPr>
            <p:ph type="sldNum" sz="quarter" idx="4"/>
          </p:nvPr>
        </p:nvSpPr>
        <p:spPr/>
        <p:txBody>
          <a:bodyPr/>
          <a:lstStyle/>
          <a:p>
            <a:r>
              <a:rPr lang="en-US"/>
              <a:t>Slide no. </a:t>
            </a:r>
            <a:fld id="{7240F3D1-AE27-48C7-9FC9-EF8542F23A88}" type="slidenum">
              <a:rPr lang="en-US" smtClean="0"/>
              <a:pPr/>
              <a:t>14</a:t>
            </a:fld>
            <a:endParaRPr lang="en-US" dirty="0"/>
          </a:p>
        </p:txBody>
      </p:sp>
      <p:sp>
        <p:nvSpPr>
          <p:cNvPr id="5" name="AutoShape 2" descr="Image result for training dataset">
            <a:extLst>
              <a:ext uri="{FF2B5EF4-FFF2-40B4-BE49-F238E27FC236}">
                <a16:creationId xmlns:a16="http://schemas.microsoft.com/office/drawing/2014/main" id="{3D07A493-4ECF-4E2F-8448-C2EBEFF7E5C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F3D382D8-E16E-4FAC-B833-5773F41306C0}"/>
              </a:ext>
            </a:extLst>
          </p:cNvPr>
          <p:cNvPicPr>
            <a:picLocks noChangeAspect="1"/>
          </p:cNvPicPr>
          <p:nvPr/>
        </p:nvPicPr>
        <p:blipFill>
          <a:blip r:embed="rId3"/>
          <a:stretch>
            <a:fillRect/>
          </a:stretch>
        </p:blipFill>
        <p:spPr>
          <a:xfrm>
            <a:off x="40929" y="976476"/>
            <a:ext cx="1973089" cy="1050606"/>
          </a:xfrm>
          <a:prstGeom prst="rect">
            <a:avLst/>
          </a:prstGeom>
        </p:spPr>
      </p:pic>
      <p:sp>
        <p:nvSpPr>
          <p:cNvPr id="8" name="TextBox 7">
            <a:extLst>
              <a:ext uri="{FF2B5EF4-FFF2-40B4-BE49-F238E27FC236}">
                <a16:creationId xmlns:a16="http://schemas.microsoft.com/office/drawing/2014/main" id="{4DB2202F-0C04-410B-A0FA-79C471288C5F}"/>
              </a:ext>
            </a:extLst>
          </p:cNvPr>
          <p:cNvSpPr txBox="1"/>
          <p:nvPr/>
        </p:nvSpPr>
        <p:spPr>
          <a:xfrm>
            <a:off x="371192" y="2038274"/>
            <a:ext cx="2027582" cy="261610"/>
          </a:xfrm>
          <a:prstGeom prst="rect">
            <a:avLst/>
          </a:prstGeom>
          <a:noFill/>
        </p:spPr>
        <p:txBody>
          <a:bodyPr wrap="square" rtlCol="0">
            <a:spAutoFit/>
          </a:bodyPr>
          <a:lstStyle/>
          <a:p>
            <a:r>
              <a:rPr lang="en-US" sz="1100" dirty="0"/>
              <a:t>Training dataset</a:t>
            </a:r>
          </a:p>
        </p:txBody>
      </p:sp>
      <p:cxnSp>
        <p:nvCxnSpPr>
          <p:cNvPr id="10" name="Straight Arrow Connector 9">
            <a:extLst>
              <a:ext uri="{FF2B5EF4-FFF2-40B4-BE49-F238E27FC236}">
                <a16:creationId xmlns:a16="http://schemas.microsoft.com/office/drawing/2014/main" id="{B77F0A7A-95E1-4557-8F48-D2AAB05FC4ED}"/>
              </a:ext>
            </a:extLst>
          </p:cNvPr>
          <p:cNvCxnSpPr>
            <a:cxnSpLocks/>
            <a:stCxn id="7" idx="3"/>
          </p:cNvCxnSpPr>
          <p:nvPr/>
        </p:nvCxnSpPr>
        <p:spPr>
          <a:xfrm>
            <a:off x="2014018" y="1501779"/>
            <a:ext cx="87638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9475CF2-8437-4340-BE09-2D05B6E58990}"/>
              </a:ext>
            </a:extLst>
          </p:cNvPr>
          <p:cNvSpPr txBox="1"/>
          <p:nvPr/>
        </p:nvSpPr>
        <p:spPr>
          <a:xfrm>
            <a:off x="2071961" y="1247691"/>
            <a:ext cx="760495" cy="261610"/>
          </a:xfrm>
          <a:prstGeom prst="rect">
            <a:avLst/>
          </a:prstGeom>
          <a:noFill/>
        </p:spPr>
        <p:txBody>
          <a:bodyPr wrap="square" rtlCol="0">
            <a:spAutoFit/>
          </a:bodyPr>
          <a:lstStyle/>
          <a:p>
            <a:r>
              <a:rPr lang="en-US" sz="1100" dirty="0"/>
              <a:t>Split into</a:t>
            </a:r>
          </a:p>
        </p:txBody>
      </p:sp>
      <p:pic>
        <p:nvPicPr>
          <p:cNvPr id="29" name="Picture 28">
            <a:extLst>
              <a:ext uri="{FF2B5EF4-FFF2-40B4-BE49-F238E27FC236}">
                <a16:creationId xmlns:a16="http://schemas.microsoft.com/office/drawing/2014/main" id="{7F958997-CC15-4A77-9DBD-A034A2A4F863}"/>
              </a:ext>
            </a:extLst>
          </p:cNvPr>
          <p:cNvPicPr>
            <a:picLocks noChangeAspect="1"/>
          </p:cNvPicPr>
          <p:nvPr/>
        </p:nvPicPr>
        <p:blipFill>
          <a:blip r:embed="rId4"/>
          <a:stretch>
            <a:fillRect/>
          </a:stretch>
        </p:blipFill>
        <p:spPr>
          <a:xfrm>
            <a:off x="3985444" y="3047289"/>
            <a:ext cx="868311" cy="868311"/>
          </a:xfrm>
          <a:prstGeom prst="rect">
            <a:avLst/>
          </a:prstGeom>
        </p:spPr>
      </p:pic>
      <p:cxnSp>
        <p:nvCxnSpPr>
          <p:cNvPr id="31" name="Straight Arrow Connector 30">
            <a:extLst>
              <a:ext uri="{FF2B5EF4-FFF2-40B4-BE49-F238E27FC236}">
                <a16:creationId xmlns:a16="http://schemas.microsoft.com/office/drawing/2014/main" id="{02221A0A-B231-4BA2-8BA6-6DE1B5AF6E4F}"/>
              </a:ext>
            </a:extLst>
          </p:cNvPr>
          <p:cNvCxnSpPr>
            <a:cxnSpLocks/>
            <a:endCxn id="29" idx="0"/>
          </p:cNvCxnSpPr>
          <p:nvPr/>
        </p:nvCxnSpPr>
        <p:spPr>
          <a:xfrm flipH="1">
            <a:off x="4419600" y="2419350"/>
            <a:ext cx="675600" cy="6279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02E2EDE0-5FDF-40B2-82B5-2707C8361E7C}"/>
              </a:ext>
            </a:extLst>
          </p:cNvPr>
          <p:cNvPicPr>
            <a:picLocks noChangeAspect="1"/>
          </p:cNvPicPr>
          <p:nvPr/>
        </p:nvPicPr>
        <p:blipFill>
          <a:blip r:embed="rId5"/>
          <a:stretch>
            <a:fillRect/>
          </a:stretch>
        </p:blipFill>
        <p:spPr>
          <a:xfrm>
            <a:off x="5632014" y="3051715"/>
            <a:ext cx="3259336" cy="837991"/>
          </a:xfrm>
          <a:prstGeom prst="rect">
            <a:avLst/>
          </a:prstGeom>
        </p:spPr>
      </p:pic>
      <mc:AlternateContent xmlns:mc="http://schemas.openxmlformats.org/markup-compatibility/2006" xmlns:p14="http://schemas.microsoft.com/office/powerpoint/2010/main">
        <mc:Choice Requires="p14">
          <p:contentPart p14:bwMode="auto" r:id="rId6">
            <p14:nvContentPartPr>
              <p14:cNvPr id="34" name="Ink 33">
                <a:extLst>
                  <a:ext uri="{FF2B5EF4-FFF2-40B4-BE49-F238E27FC236}">
                    <a16:creationId xmlns:a16="http://schemas.microsoft.com/office/drawing/2014/main" id="{BC3B5348-92EE-4407-ABE9-B38D04F52369}"/>
                  </a:ext>
                </a:extLst>
              </p14:cNvPr>
              <p14:cNvContentPartPr/>
              <p14:nvPr/>
            </p14:nvContentPartPr>
            <p14:xfrm>
              <a:off x="7889646" y="3044484"/>
              <a:ext cx="984600" cy="324881"/>
            </p14:xfrm>
          </p:contentPart>
        </mc:Choice>
        <mc:Fallback xmlns="">
          <p:pic>
            <p:nvPicPr>
              <p:cNvPr id="34" name="Ink 33">
                <a:extLst>
                  <a:ext uri="{FF2B5EF4-FFF2-40B4-BE49-F238E27FC236}">
                    <a16:creationId xmlns:a16="http://schemas.microsoft.com/office/drawing/2014/main" id="{BC3B5348-92EE-4407-ABE9-B38D04F52369}"/>
                  </a:ext>
                </a:extLst>
              </p:cNvPr>
              <p:cNvPicPr/>
              <p:nvPr/>
            </p:nvPicPr>
            <p:blipFill>
              <a:blip r:embed="rId7"/>
              <a:stretch>
                <a:fillRect/>
              </a:stretch>
            </p:blipFill>
            <p:spPr>
              <a:xfrm>
                <a:off x="7883166" y="3038008"/>
                <a:ext cx="996840" cy="337114"/>
              </a:xfrm>
              <a:prstGeom prst="rect">
                <a:avLst/>
              </a:prstGeom>
            </p:spPr>
          </p:pic>
        </mc:Fallback>
      </mc:AlternateContent>
      <p:cxnSp>
        <p:nvCxnSpPr>
          <p:cNvPr id="35" name="Straight Arrow Connector 34">
            <a:extLst>
              <a:ext uri="{FF2B5EF4-FFF2-40B4-BE49-F238E27FC236}">
                <a16:creationId xmlns:a16="http://schemas.microsoft.com/office/drawing/2014/main" id="{C68C3421-72F1-4270-97F3-1324961A7C0C}"/>
              </a:ext>
            </a:extLst>
          </p:cNvPr>
          <p:cNvCxnSpPr>
            <a:cxnSpLocks/>
          </p:cNvCxnSpPr>
          <p:nvPr/>
        </p:nvCxnSpPr>
        <p:spPr>
          <a:xfrm>
            <a:off x="4648430" y="3364095"/>
            <a:ext cx="98358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A994541-30FB-43AF-BE1A-BFA203458826}"/>
              </a:ext>
            </a:extLst>
          </p:cNvPr>
          <p:cNvSpPr txBox="1"/>
          <p:nvPr/>
        </p:nvSpPr>
        <p:spPr>
          <a:xfrm>
            <a:off x="7710702" y="1026132"/>
            <a:ext cx="1010139" cy="261610"/>
          </a:xfrm>
          <a:prstGeom prst="rect">
            <a:avLst/>
          </a:prstGeom>
          <a:noFill/>
        </p:spPr>
        <p:txBody>
          <a:bodyPr wrap="square" rtlCol="0">
            <a:spAutoFit/>
          </a:bodyPr>
          <a:lstStyle/>
          <a:p>
            <a:r>
              <a:rPr lang="en-US" sz="1100" dirty="0"/>
              <a:t>Test sample</a:t>
            </a:r>
          </a:p>
        </p:txBody>
      </p:sp>
      <p:pic>
        <p:nvPicPr>
          <p:cNvPr id="41" name="Picture 40">
            <a:extLst>
              <a:ext uri="{FF2B5EF4-FFF2-40B4-BE49-F238E27FC236}">
                <a16:creationId xmlns:a16="http://schemas.microsoft.com/office/drawing/2014/main" id="{37AFDC6A-0669-4EEE-A989-78C4271EACBD}"/>
              </a:ext>
            </a:extLst>
          </p:cNvPr>
          <p:cNvPicPr>
            <a:picLocks noChangeAspect="1"/>
          </p:cNvPicPr>
          <p:nvPr/>
        </p:nvPicPr>
        <p:blipFill>
          <a:blip r:embed="rId8"/>
          <a:stretch>
            <a:fillRect/>
          </a:stretch>
        </p:blipFill>
        <p:spPr>
          <a:xfrm>
            <a:off x="5198990" y="977446"/>
            <a:ext cx="1975354" cy="1479609"/>
          </a:xfrm>
          <a:prstGeom prst="rect">
            <a:avLst/>
          </a:prstGeom>
        </p:spPr>
      </p:pic>
      <p:cxnSp>
        <p:nvCxnSpPr>
          <p:cNvPr id="39" name="Straight Arrow Connector 38">
            <a:extLst>
              <a:ext uri="{FF2B5EF4-FFF2-40B4-BE49-F238E27FC236}">
                <a16:creationId xmlns:a16="http://schemas.microsoft.com/office/drawing/2014/main" id="{143885A9-CA6B-4CB2-A96A-8D6C823CBBAD}"/>
              </a:ext>
            </a:extLst>
          </p:cNvPr>
          <p:cNvCxnSpPr>
            <a:cxnSpLocks/>
          </p:cNvCxnSpPr>
          <p:nvPr/>
        </p:nvCxnSpPr>
        <p:spPr>
          <a:xfrm>
            <a:off x="4313379" y="1501779"/>
            <a:ext cx="87638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 name="Callout: Line with Border and Accent Bar 39">
            <a:extLst>
              <a:ext uri="{FF2B5EF4-FFF2-40B4-BE49-F238E27FC236}">
                <a16:creationId xmlns:a16="http://schemas.microsoft.com/office/drawing/2014/main" id="{ECF025A9-CD5D-49AC-8EC6-6C00B8073B6A}"/>
              </a:ext>
            </a:extLst>
          </p:cNvPr>
          <p:cNvSpPr/>
          <p:nvPr/>
        </p:nvSpPr>
        <p:spPr>
          <a:xfrm>
            <a:off x="184103" y="3085400"/>
            <a:ext cx="3335511" cy="1608611"/>
          </a:xfrm>
          <a:prstGeom prst="accentBorderCallout1">
            <a:avLst>
              <a:gd name="adj1" fmla="val -4277"/>
              <a:gd name="adj2" fmla="val -3092"/>
              <a:gd name="adj3" fmla="val -35900"/>
              <a:gd name="adj4" fmla="val 67509"/>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Popular choices for K are 3, 5 and 10 as they’re manageable computationally</a:t>
            </a: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The cross-validation method is used with moderate datasets having instances around hundreds or more.</a:t>
            </a:r>
          </a:p>
        </p:txBody>
      </p:sp>
      <p:cxnSp>
        <p:nvCxnSpPr>
          <p:cNvPr id="43" name="Connector: Elbow 42">
            <a:extLst>
              <a:ext uri="{FF2B5EF4-FFF2-40B4-BE49-F238E27FC236}">
                <a16:creationId xmlns:a16="http://schemas.microsoft.com/office/drawing/2014/main" id="{C80D9FEF-0AF2-458D-9238-1D2EA8B4E91F}"/>
              </a:ext>
            </a:extLst>
          </p:cNvPr>
          <p:cNvCxnSpPr/>
          <p:nvPr/>
        </p:nvCxnSpPr>
        <p:spPr>
          <a:xfrm>
            <a:off x="4113177" y="1825552"/>
            <a:ext cx="1313588" cy="847601"/>
          </a:xfrm>
          <a:prstGeom prst="bentConnector3">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1B38E806-B993-4FFF-B33C-CCE2EC8249F7}"/>
              </a:ext>
            </a:extLst>
          </p:cNvPr>
          <p:cNvCxnSpPr/>
          <p:nvPr/>
        </p:nvCxnSpPr>
        <p:spPr>
          <a:xfrm>
            <a:off x="5426765" y="2673153"/>
            <a:ext cx="2097851"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Arrow Connector 44">
            <a:extLst>
              <a:ext uri="{FF2B5EF4-FFF2-40B4-BE49-F238E27FC236}">
                <a16:creationId xmlns:a16="http://schemas.microsoft.com/office/drawing/2014/main" id="{E7A17E7C-16EC-497B-B1A8-CF27FB5CBC87}"/>
              </a:ext>
            </a:extLst>
          </p:cNvPr>
          <p:cNvCxnSpPr/>
          <p:nvPr/>
        </p:nvCxnSpPr>
        <p:spPr>
          <a:xfrm flipV="1">
            <a:off x="7524616" y="1825551"/>
            <a:ext cx="0" cy="84760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5" name="Picture 14">
            <a:extLst>
              <a:ext uri="{FF2B5EF4-FFF2-40B4-BE49-F238E27FC236}">
                <a16:creationId xmlns:a16="http://schemas.microsoft.com/office/drawing/2014/main" id="{A15F54E5-8518-40E7-9580-8BB1B2ACF25C}"/>
              </a:ext>
            </a:extLst>
          </p:cNvPr>
          <p:cNvPicPr>
            <a:picLocks noChangeAspect="1"/>
          </p:cNvPicPr>
          <p:nvPr/>
        </p:nvPicPr>
        <p:blipFill>
          <a:blip r:embed="rId9"/>
          <a:stretch>
            <a:fillRect/>
          </a:stretch>
        </p:blipFill>
        <p:spPr>
          <a:xfrm>
            <a:off x="8407569" y="1774567"/>
            <a:ext cx="474785" cy="474785"/>
          </a:xfrm>
          <a:prstGeom prst="rect">
            <a:avLst/>
          </a:prstGeom>
        </p:spPr>
      </p:pic>
      <p:sp>
        <p:nvSpPr>
          <p:cNvPr id="46" name="TextBox 45">
            <a:extLst>
              <a:ext uri="{FF2B5EF4-FFF2-40B4-BE49-F238E27FC236}">
                <a16:creationId xmlns:a16="http://schemas.microsoft.com/office/drawing/2014/main" id="{AACBA361-EDF7-4697-9A26-B5B86C7822AE}"/>
              </a:ext>
            </a:extLst>
          </p:cNvPr>
          <p:cNvSpPr txBox="1"/>
          <p:nvPr/>
        </p:nvSpPr>
        <p:spPr>
          <a:xfrm>
            <a:off x="7820016" y="2186589"/>
            <a:ext cx="1355389" cy="430887"/>
          </a:xfrm>
          <a:prstGeom prst="rect">
            <a:avLst/>
          </a:prstGeom>
          <a:noFill/>
        </p:spPr>
        <p:txBody>
          <a:bodyPr wrap="square" rtlCol="0">
            <a:spAutoFit/>
          </a:bodyPr>
          <a:lstStyle/>
          <a:p>
            <a:r>
              <a:rPr lang="en-US" sz="1100" dirty="0"/>
              <a:t>Repeated for each fold</a:t>
            </a:r>
          </a:p>
        </p:txBody>
      </p:sp>
      <p:pic>
        <p:nvPicPr>
          <p:cNvPr id="6" name="Picture 5">
            <a:extLst>
              <a:ext uri="{FF2B5EF4-FFF2-40B4-BE49-F238E27FC236}">
                <a16:creationId xmlns:a16="http://schemas.microsoft.com/office/drawing/2014/main" id="{3D5CEE2A-7DCF-41D8-AD82-58D8566325CB}"/>
              </a:ext>
            </a:extLst>
          </p:cNvPr>
          <p:cNvPicPr>
            <a:picLocks noChangeAspect="1"/>
          </p:cNvPicPr>
          <p:nvPr/>
        </p:nvPicPr>
        <p:blipFill>
          <a:blip r:embed="rId10"/>
          <a:stretch>
            <a:fillRect/>
          </a:stretch>
        </p:blipFill>
        <p:spPr>
          <a:xfrm>
            <a:off x="2890399" y="1014830"/>
            <a:ext cx="1834001" cy="1008701"/>
          </a:xfrm>
          <a:prstGeom prst="rect">
            <a:avLst/>
          </a:prstGeom>
        </p:spPr>
      </p:pic>
      <p:cxnSp>
        <p:nvCxnSpPr>
          <p:cNvPr id="30" name="Straight Arrow Connector 29">
            <a:extLst>
              <a:ext uri="{FF2B5EF4-FFF2-40B4-BE49-F238E27FC236}">
                <a16:creationId xmlns:a16="http://schemas.microsoft.com/office/drawing/2014/main" id="{B628AB02-F452-4851-BD23-044216D329E8}"/>
              </a:ext>
            </a:extLst>
          </p:cNvPr>
          <p:cNvCxnSpPr>
            <a:cxnSpLocks/>
          </p:cNvCxnSpPr>
          <p:nvPr/>
        </p:nvCxnSpPr>
        <p:spPr>
          <a:xfrm flipH="1">
            <a:off x="7086600" y="1501779"/>
            <a:ext cx="756579" cy="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B8D0294B-3F08-46C0-893C-79E8A28EA0D3}"/>
              </a:ext>
            </a:extLst>
          </p:cNvPr>
          <p:cNvPicPr>
            <a:picLocks noChangeAspect="1"/>
          </p:cNvPicPr>
          <p:nvPr/>
        </p:nvPicPr>
        <p:blipFill>
          <a:blip r:embed="rId9"/>
          <a:stretch>
            <a:fillRect/>
          </a:stretch>
        </p:blipFill>
        <p:spPr>
          <a:xfrm>
            <a:off x="8424823" y="3915600"/>
            <a:ext cx="474785" cy="474785"/>
          </a:xfrm>
          <a:prstGeom prst="rect">
            <a:avLst/>
          </a:prstGeom>
        </p:spPr>
      </p:pic>
      <p:sp>
        <p:nvSpPr>
          <p:cNvPr id="47" name="TextBox 46">
            <a:extLst>
              <a:ext uri="{FF2B5EF4-FFF2-40B4-BE49-F238E27FC236}">
                <a16:creationId xmlns:a16="http://schemas.microsoft.com/office/drawing/2014/main" id="{F7D3D49E-01BD-4DFA-8D6B-588393A176EF}"/>
              </a:ext>
            </a:extLst>
          </p:cNvPr>
          <p:cNvSpPr txBox="1"/>
          <p:nvPr/>
        </p:nvSpPr>
        <p:spPr>
          <a:xfrm>
            <a:off x="7704251" y="4314035"/>
            <a:ext cx="1355389" cy="430887"/>
          </a:xfrm>
          <a:prstGeom prst="rect">
            <a:avLst/>
          </a:prstGeom>
          <a:noFill/>
        </p:spPr>
        <p:txBody>
          <a:bodyPr wrap="square" rtlCol="0">
            <a:spAutoFit/>
          </a:bodyPr>
          <a:lstStyle/>
          <a:p>
            <a:r>
              <a:rPr lang="en-US" sz="1100" dirty="0"/>
              <a:t>Repeated for each test sample</a:t>
            </a:r>
          </a:p>
        </p:txBody>
      </p:sp>
    </p:spTree>
    <p:extLst>
      <p:ext uri="{BB962C8B-B14F-4D97-AF65-F5344CB8AC3E}">
        <p14:creationId xmlns:p14="http://schemas.microsoft.com/office/powerpoint/2010/main" val="3638960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DC52-87E0-4BA5-A675-42CBAD8A1A4B}"/>
              </a:ext>
            </a:extLst>
          </p:cNvPr>
          <p:cNvSpPr>
            <a:spLocks noGrp="1"/>
          </p:cNvSpPr>
          <p:nvPr>
            <p:ph type="title"/>
          </p:nvPr>
        </p:nvSpPr>
        <p:spPr/>
        <p:txBody>
          <a:bodyPr>
            <a:normAutofit/>
          </a:bodyPr>
          <a:lstStyle/>
          <a:p>
            <a:r>
              <a:rPr lang="en-US" dirty="0"/>
              <a:t>Sklearn - KNeighborsClassifier</a:t>
            </a:r>
          </a:p>
        </p:txBody>
      </p:sp>
      <p:sp>
        <p:nvSpPr>
          <p:cNvPr id="3" name="Date Placeholder 2">
            <a:extLst>
              <a:ext uri="{FF2B5EF4-FFF2-40B4-BE49-F238E27FC236}">
                <a16:creationId xmlns:a16="http://schemas.microsoft.com/office/drawing/2014/main" id="{D819FA13-B390-4A72-B12F-184D3C344A4D}"/>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9C100CD1-E550-4689-A803-83D5D768D928}"/>
              </a:ext>
            </a:extLst>
          </p:cNvPr>
          <p:cNvSpPr>
            <a:spLocks noGrp="1"/>
          </p:cNvSpPr>
          <p:nvPr>
            <p:ph type="sldNum" sz="quarter" idx="4"/>
          </p:nvPr>
        </p:nvSpPr>
        <p:spPr/>
        <p:txBody>
          <a:bodyPr/>
          <a:lstStyle/>
          <a:p>
            <a:r>
              <a:rPr lang="en-US"/>
              <a:t>Slide no. </a:t>
            </a:r>
            <a:fld id="{7240F3D1-AE27-48C7-9FC9-EF8542F23A88}" type="slidenum">
              <a:rPr lang="en-US" smtClean="0"/>
              <a:pPr/>
              <a:t>15</a:t>
            </a:fld>
            <a:endParaRPr lang="en-US" dirty="0"/>
          </a:p>
        </p:txBody>
      </p:sp>
      <p:sp>
        <p:nvSpPr>
          <p:cNvPr id="5" name="Rectangle 4">
            <a:extLst>
              <a:ext uri="{FF2B5EF4-FFF2-40B4-BE49-F238E27FC236}">
                <a16:creationId xmlns:a16="http://schemas.microsoft.com/office/drawing/2014/main" id="{76E7CF3A-166D-409D-A59D-2676A69621D9}"/>
              </a:ext>
            </a:extLst>
          </p:cNvPr>
          <p:cNvSpPr/>
          <p:nvPr/>
        </p:nvSpPr>
        <p:spPr>
          <a:xfrm>
            <a:off x="113270" y="891540"/>
            <a:ext cx="8917460" cy="3785652"/>
          </a:xfrm>
          <a:prstGeom prst="rect">
            <a:avLst/>
          </a:prstGeom>
        </p:spPr>
        <p:txBody>
          <a:bodyPr wrap="square">
            <a:spAutoFit/>
          </a:bodyPr>
          <a:lstStyle/>
          <a:p>
            <a:r>
              <a:rPr lang="en-US" sz="1600" dirty="0">
                <a:solidFill>
                  <a:srgbClr val="0070C0"/>
                </a:solidFill>
              </a:rPr>
              <a:t>class </a:t>
            </a:r>
            <a:r>
              <a:rPr lang="en-US" sz="1600" dirty="0" err="1">
                <a:solidFill>
                  <a:srgbClr val="0070C0"/>
                </a:solidFill>
              </a:rPr>
              <a:t>sklearn.neighbors.KNeighborsClassifier</a:t>
            </a:r>
            <a:r>
              <a:rPr lang="en-US" sz="1600" dirty="0">
                <a:solidFill>
                  <a:srgbClr val="0070C0"/>
                </a:solidFill>
              </a:rPr>
              <a:t>(</a:t>
            </a:r>
            <a:r>
              <a:rPr lang="en-US" sz="1600" dirty="0" err="1">
                <a:solidFill>
                  <a:srgbClr val="0070C0"/>
                </a:solidFill>
                <a:highlight>
                  <a:srgbClr val="FFFF00"/>
                </a:highlight>
              </a:rPr>
              <a:t>n_neighbors</a:t>
            </a:r>
            <a:r>
              <a:rPr lang="en-US" sz="1600" dirty="0">
                <a:solidFill>
                  <a:srgbClr val="0070C0"/>
                </a:solidFill>
                <a:highlight>
                  <a:srgbClr val="FFFF00"/>
                </a:highlight>
              </a:rPr>
              <a:t>=5, </a:t>
            </a:r>
          </a:p>
          <a:p>
            <a:r>
              <a:rPr lang="en-US" sz="1600" dirty="0">
                <a:solidFill>
                  <a:srgbClr val="0070C0"/>
                </a:solidFill>
              </a:rPr>
              <a:t>				 </a:t>
            </a:r>
            <a:r>
              <a:rPr lang="en-US" sz="1600" dirty="0">
                <a:solidFill>
                  <a:srgbClr val="0070C0"/>
                </a:solidFill>
                <a:highlight>
                  <a:srgbClr val="FFFF00"/>
                </a:highlight>
              </a:rPr>
              <a:t>weights=’uniform’, </a:t>
            </a:r>
          </a:p>
          <a:p>
            <a:r>
              <a:rPr lang="en-US" sz="1600" dirty="0">
                <a:solidFill>
                  <a:srgbClr val="0070C0"/>
                </a:solidFill>
              </a:rPr>
              <a:t>				 </a:t>
            </a:r>
            <a:r>
              <a:rPr lang="en-US" sz="1600" dirty="0">
                <a:solidFill>
                  <a:srgbClr val="0070C0"/>
                </a:solidFill>
                <a:highlight>
                  <a:srgbClr val="FFFF00"/>
                </a:highlight>
              </a:rPr>
              <a:t>algorithm=’auto’, </a:t>
            </a:r>
          </a:p>
          <a:p>
            <a:r>
              <a:rPr lang="en-US" sz="1600" dirty="0">
                <a:solidFill>
                  <a:srgbClr val="0070C0"/>
                </a:solidFill>
              </a:rPr>
              <a:t>				 </a:t>
            </a:r>
            <a:r>
              <a:rPr lang="en-US" sz="1600" dirty="0" err="1">
                <a:solidFill>
                  <a:srgbClr val="0070C0"/>
                </a:solidFill>
              </a:rPr>
              <a:t>leaf_size</a:t>
            </a:r>
            <a:r>
              <a:rPr lang="en-US" sz="1600" dirty="0">
                <a:solidFill>
                  <a:srgbClr val="0070C0"/>
                </a:solidFill>
              </a:rPr>
              <a:t>=30, </a:t>
            </a:r>
          </a:p>
          <a:p>
            <a:r>
              <a:rPr lang="en-US" sz="1600" dirty="0">
                <a:solidFill>
                  <a:srgbClr val="0070C0"/>
                </a:solidFill>
              </a:rPr>
              <a:t>				 p=2, </a:t>
            </a:r>
          </a:p>
          <a:p>
            <a:r>
              <a:rPr lang="en-US" sz="1600" dirty="0">
                <a:solidFill>
                  <a:srgbClr val="0070C0"/>
                </a:solidFill>
              </a:rPr>
              <a:t>				</a:t>
            </a:r>
            <a:r>
              <a:rPr lang="en-US" sz="1600" dirty="0">
                <a:solidFill>
                  <a:srgbClr val="0070C0"/>
                </a:solidFill>
                <a:highlight>
                  <a:srgbClr val="FFFF00"/>
                </a:highlight>
              </a:rPr>
              <a:t> metric=’</a:t>
            </a:r>
            <a:r>
              <a:rPr lang="en-US" sz="1600" dirty="0" err="1">
                <a:solidFill>
                  <a:srgbClr val="0070C0"/>
                </a:solidFill>
                <a:highlight>
                  <a:srgbClr val="FFFF00"/>
                </a:highlight>
              </a:rPr>
              <a:t>minkowski</a:t>
            </a:r>
            <a:r>
              <a:rPr lang="en-US" sz="1600" dirty="0">
                <a:solidFill>
                  <a:srgbClr val="0070C0"/>
                </a:solidFill>
                <a:highlight>
                  <a:srgbClr val="FFFF00"/>
                </a:highlight>
              </a:rPr>
              <a:t>’, </a:t>
            </a:r>
          </a:p>
          <a:p>
            <a:r>
              <a:rPr lang="en-US" sz="1600" dirty="0">
                <a:solidFill>
                  <a:srgbClr val="0070C0"/>
                </a:solidFill>
              </a:rPr>
              <a:t>				 </a:t>
            </a:r>
            <a:r>
              <a:rPr lang="en-US" sz="1600" dirty="0" err="1">
                <a:solidFill>
                  <a:srgbClr val="0070C0"/>
                </a:solidFill>
              </a:rPr>
              <a:t>metric_params</a:t>
            </a:r>
            <a:r>
              <a:rPr lang="en-US" sz="1600" dirty="0">
                <a:solidFill>
                  <a:srgbClr val="0070C0"/>
                </a:solidFill>
              </a:rPr>
              <a:t>=None, </a:t>
            </a:r>
          </a:p>
          <a:p>
            <a:r>
              <a:rPr lang="en-US" sz="1600" dirty="0">
                <a:solidFill>
                  <a:srgbClr val="0070C0"/>
                </a:solidFill>
              </a:rPr>
              <a:t>				 </a:t>
            </a:r>
            <a:r>
              <a:rPr lang="en-US" sz="1600" dirty="0" err="1">
                <a:solidFill>
                  <a:srgbClr val="0070C0"/>
                </a:solidFill>
              </a:rPr>
              <a:t>n_jobs</a:t>
            </a:r>
            <a:r>
              <a:rPr lang="en-US" sz="1600" dirty="0">
                <a:solidFill>
                  <a:srgbClr val="0070C0"/>
                </a:solidFill>
              </a:rPr>
              <a:t>=1, **</a:t>
            </a:r>
            <a:r>
              <a:rPr lang="en-US" sz="1600" dirty="0" err="1">
                <a:solidFill>
                  <a:srgbClr val="0070C0"/>
                </a:solidFill>
              </a:rPr>
              <a:t>kwargs</a:t>
            </a:r>
            <a:r>
              <a:rPr lang="en-US" sz="1600" dirty="0">
                <a:solidFill>
                  <a:srgbClr val="0070C0"/>
                </a:solidFill>
              </a:rPr>
              <a:t>)</a:t>
            </a:r>
          </a:p>
          <a:p>
            <a:endParaRPr lang="en-US" sz="1600" dirty="0"/>
          </a:p>
          <a:p>
            <a:pPr marL="285750" indent="-285750">
              <a:buFont typeface="Arial" panose="020B0604020202020204" pitchFamily="34" charset="0"/>
              <a:buChar char="•"/>
            </a:pPr>
            <a:r>
              <a:rPr lang="en-US" sz="1600" dirty="0">
                <a:solidFill>
                  <a:srgbClr val="0070C0"/>
                </a:solidFill>
              </a:rPr>
              <a:t>‘</a:t>
            </a:r>
            <a:r>
              <a:rPr lang="en-US" sz="1600" dirty="0" err="1">
                <a:solidFill>
                  <a:srgbClr val="0070C0"/>
                </a:solidFill>
              </a:rPr>
              <a:t>n_neighbors</a:t>
            </a:r>
            <a:r>
              <a:rPr lang="en-US" sz="1600" dirty="0">
                <a:solidFill>
                  <a:srgbClr val="0070C0"/>
                </a:solidFill>
              </a:rPr>
              <a:t>‘ </a:t>
            </a:r>
            <a:r>
              <a:rPr lang="en-US" sz="1600" dirty="0"/>
              <a:t>are the number of neighbors that will vote for the class of the target point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highlight>
                  <a:srgbClr val="FFFF00"/>
                </a:highlight>
              </a:rPr>
              <a:t>default is 5</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An odd number is preferred to avoid any tie. </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797794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DC52-87E0-4BA5-A675-42CBAD8A1A4B}"/>
              </a:ext>
            </a:extLst>
          </p:cNvPr>
          <p:cNvSpPr>
            <a:spLocks noGrp="1"/>
          </p:cNvSpPr>
          <p:nvPr>
            <p:ph type="title"/>
          </p:nvPr>
        </p:nvSpPr>
        <p:spPr/>
        <p:txBody>
          <a:bodyPr>
            <a:normAutofit/>
          </a:bodyPr>
          <a:lstStyle/>
          <a:p>
            <a:r>
              <a:rPr lang="en-US" dirty="0"/>
              <a:t>Sklearn - KNeighborsClassifier</a:t>
            </a:r>
          </a:p>
        </p:txBody>
      </p:sp>
      <p:sp>
        <p:nvSpPr>
          <p:cNvPr id="3" name="Date Placeholder 2">
            <a:extLst>
              <a:ext uri="{FF2B5EF4-FFF2-40B4-BE49-F238E27FC236}">
                <a16:creationId xmlns:a16="http://schemas.microsoft.com/office/drawing/2014/main" id="{D819FA13-B390-4A72-B12F-184D3C344A4D}"/>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9C100CD1-E550-4689-A803-83D5D768D928}"/>
              </a:ext>
            </a:extLst>
          </p:cNvPr>
          <p:cNvSpPr>
            <a:spLocks noGrp="1"/>
          </p:cNvSpPr>
          <p:nvPr>
            <p:ph type="sldNum" sz="quarter" idx="4"/>
          </p:nvPr>
        </p:nvSpPr>
        <p:spPr/>
        <p:txBody>
          <a:bodyPr/>
          <a:lstStyle/>
          <a:p>
            <a:r>
              <a:rPr lang="en-US"/>
              <a:t>Slide no. </a:t>
            </a:r>
            <a:fld id="{7240F3D1-AE27-48C7-9FC9-EF8542F23A88}" type="slidenum">
              <a:rPr lang="en-US" smtClean="0"/>
              <a:pPr/>
              <a:t>16</a:t>
            </a:fld>
            <a:endParaRPr lang="en-US" dirty="0"/>
          </a:p>
        </p:txBody>
      </p:sp>
      <p:sp>
        <p:nvSpPr>
          <p:cNvPr id="5" name="Rectangle 4">
            <a:extLst>
              <a:ext uri="{FF2B5EF4-FFF2-40B4-BE49-F238E27FC236}">
                <a16:creationId xmlns:a16="http://schemas.microsoft.com/office/drawing/2014/main" id="{76E7CF3A-166D-409D-A59D-2676A69621D9}"/>
              </a:ext>
            </a:extLst>
          </p:cNvPr>
          <p:cNvSpPr/>
          <p:nvPr/>
        </p:nvSpPr>
        <p:spPr>
          <a:xfrm>
            <a:off x="113270" y="891540"/>
            <a:ext cx="8917460" cy="3046988"/>
          </a:xfrm>
          <a:prstGeom prst="rect">
            <a:avLst/>
          </a:prstGeom>
        </p:spPr>
        <p:txBody>
          <a:bodyPr wrap="square">
            <a:spAutoFit/>
          </a:bodyPr>
          <a:lstStyle/>
          <a:p>
            <a:r>
              <a:rPr lang="en-US" sz="1600" dirty="0">
                <a:solidFill>
                  <a:srgbClr val="0070C0"/>
                </a:solidFill>
              </a:rPr>
              <a:t>class </a:t>
            </a:r>
            <a:r>
              <a:rPr lang="en-US" sz="1600" dirty="0" err="1">
                <a:solidFill>
                  <a:srgbClr val="0070C0"/>
                </a:solidFill>
              </a:rPr>
              <a:t>sklearn.neighbors.KNeighborsClassifier</a:t>
            </a:r>
            <a:r>
              <a:rPr lang="en-US" sz="1600" dirty="0">
                <a:solidFill>
                  <a:srgbClr val="0070C0"/>
                </a:solidFill>
              </a:rPr>
              <a:t>(</a:t>
            </a:r>
            <a:r>
              <a:rPr lang="en-US" sz="1600" dirty="0" err="1">
                <a:solidFill>
                  <a:srgbClr val="0070C0"/>
                </a:solidFill>
              </a:rPr>
              <a:t>n_neighbors</a:t>
            </a:r>
            <a:r>
              <a:rPr lang="en-US" sz="1600" dirty="0">
                <a:solidFill>
                  <a:srgbClr val="0070C0"/>
                </a:solidFill>
              </a:rPr>
              <a:t>=5, </a:t>
            </a:r>
            <a:r>
              <a:rPr lang="en-US" sz="1600" dirty="0">
                <a:solidFill>
                  <a:srgbClr val="0070C0"/>
                </a:solidFill>
                <a:highlight>
                  <a:srgbClr val="FFFF00"/>
                </a:highlight>
              </a:rPr>
              <a:t>weights=’uniform</a:t>
            </a:r>
            <a:r>
              <a:rPr lang="en-US" sz="1600" dirty="0">
                <a:solidFill>
                  <a:srgbClr val="0070C0"/>
                </a:solidFill>
              </a:rPr>
              <a:t>’, algorithm=’auto’, </a:t>
            </a:r>
            <a:r>
              <a:rPr lang="en-US" sz="1600" dirty="0" err="1">
                <a:solidFill>
                  <a:srgbClr val="0070C0"/>
                </a:solidFill>
              </a:rPr>
              <a:t>leaf_size</a:t>
            </a:r>
            <a:r>
              <a:rPr lang="en-US" sz="1600" dirty="0">
                <a:solidFill>
                  <a:srgbClr val="0070C0"/>
                </a:solidFill>
              </a:rPr>
              <a:t>=30, p=2, metric=’</a:t>
            </a:r>
            <a:r>
              <a:rPr lang="en-US" sz="1600" dirty="0" err="1">
                <a:solidFill>
                  <a:srgbClr val="0070C0"/>
                </a:solidFill>
              </a:rPr>
              <a:t>minkowski</a:t>
            </a:r>
            <a:r>
              <a:rPr lang="en-US" sz="1600" dirty="0">
                <a:solidFill>
                  <a:srgbClr val="0070C0"/>
                </a:solidFill>
              </a:rPr>
              <a:t>’, </a:t>
            </a:r>
            <a:r>
              <a:rPr lang="en-US" sz="1600" dirty="0" err="1">
                <a:solidFill>
                  <a:srgbClr val="0070C0"/>
                </a:solidFill>
              </a:rPr>
              <a:t>metric_params</a:t>
            </a:r>
            <a:r>
              <a:rPr lang="en-US" sz="1600" dirty="0">
                <a:solidFill>
                  <a:srgbClr val="0070C0"/>
                </a:solidFill>
              </a:rPr>
              <a:t>=None, </a:t>
            </a:r>
            <a:r>
              <a:rPr lang="en-US" sz="1600" dirty="0" err="1">
                <a:solidFill>
                  <a:srgbClr val="0070C0"/>
                </a:solidFill>
              </a:rPr>
              <a:t>n_jobs</a:t>
            </a:r>
            <a:r>
              <a:rPr lang="en-US" sz="1600" dirty="0">
                <a:solidFill>
                  <a:srgbClr val="0070C0"/>
                </a:solidFill>
              </a:rPr>
              <a:t>=1, **</a:t>
            </a:r>
            <a:r>
              <a:rPr lang="en-US" sz="1600" dirty="0" err="1">
                <a:solidFill>
                  <a:srgbClr val="0070C0"/>
                </a:solidFill>
              </a:rPr>
              <a:t>kwargs</a:t>
            </a:r>
            <a:r>
              <a:rPr lang="en-US" sz="1600" dirty="0">
                <a:solidFill>
                  <a:srgbClr val="0070C0"/>
                </a:solidFill>
              </a:rPr>
              <a:t>)</a:t>
            </a:r>
          </a:p>
          <a:p>
            <a:endParaRPr lang="en-US" sz="1600" dirty="0"/>
          </a:p>
          <a:p>
            <a:pPr marL="285750" indent="-285750">
              <a:buFont typeface="Arial" panose="020B0604020202020204" pitchFamily="34" charset="0"/>
              <a:buChar char="•"/>
            </a:pPr>
            <a:r>
              <a:rPr lang="en-US" sz="1600" dirty="0">
                <a:solidFill>
                  <a:srgbClr val="0070C0"/>
                </a:solidFill>
              </a:rPr>
              <a:t>‘weights‘ </a:t>
            </a:r>
            <a:r>
              <a:rPr lang="en-US" sz="1600" dirty="0"/>
              <a:t>parameter has two choices: ‘</a:t>
            </a:r>
            <a:r>
              <a:rPr lang="en-US" sz="1600" dirty="0">
                <a:solidFill>
                  <a:srgbClr val="0070C0"/>
                </a:solidFill>
              </a:rPr>
              <a:t>uniform</a:t>
            </a:r>
            <a:r>
              <a:rPr lang="en-US" sz="1600" dirty="0"/>
              <a:t>‘ and ‘</a:t>
            </a:r>
            <a:r>
              <a:rPr lang="en-US" sz="1600" dirty="0">
                <a:solidFill>
                  <a:srgbClr val="0070C0"/>
                </a:solidFill>
              </a:rPr>
              <a:t>distance</a:t>
            </a:r>
            <a:r>
              <a:rPr lang="en-US" sz="1600" dirty="0"/>
              <a:t>‘. </a:t>
            </a:r>
          </a:p>
          <a:p>
            <a:pPr marL="742950" lvl="1" indent="-285750">
              <a:buFont typeface="Arial" panose="020B0604020202020204" pitchFamily="34" charset="0"/>
              <a:buChar char="•"/>
            </a:pPr>
            <a:r>
              <a:rPr lang="en-US" sz="1600" dirty="0"/>
              <a:t>For the ‘</a:t>
            </a:r>
            <a:r>
              <a:rPr lang="en-US" sz="1600" dirty="0">
                <a:solidFill>
                  <a:srgbClr val="0070C0"/>
                </a:solidFill>
              </a:rPr>
              <a:t>uniform</a:t>
            </a:r>
            <a:r>
              <a:rPr lang="en-US" sz="1600" dirty="0"/>
              <a:t>‘ weight, each of the </a:t>
            </a:r>
            <a:r>
              <a:rPr lang="en-US" sz="1600" dirty="0">
                <a:solidFill>
                  <a:srgbClr val="0070C0"/>
                </a:solidFill>
              </a:rPr>
              <a:t>k</a:t>
            </a:r>
            <a:r>
              <a:rPr lang="en-US" sz="1600" dirty="0"/>
              <a:t> neighbors has equal vote whatever its distance from the target point. </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If the weight is ‘</a:t>
            </a:r>
            <a:r>
              <a:rPr lang="en-US" sz="1600" dirty="0">
                <a:solidFill>
                  <a:srgbClr val="0070C0"/>
                </a:solidFill>
              </a:rPr>
              <a:t>distance</a:t>
            </a:r>
            <a:r>
              <a:rPr lang="en-US" sz="1600" dirty="0"/>
              <a:t>‘ then voting weightage or importance varies by inverse of distance; those points who are nearest to the target point have greater influence than those who are farther away. </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highlight>
                  <a:srgbClr val="FFFF00"/>
                </a:highlight>
              </a:rPr>
              <a:t>Default is</a:t>
            </a:r>
            <a:r>
              <a:rPr lang="en-US" sz="1600" dirty="0"/>
              <a:t> ‘</a:t>
            </a:r>
            <a:r>
              <a:rPr lang="en-US" sz="1600" dirty="0">
                <a:solidFill>
                  <a:srgbClr val="0070C0"/>
                </a:solidFill>
              </a:rPr>
              <a:t>uniform</a:t>
            </a:r>
            <a:r>
              <a:rPr lang="en-US" sz="1600" dirty="0"/>
              <a:t>‘ </a:t>
            </a:r>
          </a:p>
        </p:txBody>
      </p:sp>
    </p:spTree>
    <p:extLst>
      <p:ext uri="{BB962C8B-B14F-4D97-AF65-F5344CB8AC3E}">
        <p14:creationId xmlns:p14="http://schemas.microsoft.com/office/powerpoint/2010/main" val="3590194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DC52-87E0-4BA5-A675-42CBAD8A1A4B}"/>
              </a:ext>
            </a:extLst>
          </p:cNvPr>
          <p:cNvSpPr>
            <a:spLocks noGrp="1"/>
          </p:cNvSpPr>
          <p:nvPr>
            <p:ph type="title"/>
          </p:nvPr>
        </p:nvSpPr>
        <p:spPr/>
        <p:txBody>
          <a:bodyPr>
            <a:normAutofit/>
          </a:bodyPr>
          <a:lstStyle/>
          <a:p>
            <a:r>
              <a:rPr lang="en-US" dirty="0"/>
              <a:t>Sklearn - KNeighborsClassifier</a:t>
            </a:r>
          </a:p>
        </p:txBody>
      </p:sp>
      <p:sp>
        <p:nvSpPr>
          <p:cNvPr id="3" name="Date Placeholder 2">
            <a:extLst>
              <a:ext uri="{FF2B5EF4-FFF2-40B4-BE49-F238E27FC236}">
                <a16:creationId xmlns:a16="http://schemas.microsoft.com/office/drawing/2014/main" id="{D819FA13-B390-4A72-B12F-184D3C344A4D}"/>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9C100CD1-E550-4689-A803-83D5D768D928}"/>
              </a:ext>
            </a:extLst>
          </p:cNvPr>
          <p:cNvSpPr>
            <a:spLocks noGrp="1"/>
          </p:cNvSpPr>
          <p:nvPr>
            <p:ph type="sldNum" sz="quarter" idx="4"/>
          </p:nvPr>
        </p:nvSpPr>
        <p:spPr/>
        <p:txBody>
          <a:bodyPr/>
          <a:lstStyle/>
          <a:p>
            <a:r>
              <a:rPr lang="en-US"/>
              <a:t>Slide no. </a:t>
            </a:r>
            <a:fld id="{7240F3D1-AE27-48C7-9FC9-EF8542F23A88}" type="slidenum">
              <a:rPr lang="en-US" smtClean="0"/>
              <a:pPr/>
              <a:t>17</a:t>
            </a:fld>
            <a:endParaRPr lang="en-US" dirty="0"/>
          </a:p>
        </p:txBody>
      </p:sp>
      <p:sp>
        <p:nvSpPr>
          <p:cNvPr id="5" name="Rectangle 4">
            <a:extLst>
              <a:ext uri="{FF2B5EF4-FFF2-40B4-BE49-F238E27FC236}">
                <a16:creationId xmlns:a16="http://schemas.microsoft.com/office/drawing/2014/main" id="{76E7CF3A-166D-409D-A59D-2676A69621D9}"/>
              </a:ext>
            </a:extLst>
          </p:cNvPr>
          <p:cNvSpPr/>
          <p:nvPr/>
        </p:nvSpPr>
        <p:spPr>
          <a:xfrm>
            <a:off x="0" y="900891"/>
            <a:ext cx="8917460" cy="1600438"/>
          </a:xfrm>
          <a:prstGeom prst="rect">
            <a:avLst/>
          </a:prstGeom>
        </p:spPr>
        <p:txBody>
          <a:bodyPr wrap="square">
            <a:spAutoFit/>
          </a:bodyPr>
          <a:lstStyle/>
          <a:p>
            <a:r>
              <a:rPr lang="en-US" sz="1400" dirty="0">
                <a:solidFill>
                  <a:srgbClr val="0070C0"/>
                </a:solidFill>
              </a:rPr>
              <a:t>class </a:t>
            </a:r>
            <a:r>
              <a:rPr lang="en-US" sz="1400" dirty="0" err="1">
                <a:solidFill>
                  <a:srgbClr val="0070C0"/>
                </a:solidFill>
              </a:rPr>
              <a:t>sklearn.neighbors.KNeighborsClassifier</a:t>
            </a:r>
            <a:r>
              <a:rPr lang="en-US" sz="1400" dirty="0">
                <a:solidFill>
                  <a:srgbClr val="0070C0"/>
                </a:solidFill>
              </a:rPr>
              <a:t>(</a:t>
            </a:r>
            <a:r>
              <a:rPr lang="en-US" sz="1400" dirty="0" err="1">
                <a:solidFill>
                  <a:srgbClr val="0070C0"/>
                </a:solidFill>
              </a:rPr>
              <a:t>n_neighbors</a:t>
            </a:r>
            <a:r>
              <a:rPr lang="en-US" sz="1400" dirty="0">
                <a:solidFill>
                  <a:srgbClr val="0070C0"/>
                </a:solidFill>
              </a:rPr>
              <a:t>=5, weights=’uniform’, algorithm=’auto’, </a:t>
            </a:r>
            <a:r>
              <a:rPr lang="en-US" sz="1400" dirty="0" err="1">
                <a:solidFill>
                  <a:srgbClr val="0070C0"/>
                </a:solidFill>
              </a:rPr>
              <a:t>leaf_size</a:t>
            </a:r>
            <a:r>
              <a:rPr lang="en-US" sz="1400" dirty="0">
                <a:solidFill>
                  <a:srgbClr val="0070C0"/>
                </a:solidFill>
              </a:rPr>
              <a:t>=30, </a:t>
            </a:r>
            <a:r>
              <a:rPr lang="en-US" sz="1400" dirty="0">
                <a:solidFill>
                  <a:srgbClr val="0070C0"/>
                </a:solidFill>
                <a:highlight>
                  <a:srgbClr val="FFFF00"/>
                </a:highlight>
              </a:rPr>
              <a:t>p=2,</a:t>
            </a:r>
            <a:r>
              <a:rPr lang="en-US" sz="1400" dirty="0">
                <a:solidFill>
                  <a:srgbClr val="0070C0"/>
                </a:solidFill>
              </a:rPr>
              <a:t> </a:t>
            </a:r>
            <a:r>
              <a:rPr lang="en-US" sz="1400" dirty="0">
                <a:solidFill>
                  <a:srgbClr val="0070C0"/>
                </a:solidFill>
                <a:highlight>
                  <a:srgbClr val="FFFF00"/>
                </a:highlight>
              </a:rPr>
              <a:t>metric=’</a:t>
            </a:r>
            <a:r>
              <a:rPr lang="en-US" sz="1400" dirty="0" err="1">
                <a:solidFill>
                  <a:srgbClr val="0070C0"/>
                </a:solidFill>
                <a:highlight>
                  <a:srgbClr val="FFFF00"/>
                </a:highlight>
              </a:rPr>
              <a:t>minkowski</a:t>
            </a:r>
            <a:r>
              <a:rPr lang="en-US" sz="1400" dirty="0">
                <a:solidFill>
                  <a:srgbClr val="0070C0"/>
                </a:solidFill>
              </a:rPr>
              <a:t>’, </a:t>
            </a:r>
            <a:r>
              <a:rPr lang="en-US" sz="1400" dirty="0" err="1">
                <a:solidFill>
                  <a:srgbClr val="0070C0"/>
                </a:solidFill>
              </a:rPr>
              <a:t>metric_params</a:t>
            </a:r>
            <a:r>
              <a:rPr lang="en-US" sz="1400" dirty="0">
                <a:solidFill>
                  <a:srgbClr val="0070C0"/>
                </a:solidFill>
              </a:rPr>
              <a:t>=None, </a:t>
            </a:r>
            <a:r>
              <a:rPr lang="en-US" sz="1400" dirty="0" err="1">
                <a:solidFill>
                  <a:srgbClr val="0070C0"/>
                </a:solidFill>
              </a:rPr>
              <a:t>n_jobs</a:t>
            </a:r>
            <a:r>
              <a:rPr lang="en-US" sz="1400" dirty="0">
                <a:solidFill>
                  <a:srgbClr val="0070C0"/>
                </a:solidFill>
              </a:rPr>
              <a:t>=1, **</a:t>
            </a:r>
            <a:r>
              <a:rPr lang="en-US" sz="1400" dirty="0" err="1">
                <a:solidFill>
                  <a:srgbClr val="0070C0"/>
                </a:solidFill>
              </a:rPr>
              <a:t>kwargs</a:t>
            </a:r>
            <a:r>
              <a:rPr lang="en-US" sz="1400" dirty="0">
                <a:solidFill>
                  <a:srgbClr val="0070C0"/>
                </a:solidFill>
              </a:rPr>
              <a:t>)</a:t>
            </a:r>
          </a:p>
          <a:p>
            <a:endParaRPr lang="en-US" sz="1400" dirty="0"/>
          </a:p>
          <a:p>
            <a:pPr marL="285750" indent="-285750">
              <a:buFont typeface="Arial" panose="020B0604020202020204" pitchFamily="34" charset="0"/>
              <a:buChar char="•"/>
            </a:pPr>
            <a:r>
              <a:rPr lang="en-US" sz="1400" dirty="0"/>
              <a:t>Parameter ‘</a:t>
            </a:r>
            <a:r>
              <a:rPr lang="en-US" sz="1400" dirty="0">
                <a:solidFill>
                  <a:srgbClr val="0070C0"/>
                </a:solidFill>
              </a:rPr>
              <a:t>metric</a:t>
            </a:r>
            <a:r>
              <a:rPr lang="en-US" sz="1400" dirty="0"/>
              <a:t>‘ decides how distances are calculated in space. </a:t>
            </a:r>
          </a:p>
          <a:p>
            <a:pPr marL="742950" lvl="1" indent="-285750">
              <a:buFont typeface="Arial" panose="020B0604020202020204" pitchFamily="34" charset="0"/>
              <a:buChar char="•"/>
            </a:pPr>
            <a:r>
              <a:rPr lang="en-US" sz="1400" dirty="0">
                <a:solidFill>
                  <a:srgbClr val="0070C0"/>
                </a:solidFill>
              </a:rPr>
              <a:t>Euclidean</a:t>
            </a:r>
            <a:r>
              <a:rPr lang="en-US" sz="1400" dirty="0"/>
              <a:t> distance </a:t>
            </a:r>
          </a:p>
          <a:p>
            <a:pPr marL="742950" lvl="1" indent="-285750">
              <a:buFont typeface="Arial" panose="020B0604020202020204" pitchFamily="34" charset="0"/>
              <a:buChar char="•"/>
            </a:pPr>
            <a:r>
              <a:rPr lang="en-US" sz="1400" dirty="0">
                <a:solidFill>
                  <a:srgbClr val="0070C0"/>
                </a:solidFill>
              </a:rPr>
              <a:t>Manhattan</a:t>
            </a:r>
            <a:r>
              <a:rPr lang="en-US" sz="1400" dirty="0"/>
              <a:t> distance are also used. </a:t>
            </a:r>
          </a:p>
          <a:p>
            <a:pPr marL="742950" lvl="1" indent="-285750">
              <a:buFont typeface="Arial" panose="020B0604020202020204" pitchFamily="34" charset="0"/>
              <a:buChar char="•"/>
            </a:pPr>
            <a:r>
              <a:rPr lang="en-US" sz="1400" dirty="0"/>
              <a:t>A general formulation of distance metric is ‘</a:t>
            </a:r>
            <a:r>
              <a:rPr lang="en-US" sz="1400" dirty="0" err="1">
                <a:solidFill>
                  <a:srgbClr val="0070C0"/>
                </a:solidFill>
              </a:rPr>
              <a:t>minkowski</a:t>
            </a:r>
            <a:r>
              <a:rPr lang="en-US" sz="1400" dirty="0"/>
              <a:t>’ distance</a:t>
            </a:r>
            <a:r>
              <a:rPr lang="en-US" sz="1400" dirty="0">
                <a:highlight>
                  <a:srgbClr val="FFFF00"/>
                </a:highlight>
              </a:rPr>
              <a:t>.  (default, </a:t>
            </a:r>
            <a:r>
              <a:rPr lang="en-US" sz="1400" dirty="0"/>
              <a:t>along with </a:t>
            </a:r>
            <a:r>
              <a:rPr lang="en-US" sz="1400" dirty="0">
                <a:solidFill>
                  <a:srgbClr val="0070C0"/>
                </a:solidFill>
              </a:rPr>
              <a:t>p</a:t>
            </a:r>
            <a:r>
              <a:rPr lang="en-US" sz="1400" dirty="0"/>
              <a:t>=2)</a:t>
            </a:r>
          </a:p>
        </p:txBody>
      </p:sp>
      <p:graphicFrame>
        <p:nvGraphicFramePr>
          <p:cNvPr id="6" name="Table 5">
            <a:extLst>
              <a:ext uri="{FF2B5EF4-FFF2-40B4-BE49-F238E27FC236}">
                <a16:creationId xmlns:a16="http://schemas.microsoft.com/office/drawing/2014/main" id="{1858F226-E127-46D6-8B82-D6CB96072B64}"/>
              </a:ext>
            </a:extLst>
          </p:cNvPr>
          <p:cNvGraphicFramePr>
            <a:graphicFrameLocks noGrp="1"/>
          </p:cNvGraphicFramePr>
          <p:nvPr>
            <p:extLst>
              <p:ext uri="{D42A27DB-BD31-4B8C-83A1-F6EECF244321}">
                <p14:modId xmlns:p14="http://schemas.microsoft.com/office/powerpoint/2010/main" val="2772078694"/>
              </p:ext>
            </p:extLst>
          </p:nvPr>
        </p:nvGraphicFramePr>
        <p:xfrm>
          <a:off x="97817" y="2830665"/>
          <a:ext cx="5630246" cy="1975024"/>
        </p:xfrm>
        <a:graphic>
          <a:graphicData uri="http://schemas.openxmlformats.org/drawingml/2006/table">
            <a:tbl>
              <a:tblPr/>
              <a:tblGrid>
                <a:gridCol w="1080552">
                  <a:extLst>
                    <a:ext uri="{9D8B030D-6E8A-4147-A177-3AD203B41FA5}">
                      <a16:colId xmlns:a16="http://schemas.microsoft.com/office/drawing/2014/main" val="2266016658"/>
                    </a:ext>
                  </a:extLst>
                </a:gridCol>
                <a:gridCol w="1535522">
                  <a:extLst>
                    <a:ext uri="{9D8B030D-6E8A-4147-A177-3AD203B41FA5}">
                      <a16:colId xmlns:a16="http://schemas.microsoft.com/office/drawing/2014/main" val="1336748041"/>
                    </a:ext>
                  </a:extLst>
                </a:gridCol>
                <a:gridCol w="625583">
                  <a:extLst>
                    <a:ext uri="{9D8B030D-6E8A-4147-A177-3AD203B41FA5}">
                      <a16:colId xmlns:a16="http://schemas.microsoft.com/office/drawing/2014/main" val="1580269756"/>
                    </a:ext>
                  </a:extLst>
                </a:gridCol>
                <a:gridCol w="2388589">
                  <a:extLst>
                    <a:ext uri="{9D8B030D-6E8A-4147-A177-3AD203B41FA5}">
                      <a16:colId xmlns:a16="http://schemas.microsoft.com/office/drawing/2014/main" val="2757074371"/>
                    </a:ext>
                  </a:extLst>
                </a:gridCol>
              </a:tblGrid>
              <a:tr h="246878">
                <a:tc>
                  <a:txBody>
                    <a:bodyPr/>
                    <a:lstStyle/>
                    <a:p>
                      <a:pPr algn="l"/>
                      <a:r>
                        <a:rPr lang="en-US" sz="1100">
                          <a:effectLst/>
                        </a:rPr>
                        <a:t>identifier</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sz="1100">
                          <a:effectLst/>
                        </a:rPr>
                        <a:t>class name</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sz="1100">
                          <a:effectLst/>
                        </a:rPr>
                        <a:t>args</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sz="1100">
                          <a:effectLst/>
                        </a:rPr>
                        <a:t>distance function</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1219542972"/>
                  </a:ext>
                </a:extLst>
              </a:tr>
              <a:tr h="246878">
                <a:tc>
                  <a:txBody>
                    <a:bodyPr/>
                    <a:lstStyle/>
                    <a:p>
                      <a:pPr algn="l"/>
                      <a:r>
                        <a:rPr lang="en-US" sz="1100">
                          <a:effectLst/>
                        </a:rPr>
                        <a:t>“euclidean”</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r>
                        <a:rPr lang="en-US" sz="1100">
                          <a:effectLst/>
                        </a:rPr>
                        <a:t>EuclideanDistance</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buFont typeface="Arial" panose="020B0604020202020204" pitchFamily="34" charset="0"/>
                        <a:buChar char="•"/>
                      </a:pPr>
                      <a:endParaRPr lang="en-US" sz="1100">
                        <a:effectLst/>
                      </a:endParaRP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r>
                        <a:rPr lang="es-ES" sz="1100" dirty="0" err="1">
                          <a:effectLst/>
                        </a:rPr>
                        <a:t>sqrt</a:t>
                      </a:r>
                      <a:r>
                        <a:rPr lang="es-ES" sz="1100" dirty="0">
                          <a:effectLst/>
                        </a:rPr>
                        <a:t>(sum((x - y)^2))</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extLst>
                  <a:ext uri="{0D108BD9-81ED-4DB2-BD59-A6C34878D82A}">
                    <a16:rowId xmlns:a16="http://schemas.microsoft.com/office/drawing/2014/main" val="3024719502"/>
                  </a:ext>
                </a:extLst>
              </a:tr>
              <a:tr h="246878">
                <a:tc>
                  <a:txBody>
                    <a:bodyPr/>
                    <a:lstStyle/>
                    <a:p>
                      <a:pPr algn="l"/>
                      <a:r>
                        <a:rPr lang="en-US" sz="1100">
                          <a:effectLst/>
                        </a:rPr>
                        <a:t>“manhattan”</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sz="1100">
                          <a:effectLst/>
                        </a:rPr>
                        <a:t>ManhattanDistance</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buFont typeface="Arial" panose="020B0604020202020204" pitchFamily="34" charset="0"/>
                        <a:buChar char="•"/>
                      </a:pPr>
                      <a:endParaRPr lang="en-US" sz="1100" dirty="0">
                        <a:effectLst/>
                      </a:endParaRP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sz="1100">
                          <a:effectLst/>
                        </a:rPr>
                        <a:t>sum(|x - y|)</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1888614866"/>
                  </a:ext>
                </a:extLst>
              </a:tr>
              <a:tr h="246878">
                <a:tc>
                  <a:txBody>
                    <a:bodyPr/>
                    <a:lstStyle/>
                    <a:p>
                      <a:pPr algn="l"/>
                      <a:r>
                        <a:rPr lang="en-US" sz="1100">
                          <a:effectLst/>
                        </a:rPr>
                        <a:t>“chebyshev”</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r>
                        <a:rPr lang="en-US" sz="1100">
                          <a:effectLst/>
                        </a:rPr>
                        <a:t>ChebyshevDistance</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buFont typeface="Arial" panose="020B0604020202020204" pitchFamily="34" charset="0"/>
                        <a:buChar char="•"/>
                      </a:pPr>
                      <a:endParaRPr lang="en-US" sz="1100" dirty="0">
                        <a:effectLst/>
                      </a:endParaRP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r>
                        <a:rPr lang="en-US" sz="1100">
                          <a:effectLst/>
                        </a:rPr>
                        <a:t>max(|x - y|)</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extLst>
                  <a:ext uri="{0D108BD9-81ED-4DB2-BD59-A6C34878D82A}">
                    <a16:rowId xmlns:a16="http://schemas.microsoft.com/office/drawing/2014/main" val="3597504785"/>
                  </a:ext>
                </a:extLst>
              </a:tr>
              <a:tr h="246878">
                <a:tc>
                  <a:txBody>
                    <a:bodyPr/>
                    <a:lstStyle/>
                    <a:p>
                      <a:pPr algn="l"/>
                      <a:r>
                        <a:rPr lang="en-US" sz="1100">
                          <a:effectLst/>
                        </a:rPr>
                        <a:t>“minkowski”</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sz="1100" dirty="0" err="1">
                          <a:effectLst/>
                        </a:rPr>
                        <a:t>MinkowskiDistance</a:t>
                      </a:r>
                      <a:endParaRPr lang="en-US" sz="1100" dirty="0">
                        <a:effectLst/>
                      </a:endParaRP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sz="1100" dirty="0">
                          <a:effectLst/>
                        </a:rPr>
                        <a:t>p</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sz="1100">
                          <a:effectLst/>
                        </a:rPr>
                        <a:t>sum(|x - y|^p)^(1/p)</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2481054747"/>
                  </a:ext>
                </a:extLst>
              </a:tr>
              <a:tr h="246878">
                <a:tc>
                  <a:txBody>
                    <a:bodyPr/>
                    <a:lstStyle/>
                    <a:p>
                      <a:pPr algn="l"/>
                      <a:r>
                        <a:rPr lang="en-US" sz="1100" dirty="0">
                          <a:effectLst/>
                        </a:rPr>
                        <a:t>“</a:t>
                      </a:r>
                      <a:r>
                        <a:rPr lang="en-US" sz="1100" dirty="0" err="1">
                          <a:effectLst/>
                        </a:rPr>
                        <a:t>wminkowski</a:t>
                      </a:r>
                      <a:r>
                        <a:rPr lang="en-US" sz="1100" dirty="0">
                          <a:effectLst/>
                        </a:rPr>
                        <a:t>”</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r>
                        <a:rPr lang="en-US" sz="1100">
                          <a:effectLst/>
                        </a:rPr>
                        <a:t>WMinkowskiDistance</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r>
                        <a:rPr lang="en-US" sz="1100">
                          <a:effectLst/>
                        </a:rPr>
                        <a:t>p, w</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r>
                        <a:rPr lang="pl-PL" sz="1100" dirty="0">
                          <a:effectLst/>
                        </a:rPr>
                        <a:t>sum(w * |x - y|^p)^(1/p)</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extLst>
                  <a:ext uri="{0D108BD9-81ED-4DB2-BD59-A6C34878D82A}">
                    <a16:rowId xmlns:a16="http://schemas.microsoft.com/office/drawing/2014/main" val="2837958648"/>
                  </a:ext>
                </a:extLst>
              </a:tr>
              <a:tr h="246878">
                <a:tc>
                  <a:txBody>
                    <a:bodyPr/>
                    <a:lstStyle/>
                    <a:p>
                      <a:pPr algn="l"/>
                      <a:r>
                        <a:rPr lang="en-US" sz="1100">
                          <a:effectLst/>
                        </a:rPr>
                        <a:t>“seuclidean”</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sz="1100" dirty="0" err="1">
                          <a:effectLst/>
                        </a:rPr>
                        <a:t>SEuclideanDistance</a:t>
                      </a:r>
                      <a:endParaRPr lang="en-US" sz="1100" dirty="0">
                        <a:effectLst/>
                      </a:endParaRP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sz="1100">
                          <a:effectLst/>
                        </a:rPr>
                        <a:t>V</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s-ES" sz="1100">
                          <a:effectLst/>
                        </a:rPr>
                        <a:t>sqrt(sum((x - y)^2 / V))</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1129649591"/>
                  </a:ext>
                </a:extLst>
              </a:tr>
              <a:tr h="246878">
                <a:tc>
                  <a:txBody>
                    <a:bodyPr/>
                    <a:lstStyle/>
                    <a:p>
                      <a:pPr algn="l"/>
                      <a:r>
                        <a:rPr lang="en-US" sz="1100">
                          <a:effectLst/>
                        </a:rPr>
                        <a:t>“mahalanobis”</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r>
                        <a:rPr lang="en-US" sz="1100">
                          <a:effectLst/>
                        </a:rPr>
                        <a:t>MahalanobisDistance</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r>
                        <a:rPr lang="en-US" sz="1100">
                          <a:effectLst/>
                        </a:rPr>
                        <a:t>V or VI</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r>
                        <a:rPr lang="es-ES" sz="1100" dirty="0" err="1">
                          <a:effectLst/>
                        </a:rPr>
                        <a:t>sqrt</a:t>
                      </a:r>
                      <a:r>
                        <a:rPr lang="es-ES" sz="1100" dirty="0">
                          <a:effectLst/>
                        </a:rPr>
                        <a:t>((x - y)' V^-1 (x - y))</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extLst>
                  <a:ext uri="{0D108BD9-81ED-4DB2-BD59-A6C34878D82A}">
                    <a16:rowId xmlns:a16="http://schemas.microsoft.com/office/drawing/2014/main" val="82311366"/>
                  </a:ext>
                </a:extLst>
              </a:tr>
            </a:tbl>
          </a:graphicData>
        </a:graphic>
      </p:graphicFrame>
      <p:sp>
        <p:nvSpPr>
          <p:cNvPr id="7" name="Rectangle 1">
            <a:extLst>
              <a:ext uri="{FF2B5EF4-FFF2-40B4-BE49-F238E27FC236}">
                <a16:creationId xmlns:a16="http://schemas.microsoft.com/office/drawing/2014/main" id="{4E3CE5E0-BF5C-4FBC-9258-67D2CB8C5F9D}"/>
              </a:ext>
            </a:extLst>
          </p:cNvPr>
          <p:cNvSpPr>
            <a:spLocks noChangeArrowheads="1"/>
          </p:cNvSpPr>
          <p:nvPr/>
        </p:nvSpPr>
        <p:spPr bwMode="auto">
          <a:xfrm>
            <a:off x="0" y="2652178"/>
            <a:ext cx="5728063" cy="201963"/>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9025"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1D1F22"/>
                </a:solidFill>
                <a:effectLst/>
                <a:latin typeface="Helvetica" panose="020B0604020202020204" pitchFamily="34" charset="0"/>
              </a:rPr>
              <a:t>Metrics intended for </a:t>
            </a:r>
            <a:r>
              <a:rPr kumimoji="0" lang="en-US" altLang="en-US" sz="1000" b="1" i="0" u="none" strike="noStrike" cap="none" normalizeH="0" baseline="0" dirty="0">
                <a:ln>
                  <a:noFill/>
                </a:ln>
                <a:solidFill>
                  <a:srgbClr val="1D1F22"/>
                </a:solidFill>
                <a:effectLst/>
                <a:highlight>
                  <a:srgbClr val="FFFF00"/>
                </a:highlight>
                <a:latin typeface="Helvetica" panose="020B0604020202020204" pitchFamily="34" charset="0"/>
              </a:rPr>
              <a:t>real-valued vector </a:t>
            </a:r>
            <a:r>
              <a:rPr kumimoji="0" lang="en-US" altLang="en-US" sz="1000" b="1" i="0" u="none" strike="noStrike" cap="none" normalizeH="0" baseline="0" dirty="0">
                <a:ln>
                  <a:noFill/>
                </a:ln>
                <a:solidFill>
                  <a:srgbClr val="1D1F22"/>
                </a:solidFill>
                <a:effectLst/>
                <a:latin typeface="Helvetica" panose="020B0604020202020204" pitchFamily="34" charset="0"/>
              </a:rPr>
              <a:t>spaces: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CFB94A82-E0B4-4A27-B1A2-511BC99E0869}"/>
                  </a:ext>
                </a:extLst>
              </p14:cNvPr>
              <p14:cNvContentPartPr/>
              <p14:nvPr/>
            </p14:nvContentPartPr>
            <p14:xfrm>
              <a:off x="158591" y="3919394"/>
              <a:ext cx="797400" cy="44280"/>
            </p14:xfrm>
          </p:contentPart>
        </mc:Choice>
        <mc:Fallback xmlns="">
          <p:pic>
            <p:nvPicPr>
              <p:cNvPr id="8" name="Ink 7">
                <a:extLst>
                  <a:ext uri="{FF2B5EF4-FFF2-40B4-BE49-F238E27FC236}">
                    <a16:creationId xmlns:a16="http://schemas.microsoft.com/office/drawing/2014/main" id="{CFB94A82-E0B4-4A27-B1A2-511BC99E0869}"/>
                  </a:ext>
                </a:extLst>
              </p:cNvPr>
              <p:cNvPicPr/>
              <p:nvPr/>
            </p:nvPicPr>
            <p:blipFill>
              <a:blip r:embed="rId3"/>
              <a:stretch>
                <a:fillRect/>
              </a:stretch>
            </p:blipFill>
            <p:spPr>
              <a:xfrm>
                <a:off x="122591" y="3847394"/>
                <a:ext cx="86904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D659EABF-2B5A-4493-A4BE-C66AD6E791F3}"/>
                  </a:ext>
                </a:extLst>
              </p14:cNvPr>
              <p14:cNvContentPartPr/>
              <p14:nvPr/>
            </p14:nvContentPartPr>
            <p14:xfrm>
              <a:off x="158591" y="3221891"/>
              <a:ext cx="718560" cy="17280"/>
            </p14:xfrm>
          </p:contentPart>
        </mc:Choice>
        <mc:Fallback xmlns="">
          <p:pic>
            <p:nvPicPr>
              <p:cNvPr id="10" name="Ink 9">
                <a:extLst>
                  <a:ext uri="{FF2B5EF4-FFF2-40B4-BE49-F238E27FC236}">
                    <a16:creationId xmlns:a16="http://schemas.microsoft.com/office/drawing/2014/main" id="{D659EABF-2B5A-4493-A4BE-C66AD6E791F3}"/>
                  </a:ext>
                </a:extLst>
              </p:cNvPr>
              <p:cNvPicPr/>
              <p:nvPr/>
            </p:nvPicPr>
            <p:blipFill>
              <a:blip r:embed="rId5"/>
              <a:stretch>
                <a:fillRect/>
              </a:stretch>
            </p:blipFill>
            <p:spPr>
              <a:xfrm>
                <a:off x="122591" y="3149891"/>
                <a:ext cx="79020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D69AB914-D632-4DDB-ACE3-9C4D7CD9A45A}"/>
                  </a:ext>
                </a:extLst>
              </p14:cNvPr>
              <p14:cNvContentPartPr/>
              <p14:nvPr/>
            </p14:nvContentPartPr>
            <p14:xfrm>
              <a:off x="3407209" y="3954314"/>
              <a:ext cx="1371960" cy="18720"/>
            </p14:xfrm>
          </p:contentPart>
        </mc:Choice>
        <mc:Fallback xmlns="">
          <p:pic>
            <p:nvPicPr>
              <p:cNvPr id="12" name="Ink 11">
                <a:extLst>
                  <a:ext uri="{FF2B5EF4-FFF2-40B4-BE49-F238E27FC236}">
                    <a16:creationId xmlns:a16="http://schemas.microsoft.com/office/drawing/2014/main" id="{D69AB914-D632-4DDB-ACE3-9C4D7CD9A45A}"/>
                  </a:ext>
                </a:extLst>
              </p:cNvPr>
              <p:cNvPicPr/>
              <p:nvPr/>
            </p:nvPicPr>
            <p:blipFill>
              <a:blip r:embed="rId7"/>
              <a:stretch>
                <a:fillRect/>
              </a:stretch>
            </p:blipFill>
            <p:spPr>
              <a:xfrm>
                <a:off x="3371209" y="3882314"/>
                <a:ext cx="14436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513FFB6B-F86E-4816-B930-6152EACAC858}"/>
                  </a:ext>
                </a:extLst>
              </p14:cNvPr>
              <p14:cNvContentPartPr/>
              <p14:nvPr/>
            </p14:nvContentPartPr>
            <p14:xfrm>
              <a:off x="2736540" y="3973186"/>
              <a:ext cx="176400" cy="45719"/>
            </p14:xfrm>
          </p:contentPart>
        </mc:Choice>
        <mc:Fallback xmlns="">
          <p:pic>
            <p:nvPicPr>
              <p:cNvPr id="14" name="Ink 13">
                <a:extLst>
                  <a:ext uri="{FF2B5EF4-FFF2-40B4-BE49-F238E27FC236}">
                    <a16:creationId xmlns:a16="http://schemas.microsoft.com/office/drawing/2014/main" id="{513FFB6B-F86E-4816-B930-6152EACAC858}"/>
                  </a:ext>
                </a:extLst>
              </p:cNvPr>
              <p:cNvPicPr/>
              <p:nvPr/>
            </p:nvPicPr>
            <p:blipFill>
              <a:blip r:embed="rId9"/>
              <a:stretch>
                <a:fillRect/>
              </a:stretch>
            </p:blipFill>
            <p:spPr>
              <a:xfrm>
                <a:off x="2700540" y="3858888"/>
                <a:ext cx="248040" cy="27374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C710EB8D-722A-4C6C-91A5-D8DF7AA06011}"/>
                  </a:ext>
                </a:extLst>
              </p14:cNvPr>
              <p14:cNvContentPartPr/>
              <p14:nvPr/>
            </p14:nvContentPartPr>
            <p14:xfrm>
              <a:off x="3407209" y="3229811"/>
              <a:ext cx="1371960" cy="18720"/>
            </p14:xfrm>
          </p:contentPart>
        </mc:Choice>
        <mc:Fallback xmlns="">
          <p:pic>
            <p:nvPicPr>
              <p:cNvPr id="15" name="Ink 14">
                <a:extLst>
                  <a:ext uri="{FF2B5EF4-FFF2-40B4-BE49-F238E27FC236}">
                    <a16:creationId xmlns:a16="http://schemas.microsoft.com/office/drawing/2014/main" id="{C710EB8D-722A-4C6C-91A5-D8DF7AA06011}"/>
                  </a:ext>
                </a:extLst>
              </p:cNvPr>
              <p:cNvPicPr/>
              <p:nvPr/>
            </p:nvPicPr>
            <p:blipFill>
              <a:blip r:embed="rId7"/>
              <a:stretch>
                <a:fillRect/>
              </a:stretch>
            </p:blipFill>
            <p:spPr>
              <a:xfrm>
                <a:off x="3371209" y="3157811"/>
                <a:ext cx="14436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19B7F65E-C944-4067-9992-FDDD6638C508}"/>
                  </a:ext>
                </a:extLst>
              </p14:cNvPr>
              <p14:cNvContentPartPr/>
              <p14:nvPr/>
            </p14:nvContentPartPr>
            <p14:xfrm>
              <a:off x="158591" y="3472172"/>
              <a:ext cx="718560" cy="17280"/>
            </p14:xfrm>
          </p:contentPart>
        </mc:Choice>
        <mc:Fallback xmlns="">
          <p:pic>
            <p:nvPicPr>
              <p:cNvPr id="16" name="Ink 15">
                <a:extLst>
                  <a:ext uri="{FF2B5EF4-FFF2-40B4-BE49-F238E27FC236}">
                    <a16:creationId xmlns:a16="http://schemas.microsoft.com/office/drawing/2014/main" id="{19B7F65E-C944-4067-9992-FDDD6638C508}"/>
                  </a:ext>
                </a:extLst>
              </p:cNvPr>
              <p:cNvPicPr/>
              <p:nvPr/>
            </p:nvPicPr>
            <p:blipFill>
              <a:blip r:embed="rId5"/>
              <a:stretch>
                <a:fillRect/>
              </a:stretch>
            </p:blipFill>
            <p:spPr>
              <a:xfrm>
                <a:off x="122591" y="3400172"/>
                <a:ext cx="79020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02CEFE58-2AE5-4314-A1A8-BF9D12EF437D}"/>
                  </a:ext>
                </a:extLst>
              </p14:cNvPr>
              <p14:cNvContentPartPr/>
              <p14:nvPr/>
            </p14:nvContentPartPr>
            <p14:xfrm>
              <a:off x="3407209" y="3449023"/>
              <a:ext cx="1371960" cy="18720"/>
            </p14:xfrm>
          </p:contentPart>
        </mc:Choice>
        <mc:Fallback xmlns="">
          <p:pic>
            <p:nvPicPr>
              <p:cNvPr id="17" name="Ink 16">
                <a:extLst>
                  <a:ext uri="{FF2B5EF4-FFF2-40B4-BE49-F238E27FC236}">
                    <a16:creationId xmlns:a16="http://schemas.microsoft.com/office/drawing/2014/main" id="{02CEFE58-2AE5-4314-A1A8-BF9D12EF437D}"/>
                  </a:ext>
                </a:extLst>
              </p:cNvPr>
              <p:cNvPicPr/>
              <p:nvPr/>
            </p:nvPicPr>
            <p:blipFill>
              <a:blip r:embed="rId7"/>
              <a:stretch>
                <a:fillRect/>
              </a:stretch>
            </p:blipFill>
            <p:spPr>
              <a:xfrm>
                <a:off x="3371209" y="3377023"/>
                <a:ext cx="1443600" cy="162360"/>
              </a:xfrm>
              <a:prstGeom prst="rect">
                <a:avLst/>
              </a:prstGeom>
            </p:spPr>
          </p:pic>
        </mc:Fallback>
      </mc:AlternateContent>
    </p:spTree>
    <p:extLst>
      <p:ext uri="{BB962C8B-B14F-4D97-AF65-F5344CB8AC3E}">
        <p14:creationId xmlns:p14="http://schemas.microsoft.com/office/powerpoint/2010/main" val="403877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DC52-87E0-4BA5-A675-42CBAD8A1A4B}"/>
              </a:ext>
            </a:extLst>
          </p:cNvPr>
          <p:cNvSpPr>
            <a:spLocks noGrp="1"/>
          </p:cNvSpPr>
          <p:nvPr>
            <p:ph type="title"/>
          </p:nvPr>
        </p:nvSpPr>
        <p:spPr/>
        <p:txBody>
          <a:bodyPr>
            <a:normAutofit/>
          </a:bodyPr>
          <a:lstStyle/>
          <a:p>
            <a:r>
              <a:rPr lang="en-US" dirty="0"/>
              <a:t>Sklearn - KNeighborsClassifier</a:t>
            </a:r>
          </a:p>
        </p:txBody>
      </p:sp>
      <p:sp>
        <p:nvSpPr>
          <p:cNvPr id="3" name="Date Placeholder 2">
            <a:extLst>
              <a:ext uri="{FF2B5EF4-FFF2-40B4-BE49-F238E27FC236}">
                <a16:creationId xmlns:a16="http://schemas.microsoft.com/office/drawing/2014/main" id="{D819FA13-B390-4A72-B12F-184D3C344A4D}"/>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9C100CD1-E550-4689-A803-83D5D768D928}"/>
              </a:ext>
            </a:extLst>
          </p:cNvPr>
          <p:cNvSpPr>
            <a:spLocks noGrp="1"/>
          </p:cNvSpPr>
          <p:nvPr>
            <p:ph type="sldNum" sz="quarter" idx="4"/>
          </p:nvPr>
        </p:nvSpPr>
        <p:spPr/>
        <p:txBody>
          <a:bodyPr/>
          <a:lstStyle/>
          <a:p>
            <a:r>
              <a:rPr lang="en-US"/>
              <a:t>Slide no. </a:t>
            </a:r>
            <a:fld id="{7240F3D1-AE27-48C7-9FC9-EF8542F23A88}" type="slidenum">
              <a:rPr lang="en-US" smtClean="0"/>
              <a:pPr/>
              <a:t>18</a:t>
            </a:fld>
            <a:endParaRPr lang="en-US" dirty="0"/>
          </a:p>
        </p:txBody>
      </p:sp>
      <p:graphicFrame>
        <p:nvGraphicFramePr>
          <p:cNvPr id="11" name="Table 10">
            <a:extLst>
              <a:ext uri="{FF2B5EF4-FFF2-40B4-BE49-F238E27FC236}">
                <a16:creationId xmlns:a16="http://schemas.microsoft.com/office/drawing/2014/main" id="{EA8F64C4-BD0C-47AF-933A-5B707540BBA9}"/>
              </a:ext>
            </a:extLst>
          </p:cNvPr>
          <p:cNvGraphicFramePr>
            <a:graphicFrameLocks noGrp="1"/>
          </p:cNvGraphicFramePr>
          <p:nvPr>
            <p:extLst>
              <p:ext uri="{D42A27DB-BD31-4B8C-83A1-F6EECF244321}">
                <p14:modId xmlns:p14="http://schemas.microsoft.com/office/powerpoint/2010/main" val="2553673496"/>
              </p:ext>
            </p:extLst>
          </p:nvPr>
        </p:nvGraphicFramePr>
        <p:xfrm>
          <a:off x="122945" y="2418088"/>
          <a:ext cx="8936532" cy="449580"/>
        </p:xfrm>
        <a:graphic>
          <a:graphicData uri="http://schemas.openxmlformats.org/drawingml/2006/table">
            <a:tbl>
              <a:tblPr/>
              <a:tblGrid>
                <a:gridCol w="2220685">
                  <a:extLst>
                    <a:ext uri="{9D8B030D-6E8A-4147-A177-3AD203B41FA5}">
                      <a16:colId xmlns:a16="http://schemas.microsoft.com/office/drawing/2014/main" val="3113597003"/>
                    </a:ext>
                  </a:extLst>
                </a:gridCol>
                <a:gridCol w="2512679">
                  <a:extLst>
                    <a:ext uri="{9D8B030D-6E8A-4147-A177-3AD203B41FA5}">
                      <a16:colId xmlns:a16="http://schemas.microsoft.com/office/drawing/2014/main" val="3643403479"/>
                    </a:ext>
                  </a:extLst>
                </a:gridCol>
                <a:gridCol w="4203168">
                  <a:extLst>
                    <a:ext uri="{9D8B030D-6E8A-4147-A177-3AD203B41FA5}">
                      <a16:colId xmlns:a16="http://schemas.microsoft.com/office/drawing/2014/main" val="1885220534"/>
                    </a:ext>
                  </a:extLst>
                </a:gridCol>
              </a:tblGrid>
              <a:tr h="0">
                <a:tc>
                  <a:txBody>
                    <a:bodyPr/>
                    <a:lstStyle/>
                    <a:p>
                      <a:pPr algn="l"/>
                      <a:r>
                        <a:rPr lang="en-US">
                          <a:effectLst/>
                        </a:rPr>
                        <a:t>identifier</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dirty="0">
                          <a:effectLst/>
                        </a:rPr>
                        <a:t>class name</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a:effectLst/>
                        </a:rPr>
                        <a:t>distance function</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364393162"/>
                  </a:ext>
                </a:extLst>
              </a:tr>
              <a:tr h="0">
                <a:tc>
                  <a:txBody>
                    <a:bodyPr/>
                    <a:lstStyle/>
                    <a:p>
                      <a:pPr algn="l"/>
                      <a:r>
                        <a:rPr lang="en-US" dirty="0">
                          <a:effectLst/>
                        </a:rPr>
                        <a:t>“haversine”</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r>
                        <a:rPr lang="en-US" dirty="0" err="1">
                          <a:effectLst/>
                        </a:rPr>
                        <a:t>HaversineDistance</a:t>
                      </a:r>
                      <a:endParaRPr lang="en-US" dirty="0">
                        <a:effectLst/>
                      </a:endParaRP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buFont typeface="Arial" panose="020B0604020202020204" pitchFamily="34" charset="0"/>
                        <a:buChar char="•"/>
                      </a:pPr>
                      <a:r>
                        <a:rPr lang="es-ES" dirty="0">
                          <a:effectLst/>
                        </a:rPr>
                        <a:t>2 </a:t>
                      </a:r>
                      <a:r>
                        <a:rPr lang="es-ES" dirty="0" err="1">
                          <a:effectLst/>
                        </a:rPr>
                        <a:t>arcsin</a:t>
                      </a:r>
                      <a:r>
                        <a:rPr lang="es-ES" dirty="0">
                          <a:effectLst/>
                        </a:rPr>
                        <a:t>(</a:t>
                      </a:r>
                      <a:r>
                        <a:rPr lang="es-ES" dirty="0" err="1">
                          <a:effectLst/>
                        </a:rPr>
                        <a:t>sqrt</a:t>
                      </a:r>
                      <a:r>
                        <a:rPr lang="es-ES" dirty="0">
                          <a:effectLst/>
                        </a:rPr>
                        <a:t>(sin^2(0.5*dx)cos(x1)cos(x2)sin^2(0.5*</a:t>
                      </a:r>
                      <a:r>
                        <a:rPr lang="es-ES" dirty="0" err="1">
                          <a:effectLst/>
                        </a:rPr>
                        <a:t>dy</a:t>
                      </a:r>
                      <a:r>
                        <a:rPr lang="es-ES" dirty="0">
                          <a:effectLst/>
                        </a:rPr>
                        <a:t>)))</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extLst>
                  <a:ext uri="{0D108BD9-81ED-4DB2-BD59-A6C34878D82A}">
                    <a16:rowId xmlns:a16="http://schemas.microsoft.com/office/drawing/2014/main" val="2397864890"/>
                  </a:ext>
                </a:extLst>
              </a:tr>
            </a:tbl>
          </a:graphicData>
        </a:graphic>
      </p:graphicFrame>
      <p:sp>
        <p:nvSpPr>
          <p:cNvPr id="13" name="Rectangle 12">
            <a:extLst>
              <a:ext uri="{FF2B5EF4-FFF2-40B4-BE49-F238E27FC236}">
                <a16:creationId xmlns:a16="http://schemas.microsoft.com/office/drawing/2014/main" id="{113C7F95-8E32-4B5F-8C6A-FE6EAE065BF7}"/>
              </a:ext>
            </a:extLst>
          </p:cNvPr>
          <p:cNvSpPr/>
          <p:nvPr/>
        </p:nvSpPr>
        <p:spPr>
          <a:xfrm>
            <a:off x="122945" y="995147"/>
            <a:ext cx="8881012" cy="1077218"/>
          </a:xfrm>
          <a:prstGeom prst="rect">
            <a:avLst/>
          </a:prstGeom>
        </p:spPr>
        <p:txBody>
          <a:bodyPr wrap="square">
            <a:spAutoFit/>
          </a:bodyPr>
          <a:lstStyle/>
          <a:p>
            <a:r>
              <a:rPr lang="en-US" sz="1600" dirty="0"/>
              <a:t>Metrics intended for </a:t>
            </a:r>
            <a:r>
              <a:rPr lang="en-US" sz="1600" dirty="0">
                <a:highlight>
                  <a:srgbClr val="FFFF00"/>
                </a:highlight>
              </a:rPr>
              <a:t>two-dimensional vector spaces</a:t>
            </a:r>
            <a:r>
              <a:rPr lang="en-US" sz="1600" dirty="0"/>
              <a:t>: </a:t>
            </a:r>
          </a:p>
          <a:p>
            <a:endParaRPr lang="en-US" sz="1600" dirty="0"/>
          </a:p>
          <a:p>
            <a:r>
              <a:rPr lang="en-US" sz="1600" dirty="0"/>
              <a:t>Note that the haversine distance metric requires data in the form of [latitude, longitude] and both inputs and outputs are in units of radians.</a:t>
            </a:r>
          </a:p>
        </p:txBody>
      </p:sp>
    </p:spTree>
    <p:extLst>
      <p:ext uri="{BB962C8B-B14F-4D97-AF65-F5344CB8AC3E}">
        <p14:creationId xmlns:p14="http://schemas.microsoft.com/office/powerpoint/2010/main" val="603325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DC52-87E0-4BA5-A675-42CBAD8A1A4B}"/>
              </a:ext>
            </a:extLst>
          </p:cNvPr>
          <p:cNvSpPr>
            <a:spLocks noGrp="1"/>
          </p:cNvSpPr>
          <p:nvPr>
            <p:ph type="title"/>
          </p:nvPr>
        </p:nvSpPr>
        <p:spPr/>
        <p:txBody>
          <a:bodyPr>
            <a:normAutofit/>
          </a:bodyPr>
          <a:lstStyle/>
          <a:p>
            <a:r>
              <a:rPr lang="en-US" dirty="0"/>
              <a:t>Sklearn - KNeighborsClassifier</a:t>
            </a:r>
          </a:p>
        </p:txBody>
      </p:sp>
      <p:sp>
        <p:nvSpPr>
          <p:cNvPr id="3" name="Date Placeholder 2">
            <a:extLst>
              <a:ext uri="{FF2B5EF4-FFF2-40B4-BE49-F238E27FC236}">
                <a16:creationId xmlns:a16="http://schemas.microsoft.com/office/drawing/2014/main" id="{D819FA13-B390-4A72-B12F-184D3C344A4D}"/>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9C100CD1-E550-4689-A803-83D5D768D928}"/>
              </a:ext>
            </a:extLst>
          </p:cNvPr>
          <p:cNvSpPr>
            <a:spLocks noGrp="1"/>
          </p:cNvSpPr>
          <p:nvPr>
            <p:ph type="sldNum" sz="quarter" idx="4"/>
          </p:nvPr>
        </p:nvSpPr>
        <p:spPr/>
        <p:txBody>
          <a:bodyPr/>
          <a:lstStyle/>
          <a:p>
            <a:r>
              <a:rPr lang="en-US"/>
              <a:t>Slide no. </a:t>
            </a:r>
            <a:fld id="{7240F3D1-AE27-48C7-9FC9-EF8542F23A88}" type="slidenum">
              <a:rPr lang="en-US" smtClean="0"/>
              <a:pPr/>
              <a:t>19</a:t>
            </a:fld>
            <a:endParaRPr lang="en-US" dirty="0"/>
          </a:p>
        </p:txBody>
      </p:sp>
      <p:sp>
        <p:nvSpPr>
          <p:cNvPr id="6" name="Rectangle 5">
            <a:extLst>
              <a:ext uri="{FF2B5EF4-FFF2-40B4-BE49-F238E27FC236}">
                <a16:creationId xmlns:a16="http://schemas.microsoft.com/office/drawing/2014/main" id="{5DADDB9A-2CB4-453F-B05D-F2E42183379A}"/>
              </a:ext>
            </a:extLst>
          </p:cNvPr>
          <p:cNvSpPr/>
          <p:nvPr/>
        </p:nvSpPr>
        <p:spPr>
          <a:xfrm>
            <a:off x="1" y="953847"/>
            <a:ext cx="9143999" cy="584775"/>
          </a:xfrm>
          <a:prstGeom prst="rect">
            <a:avLst/>
          </a:prstGeom>
        </p:spPr>
        <p:txBody>
          <a:bodyPr wrap="square">
            <a:spAutoFit/>
          </a:bodyPr>
          <a:lstStyle/>
          <a:p>
            <a:r>
              <a:rPr lang="en-US" sz="1600" dirty="0"/>
              <a:t>Metrics intended for integer-valued vector spaces: Though intended for integer-valued vectors, these are also valid metrics in the case of real-valued vectors.</a:t>
            </a:r>
          </a:p>
        </p:txBody>
      </p:sp>
      <p:graphicFrame>
        <p:nvGraphicFramePr>
          <p:cNvPr id="7" name="Table 6">
            <a:extLst>
              <a:ext uri="{FF2B5EF4-FFF2-40B4-BE49-F238E27FC236}">
                <a16:creationId xmlns:a16="http://schemas.microsoft.com/office/drawing/2014/main" id="{88F4CBAE-128B-4F6D-935C-2BA5464EB46D}"/>
              </a:ext>
            </a:extLst>
          </p:cNvPr>
          <p:cNvGraphicFramePr>
            <a:graphicFrameLocks noGrp="1"/>
          </p:cNvGraphicFramePr>
          <p:nvPr>
            <p:extLst>
              <p:ext uri="{D42A27DB-BD31-4B8C-83A1-F6EECF244321}">
                <p14:modId xmlns:p14="http://schemas.microsoft.com/office/powerpoint/2010/main" val="1051590543"/>
              </p:ext>
            </p:extLst>
          </p:nvPr>
        </p:nvGraphicFramePr>
        <p:xfrm>
          <a:off x="0" y="1835479"/>
          <a:ext cx="9144000" cy="899160"/>
        </p:xfrm>
        <a:graphic>
          <a:graphicData uri="http://schemas.openxmlformats.org/drawingml/2006/table">
            <a:tbl>
              <a:tblPr/>
              <a:tblGrid>
                <a:gridCol w="2800865">
                  <a:extLst>
                    <a:ext uri="{9D8B030D-6E8A-4147-A177-3AD203B41FA5}">
                      <a16:colId xmlns:a16="http://schemas.microsoft.com/office/drawing/2014/main" val="255542104"/>
                    </a:ext>
                  </a:extLst>
                </a:gridCol>
                <a:gridCol w="2710249">
                  <a:extLst>
                    <a:ext uri="{9D8B030D-6E8A-4147-A177-3AD203B41FA5}">
                      <a16:colId xmlns:a16="http://schemas.microsoft.com/office/drawing/2014/main" val="1585291286"/>
                    </a:ext>
                  </a:extLst>
                </a:gridCol>
                <a:gridCol w="3632886">
                  <a:extLst>
                    <a:ext uri="{9D8B030D-6E8A-4147-A177-3AD203B41FA5}">
                      <a16:colId xmlns:a16="http://schemas.microsoft.com/office/drawing/2014/main" val="248284711"/>
                    </a:ext>
                  </a:extLst>
                </a:gridCol>
              </a:tblGrid>
              <a:tr h="0">
                <a:tc>
                  <a:txBody>
                    <a:bodyPr/>
                    <a:lstStyle/>
                    <a:p>
                      <a:pPr algn="l"/>
                      <a:r>
                        <a:rPr lang="en-US">
                          <a:effectLst/>
                        </a:rPr>
                        <a:t>identifier</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a:effectLst/>
                        </a:rPr>
                        <a:t>class name</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a:effectLst/>
                        </a:rPr>
                        <a:t>distance function</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3347650721"/>
                  </a:ext>
                </a:extLst>
              </a:tr>
              <a:tr h="0">
                <a:tc>
                  <a:txBody>
                    <a:bodyPr/>
                    <a:lstStyle/>
                    <a:p>
                      <a:pPr algn="l"/>
                      <a:r>
                        <a:rPr lang="en-US" dirty="0">
                          <a:effectLst/>
                          <a:highlight>
                            <a:srgbClr val="FFFF00"/>
                          </a:highlight>
                        </a:rPr>
                        <a:t>“hamming”</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r>
                        <a:rPr lang="en-US">
                          <a:effectLst/>
                        </a:rPr>
                        <a:t>HammingDistance</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r>
                        <a:rPr lang="pt-BR">
                          <a:effectLst/>
                        </a:rPr>
                        <a:t>N_unequal(x, y) / N_tot</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extLst>
                  <a:ext uri="{0D108BD9-81ED-4DB2-BD59-A6C34878D82A}">
                    <a16:rowId xmlns:a16="http://schemas.microsoft.com/office/drawing/2014/main" val="1709926389"/>
                  </a:ext>
                </a:extLst>
              </a:tr>
              <a:tr h="0">
                <a:tc>
                  <a:txBody>
                    <a:bodyPr/>
                    <a:lstStyle/>
                    <a:p>
                      <a:pPr algn="l"/>
                      <a:r>
                        <a:rPr lang="en-US">
                          <a:effectLst/>
                        </a:rPr>
                        <a:t>“canberra”</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dirty="0" err="1">
                          <a:effectLst/>
                        </a:rPr>
                        <a:t>CanberraDistance</a:t>
                      </a:r>
                      <a:endParaRPr lang="en-US" dirty="0">
                        <a:effectLst/>
                      </a:endParaRP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a:effectLst/>
                        </a:rPr>
                        <a:t>sum(|x - y| / (|x| + |y|))</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2406540297"/>
                  </a:ext>
                </a:extLst>
              </a:tr>
              <a:tr h="0">
                <a:tc>
                  <a:txBody>
                    <a:bodyPr/>
                    <a:lstStyle/>
                    <a:p>
                      <a:pPr algn="l"/>
                      <a:r>
                        <a:rPr lang="en-US">
                          <a:effectLst/>
                        </a:rPr>
                        <a:t>“braycurtis”</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r>
                        <a:rPr lang="en-US">
                          <a:effectLst/>
                        </a:rPr>
                        <a:t>BrayCurtisDistance</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r>
                        <a:rPr lang="en-US" dirty="0">
                          <a:effectLst/>
                        </a:rPr>
                        <a:t>sum(|x - y|) / (sum(|x|) + sum(|y|))</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extLst>
                  <a:ext uri="{0D108BD9-81ED-4DB2-BD59-A6C34878D82A}">
                    <a16:rowId xmlns:a16="http://schemas.microsoft.com/office/drawing/2014/main" val="3519195860"/>
                  </a:ext>
                </a:extLst>
              </a:tr>
            </a:tbl>
          </a:graphicData>
        </a:graphic>
      </p:graphicFrame>
    </p:spTree>
    <p:extLst>
      <p:ext uri="{BB962C8B-B14F-4D97-AF65-F5344CB8AC3E}">
        <p14:creationId xmlns:p14="http://schemas.microsoft.com/office/powerpoint/2010/main" val="299151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0A9C4-B313-4556-967D-9C6EA7766044}"/>
              </a:ext>
            </a:extLst>
          </p:cNvPr>
          <p:cNvSpPr>
            <a:spLocks noGrp="1"/>
          </p:cNvSpPr>
          <p:nvPr>
            <p:ph type="title"/>
          </p:nvPr>
        </p:nvSpPr>
        <p:spPr/>
        <p:txBody>
          <a:bodyPr/>
          <a:lstStyle/>
          <a:p>
            <a:r>
              <a:rPr lang="en-US" dirty="0" err="1"/>
              <a:t>Scikit</a:t>
            </a:r>
            <a:r>
              <a:rPr lang="en-US" dirty="0"/>
              <a:t>-learn – </a:t>
            </a:r>
            <a:r>
              <a:rPr lang="en-US" dirty="0" err="1"/>
              <a:t>cheAt</a:t>
            </a:r>
            <a:r>
              <a:rPr lang="en-US" dirty="0"/>
              <a:t> sheet</a:t>
            </a:r>
          </a:p>
        </p:txBody>
      </p:sp>
      <p:sp>
        <p:nvSpPr>
          <p:cNvPr id="3" name="Date Placeholder 2">
            <a:extLst>
              <a:ext uri="{FF2B5EF4-FFF2-40B4-BE49-F238E27FC236}">
                <a16:creationId xmlns:a16="http://schemas.microsoft.com/office/drawing/2014/main" id="{5DC32E0A-3DA6-48A0-A561-057AA0384FB0}"/>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A6FE6970-7100-4C8A-82C9-F7C01A215999}"/>
              </a:ext>
            </a:extLst>
          </p:cNvPr>
          <p:cNvSpPr>
            <a:spLocks noGrp="1"/>
          </p:cNvSpPr>
          <p:nvPr>
            <p:ph type="sldNum" sz="quarter" idx="4"/>
          </p:nvPr>
        </p:nvSpPr>
        <p:spPr/>
        <p:txBody>
          <a:bodyPr/>
          <a:lstStyle/>
          <a:p>
            <a:r>
              <a:rPr lang="en-US"/>
              <a:t>Slide no. </a:t>
            </a:r>
            <a:fld id="{7240F3D1-AE27-48C7-9FC9-EF8542F23A88}" type="slidenum">
              <a:rPr lang="en-US" smtClean="0"/>
              <a:pPr/>
              <a:t>2</a:t>
            </a:fld>
            <a:endParaRPr lang="en-US" dirty="0"/>
          </a:p>
        </p:txBody>
      </p:sp>
      <p:pic>
        <p:nvPicPr>
          <p:cNvPr id="5" name="Picture 4">
            <a:extLst>
              <a:ext uri="{FF2B5EF4-FFF2-40B4-BE49-F238E27FC236}">
                <a16:creationId xmlns:a16="http://schemas.microsoft.com/office/drawing/2014/main" id="{2FD3F367-AB2F-4EC3-B5DA-827C45F03D8F}"/>
              </a:ext>
            </a:extLst>
          </p:cNvPr>
          <p:cNvPicPr>
            <a:picLocks noChangeAspect="1"/>
          </p:cNvPicPr>
          <p:nvPr/>
        </p:nvPicPr>
        <p:blipFill>
          <a:blip r:embed="rId2"/>
          <a:stretch>
            <a:fillRect/>
          </a:stretch>
        </p:blipFill>
        <p:spPr>
          <a:xfrm>
            <a:off x="1279906" y="957250"/>
            <a:ext cx="6249898" cy="383100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443DE32-CC61-4A71-BE64-0DED7D52683C}"/>
                  </a:ext>
                </a:extLst>
              </p14:cNvPr>
              <p14:cNvContentPartPr/>
              <p14:nvPr/>
            </p14:nvContentPartPr>
            <p14:xfrm>
              <a:off x="1821458" y="1287997"/>
              <a:ext cx="824760" cy="34200"/>
            </p14:xfrm>
          </p:contentPart>
        </mc:Choice>
        <mc:Fallback xmlns="">
          <p:pic>
            <p:nvPicPr>
              <p:cNvPr id="6" name="Ink 5">
                <a:extLst>
                  <a:ext uri="{FF2B5EF4-FFF2-40B4-BE49-F238E27FC236}">
                    <a16:creationId xmlns:a16="http://schemas.microsoft.com/office/drawing/2014/main" id="{E443DE32-CC61-4A71-BE64-0DED7D52683C}"/>
                  </a:ext>
                </a:extLst>
              </p:cNvPr>
              <p:cNvPicPr/>
              <p:nvPr/>
            </p:nvPicPr>
            <p:blipFill>
              <a:blip r:embed="rId4"/>
              <a:stretch>
                <a:fillRect/>
              </a:stretch>
            </p:blipFill>
            <p:spPr>
              <a:xfrm>
                <a:off x="1785458" y="1215997"/>
                <a:ext cx="89640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E795C016-9060-4CDB-B90F-AA20608A5521}"/>
                  </a:ext>
                </a:extLst>
              </p14:cNvPr>
              <p14:cNvContentPartPr/>
              <p14:nvPr/>
            </p14:nvContentPartPr>
            <p14:xfrm>
              <a:off x="5373938" y="2001157"/>
              <a:ext cx="892440" cy="21240"/>
            </p14:xfrm>
          </p:contentPart>
        </mc:Choice>
        <mc:Fallback xmlns="">
          <p:pic>
            <p:nvPicPr>
              <p:cNvPr id="7" name="Ink 6">
                <a:extLst>
                  <a:ext uri="{FF2B5EF4-FFF2-40B4-BE49-F238E27FC236}">
                    <a16:creationId xmlns:a16="http://schemas.microsoft.com/office/drawing/2014/main" id="{E795C016-9060-4CDB-B90F-AA20608A5521}"/>
                  </a:ext>
                </a:extLst>
              </p:cNvPr>
              <p:cNvPicPr/>
              <p:nvPr/>
            </p:nvPicPr>
            <p:blipFill>
              <a:blip r:embed="rId6"/>
              <a:stretch>
                <a:fillRect/>
              </a:stretch>
            </p:blipFill>
            <p:spPr>
              <a:xfrm>
                <a:off x="5337938" y="1929157"/>
                <a:ext cx="96408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9CA62E76-83B0-4446-94B6-1CF5AE1FE37B}"/>
                  </a:ext>
                </a:extLst>
              </p14:cNvPr>
              <p14:cNvContentPartPr/>
              <p14:nvPr/>
            </p14:nvContentPartPr>
            <p14:xfrm>
              <a:off x="1671338" y="3186997"/>
              <a:ext cx="735120" cy="33480"/>
            </p14:xfrm>
          </p:contentPart>
        </mc:Choice>
        <mc:Fallback xmlns="">
          <p:pic>
            <p:nvPicPr>
              <p:cNvPr id="8" name="Ink 7">
                <a:extLst>
                  <a:ext uri="{FF2B5EF4-FFF2-40B4-BE49-F238E27FC236}">
                    <a16:creationId xmlns:a16="http://schemas.microsoft.com/office/drawing/2014/main" id="{9CA62E76-83B0-4446-94B6-1CF5AE1FE37B}"/>
                  </a:ext>
                </a:extLst>
              </p:cNvPr>
              <p:cNvPicPr/>
              <p:nvPr/>
            </p:nvPicPr>
            <p:blipFill>
              <a:blip r:embed="rId8"/>
              <a:stretch>
                <a:fillRect/>
              </a:stretch>
            </p:blipFill>
            <p:spPr>
              <a:xfrm>
                <a:off x="1635338" y="3114997"/>
                <a:ext cx="8067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B00A23B1-9138-4103-8368-95B27DC00684}"/>
                  </a:ext>
                </a:extLst>
              </p14:cNvPr>
              <p14:cNvContentPartPr/>
              <p14:nvPr/>
            </p14:nvContentPartPr>
            <p14:xfrm>
              <a:off x="6235778" y="3852637"/>
              <a:ext cx="990000" cy="15120"/>
            </p14:xfrm>
          </p:contentPart>
        </mc:Choice>
        <mc:Fallback xmlns="">
          <p:pic>
            <p:nvPicPr>
              <p:cNvPr id="9" name="Ink 8">
                <a:extLst>
                  <a:ext uri="{FF2B5EF4-FFF2-40B4-BE49-F238E27FC236}">
                    <a16:creationId xmlns:a16="http://schemas.microsoft.com/office/drawing/2014/main" id="{B00A23B1-9138-4103-8368-95B27DC00684}"/>
                  </a:ext>
                </a:extLst>
              </p:cNvPr>
              <p:cNvPicPr/>
              <p:nvPr/>
            </p:nvPicPr>
            <p:blipFill>
              <a:blip r:embed="rId10"/>
              <a:stretch>
                <a:fillRect/>
              </a:stretch>
            </p:blipFill>
            <p:spPr>
              <a:xfrm>
                <a:off x="6199778" y="3780637"/>
                <a:ext cx="10616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79A1AB9F-A905-4333-9D97-FD9CAC860AF8}"/>
                  </a:ext>
                </a:extLst>
              </p14:cNvPr>
              <p14:cNvContentPartPr/>
              <p14:nvPr/>
            </p14:nvContentPartPr>
            <p14:xfrm>
              <a:off x="6385898" y="4032277"/>
              <a:ext cx="899640" cy="360"/>
            </p14:xfrm>
          </p:contentPart>
        </mc:Choice>
        <mc:Fallback xmlns="">
          <p:pic>
            <p:nvPicPr>
              <p:cNvPr id="10" name="Ink 9">
                <a:extLst>
                  <a:ext uri="{FF2B5EF4-FFF2-40B4-BE49-F238E27FC236}">
                    <a16:creationId xmlns:a16="http://schemas.microsoft.com/office/drawing/2014/main" id="{79A1AB9F-A905-4333-9D97-FD9CAC860AF8}"/>
                  </a:ext>
                </a:extLst>
              </p:cNvPr>
              <p:cNvPicPr/>
              <p:nvPr/>
            </p:nvPicPr>
            <p:blipFill>
              <a:blip r:embed="rId12"/>
              <a:stretch>
                <a:fillRect/>
              </a:stretch>
            </p:blipFill>
            <p:spPr>
              <a:xfrm>
                <a:off x="6349898" y="3960277"/>
                <a:ext cx="971280" cy="144000"/>
              </a:xfrm>
              <a:prstGeom prst="rect">
                <a:avLst/>
              </a:prstGeom>
            </p:spPr>
          </p:pic>
        </mc:Fallback>
      </mc:AlternateContent>
    </p:spTree>
    <p:extLst>
      <p:ext uri="{BB962C8B-B14F-4D97-AF65-F5344CB8AC3E}">
        <p14:creationId xmlns:p14="http://schemas.microsoft.com/office/powerpoint/2010/main" val="3898388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DC52-87E0-4BA5-A675-42CBAD8A1A4B}"/>
              </a:ext>
            </a:extLst>
          </p:cNvPr>
          <p:cNvSpPr>
            <a:spLocks noGrp="1"/>
          </p:cNvSpPr>
          <p:nvPr>
            <p:ph type="title"/>
          </p:nvPr>
        </p:nvSpPr>
        <p:spPr/>
        <p:txBody>
          <a:bodyPr>
            <a:normAutofit/>
          </a:bodyPr>
          <a:lstStyle/>
          <a:p>
            <a:r>
              <a:rPr lang="en-US" dirty="0"/>
              <a:t>Sklearn - KNeighborsClassifier</a:t>
            </a:r>
          </a:p>
        </p:txBody>
      </p:sp>
      <p:sp>
        <p:nvSpPr>
          <p:cNvPr id="3" name="Date Placeholder 2">
            <a:extLst>
              <a:ext uri="{FF2B5EF4-FFF2-40B4-BE49-F238E27FC236}">
                <a16:creationId xmlns:a16="http://schemas.microsoft.com/office/drawing/2014/main" id="{D819FA13-B390-4A72-B12F-184D3C344A4D}"/>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9C100CD1-E550-4689-A803-83D5D768D928}"/>
              </a:ext>
            </a:extLst>
          </p:cNvPr>
          <p:cNvSpPr>
            <a:spLocks noGrp="1"/>
          </p:cNvSpPr>
          <p:nvPr>
            <p:ph type="sldNum" sz="quarter" idx="4"/>
          </p:nvPr>
        </p:nvSpPr>
        <p:spPr/>
        <p:txBody>
          <a:bodyPr/>
          <a:lstStyle/>
          <a:p>
            <a:r>
              <a:rPr lang="en-US"/>
              <a:t>Slide no. </a:t>
            </a:r>
            <a:fld id="{7240F3D1-AE27-48C7-9FC9-EF8542F23A88}" type="slidenum">
              <a:rPr lang="en-US" smtClean="0"/>
              <a:pPr/>
              <a:t>20</a:t>
            </a:fld>
            <a:endParaRPr lang="en-US" dirty="0"/>
          </a:p>
        </p:txBody>
      </p:sp>
      <p:sp>
        <p:nvSpPr>
          <p:cNvPr id="5" name="Rectangle 4">
            <a:extLst>
              <a:ext uri="{FF2B5EF4-FFF2-40B4-BE49-F238E27FC236}">
                <a16:creationId xmlns:a16="http://schemas.microsoft.com/office/drawing/2014/main" id="{76E7CF3A-166D-409D-A59D-2676A69621D9}"/>
              </a:ext>
            </a:extLst>
          </p:cNvPr>
          <p:cNvSpPr/>
          <p:nvPr/>
        </p:nvSpPr>
        <p:spPr>
          <a:xfrm>
            <a:off x="0" y="900891"/>
            <a:ext cx="8917460" cy="307777"/>
          </a:xfrm>
          <a:prstGeom prst="rect">
            <a:avLst/>
          </a:prstGeom>
        </p:spPr>
        <p:txBody>
          <a:bodyPr wrap="square">
            <a:spAutoFit/>
          </a:bodyPr>
          <a:lstStyle/>
          <a:p>
            <a:endParaRPr lang="en-US" sz="1400" dirty="0"/>
          </a:p>
        </p:txBody>
      </p:sp>
      <p:sp>
        <p:nvSpPr>
          <p:cNvPr id="8" name="Rectangle 7">
            <a:extLst>
              <a:ext uri="{FF2B5EF4-FFF2-40B4-BE49-F238E27FC236}">
                <a16:creationId xmlns:a16="http://schemas.microsoft.com/office/drawing/2014/main" id="{F1822EF4-4855-4BB9-A8EC-1FB35AB90A80}"/>
              </a:ext>
            </a:extLst>
          </p:cNvPr>
          <p:cNvSpPr/>
          <p:nvPr/>
        </p:nvSpPr>
        <p:spPr>
          <a:xfrm>
            <a:off x="-1" y="962462"/>
            <a:ext cx="9053383" cy="2031325"/>
          </a:xfrm>
          <a:prstGeom prst="rect">
            <a:avLst/>
          </a:prstGeom>
        </p:spPr>
        <p:txBody>
          <a:bodyPr wrap="square">
            <a:spAutoFit/>
          </a:bodyPr>
          <a:lstStyle/>
          <a:p>
            <a:r>
              <a:rPr lang="en-US" sz="1400" dirty="0"/>
              <a:t>Metrics intended for </a:t>
            </a:r>
            <a:r>
              <a:rPr lang="en-US" sz="1400" dirty="0" err="1">
                <a:highlight>
                  <a:srgbClr val="FFFF00"/>
                </a:highlight>
              </a:rPr>
              <a:t>boolean</a:t>
            </a:r>
            <a:r>
              <a:rPr lang="en-US" sz="1400" dirty="0">
                <a:highlight>
                  <a:srgbClr val="FFFF00"/>
                </a:highlight>
              </a:rPr>
              <a:t>-valued</a:t>
            </a:r>
            <a:r>
              <a:rPr lang="en-US" sz="1400" dirty="0"/>
              <a:t> vector spaces: Any nonzero entry is evaluated to “True”. In the listings below, the following abbreviations are used:</a:t>
            </a:r>
          </a:p>
          <a:p>
            <a:pPr lvl="1"/>
            <a:r>
              <a:rPr lang="en-US" sz="1400" dirty="0"/>
              <a:t>N : number of dimensions</a:t>
            </a:r>
          </a:p>
          <a:p>
            <a:pPr lvl="1"/>
            <a:r>
              <a:rPr lang="en-US" sz="1400" dirty="0"/>
              <a:t>NTT : number of dims in which both values are True</a:t>
            </a:r>
          </a:p>
          <a:p>
            <a:pPr lvl="1"/>
            <a:r>
              <a:rPr lang="en-US" sz="1400" dirty="0"/>
              <a:t>NTF : number of dims in which the first value is True, second is False</a:t>
            </a:r>
          </a:p>
          <a:p>
            <a:pPr lvl="1"/>
            <a:r>
              <a:rPr lang="en-US" sz="1400" dirty="0"/>
              <a:t>NFT : number of dims in which the first value is False, second is True</a:t>
            </a:r>
          </a:p>
          <a:p>
            <a:pPr lvl="1"/>
            <a:r>
              <a:rPr lang="en-US" sz="1400" dirty="0"/>
              <a:t>NFF : number of dims in which both values are False</a:t>
            </a:r>
          </a:p>
          <a:p>
            <a:pPr lvl="1"/>
            <a:r>
              <a:rPr lang="en-US" sz="1400" dirty="0"/>
              <a:t>NNEQ : number of non-equal dimensions, NNEQ = NTF + NFT</a:t>
            </a:r>
          </a:p>
          <a:p>
            <a:pPr lvl="1"/>
            <a:r>
              <a:rPr lang="en-US" sz="1400" dirty="0"/>
              <a:t>NNZ : number of nonzero dimensions, NNZ = NTF + NFT + NTT</a:t>
            </a:r>
          </a:p>
        </p:txBody>
      </p:sp>
      <p:graphicFrame>
        <p:nvGraphicFramePr>
          <p:cNvPr id="9" name="Table 8">
            <a:extLst>
              <a:ext uri="{FF2B5EF4-FFF2-40B4-BE49-F238E27FC236}">
                <a16:creationId xmlns:a16="http://schemas.microsoft.com/office/drawing/2014/main" id="{E5A23D3F-315C-4FC9-8EEE-9A88650DF7D9}"/>
              </a:ext>
            </a:extLst>
          </p:cNvPr>
          <p:cNvGraphicFramePr>
            <a:graphicFrameLocks noGrp="1"/>
          </p:cNvGraphicFramePr>
          <p:nvPr>
            <p:extLst>
              <p:ext uri="{D42A27DB-BD31-4B8C-83A1-F6EECF244321}">
                <p14:modId xmlns:p14="http://schemas.microsoft.com/office/powerpoint/2010/main" val="3912326113"/>
              </p:ext>
            </p:extLst>
          </p:nvPr>
        </p:nvGraphicFramePr>
        <p:xfrm>
          <a:off x="0" y="3079016"/>
          <a:ext cx="8917461" cy="1543050"/>
        </p:xfrm>
        <a:graphic>
          <a:graphicData uri="http://schemas.openxmlformats.org/drawingml/2006/table">
            <a:tbl>
              <a:tblPr/>
              <a:tblGrid>
                <a:gridCol w="2972487">
                  <a:extLst>
                    <a:ext uri="{9D8B030D-6E8A-4147-A177-3AD203B41FA5}">
                      <a16:colId xmlns:a16="http://schemas.microsoft.com/office/drawing/2014/main" val="2753023325"/>
                    </a:ext>
                  </a:extLst>
                </a:gridCol>
                <a:gridCol w="2972487">
                  <a:extLst>
                    <a:ext uri="{9D8B030D-6E8A-4147-A177-3AD203B41FA5}">
                      <a16:colId xmlns:a16="http://schemas.microsoft.com/office/drawing/2014/main" val="2490568895"/>
                    </a:ext>
                  </a:extLst>
                </a:gridCol>
                <a:gridCol w="2972487">
                  <a:extLst>
                    <a:ext uri="{9D8B030D-6E8A-4147-A177-3AD203B41FA5}">
                      <a16:colId xmlns:a16="http://schemas.microsoft.com/office/drawing/2014/main" val="879070449"/>
                    </a:ext>
                  </a:extLst>
                </a:gridCol>
              </a:tblGrid>
              <a:tr h="142757">
                <a:tc>
                  <a:txBody>
                    <a:bodyPr/>
                    <a:lstStyle/>
                    <a:p>
                      <a:pPr algn="l"/>
                      <a:r>
                        <a:rPr lang="en-US" sz="1000">
                          <a:effectLst/>
                        </a:rPr>
                        <a:t>identifier</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sz="1000">
                          <a:effectLst/>
                        </a:rPr>
                        <a:t>class name</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sz="1000">
                          <a:effectLst/>
                        </a:rPr>
                        <a:t>distance function</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3043266942"/>
                  </a:ext>
                </a:extLst>
              </a:tr>
              <a:tr h="142757">
                <a:tc>
                  <a:txBody>
                    <a:bodyPr/>
                    <a:lstStyle/>
                    <a:p>
                      <a:pPr algn="l"/>
                      <a:r>
                        <a:rPr lang="en-US" sz="1000" dirty="0">
                          <a:effectLst/>
                        </a:rPr>
                        <a:t>“</a:t>
                      </a:r>
                      <a:r>
                        <a:rPr lang="en-US" sz="1000" dirty="0" err="1">
                          <a:effectLst/>
                        </a:rPr>
                        <a:t>jaccard</a:t>
                      </a:r>
                      <a:r>
                        <a:rPr lang="en-US" sz="1000" dirty="0">
                          <a:effectLst/>
                        </a:rPr>
                        <a:t>”</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r>
                        <a:rPr lang="en-US" sz="1000">
                          <a:effectLst/>
                        </a:rPr>
                        <a:t>JaccardDistance</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r>
                        <a:rPr lang="en-US" sz="1000">
                          <a:effectLst/>
                        </a:rPr>
                        <a:t>NNEQ / NNZ</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extLst>
                  <a:ext uri="{0D108BD9-81ED-4DB2-BD59-A6C34878D82A}">
                    <a16:rowId xmlns:a16="http://schemas.microsoft.com/office/drawing/2014/main" val="416778971"/>
                  </a:ext>
                </a:extLst>
              </a:tr>
              <a:tr h="142757">
                <a:tc>
                  <a:txBody>
                    <a:bodyPr/>
                    <a:lstStyle/>
                    <a:p>
                      <a:pPr algn="l"/>
                      <a:r>
                        <a:rPr lang="en-US" sz="1000">
                          <a:effectLst/>
                        </a:rPr>
                        <a:t>“matching”</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sz="1000">
                          <a:effectLst/>
                        </a:rPr>
                        <a:t>MatchingDistance</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sz="1000" dirty="0">
                          <a:effectLst/>
                        </a:rPr>
                        <a:t>NNEQ / N</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804312062"/>
                  </a:ext>
                </a:extLst>
              </a:tr>
              <a:tr h="142757">
                <a:tc>
                  <a:txBody>
                    <a:bodyPr/>
                    <a:lstStyle/>
                    <a:p>
                      <a:pPr algn="l"/>
                      <a:r>
                        <a:rPr lang="en-US" sz="1000">
                          <a:effectLst/>
                        </a:rPr>
                        <a:t>“dice”</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r>
                        <a:rPr lang="en-US" sz="1000">
                          <a:effectLst/>
                        </a:rPr>
                        <a:t>DiceDistance</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r>
                        <a:rPr lang="en-US" sz="1000">
                          <a:effectLst/>
                        </a:rPr>
                        <a:t>NNEQ / (NTT + NNZ)</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extLst>
                  <a:ext uri="{0D108BD9-81ED-4DB2-BD59-A6C34878D82A}">
                    <a16:rowId xmlns:a16="http://schemas.microsoft.com/office/drawing/2014/main" val="725755213"/>
                  </a:ext>
                </a:extLst>
              </a:tr>
              <a:tr h="142757">
                <a:tc>
                  <a:txBody>
                    <a:bodyPr/>
                    <a:lstStyle/>
                    <a:p>
                      <a:pPr algn="l"/>
                      <a:r>
                        <a:rPr lang="en-US" sz="1000">
                          <a:effectLst/>
                        </a:rPr>
                        <a:t>“kulsinski”</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sz="1000">
                          <a:effectLst/>
                        </a:rPr>
                        <a:t>KulsinskiDistance</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pt-BR" sz="1000">
                          <a:effectLst/>
                        </a:rPr>
                        <a:t>(NNEQ + N - NTT) / (NNEQ + N)</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1588464291"/>
                  </a:ext>
                </a:extLst>
              </a:tr>
              <a:tr h="142757">
                <a:tc>
                  <a:txBody>
                    <a:bodyPr/>
                    <a:lstStyle/>
                    <a:p>
                      <a:pPr algn="l"/>
                      <a:r>
                        <a:rPr lang="en-US" sz="1000">
                          <a:effectLst/>
                        </a:rPr>
                        <a:t>“rogerstanimoto”</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r>
                        <a:rPr lang="en-US" sz="1000">
                          <a:effectLst/>
                        </a:rPr>
                        <a:t>RogersTanimotoDistance</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r>
                        <a:rPr lang="en-US" sz="1000">
                          <a:effectLst/>
                        </a:rPr>
                        <a:t>2 * NNEQ / (N + NNEQ)</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extLst>
                  <a:ext uri="{0D108BD9-81ED-4DB2-BD59-A6C34878D82A}">
                    <a16:rowId xmlns:a16="http://schemas.microsoft.com/office/drawing/2014/main" val="2271721563"/>
                  </a:ext>
                </a:extLst>
              </a:tr>
              <a:tr h="142757">
                <a:tc>
                  <a:txBody>
                    <a:bodyPr/>
                    <a:lstStyle/>
                    <a:p>
                      <a:pPr algn="l"/>
                      <a:r>
                        <a:rPr lang="en-US" sz="1000">
                          <a:effectLst/>
                        </a:rPr>
                        <a:t>“russellrao”</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sz="1000">
                          <a:effectLst/>
                        </a:rPr>
                        <a:t>RussellRaoDistance</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sz="1000">
                          <a:effectLst/>
                        </a:rPr>
                        <a:t>NNZ / N</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3740437468"/>
                  </a:ext>
                </a:extLst>
              </a:tr>
              <a:tr h="142757">
                <a:tc>
                  <a:txBody>
                    <a:bodyPr/>
                    <a:lstStyle/>
                    <a:p>
                      <a:pPr algn="l"/>
                      <a:r>
                        <a:rPr lang="en-US" sz="1000">
                          <a:effectLst/>
                        </a:rPr>
                        <a:t>“sokalmichener”</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r>
                        <a:rPr lang="en-US" sz="1000">
                          <a:effectLst/>
                        </a:rPr>
                        <a:t>SokalMichenerDistance</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tc>
                  <a:txBody>
                    <a:bodyPr/>
                    <a:lstStyle/>
                    <a:p>
                      <a:pPr algn="l"/>
                      <a:r>
                        <a:rPr lang="en-US" sz="1000">
                          <a:effectLst/>
                        </a:rPr>
                        <a:t>2 * NNEQ / (N + NNEQ)</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FDFD"/>
                    </a:solidFill>
                  </a:tcPr>
                </a:tc>
                <a:extLst>
                  <a:ext uri="{0D108BD9-81ED-4DB2-BD59-A6C34878D82A}">
                    <a16:rowId xmlns:a16="http://schemas.microsoft.com/office/drawing/2014/main" val="351327941"/>
                  </a:ext>
                </a:extLst>
              </a:tr>
              <a:tr h="142757">
                <a:tc>
                  <a:txBody>
                    <a:bodyPr/>
                    <a:lstStyle/>
                    <a:p>
                      <a:pPr algn="l"/>
                      <a:r>
                        <a:rPr lang="en-US" sz="1000">
                          <a:effectLst/>
                        </a:rPr>
                        <a:t>“sokalsneath”</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sz="1000">
                          <a:effectLst/>
                        </a:rPr>
                        <a:t>SokalSneathDistance</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pPr algn="l"/>
                      <a:r>
                        <a:rPr lang="en-US" sz="1000" dirty="0">
                          <a:effectLst/>
                        </a:rPr>
                        <a:t>NNEQ / (NNEQ + 0.5 * NTT)</a:t>
                      </a:r>
                    </a:p>
                  </a:txBody>
                  <a:tcPr marL="47625" marR="76200" marT="9525" marB="9525"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608819551"/>
                  </a:ext>
                </a:extLst>
              </a:tr>
            </a:tbl>
          </a:graphicData>
        </a:graphic>
      </p:graphicFrame>
    </p:spTree>
    <p:extLst>
      <p:ext uri="{BB962C8B-B14F-4D97-AF65-F5344CB8AC3E}">
        <p14:creationId xmlns:p14="http://schemas.microsoft.com/office/powerpoint/2010/main" val="1792857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94009-02DA-4BA8-8972-61453095627A}"/>
              </a:ext>
            </a:extLst>
          </p:cNvPr>
          <p:cNvSpPr>
            <a:spLocks noGrp="1"/>
          </p:cNvSpPr>
          <p:nvPr>
            <p:ph type="title"/>
          </p:nvPr>
        </p:nvSpPr>
        <p:spPr/>
        <p:txBody>
          <a:bodyPr/>
          <a:lstStyle/>
          <a:p>
            <a:r>
              <a:rPr lang="en-US" dirty="0"/>
              <a:t>Distance function – when to used what</a:t>
            </a:r>
          </a:p>
        </p:txBody>
      </p:sp>
      <p:sp>
        <p:nvSpPr>
          <p:cNvPr id="3" name="Date Placeholder 2">
            <a:extLst>
              <a:ext uri="{FF2B5EF4-FFF2-40B4-BE49-F238E27FC236}">
                <a16:creationId xmlns:a16="http://schemas.microsoft.com/office/drawing/2014/main" id="{B191421B-7CE5-4F3D-9340-952B803AB64B}"/>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A8E7A9E4-2FFC-49F8-9292-30088AE04C32}"/>
              </a:ext>
            </a:extLst>
          </p:cNvPr>
          <p:cNvSpPr>
            <a:spLocks noGrp="1"/>
          </p:cNvSpPr>
          <p:nvPr>
            <p:ph type="sldNum" sz="quarter" idx="4"/>
          </p:nvPr>
        </p:nvSpPr>
        <p:spPr/>
        <p:txBody>
          <a:bodyPr/>
          <a:lstStyle/>
          <a:p>
            <a:r>
              <a:rPr lang="en-US"/>
              <a:t>Slide no. </a:t>
            </a:r>
            <a:fld id="{7240F3D1-AE27-48C7-9FC9-EF8542F23A88}" type="slidenum">
              <a:rPr lang="en-US" smtClean="0"/>
              <a:pPr/>
              <a:t>21</a:t>
            </a:fld>
            <a:endParaRPr lang="en-US" dirty="0"/>
          </a:p>
        </p:txBody>
      </p:sp>
      <p:graphicFrame>
        <p:nvGraphicFramePr>
          <p:cNvPr id="5" name="Table 4">
            <a:extLst>
              <a:ext uri="{FF2B5EF4-FFF2-40B4-BE49-F238E27FC236}">
                <a16:creationId xmlns:a16="http://schemas.microsoft.com/office/drawing/2014/main" id="{67547A85-FD71-4B4C-A665-F6D19CC50FA9}"/>
              </a:ext>
            </a:extLst>
          </p:cNvPr>
          <p:cNvGraphicFramePr>
            <a:graphicFrameLocks noGrp="1"/>
          </p:cNvGraphicFramePr>
          <p:nvPr>
            <p:extLst>
              <p:ext uri="{D42A27DB-BD31-4B8C-83A1-F6EECF244321}">
                <p14:modId xmlns:p14="http://schemas.microsoft.com/office/powerpoint/2010/main" val="467421865"/>
              </p:ext>
            </p:extLst>
          </p:nvPr>
        </p:nvGraphicFramePr>
        <p:xfrm>
          <a:off x="137160" y="1009306"/>
          <a:ext cx="8876210" cy="3032760"/>
        </p:xfrm>
        <a:graphic>
          <a:graphicData uri="http://schemas.openxmlformats.org/drawingml/2006/table">
            <a:tbl>
              <a:tblPr firstRow="1" bandRow="1">
                <a:tableStyleId>{1E5458E1-0376-4910-A6E8-49B6F46B1678}</a:tableStyleId>
              </a:tblPr>
              <a:tblGrid>
                <a:gridCol w="1139910">
                  <a:extLst>
                    <a:ext uri="{9D8B030D-6E8A-4147-A177-3AD203B41FA5}">
                      <a16:colId xmlns:a16="http://schemas.microsoft.com/office/drawing/2014/main" val="590322433"/>
                    </a:ext>
                  </a:extLst>
                </a:gridCol>
                <a:gridCol w="3528690">
                  <a:extLst>
                    <a:ext uri="{9D8B030D-6E8A-4147-A177-3AD203B41FA5}">
                      <a16:colId xmlns:a16="http://schemas.microsoft.com/office/drawing/2014/main" val="31930563"/>
                    </a:ext>
                  </a:extLst>
                </a:gridCol>
                <a:gridCol w="4207610">
                  <a:extLst>
                    <a:ext uri="{9D8B030D-6E8A-4147-A177-3AD203B41FA5}">
                      <a16:colId xmlns:a16="http://schemas.microsoft.com/office/drawing/2014/main" val="3199261149"/>
                    </a:ext>
                  </a:extLst>
                </a:gridCol>
              </a:tblGrid>
              <a:tr h="370840">
                <a:tc>
                  <a:txBody>
                    <a:bodyPr/>
                    <a:lstStyle/>
                    <a:p>
                      <a:r>
                        <a:rPr lang="en-US" b="1" dirty="0"/>
                        <a:t>identifier</a:t>
                      </a:r>
                    </a:p>
                  </a:txBody>
                  <a:tcPr/>
                </a:tc>
                <a:tc>
                  <a:txBody>
                    <a:bodyPr/>
                    <a:lstStyle/>
                    <a:p>
                      <a:r>
                        <a:rPr lang="en-US" b="1" dirty="0"/>
                        <a:t>Purpose</a:t>
                      </a:r>
                    </a:p>
                  </a:txBody>
                  <a:tcPr/>
                </a:tc>
                <a:tc>
                  <a:txBody>
                    <a:bodyPr/>
                    <a:lstStyle/>
                    <a:p>
                      <a:endParaRPr lang="en-US" b="1" dirty="0"/>
                    </a:p>
                  </a:txBody>
                  <a:tcPr/>
                </a:tc>
                <a:extLst>
                  <a:ext uri="{0D108BD9-81ED-4DB2-BD59-A6C34878D82A}">
                    <a16:rowId xmlns:a16="http://schemas.microsoft.com/office/drawing/2014/main" val="3365010322"/>
                  </a:ext>
                </a:extLst>
              </a:tr>
              <a:tr h="370840">
                <a:tc>
                  <a:txBody>
                    <a:bodyPr/>
                    <a:lstStyle/>
                    <a:p>
                      <a:r>
                        <a:rPr lang="en-US" dirty="0" err="1"/>
                        <a:t>euclidean</a:t>
                      </a:r>
                      <a:endParaRPr lang="en-US" dirty="0"/>
                    </a:p>
                  </a:txBody>
                  <a:tcPr/>
                </a:tc>
                <a:tc>
                  <a:txBody>
                    <a:bodyPr/>
                    <a:lstStyle/>
                    <a:p>
                      <a:pPr marL="285750" indent="-285750">
                        <a:buFont typeface="Arial" panose="020B0604020202020204" pitchFamily="34" charset="0"/>
                        <a:buChar char="•"/>
                      </a:pPr>
                      <a:r>
                        <a:rPr lang="en-US" dirty="0"/>
                        <a:t>For </a:t>
                      </a:r>
                      <a:r>
                        <a:rPr lang="en-US" dirty="0">
                          <a:highlight>
                            <a:srgbClr val="FFFF00"/>
                          </a:highlight>
                        </a:rPr>
                        <a:t>numeric</a:t>
                      </a:r>
                      <a:r>
                        <a:rPr lang="en-US" dirty="0"/>
                        <a:t> features</a:t>
                      </a:r>
                    </a:p>
                    <a:p>
                      <a:pPr marL="285750" indent="-285750">
                        <a:buFont typeface="Arial" panose="020B0604020202020204" pitchFamily="34" charset="0"/>
                        <a:buChar char="•"/>
                      </a:pPr>
                      <a:r>
                        <a:rPr lang="en-US" dirty="0"/>
                        <a:t>Symmetric, treats all dimensions equally. Sensitive to extreme values</a:t>
                      </a:r>
                    </a:p>
                  </a:txBody>
                  <a:tcPr/>
                </a:tc>
                <a:tc>
                  <a:txBody>
                    <a:bodyPr/>
                    <a:lstStyle/>
                    <a:p>
                      <a:r>
                        <a:rPr lang="es-ES" dirty="0" err="1"/>
                        <a:t>sqrt</a:t>
                      </a:r>
                      <a:r>
                        <a:rPr lang="es-ES" dirty="0"/>
                        <a:t>(sum((x - y)^2))</a:t>
                      </a:r>
                      <a:endParaRPr lang="en-US" dirty="0"/>
                    </a:p>
                  </a:txBody>
                  <a:tcPr/>
                </a:tc>
                <a:extLst>
                  <a:ext uri="{0D108BD9-81ED-4DB2-BD59-A6C34878D82A}">
                    <a16:rowId xmlns:a16="http://schemas.microsoft.com/office/drawing/2014/main" val="3612189831"/>
                  </a:ext>
                </a:extLst>
              </a:tr>
              <a:tr h="370840">
                <a:tc>
                  <a:txBody>
                    <a:bodyPr/>
                    <a:lstStyle/>
                    <a:p>
                      <a:r>
                        <a:rPr lang="en-US" dirty="0"/>
                        <a:t>Hamming</a:t>
                      </a:r>
                    </a:p>
                  </a:txBody>
                  <a:tcPr/>
                </a:tc>
                <a:tc>
                  <a:txBody>
                    <a:bodyPr/>
                    <a:lstStyle/>
                    <a:p>
                      <a:pPr marL="285750" indent="-285750">
                        <a:buFont typeface="Arial" panose="020B0604020202020204" pitchFamily="34" charset="0"/>
                        <a:buChar char="•"/>
                      </a:pPr>
                      <a:r>
                        <a:rPr lang="en-US" dirty="0"/>
                        <a:t>For </a:t>
                      </a:r>
                      <a:r>
                        <a:rPr lang="en-US" dirty="0">
                          <a:highlight>
                            <a:srgbClr val="FFFF00"/>
                          </a:highlight>
                        </a:rPr>
                        <a:t>categorical</a:t>
                      </a:r>
                      <a:r>
                        <a:rPr lang="en-US" dirty="0"/>
                        <a:t> features</a:t>
                      </a:r>
                    </a:p>
                  </a:txBody>
                  <a:tcPr/>
                </a:tc>
                <a:tc>
                  <a:txBody>
                    <a:bodyPr/>
                    <a:lstStyle/>
                    <a:p>
                      <a:r>
                        <a:rPr lang="pt-BR" dirty="0"/>
                        <a:t>N_unequal(x, y) / N_tot</a:t>
                      </a:r>
                      <a:endParaRPr lang="en-US" dirty="0"/>
                    </a:p>
                  </a:txBody>
                  <a:tcPr/>
                </a:tc>
                <a:extLst>
                  <a:ext uri="{0D108BD9-81ED-4DB2-BD59-A6C34878D82A}">
                    <a16:rowId xmlns:a16="http://schemas.microsoft.com/office/drawing/2014/main" val="389271067"/>
                  </a:ext>
                </a:extLst>
              </a:tr>
              <a:tr h="370840">
                <a:tc>
                  <a:txBody>
                    <a:bodyPr/>
                    <a:lstStyle/>
                    <a:p>
                      <a:r>
                        <a:rPr lang="en-US" dirty="0">
                          <a:highlight>
                            <a:srgbClr val="FFFF00"/>
                          </a:highlight>
                        </a:rPr>
                        <a:t>Minkowski</a:t>
                      </a:r>
                    </a:p>
                  </a:txBody>
                  <a:tcPr/>
                </a:tc>
                <a:tc>
                  <a:txBody>
                    <a:bodyPr/>
                    <a:lstStyle/>
                    <a:p>
                      <a:r>
                        <a:rPr lang="en-US" dirty="0"/>
                        <a:t>Default (equivalent of Euclidean)</a:t>
                      </a:r>
                    </a:p>
                    <a:p>
                      <a:r>
                        <a:rPr lang="en-US" dirty="0"/>
                        <a:t>If p =2 , Euclidean</a:t>
                      </a:r>
                    </a:p>
                    <a:p>
                      <a:r>
                        <a:rPr lang="en-US" dirty="0"/>
                        <a:t>If p=1,   Manhattan</a:t>
                      </a:r>
                    </a:p>
                  </a:txBody>
                  <a:tcPr/>
                </a:tc>
                <a:tc>
                  <a:txBody>
                    <a:bodyPr/>
                    <a:lstStyle/>
                    <a:p>
                      <a:r>
                        <a:rPr lang="en-US" dirty="0"/>
                        <a:t>sum(|x - y|^p)^(1/p)</a:t>
                      </a:r>
                    </a:p>
                  </a:txBody>
                  <a:tcPr/>
                </a:tc>
                <a:extLst>
                  <a:ext uri="{0D108BD9-81ED-4DB2-BD59-A6C34878D82A}">
                    <a16:rowId xmlns:a16="http://schemas.microsoft.com/office/drawing/2014/main" val="1998480831"/>
                  </a:ext>
                </a:extLst>
              </a:tr>
              <a:tr h="370840">
                <a:tc>
                  <a:txBody>
                    <a:bodyPr/>
                    <a:lstStyle/>
                    <a:p>
                      <a:r>
                        <a:rPr lang="en-US" dirty="0"/>
                        <a:t>Manhattan</a:t>
                      </a:r>
                    </a:p>
                  </a:txBody>
                  <a:tcPr/>
                </a:tc>
                <a:tc>
                  <a:txBody>
                    <a:bodyPr/>
                    <a:lstStyle/>
                    <a:p>
                      <a:endParaRPr lang="en-US" dirty="0"/>
                    </a:p>
                    <a:p>
                      <a:endParaRPr lang="en-US" dirty="0"/>
                    </a:p>
                  </a:txBody>
                  <a:tcPr/>
                </a:tc>
                <a:tc>
                  <a:txBody>
                    <a:bodyPr/>
                    <a:lstStyle/>
                    <a:p>
                      <a:r>
                        <a:rPr lang="en-US" dirty="0"/>
                        <a:t>sum(|x - y|)</a:t>
                      </a:r>
                    </a:p>
                  </a:txBody>
                  <a:tcPr/>
                </a:tc>
                <a:extLst>
                  <a:ext uri="{0D108BD9-81ED-4DB2-BD59-A6C34878D82A}">
                    <a16:rowId xmlns:a16="http://schemas.microsoft.com/office/drawing/2014/main" val="844350561"/>
                  </a:ext>
                </a:extLst>
              </a:tr>
              <a:tr h="370840">
                <a:tc>
                  <a:txBody>
                    <a:bodyPr/>
                    <a:lstStyle/>
                    <a:p>
                      <a:r>
                        <a:rPr lang="en-US" dirty="0" err="1"/>
                        <a:t>mahalanobis</a:t>
                      </a:r>
                      <a:endParaRPr lang="en-US" dirty="0"/>
                    </a:p>
                  </a:txBody>
                  <a:tcPr/>
                </a:tc>
                <a:tc>
                  <a:txBody>
                    <a:bodyPr/>
                    <a:lstStyle/>
                    <a:p>
                      <a:endParaRPr lang="en-US"/>
                    </a:p>
                  </a:txBody>
                  <a:tcPr/>
                </a:tc>
                <a:tc>
                  <a:txBody>
                    <a:bodyPr/>
                    <a:lstStyle/>
                    <a:p>
                      <a:r>
                        <a:rPr lang="es-ES" dirty="0" err="1"/>
                        <a:t>sqrt</a:t>
                      </a:r>
                      <a:r>
                        <a:rPr lang="es-ES" dirty="0"/>
                        <a:t>((x - y)' V^-1 (x - y))</a:t>
                      </a:r>
                      <a:endParaRPr lang="en-US" dirty="0"/>
                    </a:p>
                  </a:txBody>
                  <a:tcPr/>
                </a:tc>
                <a:extLst>
                  <a:ext uri="{0D108BD9-81ED-4DB2-BD59-A6C34878D82A}">
                    <a16:rowId xmlns:a16="http://schemas.microsoft.com/office/drawing/2014/main" val="864571983"/>
                  </a:ext>
                </a:extLst>
              </a:tr>
            </a:tbl>
          </a:graphicData>
        </a:graphic>
      </p:graphicFrame>
    </p:spTree>
    <p:extLst>
      <p:ext uri="{BB962C8B-B14F-4D97-AF65-F5344CB8AC3E}">
        <p14:creationId xmlns:p14="http://schemas.microsoft.com/office/powerpoint/2010/main" val="3748795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DC52-87E0-4BA5-A675-42CBAD8A1A4B}"/>
              </a:ext>
            </a:extLst>
          </p:cNvPr>
          <p:cNvSpPr>
            <a:spLocks noGrp="1"/>
          </p:cNvSpPr>
          <p:nvPr>
            <p:ph type="title"/>
          </p:nvPr>
        </p:nvSpPr>
        <p:spPr/>
        <p:txBody>
          <a:bodyPr>
            <a:normAutofit/>
          </a:bodyPr>
          <a:lstStyle/>
          <a:p>
            <a:r>
              <a:rPr lang="en-US" dirty="0"/>
              <a:t>Sklearn - KNeighborsClassifier</a:t>
            </a:r>
          </a:p>
        </p:txBody>
      </p:sp>
      <p:sp>
        <p:nvSpPr>
          <p:cNvPr id="3" name="Date Placeholder 2">
            <a:extLst>
              <a:ext uri="{FF2B5EF4-FFF2-40B4-BE49-F238E27FC236}">
                <a16:creationId xmlns:a16="http://schemas.microsoft.com/office/drawing/2014/main" id="{D819FA13-B390-4A72-B12F-184D3C344A4D}"/>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9C100CD1-E550-4689-A803-83D5D768D928}"/>
              </a:ext>
            </a:extLst>
          </p:cNvPr>
          <p:cNvSpPr>
            <a:spLocks noGrp="1"/>
          </p:cNvSpPr>
          <p:nvPr>
            <p:ph type="sldNum" sz="quarter" idx="4"/>
          </p:nvPr>
        </p:nvSpPr>
        <p:spPr/>
        <p:txBody>
          <a:bodyPr/>
          <a:lstStyle/>
          <a:p>
            <a:r>
              <a:rPr lang="en-US"/>
              <a:t>Slide no. </a:t>
            </a:r>
            <a:fld id="{7240F3D1-AE27-48C7-9FC9-EF8542F23A88}" type="slidenum">
              <a:rPr lang="en-US" smtClean="0"/>
              <a:pPr/>
              <a:t>22</a:t>
            </a:fld>
            <a:endParaRPr lang="en-US" dirty="0"/>
          </a:p>
        </p:txBody>
      </p:sp>
      <p:sp>
        <p:nvSpPr>
          <p:cNvPr id="5" name="Rectangle 4">
            <a:extLst>
              <a:ext uri="{FF2B5EF4-FFF2-40B4-BE49-F238E27FC236}">
                <a16:creationId xmlns:a16="http://schemas.microsoft.com/office/drawing/2014/main" id="{76E7CF3A-166D-409D-A59D-2676A69621D9}"/>
              </a:ext>
            </a:extLst>
          </p:cNvPr>
          <p:cNvSpPr/>
          <p:nvPr/>
        </p:nvSpPr>
        <p:spPr>
          <a:xfrm>
            <a:off x="0" y="900891"/>
            <a:ext cx="8917460" cy="2246769"/>
          </a:xfrm>
          <a:prstGeom prst="rect">
            <a:avLst/>
          </a:prstGeom>
        </p:spPr>
        <p:txBody>
          <a:bodyPr wrap="square">
            <a:spAutoFit/>
          </a:bodyPr>
          <a:lstStyle/>
          <a:p>
            <a:r>
              <a:rPr lang="en-US" sz="1400" dirty="0">
                <a:solidFill>
                  <a:srgbClr val="0070C0"/>
                </a:solidFill>
              </a:rPr>
              <a:t>class </a:t>
            </a:r>
            <a:r>
              <a:rPr lang="en-US" sz="1400" dirty="0" err="1">
                <a:solidFill>
                  <a:srgbClr val="0070C0"/>
                </a:solidFill>
              </a:rPr>
              <a:t>sklearn.neighbors.KNeighborsClassifier</a:t>
            </a:r>
            <a:r>
              <a:rPr lang="en-US" sz="1400" dirty="0">
                <a:solidFill>
                  <a:srgbClr val="0070C0"/>
                </a:solidFill>
              </a:rPr>
              <a:t>(</a:t>
            </a:r>
            <a:r>
              <a:rPr lang="en-US" sz="1400" dirty="0" err="1">
                <a:solidFill>
                  <a:srgbClr val="0070C0"/>
                </a:solidFill>
              </a:rPr>
              <a:t>n_neighbors</a:t>
            </a:r>
            <a:r>
              <a:rPr lang="en-US" sz="1400" dirty="0">
                <a:solidFill>
                  <a:srgbClr val="0070C0"/>
                </a:solidFill>
              </a:rPr>
              <a:t>=5, weights=’uniform’, algorithm=’auto’, </a:t>
            </a:r>
            <a:r>
              <a:rPr lang="en-US" sz="1400" dirty="0" err="1">
                <a:solidFill>
                  <a:srgbClr val="0070C0"/>
                </a:solidFill>
              </a:rPr>
              <a:t>leaf_size</a:t>
            </a:r>
            <a:r>
              <a:rPr lang="en-US" sz="1400" dirty="0">
                <a:solidFill>
                  <a:srgbClr val="0070C0"/>
                </a:solidFill>
              </a:rPr>
              <a:t>=30, p=2, metric=’</a:t>
            </a:r>
            <a:r>
              <a:rPr lang="en-US" sz="1400" dirty="0" err="1">
                <a:solidFill>
                  <a:srgbClr val="0070C0"/>
                </a:solidFill>
              </a:rPr>
              <a:t>minkowski</a:t>
            </a:r>
            <a:r>
              <a:rPr lang="en-US" sz="1400" dirty="0">
                <a:solidFill>
                  <a:srgbClr val="0070C0"/>
                </a:solidFill>
              </a:rPr>
              <a:t>’, </a:t>
            </a:r>
            <a:r>
              <a:rPr lang="en-US" sz="1400" dirty="0" err="1">
                <a:solidFill>
                  <a:srgbClr val="0070C0"/>
                </a:solidFill>
              </a:rPr>
              <a:t>metric_params</a:t>
            </a:r>
            <a:r>
              <a:rPr lang="en-US" sz="1400" dirty="0">
                <a:solidFill>
                  <a:srgbClr val="0070C0"/>
                </a:solidFill>
              </a:rPr>
              <a:t>=None, </a:t>
            </a:r>
            <a:r>
              <a:rPr lang="en-US" sz="1400" dirty="0" err="1">
                <a:solidFill>
                  <a:srgbClr val="0070C0"/>
                </a:solidFill>
              </a:rPr>
              <a:t>n_jobs</a:t>
            </a:r>
            <a:r>
              <a:rPr lang="en-US" sz="1400" dirty="0">
                <a:solidFill>
                  <a:srgbClr val="0070C0"/>
                </a:solidFill>
              </a:rPr>
              <a:t>=1, **</a:t>
            </a:r>
            <a:r>
              <a:rPr lang="en-US" sz="1400" dirty="0" err="1">
                <a:solidFill>
                  <a:srgbClr val="0070C0"/>
                </a:solidFill>
              </a:rPr>
              <a:t>kwargs</a:t>
            </a:r>
            <a:r>
              <a:rPr lang="en-US" sz="1400" dirty="0">
                <a:solidFill>
                  <a:srgbClr val="0070C0"/>
                </a:solidFill>
              </a:rPr>
              <a:t>)</a:t>
            </a:r>
          </a:p>
          <a:p>
            <a:endParaRPr lang="en-US" sz="1400" dirty="0"/>
          </a:p>
          <a:p>
            <a:pPr marL="285750" indent="-285750">
              <a:buFont typeface="Arial" panose="020B0604020202020204" pitchFamily="34" charset="0"/>
              <a:buChar char="•"/>
            </a:pPr>
            <a:r>
              <a:rPr lang="en-US" sz="1400" dirty="0"/>
              <a:t>Parameter ‘</a:t>
            </a:r>
            <a:r>
              <a:rPr lang="en-US" sz="1400" dirty="0" err="1">
                <a:solidFill>
                  <a:srgbClr val="0070C0"/>
                </a:solidFill>
              </a:rPr>
              <a:t>n_jobs</a:t>
            </a:r>
            <a:r>
              <a:rPr lang="en-US" sz="1400" dirty="0"/>
              <a:t>‘ - The number of parallel jobs to run for neighbors search.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If -1, then the number of jobs is set to the number of CPU cores.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highlight>
                  <a:srgbClr val="FFFF00"/>
                </a:highlight>
              </a:rPr>
              <a:t>Default</a:t>
            </a:r>
            <a:r>
              <a:rPr lang="en-US" sz="1400" dirty="0"/>
              <a:t> is 1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879887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DC52-87E0-4BA5-A675-42CBAD8A1A4B}"/>
              </a:ext>
            </a:extLst>
          </p:cNvPr>
          <p:cNvSpPr>
            <a:spLocks noGrp="1"/>
          </p:cNvSpPr>
          <p:nvPr>
            <p:ph type="title"/>
          </p:nvPr>
        </p:nvSpPr>
        <p:spPr/>
        <p:txBody>
          <a:bodyPr>
            <a:normAutofit/>
          </a:bodyPr>
          <a:lstStyle/>
          <a:p>
            <a:r>
              <a:rPr lang="en-US" dirty="0"/>
              <a:t>Sklearn - KNeighborsClassifier</a:t>
            </a:r>
          </a:p>
        </p:txBody>
      </p:sp>
      <p:sp>
        <p:nvSpPr>
          <p:cNvPr id="3" name="Date Placeholder 2">
            <a:extLst>
              <a:ext uri="{FF2B5EF4-FFF2-40B4-BE49-F238E27FC236}">
                <a16:creationId xmlns:a16="http://schemas.microsoft.com/office/drawing/2014/main" id="{D819FA13-B390-4A72-B12F-184D3C344A4D}"/>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9C100CD1-E550-4689-A803-83D5D768D928}"/>
              </a:ext>
            </a:extLst>
          </p:cNvPr>
          <p:cNvSpPr>
            <a:spLocks noGrp="1"/>
          </p:cNvSpPr>
          <p:nvPr>
            <p:ph type="sldNum" sz="quarter" idx="4"/>
          </p:nvPr>
        </p:nvSpPr>
        <p:spPr/>
        <p:txBody>
          <a:bodyPr/>
          <a:lstStyle/>
          <a:p>
            <a:r>
              <a:rPr lang="en-US"/>
              <a:t>Slide no. </a:t>
            </a:r>
            <a:fld id="{7240F3D1-AE27-48C7-9FC9-EF8542F23A88}" type="slidenum">
              <a:rPr lang="en-US" smtClean="0"/>
              <a:pPr/>
              <a:t>23</a:t>
            </a:fld>
            <a:endParaRPr lang="en-US" dirty="0"/>
          </a:p>
        </p:txBody>
      </p:sp>
      <p:sp>
        <p:nvSpPr>
          <p:cNvPr id="5" name="Rectangle 4">
            <a:extLst>
              <a:ext uri="{FF2B5EF4-FFF2-40B4-BE49-F238E27FC236}">
                <a16:creationId xmlns:a16="http://schemas.microsoft.com/office/drawing/2014/main" id="{76E7CF3A-166D-409D-A59D-2676A69621D9}"/>
              </a:ext>
            </a:extLst>
          </p:cNvPr>
          <p:cNvSpPr/>
          <p:nvPr/>
        </p:nvSpPr>
        <p:spPr>
          <a:xfrm>
            <a:off x="0" y="900891"/>
            <a:ext cx="8917460" cy="3108543"/>
          </a:xfrm>
          <a:prstGeom prst="rect">
            <a:avLst/>
          </a:prstGeom>
        </p:spPr>
        <p:txBody>
          <a:bodyPr wrap="square">
            <a:spAutoFit/>
          </a:bodyPr>
          <a:lstStyle/>
          <a:p>
            <a:r>
              <a:rPr lang="en-US" sz="1400" dirty="0">
                <a:solidFill>
                  <a:srgbClr val="0070C0"/>
                </a:solidFill>
              </a:rPr>
              <a:t>class </a:t>
            </a:r>
            <a:r>
              <a:rPr lang="en-US" sz="1400" dirty="0" err="1">
                <a:solidFill>
                  <a:srgbClr val="0070C0"/>
                </a:solidFill>
              </a:rPr>
              <a:t>sklearn.neighbors.KNeighborsClassifier</a:t>
            </a:r>
            <a:r>
              <a:rPr lang="en-US" sz="1400" dirty="0">
                <a:solidFill>
                  <a:srgbClr val="0070C0"/>
                </a:solidFill>
              </a:rPr>
              <a:t>(</a:t>
            </a:r>
            <a:r>
              <a:rPr lang="en-US" sz="1400" dirty="0" err="1">
                <a:solidFill>
                  <a:srgbClr val="0070C0"/>
                </a:solidFill>
              </a:rPr>
              <a:t>n_neighbors</a:t>
            </a:r>
            <a:r>
              <a:rPr lang="en-US" sz="1400" dirty="0">
                <a:solidFill>
                  <a:srgbClr val="0070C0"/>
                </a:solidFill>
              </a:rPr>
              <a:t>=5, weights=’uniform’, </a:t>
            </a:r>
            <a:r>
              <a:rPr lang="en-US" sz="1400" dirty="0">
                <a:solidFill>
                  <a:srgbClr val="0070C0"/>
                </a:solidFill>
                <a:highlight>
                  <a:srgbClr val="FFFF00"/>
                </a:highlight>
              </a:rPr>
              <a:t>algorithm</a:t>
            </a:r>
            <a:r>
              <a:rPr lang="en-US" sz="1400" dirty="0">
                <a:solidFill>
                  <a:srgbClr val="0070C0"/>
                </a:solidFill>
              </a:rPr>
              <a:t>=’auto’, </a:t>
            </a:r>
            <a:r>
              <a:rPr lang="en-US" sz="1400" dirty="0" err="1">
                <a:solidFill>
                  <a:srgbClr val="0070C0"/>
                </a:solidFill>
              </a:rPr>
              <a:t>leaf_size</a:t>
            </a:r>
            <a:r>
              <a:rPr lang="en-US" sz="1400" dirty="0">
                <a:solidFill>
                  <a:srgbClr val="0070C0"/>
                </a:solidFill>
              </a:rPr>
              <a:t>=30, p=2, metric=’</a:t>
            </a:r>
            <a:r>
              <a:rPr lang="en-US" sz="1400" dirty="0" err="1">
                <a:solidFill>
                  <a:srgbClr val="0070C0"/>
                </a:solidFill>
              </a:rPr>
              <a:t>minkowski</a:t>
            </a:r>
            <a:r>
              <a:rPr lang="en-US" sz="1400" dirty="0">
                <a:solidFill>
                  <a:srgbClr val="0070C0"/>
                </a:solidFill>
              </a:rPr>
              <a:t>’, </a:t>
            </a:r>
            <a:r>
              <a:rPr lang="en-US" sz="1400" dirty="0" err="1">
                <a:solidFill>
                  <a:srgbClr val="0070C0"/>
                </a:solidFill>
              </a:rPr>
              <a:t>metric_params</a:t>
            </a:r>
            <a:r>
              <a:rPr lang="en-US" sz="1400" dirty="0">
                <a:solidFill>
                  <a:srgbClr val="0070C0"/>
                </a:solidFill>
              </a:rPr>
              <a:t>=None, </a:t>
            </a:r>
            <a:r>
              <a:rPr lang="en-US" sz="1400" dirty="0" err="1">
                <a:solidFill>
                  <a:srgbClr val="0070C0"/>
                </a:solidFill>
              </a:rPr>
              <a:t>n_jobs</a:t>
            </a:r>
            <a:r>
              <a:rPr lang="en-US" sz="1400" dirty="0">
                <a:solidFill>
                  <a:srgbClr val="0070C0"/>
                </a:solidFill>
              </a:rPr>
              <a:t>=1, **</a:t>
            </a:r>
            <a:r>
              <a:rPr lang="en-US" sz="1400" dirty="0" err="1">
                <a:solidFill>
                  <a:srgbClr val="0070C0"/>
                </a:solidFill>
              </a:rPr>
              <a:t>kwargs</a:t>
            </a:r>
            <a:r>
              <a:rPr lang="en-US" sz="1400" dirty="0">
                <a:solidFill>
                  <a:srgbClr val="0070C0"/>
                </a:solidFill>
              </a:rPr>
              <a:t>)</a:t>
            </a:r>
          </a:p>
          <a:p>
            <a:endParaRPr lang="en-US" sz="1400" dirty="0"/>
          </a:p>
          <a:p>
            <a:pPr marL="285750" indent="-285750">
              <a:buFont typeface="Arial" panose="020B0604020202020204" pitchFamily="34" charset="0"/>
              <a:buChar char="•"/>
            </a:pPr>
            <a:r>
              <a:rPr lang="en-US" sz="1400" dirty="0"/>
              <a:t>3 different nearest neighbors algorithms: </a:t>
            </a:r>
          </a:p>
          <a:p>
            <a:pPr marL="742950" lvl="1" indent="-285750">
              <a:buFont typeface="Arial" panose="020B0604020202020204" pitchFamily="34" charset="0"/>
              <a:buChar char="•"/>
            </a:pPr>
            <a:r>
              <a:rPr lang="en-US" sz="1400" dirty="0" err="1"/>
              <a:t>BallTree</a:t>
            </a:r>
            <a:r>
              <a:rPr lang="en-US" sz="1400" dirty="0"/>
              <a:t>, </a:t>
            </a:r>
          </a:p>
          <a:p>
            <a:pPr marL="742950" lvl="1" indent="-285750">
              <a:buFont typeface="Arial" panose="020B0604020202020204" pitchFamily="34" charset="0"/>
              <a:buChar char="•"/>
            </a:pPr>
            <a:r>
              <a:rPr lang="en-US" sz="1400" dirty="0" err="1"/>
              <a:t>KDTree</a:t>
            </a:r>
            <a:r>
              <a:rPr lang="en-US" sz="1400" dirty="0"/>
              <a:t>, and </a:t>
            </a:r>
          </a:p>
          <a:p>
            <a:pPr marL="742950" lvl="1" indent="-285750">
              <a:buFont typeface="Arial" panose="020B0604020202020204" pitchFamily="34" charset="0"/>
              <a:buChar char="•"/>
            </a:pPr>
            <a:r>
              <a:rPr lang="en-US" sz="1400" dirty="0"/>
              <a:t>a brute-force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 The choice of neighbors search algorithm is controlled through the keyword </a:t>
            </a:r>
            <a:r>
              <a:rPr lang="en-US" sz="1400" dirty="0">
                <a:highlight>
                  <a:srgbClr val="FFFF00"/>
                </a:highlight>
              </a:rPr>
              <a:t>'algorithm</a:t>
            </a:r>
            <a:r>
              <a:rPr lang="en-US" sz="1400" dirty="0"/>
              <a:t>', which must be one of ['auto', '</a:t>
            </a:r>
            <a:r>
              <a:rPr lang="en-US" sz="1400" dirty="0" err="1"/>
              <a:t>ball_tree</a:t>
            </a:r>
            <a:r>
              <a:rPr lang="en-US" sz="1400" dirty="0"/>
              <a:t>', '</a:t>
            </a:r>
            <a:r>
              <a:rPr lang="en-US" sz="1400" dirty="0" err="1"/>
              <a:t>kd_tree</a:t>
            </a:r>
            <a:r>
              <a:rPr lang="en-US" sz="1400" dirty="0"/>
              <a:t>', 'brute’].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When the </a:t>
            </a:r>
            <a:r>
              <a:rPr lang="en-US" sz="1400" dirty="0">
                <a:highlight>
                  <a:srgbClr val="FFFF00"/>
                </a:highlight>
              </a:rPr>
              <a:t>default value 'auto' </a:t>
            </a:r>
            <a:r>
              <a:rPr lang="en-US" sz="1400" dirty="0"/>
              <a:t>is passed, the algorithm attempts to determine the best approach from the training data. </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847715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5F591-9B2D-4274-8391-89EB90FD4490}"/>
              </a:ext>
            </a:extLst>
          </p:cNvPr>
          <p:cNvSpPr>
            <a:spLocks noGrp="1"/>
          </p:cNvSpPr>
          <p:nvPr>
            <p:ph type="title"/>
          </p:nvPr>
        </p:nvSpPr>
        <p:spPr/>
        <p:txBody>
          <a:bodyPr/>
          <a:lstStyle/>
          <a:p>
            <a:r>
              <a:rPr lang="en-US" dirty="0"/>
              <a:t>Best K (neighbors)</a:t>
            </a:r>
          </a:p>
        </p:txBody>
      </p:sp>
      <p:sp>
        <p:nvSpPr>
          <p:cNvPr id="3" name="Date Placeholder 2">
            <a:extLst>
              <a:ext uri="{FF2B5EF4-FFF2-40B4-BE49-F238E27FC236}">
                <a16:creationId xmlns:a16="http://schemas.microsoft.com/office/drawing/2014/main" id="{EE0BA682-E48D-41F5-B2EA-D9DD0CE3BAD6}"/>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22576F0B-871D-4433-A3D5-081DB46EDE2C}"/>
              </a:ext>
            </a:extLst>
          </p:cNvPr>
          <p:cNvSpPr>
            <a:spLocks noGrp="1"/>
          </p:cNvSpPr>
          <p:nvPr>
            <p:ph type="sldNum" sz="quarter" idx="4"/>
          </p:nvPr>
        </p:nvSpPr>
        <p:spPr/>
        <p:txBody>
          <a:bodyPr/>
          <a:lstStyle/>
          <a:p>
            <a:r>
              <a:rPr lang="en-US"/>
              <a:t>Slide no. </a:t>
            </a:r>
            <a:fld id="{7240F3D1-AE27-48C7-9FC9-EF8542F23A88}" type="slidenum">
              <a:rPr lang="en-US" smtClean="0"/>
              <a:pPr/>
              <a:t>24</a:t>
            </a:fld>
            <a:endParaRPr lang="en-US" dirty="0"/>
          </a:p>
        </p:txBody>
      </p:sp>
      <p:pic>
        <p:nvPicPr>
          <p:cNvPr id="5" name="Picture 4">
            <a:extLst>
              <a:ext uri="{FF2B5EF4-FFF2-40B4-BE49-F238E27FC236}">
                <a16:creationId xmlns:a16="http://schemas.microsoft.com/office/drawing/2014/main" id="{E066A808-389A-4EFD-8928-5C3D37AA95EE}"/>
              </a:ext>
            </a:extLst>
          </p:cNvPr>
          <p:cNvPicPr>
            <a:picLocks noChangeAspect="1"/>
          </p:cNvPicPr>
          <p:nvPr/>
        </p:nvPicPr>
        <p:blipFill>
          <a:blip r:embed="rId2"/>
          <a:stretch>
            <a:fillRect/>
          </a:stretch>
        </p:blipFill>
        <p:spPr>
          <a:xfrm>
            <a:off x="89778" y="1030586"/>
            <a:ext cx="4508223" cy="2890987"/>
          </a:xfrm>
          <a:prstGeom prst="rect">
            <a:avLst/>
          </a:prstGeom>
        </p:spPr>
      </p:pic>
      <p:pic>
        <p:nvPicPr>
          <p:cNvPr id="6" name="Picture 5">
            <a:extLst>
              <a:ext uri="{FF2B5EF4-FFF2-40B4-BE49-F238E27FC236}">
                <a16:creationId xmlns:a16="http://schemas.microsoft.com/office/drawing/2014/main" id="{66303D1E-D79E-42F2-8AE5-D661655021DF}"/>
              </a:ext>
            </a:extLst>
          </p:cNvPr>
          <p:cNvPicPr>
            <a:picLocks noChangeAspect="1"/>
          </p:cNvPicPr>
          <p:nvPr/>
        </p:nvPicPr>
        <p:blipFill>
          <a:blip r:embed="rId3"/>
          <a:stretch>
            <a:fillRect/>
          </a:stretch>
        </p:blipFill>
        <p:spPr>
          <a:xfrm>
            <a:off x="5238750" y="1060768"/>
            <a:ext cx="3815472" cy="2907780"/>
          </a:xfrm>
          <a:prstGeom prst="rect">
            <a:avLst/>
          </a:prstGeom>
        </p:spPr>
      </p:pic>
      <p:sp>
        <p:nvSpPr>
          <p:cNvPr id="7" name="Rectangle 6">
            <a:extLst>
              <a:ext uri="{FF2B5EF4-FFF2-40B4-BE49-F238E27FC236}">
                <a16:creationId xmlns:a16="http://schemas.microsoft.com/office/drawing/2014/main" id="{892BCA77-068A-431F-96B7-973374FE15D2}"/>
              </a:ext>
            </a:extLst>
          </p:cNvPr>
          <p:cNvSpPr/>
          <p:nvPr/>
        </p:nvSpPr>
        <p:spPr>
          <a:xfrm>
            <a:off x="5238750" y="4082732"/>
            <a:ext cx="3815472" cy="584775"/>
          </a:xfrm>
          <a:prstGeom prst="rect">
            <a:avLst/>
          </a:prstGeom>
        </p:spPr>
        <p:txBody>
          <a:bodyPr wrap="square">
            <a:spAutoFit/>
          </a:bodyPr>
          <a:lstStyle/>
          <a:p>
            <a:r>
              <a:rPr lang="en-US" sz="1600" dirty="0"/>
              <a:t>10-fold cross validation tells us that </a:t>
            </a:r>
            <a:r>
              <a:rPr lang="en-US" sz="1600" dirty="0">
                <a:highlight>
                  <a:srgbClr val="00FFFF"/>
                </a:highlight>
              </a:rPr>
              <a:t>K=7</a:t>
            </a:r>
            <a:r>
              <a:rPr lang="en-US" sz="1600" dirty="0"/>
              <a:t> results in the lowest validation error.</a:t>
            </a:r>
          </a:p>
        </p:txBody>
      </p:sp>
    </p:spTree>
    <p:extLst>
      <p:ext uri="{BB962C8B-B14F-4D97-AF65-F5344CB8AC3E}">
        <p14:creationId xmlns:p14="http://schemas.microsoft.com/office/powerpoint/2010/main" val="1906007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B649-9C5A-4E32-94F2-A4D85CBCAA7B}"/>
              </a:ext>
            </a:extLst>
          </p:cNvPr>
          <p:cNvSpPr>
            <a:spLocks noGrp="1"/>
          </p:cNvSpPr>
          <p:nvPr>
            <p:ph type="title"/>
          </p:nvPr>
        </p:nvSpPr>
        <p:spPr/>
        <p:txBody>
          <a:bodyPr/>
          <a:lstStyle/>
          <a:p>
            <a:r>
              <a:rPr lang="en-US" dirty="0"/>
              <a:t>K - value</a:t>
            </a:r>
          </a:p>
        </p:txBody>
      </p:sp>
      <p:sp>
        <p:nvSpPr>
          <p:cNvPr id="3" name="Date Placeholder 2">
            <a:extLst>
              <a:ext uri="{FF2B5EF4-FFF2-40B4-BE49-F238E27FC236}">
                <a16:creationId xmlns:a16="http://schemas.microsoft.com/office/drawing/2014/main" id="{19C042B9-6511-4ED1-838B-5B7C174B6E0B}"/>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BE111C42-E442-4704-B582-DFFB84CD4CA7}"/>
              </a:ext>
            </a:extLst>
          </p:cNvPr>
          <p:cNvSpPr>
            <a:spLocks noGrp="1"/>
          </p:cNvSpPr>
          <p:nvPr>
            <p:ph type="sldNum" sz="quarter" idx="4"/>
          </p:nvPr>
        </p:nvSpPr>
        <p:spPr/>
        <p:txBody>
          <a:bodyPr/>
          <a:lstStyle/>
          <a:p>
            <a:r>
              <a:rPr lang="en-US"/>
              <a:t>Slide no. </a:t>
            </a:r>
            <a:fld id="{7240F3D1-AE27-48C7-9FC9-EF8542F23A88}" type="slidenum">
              <a:rPr lang="en-US" smtClean="0"/>
              <a:pPr/>
              <a:t>25</a:t>
            </a:fld>
            <a:endParaRPr lang="en-US" dirty="0"/>
          </a:p>
        </p:txBody>
      </p:sp>
      <p:sp>
        <p:nvSpPr>
          <p:cNvPr id="5" name="Rectangle 4">
            <a:extLst>
              <a:ext uri="{FF2B5EF4-FFF2-40B4-BE49-F238E27FC236}">
                <a16:creationId xmlns:a16="http://schemas.microsoft.com/office/drawing/2014/main" id="{2C018A99-5CC8-47F1-99F4-98CDBA95558A}"/>
              </a:ext>
            </a:extLst>
          </p:cNvPr>
          <p:cNvSpPr/>
          <p:nvPr/>
        </p:nvSpPr>
        <p:spPr>
          <a:xfrm>
            <a:off x="104774" y="891540"/>
            <a:ext cx="8639175" cy="3416320"/>
          </a:xfrm>
          <a:prstGeom prst="rect">
            <a:avLst/>
          </a:prstGeom>
        </p:spPr>
        <p:txBody>
          <a:bodyPr wrap="square">
            <a:spAutoFit/>
          </a:bodyPr>
          <a:lstStyle/>
          <a:p>
            <a:r>
              <a:rPr lang="en-US" dirty="0"/>
              <a:t>In general, the optimal value for K will depend on the bias-variance tradeoff.</a:t>
            </a:r>
          </a:p>
          <a:p>
            <a:endParaRPr lang="en-US" dirty="0"/>
          </a:p>
          <a:p>
            <a:pPr marL="285750" indent="-285750">
              <a:buFont typeface="Arial" panose="020B0604020202020204" pitchFamily="34" charset="0"/>
              <a:buChar char="•"/>
            </a:pPr>
            <a:r>
              <a:rPr lang="en-US" dirty="0"/>
              <a:t>A </a:t>
            </a:r>
            <a:r>
              <a:rPr lang="en-US" dirty="0">
                <a:highlight>
                  <a:srgbClr val="FFFF00"/>
                </a:highlight>
              </a:rPr>
              <a:t>small value</a:t>
            </a:r>
            <a:r>
              <a:rPr lang="en-US" dirty="0"/>
              <a:t> for K provides the most flexible fit, which will have low bias but high variance. </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This variance is due to the fact that the prediction in a given region is entirely dependent on just one observation.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contrast, </a:t>
            </a:r>
            <a:r>
              <a:rPr lang="en-US" dirty="0">
                <a:highlight>
                  <a:srgbClr val="FFFF00"/>
                </a:highlight>
              </a:rPr>
              <a:t>larger values</a:t>
            </a:r>
            <a:r>
              <a:rPr lang="en-US" dirty="0"/>
              <a:t> of K provide a smoother and less variable fit; </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prediction in a region is an average of several points, and so changing one observation has a smaller effect</a:t>
            </a:r>
          </a:p>
        </p:txBody>
      </p:sp>
    </p:spTree>
    <p:extLst>
      <p:ext uri="{BB962C8B-B14F-4D97-AF65-F5344CB8AC3E}">
        <p14:creationId xmlns:p14="http://schemas.microsoft.com/office/powerpoint/2010/main" val="4175790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2D10-EF9C-482C-9E60-6FBCEDC87395}"/>
              </a:ext>
            </a:extLst>
          </p:cNvPr>
          <p:cNvSpPr>
            <a:spLocks noGrp="1"/>
          </p:cNvSpPr>
          <p:nvPr>
            <p:ph type="title"/>
          </p:nvPr>
        </p:nvSpPr>
        <p:spPr/>
        <p:txBody>
          <a:bodyPr/>
          <a:lstStyle/>
          <a:p>
            <a:r>
              <a:rPr lang="en-US" dirty="0"/>
              <a:t>Categorical variables</a:t>
            </a:r>
          </a:p>
        </p:txBody>
      </p:sp>
      <p:sp>
        <p:nvSpPr>
          <p:cNvPr id="3" name="Date Placeholder 2">
            <a:extLst>
              <a:ext uri="{FF2B5EF4-FFF2-40B4-BE49-F238E27FC236}">
                <a16:creationId xmlns:a16="http://schemas.microsoft.com/office/drawing/2014/main" id="{AE199450-C988-4654-9785-E05CA6D3910E}"/>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08B9DCA6-46F1-4EB5-9B17-5595E5189E2E}"/>
              </a:ext>
            </a:extLst>
          </p:cNvPr>
          <p:cNvSpPr>
            <a:spLocks noGrp="1"/>
          </p:cNvSpPr>
          <p:nvPr>
            <p:ph type="sldNum" sz="quarter" idx="4"/>
          </p:nvPr>
        </p:nvSpPr>
        <p:spPr/>
        <p:txBody>
          <a:bodyPr/>
          <a:lstStyle/>
          <a:p>
            <a:r>
              <a:rPr lang="en-US"/>
              <a:t>Slide no. </a:t>
            </a:r>
            <a:fld id="{7240F3D1-AE27-48C7-9FC9-EF8542F23A88}" type="slidenum">
              <a:rPr lang="en-US" smtClean="0"/>
              <a:pPr/>
              <a:t>26</a:t>
            </a:fld>
            <a:endParaRPr lang="en-US" dirty="0"/>
          </a:p>
        </p:txBody>
      </p:sp>
      <p:graphicFrame>
        <p:nvGraphicFramePr>
          <p:cNvPr id="5" name="Table 4">
            <a:extLst>
              <a:ext uri="{FF2B5EF4-FFF2-40B4-BE49-F238E27FC236}">
                <a16:creationId xmlns:a16="http://schemas.microsoft.com/office/drawing/2014/main" id="{FEF7EF2D-0BCE-40FF-A216-3D7C3F5F33F2}"/>
              </a:ext>
            </a:extLst>
          </p:cNvPr>
          <p:cNvGraphicFramePr>
            <a:graphicFrameLocks noGrp="1"/>
          </p:cNvGraphicFramePr>
          <p:nvPr>
            <p:extLst>
              <p:ext uri="{D42A27DB-BD31-4B8C-83A1-F6EECF244321}">
                <p14:modId xmlns:p14="http://schemas.microsoft.com/office/powerpoint/2010/main" val="2350444343"/>
              </p:ext>
            </p:extLst>
          </p:nvPr>
        </p:nvGraphicFramePr>
        <p:xfrm>
          <a:off x="209548" y="996950"/>
          <a:ext cx="8858252" cy="3362960"/>
        </p:xfrm>
        <a:graphic>
          <a:graphicData uri="http://schemas.openxmlformats.org/drawingml/2006/table">
            <a:tbl>
              <a:tblPr firstRow="1" bandRow="1">
                <a:tableStyleId>{912C8C85-51F0-491E-9774-3900AFEF0FD7}</a:tableStyleId>
              </a:tblPr>
              <a:tblGrid>
                <a:gridCol w="4429126">
                  <a:extLst>
                    <a:ext uri="{9D8B030D-6E8A-4147-A177-3AD203B41FA5}">
                      <a16:colId xmlns:a16="http://schemas.microsoft.com/office/drawing/2014/main" val="1586711702"/>
                    </a:ext>
                  </a:extLst>
                </a:gridCol>
                <a:gridCol w="4429126">
                  <a:extLst>
                    <a:ext uri="{9D8B030D-6E8A-4147-A177-3AD203B41FA5}">
                      <a16:colId xmlns:a16="http://schemas.microsoft.com/office/drawing/2014/main" val="730887838"/>
                    </a:ext>
                  </a:extLst>
                </a:gridCol>
              </a:tblGrid>
              <a:tr h="370840">
                <a:tc>
                  <a:txBody>
                    <a:bodyPr/>
                    <a:lstStyle/>
                    <a:p>
                      <a:r>
                        <a:rPr lang="en-US" sz="1600" dirty="0"/>
                        <a:t>Ordinal</a:t>
                      </a:r>
                    </a:p>
                    <a:p>
                      <a:r>
                        <a:rPr lang="en-US" sz="1600" dirty="0"/>
                        <a:t>(along with other continuous variables)</a:t>
                      </a:r>
                    </a:p>
                  </a:txBody>
                  <a:tcPr/>
                </a:tc>
                <a:tc>
                  <a:txBody>
                    <a:bodyPr/>
                    <a:lstStyle/>
                    <a:p>
                      <a:r>
                        <a:rPr lang="en-US" sz="1600" dirty="0"/>
                        <a:t>Nominal</a:t>
                      </a:r>
                    </a:p>
                    <a:p>
                      <a:endParaRPr lang="en-US" sz="1600" dirty="0"/>
                    </a:p>
                  </a:txBody>
                  <a:tcPr/>
                </a:tc>
                <a:extLst>
                  <a:ext uri="{0D108BD9-81ED-4DB2-BD59-A6C34878D82A}">
                    <a16:rowId xmlns:a16="http://schemas.microsoft.com/office/drawing/2014/main" val="353310091"/>
                  </a:ext>
                </a:extLst>
              </a:tr>
              <a:tr h="370840">
                <a:tc>
                  <a:txBody>
                    <a:bodyPr/>
                    <a:lstStyle/>
                    <a:p>
                      <a:r>
                        <a:rPr lang="en-US" sz="1600" dirty="0"/>
                        <a:t>Create dummy variables out of a categorical variable and include them instead of original categorical variable. </a:t>
                      </a:r>
                    </a:p>
                    <a:p>
                      <a:endParaRPr lang="en-US" sz="1600" dirty="0"/>
                    </a:p>
                    <a:p>
                      <a:r>
                        <a:rPr lang="en-US" sz="1600" dirty="0"/>
                        <a:t>For example, a categorical variable named “Department” has 5 unique levels / categories. So we will create 5 dummy variables. Each dummy variable has 1 against its department and else 0.</a:t>
                      </a:r>
                    </a:p>
                  </a:txBody>
                  <a:tcPr/>
                </a:tc>
                <a:tc>
                  <a:txBody>
                    <a:bodyPr/>
                    <a:lstStyle/>
                    <a:p>
                      <a:r>
                        <a:rPr lang="en-US" sz="1600" dirty="0"/>
                        <a:t>KNN does not do well in this case</a:t>
                      </a:r>
                    </a:p>
                  </a:txBody>
                  <a:tcPr/>
                </a:tc>
                <a:extLst>
                  <a:ext uri="{0D108BD9-81ED-4DB2-BD59-A6C34878D82A}">
                    <a16:rowId xmlns:a16="http://schemas.microsoft.com/office/drawing/2014/main" val="1108527008"/>
                  </a:ext>
                </a:extLst>
              </a:tr>
              <a:tr h="370840">
                <a:tc>
                  <a:txBody>
                    <a:bodyPr/>
                    <a:lstStyle/>
                    <a:p>
                      <a:endParaRPr lang="en-US" sz="1600" dirty="0"/>
                    </a:p>
                  </a:txBody>
                  <a:tcPr/>
                </a:tc>
                <a:tc>
                  <a:txBody>
                    <a:bodyPr/>
                    <a:lstStyle/>
                    <a:p>
                      <a:endParaRPr lang="en-US" sz="1600"/>
                    </a:p>
                  </a:txBody>
                  <a:tcPr/>
                </a:tc>
                <a:extLst>
                  <a:ext uri="{0D108BD9-81ED-4DB2-BD59-A6C34878D82A}">
                    <a16:rowId xmlns:a16="http://schemas.microsoft.com/office/drawing/2014/main" val="2343910358"/>
                  </a:ext>
                </a:extLst>
              </a:tr>
              <a:tr h="370840">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791265528"/>
                  </a:ext>
                </a:extLst>
              </a:tr>
            </a:tbl>
          </a:graphicData>
        </a:graphic>
      </p:graphicFrame>
    </p:spTree>
    <p:extLst>
      <p:ext uri="{BB962C8B-B14F-4D97-AF65-F5344CB8AC3E}">
        <p14:creationId xmlns:p14="http://schemas.microsoft.com/office/powerpoint/2010/main" val="2726229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4E57-2A01-45BE-9295-DEBC5612205B}"/>
              </a:ext>
            </a:extLst>
          </p:cNvPr>
          <p:cNvSpPr>
            <a:spLocks noGrp="1"/>
          </p:cNvSpPr>
          <p:nvPr>
            <p:ph type="title"/>
          </p:nvPr>
        </p:nvSpPr>
        <p:spPr/>
        <p:txBody>
          <a:bodyPr/>
          <a:lstStyle/>
          <a:p>
            <a:r>
              <a:rPr lang="en-US" dirty="0"/>
              <a:t>Pros and cons</a:t>
            </a:r>
          </a:p>
        </p:txBody>
      </p:sp>
      <p:sp>
        <p:nvSpPr>
          <p:cNvPr id="3" name="Date Placeholder 2">
            <a:extLst>
              <a:ext uri="{FF2B5EF4-FFF2-40B4-BE49-F238E27FC236}">
                <a16:creationId xmlns:a16="http://schemas.microsoft.com/office/drawing/2014/main" id="{55860043-33A8-408F-A818-6539B11F6EE6}"/>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CCC863FB-4153-4F9C-9CF0-15516E188F31}"/>
              </a:ext>
            </a:extLst>
          </p:cNvPr>
          <p:cNvSpPr>
            <a:spLocks noGrp="1"/>
          </p:cNvSpPr>
          <p:nvPr>
            <p:ph type="sldNum" sz="quarter" idx="4"/>
          </p:nvPr>
        </p:nvSpPr>
        <p:spPr/>
        <p:txBody>
          <a:bodyPr/>
          <a:lstStyle/>
          <a:p>
            <a:r>
              <a:rPr lang="en-US"/>
              <a:t>Slide no. </a:t>
            </a:r>
            <a:fld id="{7240F3D1-AE27-48C7-9FC9-EF8542F23A88}" type="slidenum">
              <a:rPr lang="en-US" smtClean="0"/>
              <a:pPr/>
              <a:t>27</a:t>
            </a:fld>
            <a:endParaRPr lang="en-US" dirty="0"/>
          </a:p>
        </p:txBody>
      </p:sp>
      <p:sp>
        <p:nvSpPr>
          <p:cNvPr id="5" name="Rectangle 4">
            <a:extLst>
              <a:ext uri="{FF2B5EF4-FFF2-40B4-BE49-F238E27FC236}">
                <a16:creationId xmlns:a16="http://schemas.microsoft.com/office/drawing/2014/main" id="{A70B3ED0-B738-46A1-A753-635D45322B23}"/>
              </a:ext>
            </a:extLst>
          </p:cNvPr>
          <p:cNvSpPr/>
          <p:nvPr/>
        </p:nvSpPr>
        <p:spPr>
          <a:xfrm>
            <a:off x="0" y="891540"/>
            <a:ext cx="8865704" cy="3293209"/>
          </a:xfrm>
          <a:prstGeom prst="rect">
            <a:avLst/>
          </a:prstGeom>
        </p:spPr>
        <p:txBody>
          <a:bodyPr wrap="square">
            <a:spAutoFit/>
          </a:bodyPr>
          <a:lstStyle/>
          <a:p>
            <a:r>
              <a:rPr lang="en-US" sz="1600" b="1" dirty="0">
                <a:solidFill>
                  <a:srgbClr val="0070C0"/>
                </a:solidFill>
              </a:rPr>
              <a:t>Pros</a:t>
            </a:r>
            <a:r>
              <a:rPr lang="en-US" sz="1600" dirty="0">
                <a:solidFill>
                  <a:srgbClr val="0070C0"/>
                </a:solidFill>
              </a:rPr>
              <a:t>:</a:t>
            </a:r>
          </a:p>
          <a:p>
            <a:pPr marL="285750" indent="-285750">
              <a:buFont typeface="Arial" panose="020B0604020202020204" pitchFamily="34" charset="0"/>
              <a:buChar char="•"/>
            </a:pPr>
            <a:r>
              <a:rPr lang="en-US" sz="1600" dirty="0"/>
              <a:t>No assumptions about data — useful, for example, for nonlinear data</a:t>
            </a:r>
          </a:p>
          <a:p>
            <a:pPr marL="285750" indent="-285750">
              <a:buFont typeface="Arial" panose="020B0604020202020204" pitchFamily="34" charset="0"/>
              <a:buChar char="•"/>
            </a:pPr>
            <a:r>
              <a:rPr lang="en-US" sz="1600" dirty="0"/>
              <a:t>Simple algorithm — to explain and understand/interpret</a:t>
            </a:r>
          </a:p>
          <a:p>
            <a:pPr marL="285750" indent="-285750">
              <a:buFont typeface="Arial" panose="020B0604020202020204" pitchFamily="34" charset="0"/>
              <a:buChar char="•"/>
            </a:pPr>
            <a:r>
              <a:rPr lang="en-US" sz="1600" dirty="0"/>
              <a:t>High accuracy (relatively) — it is pretty high but not competitive in comparison to better supervised learning models</a:t>
            </a:r>
          </a:p>
          <a:p>
            <a:pPr marL="285750" indent="-285750">
              <a:buFont typeface="Arial" panose="020B0604020202020204" pitchFamily="34" charset="0"/>
              <a:buChar char="•"/>
            </a:pPr>
            <a:r>
              <a:rPr lang="en-US" sz="1600" dirty="0"/>
              <a:t>Versatile — useful for classification or regression</a:t>
            </a:r>
          </a:p>
          <a:p>
            <a:endParaRPr lang="en-US" sz="1600" dirty="0"/>
          </a:p>
          <a:p>
            <a:r>
              <a:rPr lang="en-US" sz="1600" b="1" dirty="0">
                <a:solidFill>
                  <a:srgbClr val="0070C0"/>
                </a:solidFill>
              </a:rPr>
              <a:t>Cons</a:t>
            </a:r>
            <a:r>
              <a:rPr lang="en-US" sz="1600" dirty="0">
                <a:solidFill>
                  <a:srgbClr val="0070C0"/>
                </a:solidFill>
              </a:rPr>
              <a:t>:</a:t>
            </a:r>
          </a:p>
          <a:p>
            <a:pPr marL="285750" indent="-285750">
              <a:buFont typeface="Arial" panose="020B0604020202020204" pitchFamily="34" charset="0"/>
              <a:buChar char="•"/>
            </a:pPr>
            <a:r>
              <a:rPr lang="en-US" sz="1600" dirty="0"/>
              <a:t>Computationally expensive — because the algorithm stores all of the training data</a:t>
            </a:r>
          </a:p>
          <a:p>
            <a:pPr marL="285750" indent="-285750">
              <a:buFont typeface="Arial" panose="020B0604020202020204" pitchFamily="34" charset="0"/>
              <a:buChar char="•"/>
            </a:pPr>
            <a:r>
              <a:rPr lang="en-US" sz="1600" dirty="0"/>
              <a:t>High memory requirement</a:t>
            </a:r>
          </a:p>
          <a:p>
            <a:pPr marL="285750" indent="-285750">
              <a:buFont typeface="Arial" panose="020B0604020202020204" pitchFamily="34" charset="0"/>
              <a:buChar char="•"/>
            </a:pPr>
            <a:r>
              <a:rPr lang="en-US" sz="1600" dirty="0"/>
              <a:t>Stores all (or almost all) of the training data</a:t>
            </a:r>
          </a:p>
          <a:p>
            <a:pPr marL="285750" indent="-285750">
              <a:buFont typeface="Arial" panose="020B0604020202020204" pitchFamily="34" charset="0"/>
              <a:buChar char="•"/>
            </a:pPr>
            <a:r>
              <a:rPr lang="en-US" sz="1600" dirty="0"/>
              <a:t>Prediction stage might be slow (with big N)</a:t>
            </a:r>
          </a:p>
          <a:p>
            <a:pPr marL="285750" indent="-285750">
              <a:buFont typeface="Arial" panose="020B0604020202020204" pitchFamily="34" charset="0"/>
              <a:buChar char="•"/>
            </a:pPr>
            <a:r>
              <a:rPr lang="en-US" sz="1600" dirty="0"/>
              <a:t>Sensitive to irrelevant features and the scale of the data</a:t>
            </a:r>
          </a:p>
        </p:txBody>
      </p:sp>
    </p:spTree>
    <p:extLst>
      <p:ext uri="{BB962C8B-B14F-4D97-AF65-F5344CB8AC3E}">
        <p14:creationId xmlns:p14="http://schemas.microsoft.com/office/powerpoint/2010/main" val="3936004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4B8B-CB95-4DDB-93C2-165B21D00532}"/>
              </a:ext>
            </a:extLst>
          </p:cNvPr>
          <p:cNvSpPr>
            <a:spLocks noGrp="1"/>
          </p:cNvSpPr>
          <p:nvPr>
            <p:ph type="title"/>
          </p:nvPr>
        </p:nvSpPr>
        <p:spPr/>
        <p:txBody>
          <a:bodyPr/>
          <a:lstStyle/>
          <a:p>
            <a:r>
              <a:rPr lang="en-US" dirty="0"/>
              <a:t>Scikit - Knn – tree tuning</a:t>
            </a:r>
          </a:p>
        </p:txBody>
      </p:sp>
      <p:sp>
        <p:nvSpPr>
          <p:cNvPr id="3" name="Date Placeholder 2">
            <a:extLst>
              <a:ext uri="{FF2B5EF4-FFF2-40B4-BE49-F238E27FC236}">
                <a16:creationId xmlns:a16="http://schemas.microsoft.com/office/drawing/2014/main" id="{851912AE-C384-49FB-93E7-F6A4537F4CEC}"/>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CEE6D1DD-05F4-4907-8B0C-017CC0AE6095}"/>
              </a:ext>
            </a:extLst>
          </p:cNvPr>
          <p:cNvSpPr>
            <a:spLocks noGrp="1"/>
          </p:cNvSpPr>
          <p:nvPr>
            <p:ph type="sldNum" sz="quarter" idx="4"/>
          </p:nvPr>
        </p:nvSpPr>
        <p:spPr/>
        <p:txBody>
          <a:bodyPr/>
          <a:lstStyle/>
          <a:p>
            <a:r>
              <a:rPr lang="en-US"/>
              <a:t>Slide no. </a:t>
            </a:r>
            <a:fld id="{7240F3D1-AE27-48C7-9FC9-EF8542F23A88}" type="slidenum">
              <a:rPr lang="en-US" smtClean="0"/>
              <a:pPr/>
              <a:t>28</a:t>
            </a:fld>
            <a:endParaRPr lang="en-US" dirty="0"/>
          </a:p>
        </p:txBody>
      </p:sp>
      <p:graphicFrame>
        <p:nvGraphicFramePr>
          <p:cNvPr id="5" name="Table 4">
            <a:extLst>
              <a:ext uri="{FF2B5EF4-FFF2-40B4-BE49-F238E27FC236}">
                <a16:creationId xmlns:a16="http://schemas.microsoft.com/office/drawing/2014/main" id="{157A8E1A-9764-48C2-B2AA-DF89DCD38162}"/>
              </a:ext>
            </a:extLst>
          </p:cNvPr>
          <p:cNvGraphicFramePr>
            <a:graphicFrameLocks noGrp="1"/>
          </p:cNvGraphicFramePr>
          <p:nvPr>
            <p:extLst>
              <p:ext uri="{D42A27DB-BD31-4B8C-83A1-F6EECF244321}">
                <p14:modId xmlns:p14="http://schemas.microsoft.com/office/powerpoint/2010/main" val="3093989797"/>
              </p:ext>
            </p:extLst>
          </p:nvPr>
        </p:nvGraphicFramePr>
        <p:xfrm>
          <a:off x="95250" y="935998"/>
          <a:ext cx="8948858" cy="3863340"/>
        </p:xfrm>
        <a:graphic>
          <a:graphicData uri="http://schemas.openxmlformats.org/drawingml/2006/table">
            <a:tbl>
              <a:tblPr firstRow="1" bandRow="1">
                <a:tableStyleId>{912C8C85-51F0-491E-9774-3900AFEF0FD7}</a:tableStyleId>
              </a:tblPr>
              <a:tblGrid>
                <a:gridCol w="1656710">
                  <a:extLst>
                    <a:ext uri="{9D8B030D-6E8A-4147-A177-3AD203B41FA5}">
                      <a16:colId xmlns:a16="http://schemas.microsoft.com/office/drawing/2014/main" val="2233756181"/>
                    </a:ext>
                  </a:extLst>
                </a:gridCol>
                <a:gridCol w="7292148">
                  <a:extLst>
                    <a:ext uri="{9D8B030D-6E8A-4147-A177-3AD203B41FA5}">
                      <a16:colId xmlns:a16="http://schemas.microsoft.com/office/drawing/2014/main" val="3434229581"/>
                    </a:ext>
                  </a:extLst>
                </a:gridCol>
              </a:tblGrid>
              <a:tr h="191478">
                <a:tc>
                  <a:txBody>
                    <a:bodyPr/>
                    <a:lstStyle/>
                    <a:p>
                      <a:r>
                        <a:rPr lang="en-US" dirty="0"/>
                        <a:t>Algorithms</a:t>
                      </a:r>
                    </a:p>
                  </a:txBody>
                  <a:tcPr/>
                </a:tc>
                <a:tc>
                  <a:txBody>
                    <a:bodyPr/>
                    <a:lstStyle/>
                    <a:p>
                      <a:endParaRPr lang="en-US" dirty="0"/>
                    </a:p>
                  </a:txBody>
                  <a:tcPr/>
                </a:tc>
                <a:extLst>
                  <a:ext uri="{0D108BD9-81ED-4DB2-BD59-A6C34878D82A}">
                    <a16:rowId xmlns:a16="http://schemas.microsoft.com/office/drawing/2014/main" val="1400614316"/>
                  </a:ext>
                </a:extLst>
              </a:tr>
              <a:tr h="191478">
                <a:tc>
                  <a:txBody>
                    <a:bodyPr/>
                    <a:lstStyle/>
                    <a:p>
                      <a:r>
                        <a:rPr lang="en-US" dirty="0">
                          <a:solidFill>
                            <a:srgbClr val="0070C0"/>
                          </a:solidFill>
                        </a:rPr>
                        <a:t>Brute Force</a:t>
                      </a:r>
                    </a:p>
                  </a:txBody>
                  <a:tcPr/>
                </a:tc>
                <a:tc>
                  <a:txBody>
                    <a:bodyPr/>
                    <a:lstStyle/>
                    <a:p>
                      <a:pPr marL="285750" indent="-285750">
                        <a:buFont typeface="Arial" panose="020B0604020202020204" pitchFamily="34" charset="0"/>
                        <a:buChar char="•"/>
                      </a:pPr>
                      <a:r>
                        <a:rPr lang="en-US" dirty="0">
                          <a:highlight>
                            <a:srgbClr val="FFFF00"/>
                          </a:highlight>
                        </a:rPr>
                        <a:t>most</a:t>
                      </a:r>
                      <a:r>
                        <a:rPr lang="en-US" dirty="0"/>
                        <a:t> naive neighbor search implementation involves the brute-force computation of distances between all pairs of points in the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competitive for </a:t>
                      </a:r>
                      <a:r>
                        <a:rPr lang="en-US" dirty="0">
                          <a:highlight>
                            <a:srgbClr val="FFFF00"/>
                          </a:highlight>
                        </a:rPr>
                        <a:t>small</a:t>
                      </a:r>
                      <a:r>
                        <a:rPr lang="en-US" dirty="0"/>
                        <a:t> data samples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the number of samples  grows, the brute-force approach quickly becomes infeasible </a:t>
                      </a:r>
                    </a:p>
                    <a:p>
                      <a:pPr marL="285750" indent="-285750">
                        <a:buFont typeface="Arial" panose="020B0604020202020204" pitchFamily="34" charset="0"/>
                        <a:buChar char="•"/>
                      </a:pPr>
                      <a:r>
                        <a:rPr lang="en-US" sz="1350" b="0" i="0" kern="1200" dirty="0">
                          <a:solidFill>
                            <a:srgbClr val="0070C0"/>
                          </a:solidFill>
                          <a:effectLst/>
                          <a:latin typeface="+mn-lt"/>
                          <a:ea typeface="+mn-ea"/>
                          <a:cs typeface="+mn-cs"/>
                        </a:rPr>
                        <a:t>{algorithm = 'brute’}</a:t>
                      </a:r>
                      <a:endParaRPr lang="en-US" dirty="0">
                        <a:solidFill>
                          <a:srgbClr val="0070C0"/>
                        </a:solidFill>
                      </a:endParaRPr>
                    </a:p>
                  </a:txBody>
                  <a:tcPr/>
                </a:tc>
                <a:extLst>
                  <a:ext uri="{0D108BD9-81ED-4DB2-BD59-A6C34878D82A}">
                    <a16:rowId xmlns:a16="http://schemas.microsoft.com/office/drawing/2014/main" val="2329731806"/>
                  </a:ext>
                </a:extLst>
              </a:tr>
              <a:tr h="191478">
                <a:tc>
                  <a:txBody>
                    <a:bodyPr/>
                    <a:lstStyle/>
                    <a:p>
                      <a:r>
                        <a:rPr lang="en-US" dirty="0">
                          <a:solidFill>
                            <a:srgbClr val="0070C0"/>
                          </a:solidFill>
                        </a:rPr>
                        <a:t>K-D Tree</a:t>
                      </a:r>
                    </a:p>
                  </a:txBody>
                  <a:tcPr/>
                </a:tc>
                <a:tc>
                  <a:txBody>
                    <a:bodyPr/>
                    <a:lstStyle/>
                    <a:p>
                      <a:pPr marL="285750" indent="-285750">
                        <a:buFont typeface="Arial" panose="020B0604020202020204" pitchFamily="34" charset="0"/>
                        <a:buChar char="•"/>
                      </a:pPr>
                      <a:r>
                        <a:rPr lang="en-US" dirty="0"/>
                        <a:t>these structures attempt to </a:t>
                      </a:r>
                      <a:r>
                        <a:rPr lang="en-US" dirty="0">
                          <a:highlight>
                            <a:srgbClr val="FFFF00"/>
                          </a:highlight>
                        </a:rPr>
                        <a:t>reduce the required number of distance </a:t>
                      </a:r>
                      <a:r>
                        <a:rPr lang="en-US" dirty="0"/>
                        <a:t>calculations by efficiently encoding aggregate distance information for the sample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basic idea is that if point  A is very distant from point B and point  B is very close to point C, then we know that points  A and  C are very distant,!!!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0070C0"/>
                          </a:solidFill>
                        </a:rPr>
                        <a:t>KD tree </a:t>
                      </a:r>
                      <a:r>
                        <a:rPr lang="en-US" dirty="0"/>
                        <a:t>approach is </a:t>
                      </a:r>
                      <a:r>
                        <a:rPr lang="en-US" dirty="0">
                          <a:highlight>
                            <a:srgbClr val="FFFF00"/>
                          </a:highlight>
                        </a:rPr>
                        <a:t>very fast for low-dimensional </a:t>
                      </a:r>
                      <a:r>
                        <a:rPr lang="en-US" dirty="0"/>
                        <a:t>neighbors searches, it becomes inefficient as grows very large </a:t>
                      </a:r>
                      <a:r>
                        <a:rPr lang="en-US" dirty="0">
                          <a:solidFill>
                            <a:srgbClr val="0070C0"/>
                          </a:solidFill>
                        </a:rPr>
                        <a:t>{</a:t>
                      </a:r>
                      <a:r>
                        <a:rPr lang="en-US" sz="1350" b="0" i="0" kern="1200" dirty="0">
                          <a:solidFill>
                            <a:srgbClr val="0070C0"/>
                          </a:solidFill>
                          <a:effectLst/>
                          <a:latin typeface="+mn-lt"/>
                          <a:ea typeface="+mn-ea"/>
                          <a:cs typeface="+mn-cs"/>
                        </a:rPr>
                        <a:t>algorithm = '</a:t>
                      </a:r>
                      <a:r>
                        <a:rPr lang="en-US" sz="1350" b="0" i="0" kern="1200" dirty="0" err="1">
                          <a:solidFill>
                            <a:srgbClr val="0070C0"/>
                          </a:solidFill>
                          <a:effectLst/>
                          <a:latin typeface="+mn-lt"/>
                          <a:ea typeface="+mn-ea"/>
                          <a:cs typeface="+mn-cs"/>
                        </a:rPr>
                        <a:t>kd_tree</a:t>
                      </a:r>
                      <a:r>
                        <a:rPr lang="en-US" sz="1350" b="0" i="0" kern="1200" dirty="0">
                          <a:solidFill>
                            <a:srgbClr val="0070C0"/>
                          </a:solidFill>
                          <a:effectLst/>
                          <a:latin typeface="+mn-lt"/>
                          <a:ea typeface="+mn-ea"/>
                          <a:cs typeface="+mn-cs"/>
                        </a:rPr>
                        <a:t>’}</a:t>
                      </a:r>
                      <a:endParaRPr lang="en-US" dirty="0">
                        <a:solidFill>
                          <a:srgbClr val="0070C0"/>
                        </a:solidFill>
                      </a:endParaRPr>
                    </a:p>
                  </a:txBody>
                  <a:tcPr/>
                </a:tc>
                <a:extLst>
                  <a:ext uri="{0D108BD9-81ED-4DB2-BD59-A6C34878D82A}">
                    <a16:rowId xmlns:a16="http://schemas.microsoft.com/office/drawing/2014/main" val="4205555000"/>
                  </a:ext>
                </a:extLst>
              </a:tr>
              <a:tr h="191478">
                <a:tc>
                  <a:txBody>
                    <a:bodyPr/>
                    <a:lstStyle/>
                    <a:p>
                      <a:r>
                        <a:rPr lang="en-US" dirty="0">
                          <a:solidFill>
                            <a:srgbClr val="0070C0"/>
                          </a:solidFill>
                        </a:rPr>
                        <a:t>Ball Tree</a:t>
                      </a:r>
                    </a:p>
                  </a:txBody>
                  <a:tcPr/>
                </a:tc>
                <a:tc>
                  <a:txBody>
                    <a:bodyPr/>
                    <a:lstStyle/>
                    <a:p>
                      <a:pPr marL="285750" indent="-285750">
                        <a:buFont typeface="Arial" panose="020B0604020202020204" pitchFamily="34" charset="0"/>
                        <a:buChar char="•"/>
                      </a:pPr>
                      <a:r>
                        <a:rPr lang="en-US" dirty="0"/>
                        <a:t>Faster than </a:t>
                      </a:r>
                      <a:r>
                        <a:rPr lang="en-US" dirty="0">
                          <a:solidFill>
                            <a:srgbClr val="0070C0"/>
                          </a:solidFill>
                        </a:rPr>
                        <a:t>K-D tree {</a:t>
                      </a:r>
                      <a:r>
                        <a:rPr lang="en-US" sz="1350" b="0" i="0" kern="1200" dirty="0">
                          <a:solidFill>
                            <a:srgbClr val="0070C0"/>
                          </a:solidFill>
                          <a:effectLst/>
                          <a:latin typeface="+mn-lt"/>
                          <a:ea typeface="+mn-ea"/>
                          <a:cs typeface="+mn-cs"/>
                        </a:rPr>
                        <a:t>algorithm = '</a:t>
                      </a:r>
                      <a:r>
                        <a:rPr lang="en-US" sz="1350" b="0" i="0" kern="1200" dirty="0" err="1">
                          <a:solidFill>
                            <a:srgbClr val="0070C0"/>
                          </a:solidFill>
                          <a:effectLst/>
                          <a:latin typeface="+mn-lt"/>
                          <a:ea typeface="+mn-ea"/>
                          <a:cs typeface="+mn-cs"/>
                        </a:rPr>
                        <a:t>ball_tree</a:t>
                      </a:r>
                      <a:r>
                        <a:rPr lang="en-US" sz="1350" b="0" i="0" kern="1200" dirty="0">
                          <a:solidFill>
                            <a:srgbClr val="0070C0"/>
                          </a:solidFill>
                          <a:effectLst/>
                          <a:latin typeface="+mn-lt"/>
                          <a:ea typeface="+mn-ea"/>
                          <a:cs typeface="+mn-cs"/>
                        </a:rPr>
                        <a:t>’}</a:t>
                      </a:r>
                      <a:endParaRPr lang="en-US" dirty="0">
                        <a:solidFill>
                          <a:srgbClr val="0070C0"/>
                        </a:solidFill>
                      </a:endParaRPr>
                    </a:p>
                  </a:txBody>
                  <a:tcPr/>
                </a:tc>
                <a:extLst>
                  <a:ext uri="{0D108BD9-81ED-4DB2-BD59-A6C34878D82A}">
                    <a16:rowId xmlns:a16="http://schemas.microsoft.com/office/drawing/2014/main" val="412760403"/>
                  </a:ext>
                </a:extLst>
              </a:tr>
            </a:tbl>
          </a:graphicData>
        </a:graphic>
      </p:graphicFrame>
    </p:spTree>
    <p:extLst>
      <p:ext uri="{BB962C8B-B14F-4D97-AF65-F5344CB8AC3E}">
        <p14:creationId xmlns:p14="http://schemas.microsoft.com/office/powerpoint/2010/main" val="1812634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0842-505B-4E32-9380-37B127F55514}"/>
              </a:ext>
            </a:extLst>
          </p:cNvPr>
          <p:cNvSpPr>
            <a:spLocks noGrp="1"/>
          </p:cNvSpPr>
          <p:nvPr>
            <p:ph type="title"/>
          </p:nvPr>
        </p:nvSpPr>
        <p:spPr/>
        <p:txBody>
          <a:bodyPr/>
          <a:lstStyle/>
          <a:p>
            <a:r>
              <a:rPr lang="en-US" dirty="0"/>
              <a:t>Brute force</a:t>
            </a:r>
          </a:p>
        </p:txBody>
      </p:sp>
      <p:sp>
        <p:nvSpPr>
          <p:cNvPr id="3" name="Date Placeholder 2">
            <a:extLst>
              <a:ext uri="{FF2B5EF4-FFF2-40B4-BE49-F238E27FC236}">
                <a16:creationId xmlns:a16="http://schemas.microsoft.com/office/drawing/2014/main" id="{15E3EFDC-2042-4E73-8A60-75AF9622B4DD}"/>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11747884-18CF-4ADC-8A69-5F9A5B2C8EE9}"/>
              </a:ext>
            </a:extLst>
          </p:cNvPr>
          <p:cNvSpPr>
            <a:spLocks noGrp="1"/>
          </p:cNvSpPr>
          <p:nvPr>
            <p:ph type="sldNum" sz="quarter" idx="4"/>
          </p:nvPr>
        </p:nvSpPr>
        <p:spPr/>
        <p:txBody>
          <a:bodyPr/>
          <a:lstStyle/>
          <a:p>
            <a:r>
              <a:rPr lang="en-US"/>
              <a:t>Slide no. </a:t>
            </a:r>
            <a:fld id="{7240F3D1-AE27-48C7-9FC9-EF8542F23A88}" type="slidenum">
              <a:rPr lang="en-US" smtClean="0"/>
              <a:pPr/>
              <a:t>29</a:t>
            </a:fld>
            <a:endParaRPr lang="en-US" dirty="0"/>
          </a:p>
        </p:txBody>
      </p:sp>
      <p:sp>
        <p:nvSpPr>
          <p:cNvPr id="5" name="Rectangle 4">
            <a:extLst>
              <a:ext uri="{FF2B5EF4-FFF2-40B4-BE49-F238E27FC236}">
                <a16:creationId xmlns:a16="http://schemas.microsoft.com/office/drawing/2014/main" id="{C4669F8C-0BFF-4916-B516-55394263BC1A}"/>
              </a:ext>
            </a:extLst>
          </p:cNvPr>
          <p:cNvSpPr/>
          <p:nvPr/>
        </p:nvSpPr>
        <p:spPr>
          <a:xfrm>
            <a:off x="99753" y="965746"/>
            <a:ext cx="8944494" cy="3293209"/>
          </a:xfrm>
          <a:prstGeom prst="rect">
            <a:avLst/>
          </a:prstGeom>
        </p:spPr>
        <p:txBody>
          <a:bodyPr wrap="square">
            <a:spAutoFit/>
          </a:bodyPr>
          <a:lstStyle/>
          <a:p>
            <a:pPr marL="285750" indent="-285750">
              <a:buFont typeface="Arial" panose="020B0604020202020204" pitchFamily="34" charset="0"/>
              <a:buChar char="•"/>
            </a:pPr>
            <a:r>
              <a:rPr lang="en-US" sz="1600" dirty="0"/>
              <a:t>The most naive neighbor search implementation involves the </a:t>
            </a:r>
            <a:r>
              <a:rPr lang="en-US" sz="1600" dirty="0">
                <a:solidFill>
                  <a:srgbClr val="0070C0"/>
                </a:solidFill>
              </a:rPr>
              <a:t>brute-force</a:t>
            </a:r>
            <a:r>
              <a:rPr lang="en-US" sz="1600" dirty="0"/>
              <a:t> computation of distances between all pairs of points in the dataset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Efficient brute-force neighbors searches can be very </a:t>
            </a:r>
            <a:r>
              <a:rPr lang="en-US" sz="1600" dirty="0">
                <a:highlight>
                  <a:srgbClr val="FFFF00"/>
                </a:highlight>
              </a:rPr>
              <a:t>competitive for small data </a:t>
            </a:r>
            <a:r>
              <a:rPr lang="en-US" sz="1600" dirty="0"/>
              <a:t>samples. However, as the </a:t>
            </a:r>
            <a:r>
              <a:rPr lang="en-US" sz="1600" dirty="0">
                <a:highlight>
                  <a:srgbClr val="FFFF00"/>
                </a:highlight>
              </a:rPr>
              <a:t>number of samples  grows</a:t>
            </a:r>
            <a:r>
              <a:rPr lang="en-US" sz="1600" dirty="0"/>
              <a:t>, the brute-force approach quickly becomes </a:t>
            </a:r>
            <a:r>
              <a:rPr lang="en-US" sz="1600" dirty="0">
                <a:solidFill>
                  <a:srgbClr val="FF0000"/>
                </a:solidFill>
              </a:rPr>
              <a:t>infeasible</a:t>
            </a:r>
          </a:p>
          <a:p>
            <a:pPr marL="285750" indent="-285750">
              <a:buFont typeface="Arial" panose="020B0604020202020204" pitchFamily="34" charset="0"/>
              <a:buChar char="•"/>
            </a:pPr>
            <a:endParaRPr lang="en-US" sz="1600" dirty="0">
              <a:solidFill>
                <a:srgbClr val="FF0000"/>
              </a:solidFill>
            </a:endParaRPr>
          </a:p>
          <a:p>
            <a:pPr marL="285750" indent="-285750">
              <a:buFont typeface="Arial" panose="020B0604020202020204" pitchFamily="34" charset="0"/>
              <a:buChar char="•"/>
            </a:pPr>
            <a:r>
              <a:rPr lang="en-US" sz="1600" dirty="0">
                <a:solidFill>
                  <a:srgbClr val="0070C0"/>
                </a:solidFill>
              </a:rPr>
              <a:t>algorithm = 'brute’</a:t>
            </a:r>
          </a:p>
          <a:p>
            <a:pPr marL="285750" indent="-285750">
              <a:buFont typeface="Arial" panose="020B0604020202020204" pitchFamily="34" charset="0"/>
              <a:buChar char="•"/>
            </a:pPr>
            <a:endParaRPr lang="en-US" sz="1600" dirty="0">
              <a:solidFill>
                <a:srgbClr val="0070C0"/>
              </a:solidFill>
            </a:endParaRPr>
          </a:p>
          <a:p>
            <a:pPr marL="285750" indent="-285750">
              <a:buFont typeface="Arial" panose="020B0604020202020204" pitchFamily="34" charset="0"/>
              <a:buChar char="•"/>
            </a:pPr>
            <a:r>
              <a:rPr lang="en-US" sz="1600" dirty="0">
                <a:solidFill>
                  <a:srgbClr val="0070C0"/>
                </a:solidFill>
              </a:rPr>
              <a:t>'Brute Force' </a:t>
            </a:r>
            <a:r>
              <a:rPr lang="en-US" sz="1600" dirty="0"/>
              <a:t>implementation consists of 3 stages</a:t>
            </a:r>
            <a:endParaRPr lang="en-US" sz="1600" dirty="0">
              <a:solidFill>
                <a:srgbClr val="0070C0"/>
              </a:solidFill>
            </a:endParaRPr>
          </a:p>
          <a:p>
            <a:pPr marL="742950" lvl="1" indent="-285750">
              <a:buFont typeface="Arial" panose="020B0604020202020204" pitchFamily="34" charset="0"/>
              <a:buChar char="•"/>
            </a:pPr>
            <a:r>
              <a:rPr lang="en-US" sz="1600" dirty="0"/>
              <a:t>1</a:t>
            </a:r>
            <a:r>
              <a:rPr lang="en-US" sz="1600" baseline="30000" dirty="0"/>
              <a:t>st</a:t>
            </a:r>
            <a:r>
              <a:rPr lang="en-US" sz="1600" dirty="0"/>
              <a:t> stage is to calculate all of the `distances' from each test point to every reference point in the training set</a:t>
            </a:r>
          </a:p>
          <a:p>
            <a:pPr marL="742950" lvl="1" indent="-285750">
              <a:buFont typeface="Arial" panose="020B0604020202020204" pitchFamily="34" charset="0"/>
              <a:buChar char="•"/>
            </a:pPr>
            <a:r>
              <a:rPr lang="en-US" sz="1600" dirty="0"/>
              <a:t>2</a:t>
            </a:r>
            <a:r>
              <a:rPr lang="en-US" sz="1600" baseline="30000" dirty="0"/>
              <a:t>nd</a:t>
            </a:r>
            <a:r>
              <a:rPr lang="en-US" sz="1600" dirty="0"/>
              <a:t> stage is to sort these distances and select the </a:t>
            </a:r>
            <a:r>
              <a:rPr lang="en-US" sz="1600" dirty="0">
                <a:solidFill>
                  <a:srgbClr val="0070C0"/>
                </a:solidFill>
              </a:rPr>
              <a:t>k</a:t>
            </a:r>
            <a:r>
              <a:rPr lang="en-US" sz="1600" dirty="0"/>
              <a:t> objects that are the closest </a:t>
            </a:r>
          </a:p>
          <a:p>
            <a:pPr marL="742950" lvl="1" indent="-285750">
              <a:buFont typeface="Arial" panose="020B0604020202020204" pitchFamily="34" charset="0"/>
              <a:buChar char="•"/>
            </a:pPr>
            <a:r>
              <a:rPr lang="en-US" sz="1600" dirty="0"/>
              <a:t>3</a:t>
            </a:r>
            <a:r>
              <a:rPr lang="en-US" sz="1600" baseline="30000" dirty="0"/>
              <a:t>rd</a:t>
            </a:r>
            <a:r>
              <a:rPr lang="en-US" sz="1600" dirty="0"/>
              <a:t> stage is final classification</a:t>
            </a:r>
          </a:p>
        </p:txBody>
      </p:sp>
    </p:spTree>
    <p:extLst>
      <p:ext uri="{BB962C8B-B14F-4D97-AF65-F5344CB8AC3E}">
        <p14:creationId xmlns:p14="http://schemas.microsoft.com/office/powerpoint/2010/main" val="41291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EA64-F126-4ABC-9CCD-6E7E4448CDE6}"/>
              </a:ext>
            </a:extLst>
          </p:cNvPr>
          <p:cNvSpPr>
            <a:spLocks noGrp="1"/>
          </p:cNvSpPr>
          <p:nvPr>
            <p:ph type="title"/>
          </p:nvPr>
        </p:nvSpPr>
        <p:spPr/>
        <p:txBody>
          <a:bodyPr/>
          <a:lstStyle/>
          <a:p>
            <a:r>
              <a:rPr lang="en-US" dirty="0"/>
              <a:t>kNN – basic idea</a:t>
            </a:r>
          </a:p>
        </p:txBody>
      </p:sp>
      <p:pic>
        <p:nvPicPr>
          <p:cNvPr id="5" name="Picture 5" descr="j0345807">
            <a:extLst>
              <a:ext uri="{FF2B5EF4-FFF2-40B4-BE49-F238E27FC236}">
                <a16:creationId xmlns:a16="http://schemas.microsoft.com/office/drawing/2014/main" id="{22869CD4-F380-4E10-A32F-C469D65D9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420" y="1417822"/>
            <a:ext cx="852488"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j0350383">
            <a:extLst>
              <a:ext uri="{FF2B5EF4-FFF2-40B4-BE49-F238E27FC236}">
                <a16:creationId xmlns:a16="http://schemas.microsoft.com/office/drawing/2014/main" id="{120CEE02-1408-4F78-A797-7AB0D31E5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226" y="1306697"/>
            <a:ext cx="715963"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j0330631">
            <a:extLst>
              <a:ext uri="{FF2B5EF4-FFF2-40B4-BE49-F238E27FC236}">
                <a16:creationId xmlns:a16="http://schemas.microsoft.com/office/drawing/2014/main" id="{CCDBDE95-4F78-4F3D-BE6D-80CAF67B12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66" y="3152509"/>
            <a:ext cx="601663"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j0350389">
            <a:extLst>
              <a:ext uri="{FF2B5EF4-FFF2-40B4-BE49-F238E27FC236}">
                <a16:creationId xmlns:a16="http://schemas.microsoft.com/office/drawing/2014/main" id="{5F4000EC-9767-4F3C-B0B0-4CF54BFCF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908" y="3011672"/>
            <a:ext cx="990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descr="j0350356">
            <a:extLst>
              <a:ext uri="{FF2B5EF4-FFF2-40B4-BE49-F238E27FC236}">
                <a16:creationId xmlns:a16="http://schemas.microsoft.com/office/drawing/2014/main" id="{07EA0331-7407-4393-B0F1-ECC57E1A3D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781" y="2011462"/>
            <a:ext cx="1163638"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j0239589">
            <a:extLst>
              <a:ext uri="{FF2B5EF4-FFF2-40B4-BE49-F238E27FC236}">
                <a16:creationId xmlns:a16="http://schemas.microsoft.com/office/drawing/2014/main" id="{414A30DD-BEE4-4EAC-A21C-67AA1E0D19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9246" y="2669480"/>
            <a:ext cx="116205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1">
            <a:extLst>
              <a:ext uri="{FF2B5EF4-FFF2-40B4-BE49-F238E27FC236}">
                <a16:creationId xmlns:a16="http://schemas.microsoft.com/office/drawing/2014/main" id="{D90FC6F5-8658-4584-85DC-3C8F2DBEB651}"/>
              </a:ext>
            </a:extLst>
          </p:cNvPr>
          <p:cNvSpPr>
            <a:spLocks noChangeArrowheads="1"/>
          </p:cNvSpPr>
          <p:nvPr/>
        </p:nvSpPr>
        <p:spPr bwMode="auto">
          <a:xfrm>
            <a:off x="-36564" y="977608"/>
            <a:ext cx="4283126" cy="3827944"/>
          </a:xfrm>
          <a:prstGeom prst="ellipse">
            <a:avLst/>
          </a:prstGeom>
          <a:noFill/>
          <a:ln w="127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12" name="AutoShape 2" descr="Image result for duks images">
            <a:extLst>
              <a:ext uri="{FF2B5EF4-FFF2-40B4-BE49-F238E27FC236}">
                <a16:creationId xmlns:a16="http://schemas.microsoft.com/office/drawing/2014/main" id="{91CD7953-E270-4E87-8202-E1B5C42CA752}"/>
              </a:ext>
            </a:extLst>
          </p:cNvPr>
          <p:cNvSpPr>
            <a:spLocks noChangeAspect="1" noChangeArrowheads="1"/>
          </p:cNvSpPr>
          <p:nvPr/>
        </p:nvSpPr>
        <p:spPr bwMode="auto">
          <a:xfrm>
            <a:off x="4105275" y="1990725"/>
            <a:ext cx="933450" cy="1162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ttps://lh3.googleusercontent.com/CjnDjXEV1ZP6SIjyulzOUofQp6hthAGvO1nwRWdpO6VuPDHUXB1gW1P6Gd7Or4dRbVb3aQ=s85">
            <a:extLst>
              <a:ext uri="{FF2B5EF4-FFF2-40B4-BE49-F238E27FC236}">
                <a16:creationId xmlns:a16="http://schemas.microsoft.com/office/drawing/2014/main" id="{AB4F7FC1-BC16-4F55-A0F0-373B93B54E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8354" y="1052932"/>
            <a:ext cx="733425" cy="8096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3.googleusercontent.com/yA4wd1DEECggEKwRGB72UQO0Taw2xzlpH-5QRdsileDH3YRWmIywWCWjUWU4MIXJi855ug=s129">
            <a:extLst>
              <a:ext uri="{FF2B5EF4-FFF2-40B4-BE49-F238E27FC236}">
                <a16:creationId xmlns:a16="http://schemas.microsoft.com/office/drawing/2014/main" id="{8F38465C-120C-44CE-B1DF-61F96709D05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4592" y="1993873"/>
            <a:ext cx="1228725" cy="8096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lh3.googleusercontent.com/03O5mrk0QJAfFVGgPygxvV-HspJibC6fOwaCxw0hj4VWLpB8F7a7x6dviiFvptJgpQSHSj8=s118">
            <a:extLst>
              <a:ext uri="{FF2B5EF4-FFF2-40B4-BE49-F238E27FC236}">
                <a16:creationId xmlns:a16="http://schemas.microsoft.com/office/drawing/2014/main" id="{19171D04-1989-4BB5-9994-3EADCC0BDCC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0609" y="2398686"/>
            <a:ext cx="1123950" cy="80962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lh3.googleusercontent.com/kh508GXoG70lAi_NlFwptPmjYqRtDgrz_VIPVExolMhQ4maATL35-dJAObBgmlRzlZy0LpA=s85">
            <a:extLst>
              <a:ext uri="{FF2B5EF4-FFF2-40B4-BE49-F238E27FC236}">
                <a16:creationId xmlns:a16="http://schemas.microsoft.com/office/drawing/2014/main" id="{2A587D88-152F-4367-A36A-BCF82DE74B4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541" y="3567155"/>
            <a:ext cx="809625" cy="80962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4A6022C0-9D12-4990-9E0F-ADAED7C6F711}"/>
              </a:ext>
            </a:extLst>
          </p:cNvPr>
          <p:cNvCxnSpPr>
            <a:cxnSpLocks/>
          </p:cNvCxnSpPr>
          <p:nvPr/>
        </p:nvCxnSpPr>
        <p:spPr>
          <a:xfrm flipH="1" flipV="1">
            <a:off x="2713704" y="1682142"/>
            <a:ext cx="2897943" cy="149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7BD1C7C-7C3B-4BFE-993A-0BD8F8CB8E6B}"/>
              </a:ext>
            </a:extLst>
          </p:cNvPr>
          <p:cNvCxnSpPr>
            <a:cxnSpLocks/>
          </p:cNvCxnSpPr>
          <p:nvPr/>
        </p:nvCxnSpPr>
        <p:spPr>
          <a:xfrm flipH="1" flipV="1">
            <a:off x="3144189" y="2385358"/>
            <a:ext cx="2467458" cy="807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291CE1F-8C6D-4AA6-AF03-E56CF6A792E9}"/>
              </a:ext>
            </a:extLst>
          </p:cNvPr>
          <p:cNvCxnSpPr>
            <a:cxnSpLocks/>
          </p:cNvCxnSpPr>
          <p:nvPr/>
        </p:nvCxnSpPr>
        <p:spPr>
          <a:xfrm flipH="1" flipV="1">
            <a:off x="1215462" y="1845627"/>
            <a:ext cx="4396185" cy="1346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D0AFA7F-9839-4222-BFBB-48CADB50F850}"/>
              </a:ext>
            </a:extLst>
          </p:cNvPr>
          <p:cNvCxnSpPr>
            <a:cxnSpLocks/>
          </p:cNvCxnSpPr>
          <p:nvPr/>
        </p:nvCxnSpPr>
        <p:spPr>
          <a:xfrm flipH="1" flipV="1">
            <a:off x="1737749" y="2669480"/>
            <a:ext cx="3873898" cy="523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7CEAAED-12F1-484C-AEC2-831156D8DCA3}"/>
              </a:ext>
            </a:extLst>
          </p:cNvPr>
          <p:cNvCxnSpPr>
            <a:cxnSpLocks/>
          </p:cNvCxnSpPr>
          <p:nvPr/>
        </p:nvCxnSpPr>
        <p:spPr>
          <a:xfrm flipH="1">
            <a:off x="615808" y="3192563"/>
            <a:ext cx="4995839" cy="175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F120AB-7DC7-4AF9-8B27-70E36310AB1E}"/>
              </a:ext>
            </a:extLst>
          </p:cNvPr>
          <p:cNvCxnSpPr>
            <a:cxnSpLocks/>
          </p:cNvCxnSpPr>
          <p:nvPr/>
        </p:nvCxnSpPr>
        <p:spPr>
          <a:xfrm flipH="1" flipV="1">
            <a:off x="1984937" y="1646407"/>
            <a:ext cx="3626710" cy="1546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EBDEDFC-9A45-4279-9E24-E8A03F94C352}"/>
              </a:ext>
            </a:extLst>
          </p:cNvPr>
          <p:cNvCxnSpPr>
            <a:cxnSpLocks/>
          </p:cNvCxnSpPr>
          <p:nvPr/>
        </p:nvCxnSpPr>
        <p:spPr>
          <a:xfrm flipH="1">
            <a:off x="1526612" y="3192563"/>
            <a:ext cx="4085035" cy="698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32CFCC93-3DDD-46A2-85F4-D8CFD050C40F}"/>
              </a:ext>
            </a:extLst>
          </p:cNvPr>
          <p:cNvSpPr/>
          <p:nvPr/>
        </p:nvSpPr>
        <p:spPr>
          <a:xfrm>
            <a:off x="6277688" y="960521"/>
            <a:ext cx="2866311" cy="1569660"/>
          </a:xfrm>
          <a:prstGeom prst="rect">
            <a:avLst/>
          </a:prstGeom>
        </p:spPr>
        <p:txBody>
          <a:bodyPr wrap="square">
            <a:spAutoFit/>
          </a:bodyPr>
          <a:lstStyle/>
          <a:p>
            <a:r>
              <a:rPr lang="en-US" sz="1600" dirty="0"/>
              <a:t>If it </a:t>
            </a:r>
          </a:p>
          <a:p>
            <a:pPr marL="285750" indent="-285750">
              <a:buFontTx/>
              <a:buChar char="-"/>
            </a:pPr>
            <a:r>
              <a:rPr lang="en-US" sz="1600" b="1" dirty="0"/>
              <a:t>walks</a:t>
            </a:r>
            <a:r>
              <a:rPr lang="en-US" sz="1600" dirty="0"/>
              <a:t> like a duck, </a:t>
            </a:r>
          </a:p>
          <a:p>
            <a:pPr marL="285750" indent="-285750">
              <a:buFontTx/>
              <a:buChar char="-"/>
            </a:pPr>
            <a:r>
              <a:rPr lang="en-US" sz="1600" b="1" dirty="0"/>
              <a:t>quacks</a:t>
            </a:r>
            <a:r>
              <a:rPr lang="en-US" sz="1600" dirty="0"/>
              <a:t> like a duck, </a:t>
            </a:r>
          </a:p>
          <a:p>
            <a:pPr marL="285750" indent="-285750">
              <a:buFontTx/>
              <a:buChar char="-"/>
            </a:pPr>
            <a:r>
              <a:rPr lang="en-US" sz="1600" b="1" dirty="0"/>
              <a:t>Eats</a:t>
            </a:r>
            <a:r>
              <a:rPr lang="en-US" sz="1600" dirty="0"/>
              <a:t> like a duck</a:t>
            </a:r>
          </a:p>
          <a:p>
            <a:pPr marL="285750" indent="-285750">
              <a:buFontTx/>
              <a:buChar char="-"/>
            </a:pPr>
            <a:endParaRPr lang="en-US" sz="1600" dirty="0"/>
          </a:p>
          <a:p>
            <a:r>
              <a:rPr lang="en-US" sz="1600" dirty="0"/>
              <a:t>then it’s probably a duck !!</a:t>
            </a:r>
          </a:p>
        </p:txBody>
      </p:sp>
      <p:sp>
        <p:nvSpPr>
          <p:cNvPr id="33" name="TextBox 32">
            <a:extLst>
              <a:ext uri="{FF2B5EF4-FFF2-40B4-BE49-F238E27FC236}">
                <a16:creationId xmlns:a16="http://schemas.microsoft.com/office/drawing/2014/main" id="{3C6A57F4-C273-4607-9D2A-C2EBF6CEC933}"/>
              </a:ext>
            </a:extLst>
          </p:cNvPr>
          <p:cNvSpPr txBox="1"/>
          <p:nvPr/>
        </p:nvSpPr>
        <p:spPr>
          <a:xfrm>
            <a:off x="1010596" y="4528553"/>
            <a:ext cx="2103131" cy="276999"/>
          </a:xfrm>
          <a:prstGeom prst="rect">
            <a:avLst/>
          </a:prstGeom>
          <a:noFill/>
        </p:spPr>
        <p:txBody>
          <a:bodyPr wrap="square" rtlCol="0">
            <a:spAutoFit/>
          </a:bodyPr>
          <a:lstStyle/>
          <a:p>
            <a:pPr algn="ctr"/>
            <a:r>
              <a:rPr lang="en-US" sz="1200" b="1" dirty="0">
                <a:solidFill>
                  <a:srgbClr val="0070C0"/>
                </a:solidFill>
              </a:rPr>
              <a:t>Training</a:t>
            </a:r>
            <a:r>
              <a:rPr lang="en-US" sz="1200" b="1" dirty="0"/>
              <a:t> dataset</a:t>
            </a:r>
          </a:p>
        </p:txBody>
      </p:sp>
      <p:sp>
        <p:nvSpPr>
          <p:cNvPr id="41" name="TextBox 40">
            <a:extLst>
              <a:ext uri="{FF2B5EF4-FFF2-40B4-BE49-F238E27FC236}">
                <a16:creationId xmlns:a16="http://schemas.microsoft.com/office/drawing/2014/main" id="{AEFE75BD-142F-45B3-BD55-9BEE6C059FAB}"/>
              </a:ext>
            </a:extLst>
          </p:cNvPr>
          <p:cNvSpPr txBox="1"/>
          <p:nvPr/>
        </p:nvSpPr>
        <p:spPr>
          <a:xfrm>
            <a:off x="4974539" y="3411875"/>
            <a:ext cx="2103131" cy="276999"/>
          </a:xfrm>
          <a:prstGeom prst="rect">
            <a:avLst/>
          </a:prstGeom>
          <a:noFill/>
        </p:spPr>
        <p:txBody>
          <a:bodyPr wrap="square" rtlCol="0">
            <a:spAutoFit/>
          </a:bodyPr>
          <a:lstStyle/>
          <a:p>
            <a:pPr algn="ctr"/>
            <a:r>
              <a:rPr lang="en-US" sz="1200" b="1" dirty="0">
                <a:solidFill>
                  <a:srgbClr val="0070C0"/>
                </a:solidFill>
              </a:rPr>
              <a:t>Test</a:t>
            </a:r>
            <a:r>
              <a:rPr lang="en-US" sz="1200" b="1" dirty="0"/>
              <a:t> dataset</a:t>
            </a:r>
          </a:p>
        </p:txBody>
      </p:sp>
      <p:sp>
        <p:nvSpPr>
          <p:cNvPr id="42" name="TextBox 41">
            <a:extLst>
              <a:ext uri="{FF2B5EF4-FFF2-40B4-BE49-F238E27FC236}">
                <a16:creationId xmlns:a16="http://schemas.microsoft.com/office/drawing/2014/main" id="{86D49EBF-C0B7-47D9-AEA3-4C68A9C9F0DD}"/>
              </a:ext>
            </a:extLst>
          </p:cNvPr>
          <p:cNvSpPr txBox="1"/>
          <p:nvPr/>
        </p:nvSpPr>
        <p:spPr>
          <a:xfrm>
            <a:off x="4062399" y="2857970"/>
            <a:ext cx="1326036" cy="430887"/>
          </a:xfrm>
          <a:prstGeom prst="rect">
            <a:avLst/>
          </a:prstGeom>
          <a:noFill/>
        </p:spPr>
        <p:txBody>
          <a:bodyPr wrap="square" rtlCol="0">
            <a:spAutoFit/>
          </a:bodyPr>
          <a:lstStyle/>
          <a:p>
            <a:pPr algn="ctr"/>
            <a:r>
              <a:rPr lang="en-US" sz="1100" b="1" dirty="0">
                <a:solidFill>
                  <a:srgbClr val="0070C0"/>
                </a:solidFill>
              </a:rPr>
              <a:t>Find k-nearest matching birds</a:t>
            </a:r>
          </a:p>
        </p:txBody>
      </p:sp>
      <p:sp>
        <p:nvSpPr>
          <p:cNvPr id="14" name="Date Placeholder 13">
            <a:extLst>
              <a:ext uri="{FF2B5EF4-FFF2-40B4-BE49-F238E27FC236}">
                <a16:creationId xmlns:a16="http://schemas.microsoft.com/office/drawing/2014/main" id="{D871145A-D496-4F7F-9094-C19F8C2AEB81}"/>
              </a:ext>
            </a:extLst>
          </p:cNvPr>
          <p:cNvSpPr>
            <a:spLocks noGrp="1"/>
          </p:cNvSpPr>
          <p:nvPr>
            <p:ph type="dt" sz="half" idx="10"/>
          </p:nvPr>
        </p:nvSpPr>
        <p:spPr/>
        <p:txBody>
          <a:bodyPr/>
          <a:lstStyle/>
          <a:p>
            <a:fld id="{CFCC5D6F-EF6A-4B0B-976C-4EA3C59B1639}" type="datetime1">
              <a:rPr lang="en-US" smtClean="0"/>
              <a:t>2/18/19</a:t>
            </a:fld>
            <a:endParaRPr lang="en-US"/>
          </a:p>
        </p:txBody>
      </p:sp>
      <p:sp>
        <p:nvSpPr>
          <p:cNvPr id="15" name="Slide Number Placeholder 14">
            <a:extLst>
              <a:ext uri="{FF2B5EF4-FFF2-40B4-BE49-F238E27FC236}">
                <a16:creationId xmlns:a16="http://schemas.microsoft.com/office/drawing/2014/main" id="{61450191-47AB-4829-B11D-D8F14C747EB7}"/>
              </a:ext>
            </a:extLst>
          </p:cNvPr>
          <p:cNvSpPr>
            <a:spLocks noGrp="1"/>
          </p:cNvSpPr>
          <p:nvPr>
            <p:ph type="sldNum" sz="quarter" idx="4"/>
          </p:nvPr>
        </p:nvSpPr>
        <p:spPr/>
        <p:txBody>
          <a:bodyPr/>
          <a:lstStyle/>
          <a:p>
            <a:r>
              <a:rPr lang="en-US"/>
              <a:t>Slide no. </a:t>
            </a:r>
            <a:fld id="{7240F3D1-AE27-48C7-9FC9-EF8542F23A88}" type="slidenum">
              <a:rPr lang="en-US" smtClean="0"/>
              <a:pPr/>
              <a:t>3</a:t>
            </a:fld>
            <a:endParaRPr lang="en-US" dirty="0"/>
          </a:p>
        </p:txBody>
      </p:sp>
    </p:spTree>
    <p:extLst>
      <p:ext uri="{BB962C8B-B14F-4D97-AF65-F5344CB8AC3E}">
        <p14:creationId xmlns:p14="http://schemas.microsoft.com/office/powerpoint/2010/main" val="2585298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32382-6023-4CAE-9D5A-E06BFE651FD2}"/>
              </a:ext>
            </a:extLst>
          </p:cNvPr>
          <p:cNvSpPr>
            <a:spLocks noGrp="1"/>
          </p:cNvSpPr>
          <p:nvPr>
            <p:ph type="title"/>
          </p:nvPr>
        </p:nvSpPr>
        <p:spPr/>
        <p:txBody>
          <a:bodyPr/>
          <a:lstStyle/>
          <a:p>
            <a:r>
              <a:rPr lang="en-US" dirty="0"/>
              <a:t>Speeding up </a:t>
            </a:r>
            <a:r>
              <a:rPr lang="en-US" dirty="0" err="1"/>
              <a:t>knn</a:t>
            </a:r>
            <a:r>
              <a:rPr lang="en-US" dirty="0"/>
              <a:t> – using </a:t>
            </a:r>
            <a:r>
              <a:rPr lang="en-US" dirty="0" err="1"/>
              <a:t>Kd</a:t>
            </a:r>
            <a:r>
              <a:rPr lang="en-US" dirty="0"/>
              <a:t>-tree</a:t>
            </a:r>
          </a:p>
        </p:txBody>
      </p:sp>
      <p:sp>
        <p:nvSpPr>
          <p:cNvPr id="3" name="Date Placeholder 2">
            <a:extLst>
              <a:ext uri="{FF2B5EF4-FFF2-40B4-BE49-F238E27FC236}">
                <a16:creationId xmlns:a16="http://schemas.microsoft.com/office/drawing/2014/main" id="{7C34ABD6-9C3F-492F-943F-724D205C53D0}"/>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6871F01E-AACB-4D08-A681-C2F061D64350}"/>
              </a:ext>
            </a:extLst>
          </p:cNvPr>
          <p:cNvSpPr>
            <a:spLocks noGrp="1"/>
          </p:cNvSpPr>
          <p:nvPr>
            <p:ph type="sldNum" sz="quarter" idx="4"/>
          </p:nvPr>
        </p:nvSpPr>
        <p:spPr/>
        <p:txBody>
          <a:bodyPr/>
          <a:lstStyle/>
          <a:p>
            <a:r>
              <a:rPr lang="en-US"/>
              <a:t>Slide no. </a:t>
            </a:r>
            <a:fld id="{7240F3D1-AE27-48C7-9FC9-EF8542F23A88}" type="slidenum">
              <a:rPr lang="en-US" smtClean="0"/>
              <a:pPr/>
              <a:t>30</a:t>
            </a:fld>
            <a:endParaRPr lang="en-US" dirty="0"/>
          </a:p>
        </p:txBody>
      </p:sp>
      <p:sp>
        <p:nvSpPr>
          <p:cNvPr id="5" name="Rectangle 4">
            <a:extLst>
              <a:ext uri="{FF2B5EF4-FFF2-40B4-BE49-F238E27FC236}">
                <a16:creationId xmlns:a16="http://schemas.microsoft.com/office/drawing/2014/main" id="{19A55C5D-B6FA-4315-99A7-1F52C5169899}"/>
              </a:ext>
            </a:extLst>
          </p:cNvPr>
          <p:cNvSpPr/>
          <p:nvPr/>
        </p:nvSpPr>
        <p:spPr>
          <a:xfrm>
            <a:off x="118780" y="969580"/>
            <a:ext cx="8917156" cy="4031873"/>
          </a:xfrm>
          <a:prstGeom prst="rect">
            <a:avLst/>
          </a:prstGeom>
        </p:spPr>
        <p:txBody>
          <a:bodyPr wrap="square">
            <a:spAutoFit/>
          </a:bodyPr>
          <a:lstStyle/>
          <a:p>
            <a:pPr marL="285750" indent="-285750">
              <a:buFont typeface="Arial" panose="020B0604020202020204" pitchFamily="34" charset="0"/>
              <a:buChar char="•"/>
            </a:pPr>
            <a:r>
              <a:rPr lang="en-US" sz="1600" dirty="0"/>
              <a:t>K-Dimensional Tree, Invented in 1970s by Jon Bentley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Name originally meant “3d-trees, 4d-trees, etc” where k was the # of dimensions,  A k-dimensional tree is a </a:t>
            </a:r>
            <a:r>
              <a:rPr lang="en-US" sz="1600" dirty="0">
                <a:solidFill>
                  <a:srgbClr val="0070C0"/>
                </a:solidFill>
              </a:rPr>
              <a:t>binary tree.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the generic k-NN model, each time a prediction is to be made for a test point, first this test point’s </a:t>
            </a:r>
            <a:r>
              <a:rPr lang="en-US" sz="1600" dirty="0">
                <a:highlight>
                  <a:srgbClr val="FFFF00"/>
                </a:highlight>
              </a:rPr>
              <a:t>distance from all other points </a:t>
            </a:r>
            <a:r>
              <a:rPr lang="en-US" sz="1600" dirty="0"/>
              <a:t>is calculated and then only nearest k-points can be discovered for voting.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approach is also known as </a:t>
            </a:r>
            <a:r>
              <a:rPr lang="en-US" sz="1600" dirty="0">
                <a:solidFill>
                  <a:srgbClr val="0070C0"/>
                </a:solidFill>
              </a:rPr>
              <a:t>brute-force</a:t>
            </a:r>
            <a:r>
              <a:rPr lang="en-US" sz="1600" dirty="0"/>
              <a:t> approach.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With increasing data volume and dimensionality,  this repeated distance calculations is </a:t>
            </a:r>
            <a:r>
              <a:rPr lang="en-US" sz="1600" dirty="0">
                <a:solidFill>
                  <a:srgbClr val="FF0000"/>
                </a:solidFill>
              </a:rPr>
              <a:t>COSTLY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To speed up and to </a:t>
            </a:r>
            <a:r>
              <a:rPr lang="en-US" sz="1600" dirty="0">
                <a:highlight>
                  <a:srgbClr val="FFFF00"/>
                </a:highlight>
              </a:rPr>
              <a:t>avoid measuring distances </a:t>
            </a:r>
            <a:r>
              <a:rPr lang="en-US" sz="1600" dirty="0"/>
              <a:t>from all the points in the data set, some </a:t>
            </a:r>
            <a:r>
              <a:rPr lang="en-US" sz="1600" dirty="0">
                <a:highlight>
                  <a:srgbClr val="FFFF00"/>
                </a:highlight>
              </a:rPr>
              <a:t>prepossessing of training data is done</a:t>
            </a:r>
            <a:r>
              <a:rPr lang="en-US" sz="1600" dirty="0"/>
              <a:t>. </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498588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BC57-0389-448E-90BD-39B74D60ADC9}"/>
              </a:ext>
            </a:extLst>
          </p:cNvPr>
          <p:cNvSpPr>
            <a:spLocks noGrp="1"/>
          </p:cNvSpPr>
          <p:nvPr>
            <p:ph type="title"/>
          </p:nvPr>
        </p:nvSpPr>
        <p:spPr/>
        <p:txBody>
          <a:bodyPr/>
          <a:lstStyle/>
          <a:p>
            <a:r>
              <a:rPr lang="en-US" dirty="0" err="1"/>
              <a:t>Kd</a:t>
            </a:r>
            <a:r>
              <a:rPr lang="en-US" dirty="0"/>
              <a:t>-tree – example construction</a:t>
            </a:r>
          </a:p>
        </p:txBody>
      </p:sp>
      <p:sp>
        <p:nvSpPr>
          <p:cNvPr id="3" name="Date Placeholder 2">
            <a:extLst>
              <a:ext uri="{FF2B5EF4-FFF2-40B4-BE49-F238E27FC236}">
                <a16:creationId xmlns:a16="http://schemas.microsoft.com/office/drawing/2014/main" id="{22CC7BF9-956B-4667-ADFA-547117B9C457}"/>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159083F3-B24E-4FF5-866B-056C3672110C}"/>
              </a:ext>
            </a:extLst>
          </p:cNvPr>
          <p:cNvSpPr>
            <a:spLocks noGrp="1"/>
          </p:cNvSpPr>
          <p:nvPr>
            <p:ph type="sldNum" sz="quarter" idx="4"/>
          </p:nvPr>
        </p:nvSpPr>
        <p:spPr/>
        <p:txBody>
          <a:bodyPr/>
          <a:lstStyle/>
          <a:p>
            <a:r>
              <a:rPr lang="en-US"/>
              <a:t>Slide no. </a:t>
            </a:r>
            <a:fld id="{7240F3D1-AE27-48C7-9FC9-EF8542F23A88}" type="slidenum">
              <a:rPr lang="en-US" smtClean="0"/>
              <a:pPr/>
              <a:t>31</a:t>
            </a:fld>
            <a:endParaRPr lang="en-US" dirty="0"/>
          </a:p>
        </p:txBody>
      </p:sp>
      <p:sp>
        <p:nvSpPr>
          <p:cNvPr id="5" name="Rectangle 4">
            <a:extLst>
              <a:ext uri="{FF2B5EF4-FFF2-40B4-BE49-F238E27FC236}">
                <a16:creationId xmlns:a16="http://schemas.microsoft.com/office/drawing/2014/main" id="{2DB06CAB-A2D5-4564-8102-96826FBB3144}"/>
              </a:ext>
            </a:extLst>
          </p:cNvPr>
          <p:cNvSpPr/>
          <p:nvPr/>
        </p:nvSpPr>
        <p:spPr>
          <a:xfrm>
            <a:off x="124691" y="979831"/>
            <a:ext cx="2785657" cy="3785652"/>
          </a:xfrm>
          <a:prstGeom prst="rect">
            <a:avLst/>
          </a:prstGeom>
        </p:spPr>
        <p:txBody>
          <a:bodyPr wrap="square">
            <a:spAutoFit/>
          </a:bodyPr>
          <a:lstStyle/>
          <a:p>
            <a:pPr marL="342900" indent="-342900">
              <a:buFont typeface="+mj-lt"/>
              <a:buAutoNum type="arabicPeriod"/>
            </a:pPr>
            <a:r>
              <a:rPr lang="en-US" sz="1600" dirty="0"/>
              <a:t>Consider a three dimensional (training) data set. </a:t>
            </a:r>
          </a:p>
          <a:p>
            <a:pPr marL="342900" indent="-342900">
              <a:buFont typeface="+mj-lt"/>
              <a:buAutoNum type="arabicPeriod"/>
            </a:pPr>
            <a:endParaRPr lang="en-US" sz="1600" dirty="0"/>
          </a:p>
          <a:p>
            <a:pPr marL="342900" indent="-342900">
              <a:buFont typeface="+mj-lt"/>
              <a:buAutoNum type="arabicPeriod"/>
            </a:pPr>
            <a:r>
              <a:rPr lang="en-US" sz="1600" dirty="0"/>
              <a:t>3 attributes ‘a’, ‘b’ and ‘c’. </a:t>
            </a:r>
          </a:p>
          <a:p>
            <a:pPr marL="342900" indent="-342900">
              <a:buFont typeface="+mj-lt"/>
              <a:buAutoNum type="arabicPeriod"/>
            </a:pPr>
            <a:endParaRPr lang="en-US" sz="1600" dirty="0"/>
          </a:p>
          <a:p>
            <a:pPr marL="342900" indent="-342900">
              <a:buFont typeface="+mj-lt"/>
              <a:buAutoNum type="arabicPeriod"/>
            </a:pPr>
            <a:r>
              <a:rPr lang="en-US" sz="1600" dirty="0"/>
              <a:t>Among the three, attribute ‘</a:t>
            </a:r>
            <a:r>
              <a:rPr lang="en-US" sz="1600" dirty="0">
                <a:solidFill>
                  <a:srgbClr val="0070C0"/>
                </a:solidFill>
              </a:rPr>
              <a:t>b’</a:t>
            </a:r>
            <a:r>
              <a:rPr lang="en-US" sz="1600" dirty="0"/>
              <a:t> has the greatest variance. </a:t>
            </a:r>
          </a:p>
          <a:p>
            <a:pPr marL="342900" indent="-342900">
              <a:buFont typeface="+mj-lt"/>
              <a:buAutoNum type="arabicPeriod"/>
            </a:pPr>
            <a:endParaRPr lang="en-US" sz="1600" dirty="0"/>
          </a:p>
          <a:p>
            <a:pPr marL="342900" indent="-342900">
              <a:buFont typeface="+mj-lt"/>
              <a:buAutoNum type="arabicPeriod"/>
            </a:pPr>
            <a:r>
              <a:rPr lang="en-US" sz="1600" dirty="0"/>
              <a:t>We sort the data set on the attribute ‘</a:t>
            </a:r>
            <a:r>
              <a:rPr lang="en-US" sz="1600" dirty="0">
                <a:solidFill>
                  <a:srgbClr val="0070C0"/>
                </a:solidFill>
              </a:rPr>
              <a:t>b</a:t>
            </a:r>
            <a:r>
              <a:rPr lang="en-US" sz="1600" dirty="0"/>
              <a:t>’</a:t>
            </a:r>
          </a:p>
          <a:p>
            <a:pPr marL="342900" indent="-342900">
              <a:buFont typeface="+mj-lt"/>
              <a:buAutoNum type="arabicPeriod"/>
            </a:pPr>
            <a:endParaRPr lang="en-US" sz="1600" dirty="0"/>
          </a:p>
          <a:p>
            <a:pPr marL="342900" indent="-342900">
              <a:buFont typeface="+mj-lt"/>
              <a:buAutoNum type="arabicPeriod"/>
            </a:pPr>
            <a:r>
              <a:rPr lang="en-US" sz="1600" dirty="0"/>
              <a:t>Divide it into 2 parts at the median.</a:t>
            </a:r>
          </a:p>
        </p:txBody>
      </p:sp>
      <p:graphicFrame>
        <p:nvGraphicFramePr>
          <p:cNvPr id="7" name="Table 6">
            <a:extLst>
              <a:ext uri="{FF2B5EF4-FFF2-40B4-BE49-F238E27FC236}">
                <a16:creationId xmlns:a16="http://schemas.microsoft.com/office/drawing/2014/main" id="{3816A323-F5C6-4D32-91F0-1E5F71E6F7C8}"/>
              </a:ext>
            </a:extLst>
          </p:cNvPr>
          <p:cNvGraphicFramePr>
            <a:graphicFrameLocks noGrp="1"/>
          </p:cNvGraphicFramePr>
          <p:nvPr>
            <p:extLst>
              <p:ext uri="{D42A27DB-BD31-4B8C-83A1-F6EECF244321}">
                <p14:modId xmlns:p14="http://schemas.microsoft.com/office/powerpoint/2010/main" val="480105840"/>
              </p:ext>
            </p:extLst>
          </p:nvPr>
        </p:nvGraphicFramePr>
        <p:xfrm>
          <a:off x="4109885" y="978916"/>
          <a:ext cx="2438400" cy="3087929"/>
        </p:xfrm>
        <a:graphic>
          <a:graphicData uri="http://schemas.openxmlformats.org/drawingml/2006/table">
            <a:tbl>
              <a:tblPr/>
              <a:tblGrid>
                <a:gridCol w="609600">
                  <a:extLst>
                    <a:ext uri="{9D8B030D-6E8A-4147-A177-3AD203B41FA5}">
                      <a16:colId xmlns:a16="http://schemas.microsoft.com/office/drawing/2014/main" val="3647144606"/>
                    </a:ext>
                  </a:extLst>
                </a:gridCol>
                <a:gridCol w="609600">
                  <a:extLst>
                    <a:ext uri="{9D8B030D-6E8A-4147-A177-3AD203B41FA5}">
                      <a16:colId xmlns:a16="http://schemas.microsoft.com/office/drawing/2014/main" val="975635543"/>
                    </a:ext>
                  </a:extLst>
                </a:gridCol>
                <a:gridCol w="609600">
                  <a:extLst>
                    <a:ext uri="{9D8B030D-6E8A-4147-A177-3AD203B41FA5}">
                      <a16:colId xmlns:a16="http://schemas.microsoft.com/office/drawing/2014/main" val="509908884"/>
                    </a:ext>
                  </a:extLst>
                </a:gridCol>
                <a:gridCol w="609600">
                  <a:extLst>
                    <a:ext uri="{9D8B030D-6E8A-4147-A177-3AD203B41FA5}">
                      <a16:colId xmlns:a16="http://schemas.microsoft.com/office/drawing/2014/main" val="1811272869"/>
                    </a:ext>
                  </a:extLst>
                </a:gridCol>
              </a:tblGrid>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a</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1100" b="1" i="0" u="none" strike="noStrike">
                          <a:solidFill>
                            <a:srgbClr val="000000"/>
                          </a:solidFill>
                          <a:effectLst/>
                          <a:latin typeface="Calibri" panose="020F0502020204030204" pitchFamily="34" charset="0"/>
                        </a:rPr>
                        <a:t>b</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b"/>
                      <a:r>
                        <a:rPr lang="en-US" sz="1100" b="1" i="0" u="none" strike="noStrike">
                          <a:solidFill>
                            <a:srgbClr val="000000"/>
                          </a:solidFill>
                          <a:effectLst/>
                          <a:latin typeface="Calibri" panose="020F0502020204030204" pitchFamily="34" charset="0"/>
                        </a:rPr>
                        <a:t>c</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388257074"/>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22</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38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21</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10139823"/>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2034289"/>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31940256"/>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12</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27558500"/>
                  </a:ext>
                </a:extLst>
              </a:tr>
              <a:tr h="19232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10</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26</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18</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26761898"/>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12</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15</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46607192"/>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18</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56</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33</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07883462"/>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16</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27</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59168651"/>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20</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24</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16931706"/>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14</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36311574"/>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7830234"/>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266352"/>
                  </a:ext>
                </a:extLst>
              </a:tr>
              <a:tr h="190500">
                <a:tc>
                  <a:txBody>
                    <a:bodyPr/>
                    <a:lstStyle/>
                    <a:p>
                      <a:pPr algn="l" fontAlgn="b"/>
                      <a:r>
                        <a:rPr lang="en-US" sz="1100" b="1" i="0" u="none" strike="noStrike">
                          <a:solidFill>
                            <a:srgbClr val="000000"/>
                          </a:solidFill>
                          <a:effectLst/>
                          <a:latin typeface="Calibri" panose="020F0502020204030204" pitchFamily="34" charset="0"/>
                        </a:rPr>
                        <a:t>Mean </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12</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32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18</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868329687"/>
                  </a:ext>
                </a:extLst>
              </a:tr>
              <a:tr h="190500">
                <a:tc>
                  <a:txBody>
                    <a:bodyPr/>
                    <a:lstStyle/>
                    <a:p>
                      <a:pPr algn="l" fontAlgn="b"/>
                      <a:r>
                        <a:rPr lang="en-US" sz="1100" b="1" i="0" u="none" strike="noStrike">
                          <a:solidFill>
                            <a:srgbClr val="000000"/>
                          </a:solidFill>
                          <a:effectLst/>
                          <a:latin typeface="Calibri" panose="020F0502020204030204" pitchFamily="34" charset="0"/>
                        </a:rPr>
                        <a:t>Variance</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44</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396</a:t>
                      </a:r>
                    </a:p>
                  </a:txBody>
                  <a:tcPr marL="9525" marR="9525" marT="9525" marB="0" anchor="b">
                    <a:lnL>
                      <a:noFill/>
                    </a:lnL>
                    <a:lnR>
                      <a:noFill/>
                    </a:lnR>
                    <a:lnT>
                      <a:noFill/>
                    </a:lnT>
                    <a:lnB>
                      <a:noFill/>
                    </a:lnB>
                    <a:solidFill>
                      <a:srgbClr val="A9D08E"/>
                    </a:solidFill>
                  </a:tcPr>
                </a:tc>
                <a:tc>
                  <a:txBody>
                    <a:bodyPr/>
                    <a:lstStyle/>
                    <a:p>
                      <a:pPr algn="ctr" fontAlgn="b"/>
                      <a:r>
                        <a:rPr lang="en-US" sz="1100" b="0" i="0" u="none" strike="noStrike">
                          <a:solidFill>
                            <a:srgbClr val="000000"/>
                          </a:solidFill>
                          <a:effectLst/>
                          <a:latin typeface="Calibri" panose="020F0502020204030204" pitchFamily="34" charset="0"/>
                        </a:rPr>
                        <a:t>99</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2255936"/>
                  </a:ext>
                </a:extLst>
              </a:tr>
              <a:tr h="200025">
                <a:tc>
                  <a:txBody>
                    <a:bodyPr/>
                    <a:lstStyle/>
                    <a:p>
                      <a:pPr algn="l" fontAlgn="b"/>
                      <a:r>
                        <a:rPr lang="en-US" sz="1100" b="0" i="0" u="none" strike="noStrike">
                          <a:solidFill>
                            <a:srgbClr val="000000"/>
                          </a:solidFill>
                          <a:effectLst/>
                          <a:latin typeface="Calibri" panose="020F0502020204030204" pitchFamily="34" charset="0"/>
                        </a:rPr>
                        <a:t>SD</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6.63</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19.90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9.95</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4323574"/>
                  </a:ext>
                </a:extLst>
              </a:tr>
            </a:tbl>
          </a:graphicData>
        </a:graphic>
      </p:graphicFrame>
      <p:sp>
        <p:nvSpPr>
          <p:cNvPr id="8" name="Callout: Line with Border and Accent Bar 7">
            <a:extLst>
              <a:ext uri="{FF2B5EF4-FFF2-40B4-BE49-F238E27FC236}">
                <a16:creationId xmlns:a16="http://schemas.microsoft.com/office/drawing/2014/main" id="{2CB1B377-713D-4E13-AB30-34BC7232FE49}"/>
              </a:ext>
            </a:extLst>
          </p:cNvPr>
          <p:cNvSpPr/>
          <p:nvPr/>
        </p:nvSpPr>
        <p:spPr>
          <a:xfrm>
            <a:off x="7177547" y="4201569"/>
            <a:ext cx="1809138" cy="545586"/>
          </a:xfrm>
          <a:prstGeom prst="accentBorderCallout1">
            <a:avLst>
              <a:gd name="adj1" fmla="val 18750"/>
              <a:gd name="adj2" fmla="val -8333"/>
              <a:gd name="adj3" fmla="val -364775"/>
              <a:gd name="adj4" fmla="val 44145"/>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median is at (12,32,15).</a:t>
            </a:r>
          </a:p>
        </p:txBody>
      </p:sp>
      <p:graphicFrame>
        <p:nvGraphicFramePr>
          <p:cNvPr id="9" name="Table 8">
            <a:extLst>
              <a:ext uri="{FF2B5EF4-FFF2-40B4-BE49-F238E27FC236}">
                <a16:creationId xmlns:a16="http://schemas.microsoft.com/office/drawing/2014/main" id="{C3FAE5D1-F28D-4194-8011-4420212B58F4}"/>
              </a:ext>
            </a:extLst>
          </p:cNvPr>
          <p:cNvGraphicFramePr>
            <a:graphicFrameLocks noGrp="1"/>
          </p:cNvGraphicFramePr>
          <p:nvPr>
            <p:extLst>
              <p:ext uri="{D42A27DB-BD31-4B8C-83A1-F6EECF244321}">
                <p14:modId xmlns:p14="http://schemas.microsoft.com/office/powerpoint/2010/main" val="2001054315"/>
              </p:ext>
            </p:extLst>
          </p:nvPr>
        </p:nvGraphicFramePr>
        <p:xfrm>
          <a:off x="6548285" y="979831"/>
          <a:ext cx="2438400" cy="3086100"/>
        </p:xfrm>
        <a:graphic>
          <a:graphicData uri="http://schemas.openxmlformats.org/drawingml/2006/table">
            <a:tbl>
              <a:tblPr/>
              <a:tblGrid>
                <a:gridCol w="609600">
                  <a:extLst>
                    <a:ext uri="{9D8B030D-6E8A-4147-A177-3AD203B41FA5}">
                      <a16:colId xmlns:a16="http://schemas.microsoft.com/office/drawing/2014/main" val="57344715"/>
                    </a:ext>
                  </a:extLst>
                </a:gridCol>
                <a:gridCol w="609600">
                  <a:extLst>
                    <a:ext uri="{9D8B030D-6E8A-4147-A177-3AD203B41FA5}">
                      <a16:colId xmlns:a16="http://schemas.microsoft.com/office/drawing/2014/main" val="1445803098"/>
                    </a:ext>
                  </a:extLst>
                </a:gridCol>
                <a:gridCol w="609600">
                  <a:extLst>
                    <a:ext uri="{9D8B030D-6E8A-4147-A177-3AD203B41FA5}">
                      <a16:colId xmlns:a16="http://schemas.microsoft.com/office/drawing/2014/main" val="1061638565"/>
                    </a:ext>
                  </a:extLst>
                </a:gridCol>
                <a:gridCol w="609600">
                  <a:extLst>
                    <a:ext uri="{9D8B030D-6E8A-4147-A177-3AD203B41FA5}">
                      <a16:colId xmlns:a16="http://schemas.microsoft.com/office/drawing/2014/main" val="3086461096"/>
                    </a:ext>
                  </a:extLst>
                </a:gridCol>
              </a:tblGrid>
              <a:tr h="200025">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a</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100" b="1" i="0" u="none" strike="noStrike">
                          <a:solidFill>
                            <a:srgbClr val="000000"/>
                          </a:solidFill>
                          <a:effectLst/>
                          <a:latin typeface="Calibri" panose="020F0502020204030204" pitchFamily="34" charset="0"/>
                        </a:rPr>
                        <a:t>b</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100" b="1" i="0" u="none" strike="noStrike">
                          <a:solidFill>
                            <a:srgbClr val="000000"/>
                          </a:solidFill>
                          <a:effectLst/>
                          <a:latin typeface="Calibri" panose="020F0502020204030204" pitchFamily="34" charset="0"/>
                        </a:rPr>
                        <a:t>c</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322722414"/>
                  </a:ext>
                </a:extLst>
              </a:tr>
              <a:tr h="190500">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B050"/>
                          </a:solidFill>
                          <a:effectLst/>
                          <a:latin typeface="Calibri" panose="020F0502020204030204" pitchFamily="34" charset="0"/>
                        </a:rPr>
                        <a:t>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9</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68464423"/>
                  </a:ext>
                </a:extLst>
              </a:tr>
              <a:tr h="190500">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B05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41659558"/>
                  </a:ext>
                </a:extLst>
              </a:tr>
              <a:tr h="190500">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B050"/>
                          </a:solidFill>
                          <a:effectLst/>
                          <a:latin typeface="Calibri" panose="020F0502020204030204" pitchFamily="34" charset="0"/>
                        </a:rPr>
                        <a:t>14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63892553"/>
                  </a:ext>
                </a:extLst>
              </a:tr>
              <a:tr h="190500">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B050"/>
                          </a:solidFill>
                          <a:effectLst/>
                          <a:latin typeface="Calibri" panose="020F0502020204030204" pitchFamily="34" charset="0"/>
                        </a:rPr>
                        <a:t>20</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12</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43133146"/>
                  </a:ext>
                </a:extLst>
              </a:tr>
              <a:tr h="190500">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10</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B050"/>
                          </a:solidFill>
                          <a:effectLst/>
                          <a:latin typeface="Calibri" panose="020F0502020204030204" pitchFamily="34" charset="0"/>
                        </a:rPr>
                        <a:t>26</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18</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84258699"/>
                  </a:ext>
                </a:extLst>
              </a:tr>
              <a:tr h="190500">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12</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B050"/>
                          </a:solidFill>
                          <a:effectLst/>
                          <a:latin typeface="Calibri" panose="020F0502020204030204" pitchFamily="34" charset="0"/>
                        </a:rPr>
                        <a:t>32</a:t>
                      </a:r>
                    </a:p>
                  </a:txBody>
                  <a:tcPr marL="9525" marR="9525" marT="9525" marB="0" anchor="b">
                    <a:lnL>
                      <a:noFill/>
                    </a:lnL>
                    <a:lnR>
                      <a:noFill/>
                    </a:lnR>
                    <a:lnT>
                      <a:noFill/>
                    </a:lnT>
                    <a:lnB>
                      <a:noFill/>
                    </a:lnB>
                    <a:solidFill>
                      <a:srgbClr val="FFD966"/>
                    </a:solidFill>
                  </a:tcPr>
                </a:tc>
                <a:tc>
                  <a:txBody>
                    <a:bodyPr/>
                    <a:lstStyle/>
                    <a:p>
                      <a:pPr algn="ctr" fontAlgn="b"/>
                      <a:r>
                        <a:rPr lang="en-US" sz="1100" b="0" i="0" u="none" strike="noStrike">
                          <a:solidFill>
                            <a:srgbClr val="000000"/>
                          </a:solidFill>
                          <a:effectLst/>
                          <a:latin typeface="Calibri" panose="020F0502020204030204" pitchFamily="34" charset="0"/>
                        </a:rPr>
                        <a:t>15</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18537816"/>
                  </a:ext>
                </a:extLst>
              </a:tr>
              <a:tr h="190500">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22</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B050"/>
                          </a:solidFill>
                          <a:effectLst/>
                          <a:latin typeface="Calibri" panose="020F0502020204030204" pitchFamily="34" charset="0"/>
                        </a:rPr>
                        <a:t>38</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21</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64129645"/>
                  </a:ext>
                </a:extLst>
              </a:tr>
              <a:tr h="190500">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16</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B050"/>
                          </a:solidFill>
                          <a:effectLst/>
                          <a:latin typeface="Calibri" panose="020F0502020204030204" pitchFamily="34" charset="0"/>
                        </a:rPr>
                        <a:t>44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27</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62982119"/>
                  </a:ext>
                </a:extLst>
              </a:tr>
              <a:tr h="190500">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20</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B050"/>
                          </a:solidFill>
                          <a:effectLst/>
                          <a:latin typeface="Calibri" panose="020F0502020204030204" pitchFamily="34" charset="0"/>
                        </a:rPr>
                        <a:t>50</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24</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05990098"/>
                  </a:ext>
                </a:extLst>
              </a:tr>
              <a:tr h="190500">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18</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B050"/>
                          </a:solidFill>
                          <a:effectLst/>
                          <a:latin typeface="Calibri" panose="020F0502020204030204" pitchFamily="34" charset="0"/>
                        </a:rPr>
                        <a:t>56</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33</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27391161"/>
                  </a:ext>
                </a:extLst>
              </a:tr>
              <a:tr h="200025">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14</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B050"/>
                          </a:solidFill>
                          <a:effectLst/>
                          <a:latin typeface="Calibri" panose="020F0502020204030204" pitchFamily="34" charset="0"/>
                        </a:rPr>
                        <a:t>62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30</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2663102"/>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7036688"/>
                  </a:ext>
                </a:extLst>
              </a:tr>
              <a:tr h="190500">
                <a:tc>
                  <a:txBody>
                    <a:bodyPr/>
                    <a:lstStyle/>
                    <a:p>
                      <a:pPr algn="r" fontAlgn="b"/>
                      <a:r>
                        <a:rPr lang="en-US" sz="1100" b="1" i="0" u="none" strike="noStrike">
                          <a:solidFill>
                            <a:srgbClr val="000000"/>
                          </a:solidFill>
                          <a:effectLst/>
                          <a:latin typeface="Calibri" panose="020F0502020204030204" pitchFamily="34" charset="0"/>
                        </a:rPr>
                        <a:t>Median</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12</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32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algn="ctr" fontAlgn="b"/>
                      <a:r>
                        <a:rPr lang="en-US" sz="1100" b="0" i="0" u="none" strike="noStrike">
                          <a:solidFill>
                            <a:srgbClr val="000000"/>
                          </a:solidFill>
                          <a:effectLst/>
                          <a:latin typeface="Calibri" panose="020F0502020204030204" pitchFamily="34" charset="0"/>
                        </a:rPr>
                        <a:t>18</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313707"/>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8469583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106236"/>
                  </a:ext>
                </a:extLst>
              </a:tr>
            </a:tbl>
          </a:graphicData>
        </a:graphic>
      </p:graphicFrame>
      <p:sp>
        <p:nvSpPr>
          <p:cNvPr id="10" name="Callout: Line with Border and Accent Bar 9">
            <a:extLst>
              <a:ext uri="{FF2B5EF4-FFF2-40B4-BE49-F238E27FC236}">
                <a16:creationId xmlns:a16="http://schemas.microsoft.com/office/drawing/2014/main" id="{D22FC4DB-9AA7-42D8-8430-A259362E3BCC}"/>
              </a:ext>
            </a:extLst>
          </p:cNvPr>
          <p:cNvSpPr/>
          <p:nvPr/>
        </p:nvSpPr>
        <p:spPr>
          <a:xfrm>
            <a:off x="4739147" y="4147584"/>
            <a:ext cx="1809138" cy="545586"/>
          </a:xfrm>
          <a:prstGeom prst="accentBorderCallout1">
            <a:avLst>
              <a:gd name="adj1" fmla="val 18750"/>
              <a:gd name="adj2" fmla="val -8333"/>
              <a:gd name="adj3" fmla="val -557604"/>
              <a:gd name="adj4" fmla="val 4468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Column ‘b’ has max variance</a:t>
            </a:r>
          </a:p>
        </p:txBody>
      </p:sp>
      <p:sp>
        <p:nvSpPr>
          <p:cNvPr id="11" name="Explosion: 14 Points 10">
            <a:extLst>
              <a:ext uri="{FF2B5EF4-FFF2-40B4-BE49-F238E27FC236}">
                <a16:creationId xmlns:a16="http://schemas.microsoft.com/office/drawing/2014/main" id="{0913F68B-ED11-45A6-A5AF-D3D665D802FE}"/>
              </a:ext>
            </a:extLst>
          </p:cNvPr>
          <p:cNvSpPr/>
          <p:nvPr/>
        </p:nvSpPr>
        <p:spPr>
          <a:xfrm rot="18027450">
            <a:off x="2511256" y="1063756"/>
            <a:ext cx="2408907" cy="2303943"/>
          </a:xfrm>
          <a:prstGeom prst="irregularSeal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Refer to the excel sheet</a:t>
            </a:r>
          </a:p>
        </p:txBody>
      </p:sp>
    </p:spTree>
    <p:extLst>
      <p:ext uri="{BB962C8B-B14F-4D97-AF65-F5344CB8AC3E}">
        <p14:creationId xmlns:p14="http://schemas.microsoft.com/office/powerpoint/2010/main" val="218191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4CC0-929D-4B6A-A854-CD67EEAD88B8}"/>
              </a:ext>
            </a:extLst>
          </p:cNvPr>
          <p:cNvSpPr>
            <a:spLocks noGrp="1"/>
          </p:cNvSpPr>
          <p:nvPr>
            <p:ph type="title"/>
          </p:nvPr>
        </p:nvSpPr>
        <p:spPr/>
        <p:txBody>
          <a:bodyPr/>
          <a:lstStyle/>
          <a:p>
            <a:r>
              <a:rPr lang="en-US" dirty="0"/>
              <a:t>Ball tree</a:t>
            </a:r>
          </a:p>
        </p:txBody>
      </p:sp>
      <p:sp>
        <p:nvSpPr>
          <p:cNvPr id="3" name="Date Placeholder 2">
            <a:extLst>
              <a:ext uri="{FF2B5EF4-FFF2-40B4-BE49-F238E27FC236}">
                <a16:creationId xmlns:a16="http://schemas.microsoft.com/office/drawing/2014/main" id="{0B4B5FE3-89D5-4725-B6F1-FD17E6E9B8CD}"/>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1F570A04-FFBF-4CEA-8158-42E2EB32F020}"/>
              </a:ext>
            </a:extLst>
          </p:cNvPr>
          <p:cNvSpPr>
            <a:spLocks noGrp="1"/>
          </p:cNvSpPr>
          <p:nvPr>
            <p:ph type="sldNum" sz="quarter" idx="4"/>
          </p:nvPr>
        </p:nvSpPr>
        <p:spPr/>
        <p:txBody>
          <a:bodyPr/>
          <a:lstStyle/>
          <a:p>
            <a:r>
              <a:rPr lang="en-US"/>
              <a:t>Slide no. </a:t>
            </a:r>
            <a:fld id="{7240F3D1-AE27-48C7-9FC9-EF8542F23A88}" type="slidenum">
              <a:rPr lang="en-US" smtClean="0"/>
              <a:pPr/>
              <a:t>32</a:t>
            </a:fld>
            <a:endParaRPr lang="en-US" dirty="0"/>
          </a:p>
        </p:txBody>
      </p:sp>
      <p:sp>
        <p:nvSpPr>
          <p:cNvPr id="5" name="Rectangle 4">
            <a:extLst>
              <a:ext uri="{FF2B5EF4-FFF2-40B4-BE49-F238E27FC236}">
                <a16:creationId xmlns:a16="http://schemas.microsoft.com/office/drawing/2014/main" id="{5703F8E1-32B1-4D5D-AEC2-C0FAFD18DBAE}"/>
              </a:ext>
            </a:extLst>
          </p:cNvPr>
          <p:cNvSpPr/>
          <p:nvPr/>
        </p:nvSpPr>
        <p:spPr>
          <a:xfrm>
            <a:off x="103238" y="891540"/>
            <a:ext cx="8971936" cy="2062103"/>
          </a:xfrm>
          <a:prstGeom prst="rect">
            <a:avLst/>
          </a:prstGeom>
        </p:spPr>
        <p:txBody>
          <a:bodyPr wrap="square">
            <a:spAutoFit/>
          </a:bodyPr>
          <a:lstStyle/>
          <a:p>
            <a:pPr marL="285750" indent="-285750">
              <a:buFont typeface="Arial" panose="020B0604020202020204" pitchFamily="34" charset="0"/>
              <a:buChar char="•"/>
            </a:pPr>
            <a:r>
              <a:rPr lang="en-US" sz="1600" dirty="0"/>
              <a:t>In computer science, a </a:t>
            </a:r>
            <a:r>
              <a:rPr lang="en-US" sz="1600" dirty="0">
                <a:solidFill>
                  <a:srgbClr val="0070C0"/>
                </a:solidFill>
              </a:rPr>
              <a:t>ball tree</a:t>
            </a:r>
            <a:r>
              <a:rPr lang="en-US" sz="1600" dirty="0"/>
              <a:t>, or metric tree, is a space partitioning data structure for organizing points in a </a:t>
            </a:r>
            <a:r>
              <a:rPr lang="en-US" sz="1600" dirty="0">
                <a:highlight>
                  <a:srgbClr val="FFFF00"/>
                </a:highlight>
              </a:rPr>
              <a:t>multi-dimensional space</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ball tree gets its name from the fact that it </a:t>
            </a:r>
            <a:r>
              <a:rPr lang="en-US" sz="1600" dirty="0">
                <a:highlight>
                  <a:srgbClr val="FFFF00"/>
                </a:highlight>
              </a:rPr>
              <a:t>partitions data points into a nested set of hyperspheres </a:t>
            </a:r>
            <a:r>
              <a:rPr lang="en-US" sz="1600" dirty="0"/>
              <a:t>known as "balls".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resulting data structure has characteristics that make it </a:t>
            </a:r>
            <a:r>
              <a:rPr lang="en-US" sz="1600" dirty="0">
                <a:highlight>
                  <a:srgbClr val="FFFF00"/>
                </a:highlight>
              </a:rPr>
              <a:t>useful</a:t>
            </a:r>
            <a:r>
              <a:rPr lang="en-US" sz="1600" dirty="0"/>
              <a:t> for a number of applications, most notably </a:t>
            </a:r>
            <a:r>
              <a:rPr lang="en-US" sz="1600" dirty="0">
                <a:highlight>
                  <a:srgbClr val="FFFF00"/>
                </a:highlight>
              </a:rPr>
              <a:t>nearest neighbor </a:t>
            </a:r>
            <a:r>
              <a:rPr lang="en-US" sz="1600" dirty="0"/>
              <a:t>search.</a:t>
            </a:r>
          </a:p>
        </p:txBody>
      </p:sp>
    </p:spTree>
    <p:extLst>
      <p:ext uri="{BB962C8B-B14F-4D97-AF65-F5344CB8AC3E}">
        <p14:creationId xmlns:p14="http://schemas.microsoft.com/office/powerpoint/2010/main" val="310570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11A0-1923-4625-839B-4EC2D560B792}"/>
              </a:ext>
            </a:extLst>
          </p:cNvPr>
          <p:cNvSpPr>
            <a:spLocks noGrp="1"/>
          </p:cNvSpPr>
          <p:nvPr>
            <p:ph type="title"/>
          </p:nvPr>
        </p:nvSpPr>
        <p:spPr/>
        <p:txBody>
          <a:bodyPr/>
          <a:lstStyle/>
          <a:p>
            <a:r>
              <a:rPr lang="en-US" dirty="0"/>
              <a:t>Choice of tree algorithm</a:t>
            </a:r>
          </a:p>
        </p:txBody>
      </p:sp>
      <p:sp>
        <p:nvSpPr>
          <p:cNvPr id="3" name="Date Placeholder 2">
            <a:extLst>
              <a:ext uri="{FF2B5EF4-FFF2-40B4-BE49-F238E27FC236}">
                <a16:creationId xmlns:a16="http://schemas.microsoft.com/office/drawing/2014/main" id="{78406D50-A19F-44CF-932F-53E8D5408EBC}"/>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F6231851-D344-4546-97E4-EC9E76222AC4}"/>
              </a:ext>
            </a:extLst>
          </p:cNvPr>
          <p:cNvSpPr>
            <a:spLocks noGrp="1"/>
          </p:cNvSpPr>
          <p:nvPr>
            <p:ph type="sldNum" sz="quarter" idx="4"/>
          </p:nvPr>
        </p:nvSpPr>
        <p:spPr/>
        <p:txBody>
          <a:bodyPr/>
          <a:lstStyle/>
          <a:p>
            <a:r>
              <a:rPr lang="en-US"/>
              <a:t>Slide no. </a:t>
            </a:r>
            <a:fld id="{7240F3D1-AE27-48C7-9FC9-EF8542F23A88}" type="slidenum">
              <a:rPr lang="en-US" smtClean="0"/>
              <a:pPr/>
              <a:t>33</a:t>
            </a:fld>
            <a:endParaRPr lang="en-US" dirty="0"/>
          </a:p>
        </p:txBody>
      </p:sp>
      <p:sp>
        <p:nvSpPr>
          <p:cNvPr id="5" name="Rectangle 4">
            <a:extLst>
              <a:ext uri="{FF2B5EF4-FFF2-40B4-BE49-F238E27FC236}">
                <a16:creationId xmlns:a16="http://schemas.microsoft.com/office/drawing/2014/main" id="{2AEF8A93-380D-4DF4-A17B-18BD28221F0B}"/>
              </a:ext>
            </a:extLst>
          </p:cNvPr>
          <p:cNvSpPr/>
          <p:nvPr/>
        </p:nvSpPr>
        <p:spPr>
          <a:xfrm>
            <a:off x="103734" y="891540"/>
            <a:ext cx="8948058" cy="3046988"/>
          </a:xfrm>
          <a:prstGeom prst="rect">
            <a:avLst/>
          </a:prstGeom>
        </p:spPr>
        <p:txBody>
          <a:bodyPr wrap="square">
            <a:spAutoFit/>
          </a:bodyPr>
          <a:lstStyle/>
          <a:p>
            <a:r>
              <a:rPr lang="en-US" sz="1600" dirty="0"/>
              <a:t>The optimal algorithm for a given dataset is a complicated choice and depends on a number of factors:</a:t>
            </a:r>
          </a:p>
          <a:p>
            <a:endParaRPr lang="en-US" sz="1600" dirty="0"/>
          </a:p>
          <a:p>
            <a:pPr marL="342900" indent="-342900">
              <a:buFont typeface="Arial" panose="020B0604020202020204" pitchFamily="34" charset="0"/>
              <a:buChar char="•"/>
            </a:pPr>
            <a:r>
              <a:rPr lang="en-US" sz="1600" dirty="0">
                <a:highlight>
                  <a:srgbClr val="FFFF00"/>
                </a:highlight>
              </a:rPr>
              <a:t>number of samples  </a:t>
            </a:r>
            <a:r>
              <a:rPr lang="en-US" sz="1600" dirty="0"/>
              <a:t>(i.e. </a:t>
            </a:r>
            <a:r>
              <a:rPr lang="en-US" sz="1600" dirty="0" err="1"/>
              <a:t>n_samples</a:t>
            </a:r>
            <a:r>
              <a:rPr lang="en-US" sz="1600" dirty="0"/>
              <a:t>) and </a:t>
            </a:r>
            <a:r>
              <a:rPr lang="en-US" sz="1600" dirty="0">
                <a:highlight>
                  <a:srgbClr val="FFFF00"/>
                </a:highlight>
              </a:rPr>
              <a:t>dimensionality</a:t>
            </a:r>
            <a:r>
              <a:rPr lang="en-US" sz="1600" dirty="0"/>
              <a:t>  (i.e. </a:t>
            </a:r>
            <a:r>
              <a:rPr lang="en-US" sz="1600" dirty="0" err="1"/>
              <a:t>n_features</a:t>
            </a:r>
            <a:r>
              <a:rPr lang="en-US" sz="1600" dirty="0"/>
              <a:t>).</a:t>
            </a:r>
          </a:p>
          <a:p>
            <a:pPr marL="342900" indent="-342900">
              <a:buFont typeface="+mj-lt"/>
              <a:buAutoNum type="arabicPeriod"/>
            </a:pPr>
            <a:endParaRPr lang="en-US" sz="1600" dirty="0"/>
          </a:p>
          <a:p>
            <a:pPr marL="742950" lvl="1" indent="-285750">
              <a:buFont typeface="Arial" panose="020B0604020202020204" pitchFamily="34" charset="0"/>
              <a:buChar char="•"/>
            </a:pPr>
            <a:r>
              <a:rPr lang="en-US" sz="1600" dirty="0"/>
              <a:t>For small data sets, </a:t>
            </a:r>
            <a:r>
              <a:rPr lang="en-US" sz="1600" dirty="0">
                <a:solidFill>
                  <a:srgbClr val="0070C0"/>
                </a:solidFill>
              </a:rPr>
              <a:t>brute force </a:t>
            </a:r>
            <a:r>
              <a:rPr lang="en-US" sz="1600" dirty="0"/>
              <a:t>algorithms can be more efficient than a tree-based approach. </a:t>
            </a:r>
          </a:p>
          <a:p>
            <a:pPr marL="742950" lvl="1" indent="-285750">
              <a:buFont typeface="Arial" panose="020B0604020202020204" pitchFamily="34" charset="0"/>
              <a:buChar char="•"/>
            </a:pPr>
            <a:r>
              <a:rPr lang="en-US" sz="1600" dirty="0"/>
              <a:t>Both </a:t>
            </a:r>
            <a:r>
              <a:rPr lang="en-US" sz="1600" dirty="0" err="1">
                <a:solidFill>
                  <a:srgbClr val="0070C0"/>
                </a:solidFill>
              </a:rPr>
              <a:t>KDTree</a:t>
            </a:r>
            <a:r>
              <a:rPr lang="en-US" sz="1600" dirty="0"/>
              <a:t> and </a:t>
            </a:r>
            <a:r>
              <a:rPr lang="en-US" sz="1600" dirty="0" err="1">
                <a:solidFill>
                  <a:srgbClr val="0070C0"/>
                </a:solidFill>
              </a:rPr>
              <a:t>BallTree</a:t>
            </a:r>
            <a:r>
              <a:rPr lang="en-US" sz="1600" dirty="0"/>
              <a:t> address this through providing a leaf size parameter: this controls the number of samples at which a query switches to </a:t>
            </a:r>
            <a:r>
              <a:rPr lang="en-US" sz="1600" dirty="0">
                <a:solidFill>
                  <a:srgbClr val="0070C0"/>
                </a:solidFill>
              </a:rPr>
              <a:t>brute-force</a:t>
            </a:r>
            <a:r>
              <a:rPr lang="en-US" sz="1600" dirty="0"/>
              <a:t>. </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highlight>
                  <a:srgbClr val="FFFF00"/>
                </a:highlight>
              </a:rPr>
              <a:t>number of neighbors </a:t>
            </a:r>
          </a:p>
          <a:p>
            <a:pPr marL="742950" lvl="1" indent="-285750">
              <a:buFont typeface="Arial" panose="020B0604020202020204" pitchFamily="34" charset="0"/>
              <a:buChar char="•"/>
            </a:pPr>
            <a:r>
              <a:rPr lang="en-US" sz="1600" dirty="0"/>
              <a:t>Brute force query time is </a:t>
            </a:r>
            <a:r>
              <a:rPr lang="en-US" sz="1600" dirty="0">
                <a:highlight>
                  <a:srgbClr val="FFFF00"/>
                </a:highlight>
              </a:rPr>
              <a:t>largely unaffected </a:t>
            </a:r>
            <a:r>
              <a:rPr lang="en-US" sz="1600" dirty="0"/>
              <a:t>by the value of k</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284927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228C-9158-486B-80E4-7C2D747F8346}"/>
              </a:ext>
            </a:extLst>
          </p:cNvPr>
          <p:cNvSpPr>
            <a:spLocks noGrp="1"/>
          </p:cNvSpPr>
          <p:nvPr>
            <p:ph type="title"/>
          </p:nvPr>
        </p:nvSpPr>
        <p:spPr/>
        <p:txBody>
          <a:bodyPr/>
          <a:lstStyle/>
          <a:p>
            <a:r>
              <a:rPr lang="en-US" dirty="0"/>
              <a:t>Knn regressor</a:t>
            </a:r>
          </a:p>
        </p:txBody>
      </p:sp>
      <p:sp>
        <p:nvSpPr>
          <p:cNvPr id="3" name="Date Placeholder 2">
            <a:extLst>
              <a:ext uri="{FF2B5EF4-FFF2-40B4-BE49-F238E27FC236}">
                <a16:creationId xmlns:a16="http://schemas.microsoft.com/office/drawing/2014/main" id="{D951A830-ADDE-40AF-9874-DCA7590E7974}"/>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47FB8287-0E6B-48AA-9619-D72BB80D5812}"/>
              </a:ext>
            </a:extLst>
          </p:cNvPr>
          <p:cNvSpPr>
            <a:spLocks noGrp="1"/>
          </p:cNvSpPr>
          <p:nvPr>
            <p:ph type="sldNum" sz="quarter" idx="4"/>
          </p:nvPr>
        </p:nvSpPr>
        <p:spPr/>
        <p:txBody>
          <a:bodyPr/>
          <a:lstStyle/>
          <a:p>
            <a:r>
              <a:rPr lang="en-US"/>
              <a:t>Slide no. </a:t>
            </a:r>
            <a:fld id="{7240F3D1-AE27-48C7-9FC9-EF8542F23A88}" type="slidenum">
              <a:rPr lang="en-US" smtClean="0"/>
              <a:pPr/>
              <a:t>34</a:t>
            </a:fld>
            <a:endParaRPr lang="en-US" dirty="0"/>
          </a:p>
        </p:txBody>
      </p:sp>
      <p:sp>
        <p:nvSpPr>
          <p:cNvPr id="5" name="Rectangle 4">
            <a:extLst>
              <a:ext uri="{FF2B5EF4-FFF2-40B4-BE49-F238E27FC236}">
                <a16:creationId xmlns:a16="http://schemas.microsoft.com/office/drawing/2014/main" id="{DFABE42C-BD89-4BDB-A12D-36A12348BEAC}"/>
              </a:ext>
            </a:extLst>
          </p:cNvPr>
          <p:cNvSpPr/>
          <p:nvPr/>
        </p:nvSpPr>
        <p:spPr>
          <a:xfrm>
            <a:off x="71845" y="991707"/>
            <a:ext cx="8941526" cy="1815882"/>
          </a:xfrm>
          <a:prstGeom prst="rect">
            <a:avLst/>
          </a:prstGeom>
        </p:spPr>
        <p:txBody>
          <a:bodyPr wrap="square">
            <a:spAutoFit/>
          </a:bodyPr>
          <a:lstStyle/>
          <a:p>
            <a:pPr marL="342900" indent="-342900">
              <a:buAutoNum type="arabicPeriod"/>
            </a:pPr>
            <a:r>
              <a:rPr lang="en-US" sz="1600" dirty="0"/>
              <a:t>Assume a value for the number of nearest neighbors K and a prediction point x</a:t>
            </a:r>
            <a:r>
              <a:rPr lang="en-US" sz="1600" baseline="-25000" dirty="0"/>
              <a:t>o</a:t>
            </a:r>
            <a:r>
              <a:rPr lang="en-US" sz="1600" dirty="0"/>
              <a:t>.</a:t>
            </a:r>
          </a:p>
          <a:p>
            <a:pPr marL="342900" indent="-342900">
              <a:buAutoNum type="arabicPeriod"/>
            </a:pPr>
            <a:endParaRPr lang="en-US" sz="1600" dirty="0"/>
          </a:p>
          <a:p>
            <a:pPr marL="342900" indent="-342900">
              <a:buAutoNum type="arabicPeriod" startAt="2"/>
            </a:pPr>
            <a:r>
              <a:rPr lang="en-US" sz="1600" dirty="0"/>
              <a:t>KNN identifies the training observations No closest to the prediction point x</a:t>
            </a:r>
            <a:r>
              <a:rPr lang="en-US" sz="1600" baseline="-25000" dirty="0"/>
              <a:t>o</a:t>
            </a:r>
            <a:r>
              <a:rPr lang="en-US" sz="1600" dirty="0"/>
              <a:t>.</a:t>
            </a:r>
          </a:p>
          <a:p>
            <a:pPr marL="342900" indent="-342900">
              <a:buAutoNum type="arabicPeriod" startAt="2"/>
            </a:pPr>
            <a:endParaRPr lang="en-US" sz="1600" dirty="0"/>
          </a:p>
          <a:p>
            <a:pPr marL="342900" indent="-342900">
              <a:buAutoNum type="arabicPeriod" startAt="3"/>
            </a:pPr>
            <a:r>
              <a:rPr lang="en-US" sz="1600" dirty="0"/>
              <a:t>KNN estimates f (x</a:t>
            </a:r>
            <a:r>
              <a:rPr lang="en-US" sz="1600" baseline="-25000" dirty="0"/>
              <a:t>o</a:t>
            </a:r>
            <a:r>
              <a:rPr lang="en-US" sz="1600" dirty="0"/>
              <a:t>) using the average of all the responses in No, i.e.</a:t>
            </a:r>
          </a:p>
          <a:p>
            <a:pPr marL="342900" indent="-342900">
              <a:buAutoNum type="arabicPeriod" startAt="3"/>
            </a:pPr>
            <a:endParaRPr lang="en-US" sz="1600" dirty="0"/>
          </a:p>
          <a:p>
            <a:pPr marL="342900" indent="-342900">
              <a:buAutoNum type="arabicPeriod" startAt="3"/>
            </a:pPr>
            <a:endParaRPr lang="en-US" sz="1600" dirty="0"/>
          </a:p>
        </p:txBody>
      </p:sp>
      <p:pic>
        <p:nvPicPr>
          <p:cNvPr id="6" name="Picture 5">
            <a:extLst>
              <a:ext uri="{FF2B5EF4-FFF2-40B4-BE49-F238E27FC236}">
                <a16:creationId xmlns:a16="http://schemas.microsoft.com/office/drawing/2014/main" id="{27A416C7-A51A-40E6-9831-88B9192ED13D}"/>
              </a:ext>
            </a:extLst>
          </p:cNvPr>
          <p:cNvPicPr>
            <a:picLocks noChangeAspect="1"/>
          </p:cNvPicPr>
          <p:nvPr/>
        </p:nvPicPr>
        <p:blipFill>
          <a:blip r:embed="rId2"/>
          <a:stretch>
            <a:fillRect/>
          </a:stretch>
        </p:blipFill>
        <p:spPr>
          <a:xfrm>
            <a:off x="517241" y="2640151"/>
            <a:ext cx="2921283" cy="1270558"/>
          </a:xfrm>
          <a:prstGeom prst="rect">
            <a:avLst/>
          </a:prstGeom>
        </p:spPr>
      </p:pic>
    </p:spTree>
    <p:extLst>
      <p:ext uri="{BB962C8B-B14F-4D97-AF65-F5344CB8AC3E}">
        <p14:creationId xmlns:p14="http://schemas.microsoft.com/office/powerpoint/2010/main" val="1601005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3666-F575-468E-99BD-5D8BD410E68A}"/>
              </a:ext>
            </a:extLst>
          </p:cNvPr>
          <p:cNvSpPr>
            <a:spLocks noGrp="1"/>
          </p:cNvSpPr>
          <p:nvPr>
            <p:ph type="title"/>
          </p:nvPr>
        </p:nvSpPr>
        <p:spPr/>
        <p:txBody>
          <a:bodyPr/>
          <a:lstStyle/>
          <a:p>
            <a:r>
              <a:rPr lang="en-US" dirty="0"/>
              <a:t>Knn – some considerations</a:t>
            </a:r>
          </a:p>
        </p:txBody>
      </p:sp>
      <p:sp>
        <p:nvSpPr>
          <p:cNvPr id="3" name="Date Placeholder 2">
            <a:extLst>
              <a:ext uri="{FF2B5EF4-FFF2-40B4-BE49-F238E27FC236}">
                <a16:creationId xmlns:a16="http://schemas.microsoft.com/office/drawing/2014/main" id="{1047F099-504B-47E3-9E19-F40486943502}"/>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D8BAB9A9-AE6C-4527-B535-E550FD383487}"/>
              </a:ext>
            </a:extLst>
          </p:cNvPr>
          <p:cNvSpPr>
            <a:spLocks noGrp="1"/>
          </p:cNvSpPr>
          <p:nvPr>
            <p:ph type="sldNum" sz="quarter" idx="4"/>
          </p:nvPr>
        </p:nvSpPr>
        <p:spPr/>
        <p:txBody>
          <a:bodyPr/>
          <a:lstStyle/>
          <a:p>
            <a:r>
              <a:rPr lang="en-US"/>
              <a:t>Slide no. </a:t>
            </a:r>
            <a:fld id="{7240F3D1-AE27-48C7-9FC9-EF8542F23A88}" type="slidenum">
              <a:rPr lang="en-US" smtClean="0"/>
              <a:pPr/>
              <a:t>35</a:t>
            </a:fld>
            <a:endParaRPr lang="en-US" dirty="0"/>
          </a:p>
        </p:txBody>
      </p:sp>
      <p:sp>
        <p:nvSpPr>
          <p:cNvPr id="5" name="TextBox 4">
            <a:extLst>
              <a:ext uri="{FF2B5EF4-FFF2-40B4-BE49-F238E27FC236}">
                <a16:creationId xmlns:a16="http://schemas.microsoft.com/office/drawing/2014/main" id="{171F5B51-23D5-4CE8-A810-3A1252AA162D}"/>
              </a:ext>
            </a:extLst>
          </p:cNvPr>
          <p:cNvSpPr txBox="1"/>
          <p:nvPr/>
        </p:nvSpPr>
        <p:spPr>
          <a:xfrm>
            <a:off x="69850" y="971550"/>
            <a:ext cx="5321300" cy="584775"/>
          </a:xfrm>
          <a:prstGeom prst="rect">
            <a:avLst/>
          </a:prstGeom>
          <a:noFill/>
        </p:spPr>
        <p:txBody>
          <a:bodyPr wrap="square" rtlCol="0">
            <a:spAutoFit/>
          </a:bodyPr>
          <a:lstStyle/>
          <a:p>
            <a:pPr marL="342900" indent="-342900">
              <a:buAutoNum type="arabicPeriod"/>
            </a:pPr>
            <a:endParaRPr lang="en-US" sz="1600" dirty="0"/>
          </a:p>
          <a:p>
            <a:pPr marL="342900" indent="-342900">
              <a:buAutoNum type="arabicPeriod"/>
            </a:pPr>
            <a:endParaRPr lang="en-US" sz="1600" dirty="0"/>
          </a:p>
        </p:txBody>
      </p:sp>
      <p:graphicFrame>
        <p:nvGraphicFramePr>
          <p:cNvPr id="6" name="Table 5">
            <a:extLst>
              <a:ext uri="{FF2B5EF4-FFF2-40B4-BE49-F238E27FC236}">
                <a16:creationId xmlns:a16="http://schemas.microsoft.com/office/drawing/2014/main" id="{2425DB39-CAE6-4EDD-87D5-B5CD601AE0A5}"/>
              </a:ext>
            </a:extLst>
          </p:cNvPr>
          <p:cNvGraphicFramePr>
            <a:graphicFrameLocks noGrp="1"/>
          </p:cNvGraphicFramePr>
          <p:nvPr>
            <p:extLst>
              <p:ext uri="{D42A27DB-BD31-4B8C-83A1-F6EECF244321}">
                <p14:modId xmlns:p14="http://schemas.microsoft.com/office/powerpoint/2010/main" val="2916947978"/>
              </p:ext>
            </p:extLst>
          </p:nvPr>
        </p:nvGraphicFramePr>
        <p:xfrm>
          <a:off x="146050" y="980105"/>
          <a:ext cx="8928100" cy="3832860"/>
        </p:xfrm>
        <a:graphic>
          <a:graphicData uri="http://schemas.openxmlformats.org/drawingml/2006/table">
            <a:tbl>
              <a:tblPr firstRow="1" bandRow="1">
                <a:tableStyleId>{912C8C85-51F0-491E-9774-3900AFEF0FD7}</a:tableStyleId>
              </a:tblPr>
              <a:tblGrid>
                <a:gridCol w="1882623">
                  <a:extLst>
                    <a:ext uri="{9D8B030D-6E8A-4147-A177-3AD203B41FA5}">
                      <a16:colId xmlns:a16="http://schemas.microsoft.com/office/drawing/2014/main" val="2496005161"/>
                    </a:ext>
                  </a:extLst>
                </a:gridCol>
                <a:gridCol w="7045477">
                  <a:extLst>
                    <a:ext uri="{9D8B030D-6E8A-4147-A177-3AD203B41FA5}">
                      <a16:colId xmlns:a16="http://schemas.microsoft.com/office/drawing/2014/main" val="1885972842"/>
                    </a:ext>
                  </a:extLst>
                </a:gridCol>
              </a:tblGrid>
              <a:tr h="370840">
                <a:tc>
                  <a:txBody>
                    <a:bodyPr/>
                    <a:lstStyle/>
                    <a:p>
                      <a:r>
                        <a:rPr lang="en-US" dirty="0"/>
                        <a:t>considerations</a:t>
                      </a:r>
                    </a:p>
                  </a:txBody>
                  <a:tcPr/>
                </a:tc>
                <a:tc>
                  <a:txBody>
                    <a:bodyPr/>
                    <a:lstStyle/>
                    <a:p>
                      <a:r>
                        <a:rPr lang="en-US" dirty="0"/>
                        <a:t>Comments</a:t>
                      </a:r>
                    </a:p>
                  </a:txBody>
                  <a:tcPr/>
                </a:tc>
                <a:extLst>
                  <a:ext uri="{0D108BD9-81ED-4DB2-BD59-A6C34878D82A}">
                    <a16:rowId xmlns:a16="http://schemas.microsoft.com/office/drawing/2014/main" val="2384718499"/>
                  </a:ext>
                </a:extLst>
              </a:tr>
              <a:tr h="370840">
                <a:tc>
                  <a:txBody>
                    <a:bodyPr/>
                    <a:lstStyle/>
                    <a:p>
                      <a:r>
                        <a:rPr lang="en-US" dirty="0"/>
                        <a:t>Parametric or non parametric ?</a:t>
                      </a:r>
                    </a:p>
                  </a:txBody>
                  <a:tcPr/>
                </a:tc>
                <a:tc>
                  <a:txBody>
                    <a:bodyPr/>
                    <a:lstStyle/>
                    <a:p>
                      <a:r>
                        <a:rPr lang="en-US" dirty="0">
                          <a:solidFill>
                            <a:srgbClr val="00B0F0"/>
                          </a:solidFill>
                        </a:rPr>
                        <a:t>KNN</a:t>
                      </a:r>
                      <a:r>
                        <a:rPr lang="en-US" dirty="0"/>
                        <a:t> is a non-parametric machine learning algorithm</a:t>
                      </a:r>
                    </a:p>
                  </a:txBody>
                  <a:tcPr/>
                </a:tc>
                <a:extLst>
                  <a:ext uri="{0D108BD9-81ED-4DB2-BD59-A6C34878D82A}">
                    <a16:rowId xmlns:a16="http://schemas.microsoft.com/office/drawing/2014/main" val="120325548"/>
                  </a:ext>
                </a:extLst>
              </a:tr>
              <a:tr h="370840">
                <a:tc>
                  <a:txBody>
                    <a:bodyPr/>
                    <a:lstStyle/>
                    <a:p>
                      <a:r>
                        <a:rPr lang="en-US" dirty="0"/>
                        <a:t>Features normality?</a:t>
                      </a:r>
                    </a:p>
                  </a:txBody>
                  <a:tcPr/>
                </a:tc>
                <a:tc>
                  <a:txBody>
                    <a:bodyPr/>
                    <a:lstStyle/>
                    <a:p>
                      <a:r>
                        <a:rPr lang="en-US" dirty="0"/>
                        <a:t>Non-parametric means that </a:t>
                      </a:r>
                      <a:r>
                        <a:rPr lang="en-US" dirty="0">
                          <a:solidFill>
                            <a:srgbClr val="00B0F0"/>
                          </a:solidFill>
                        </a:rPr>
                        <a:t>KNN</a:t>
                      </a:r>
                      <a:r>
                        <a:rPr lang="en-US" dirty="0"/>
                        <a:t> </a:t>
                      </a:r>
                      <a:r>
                        <a:rPr lang="en-US" dirty="0">
                          <a:highlight>
                            <a:srgbClr val="FFFF00"/>
                          </a:highlight>
                        </a:rPr>
                        <a:t>does not make assumptions </a:t>
                      </a:r>
                      <a:r>
                        <a:rPr lang="en-US" dirty="0"/>
                        <a:t>about the distribution of the data it is modeling</a:t>
                      </a:r>
                    </a:p>
                  </a:txBody>
                  <a:tcPr/>
                </a:tc>
                <a:extLst>
                  <a:ext uri="{0D108BD9-81ED-4DB2-BD59-A6C34878D82A}">
                    <a16:rowId xmlns:a16="http://schemas.microsoft.com/office/drawing/2014/main" val="2904262489"/>
                  </a:ext>
                </a:extLst>
              </a:tr>
              <a:tr h="370840">
                <a:tc>
                  <a:txBody>
                    <a:bodyPr/>
                    <a:lstStyle/>
                    <a:p>
                      <a:r>
                        <a:rPr lang="en-US" dirty="0"/>
                        <a:t>Categorical features?</a:t>
                      </a:r>
                    </a:p>
                  </a:txBody>
                  <a:tcPr/>
                </a:tc>
                <a:tc>
                  <a:txBody>
                    <a:bodyPr/>
                    <a:lstStyle/>
                    <a:p>
                      <a:r>
                        <a:rPr lang="en-US" dirty="0"/>
                        <a:t>For binary and </a:t>
                      </a:r>
                      <a:r>
                        <a:rPr lang="en-US" dirty="0">
                          <a:solidFill>
                            <a:srgbClr val="0070C0"/>
                          </a:solidFill>
                        </a:rPr>
                        <a:t>ordinal</a:t>
                      </a:r>
                      <a:r>
                        <a:rPr lang="en-US" dirty="0"/>
                        <a:t>, converting to numbers makes sense. ***</a:t>
                      </a:r>
                    </a:p>
                    <a:p>
                      <a:r>
                        <a:rPr lang="en-US" dirty="0"/>
                        <a:t>But for </a:t>
                      </a:r>
                      <a:r>
                        <a:rPr lang="en-US" dirty="0">
                          <a:solidFill>
                            <a:srgbClr val="0070C0"/>
                          </a:solidFill>
                        </a:rPr>
                        <a:t>nominal</a:t>
                      </a:r>
                      <a:r>
                        <a:rPr lang="en-US" dirty="0"/>
                        <a:t>, it does not make sense.</a:t>
                      </a:r>
                    </a:p>
                  </a:txBody>
                  <a:tcPr/>
                </a:tc>
                <a:extLst>
                  <a:ext uri="{0D108BD9-81ED-4DB2-BD59-A6C34878D82A}">
                    <a16:rowId xmlns:a16="http://schemas.microsoft.com/office/drawing/2014/main" val="3143889332"/>
                  </a:ext>
                </a:extLst>
              </a:tr>
              <a:tr h="370840">
                <a:tc>
                  <a:txBody>
                    <a:bodyPr/>
                    <a:lstStyle/>
                    <a:p>
                      <a:r>
                        <a:rPr lang="en-US" dirty="0"/>
                        <a:t>Normalizing features?</a:t>
                      </a:r>
                    </a:p>
                  </a:txBody>
                  <a:tcPr/>
                </a:tc>
                <a:tc>
                  <a:txBody>
                    <a:bodyPr/>
                    <a:lstStyle/>
                    <a:p>
                      <a:r>
                        <a:rPr lang="en-US" dirty="0"/>
                        <a:t>Required</a:t>
                      </a:r>
                    </a:p>
                  </a:txBody>
                  <a:tcPr/>
                </a:tc>
                <a:extLst>
                  <a:ext uri="{0D108BD9-81ED-4DB2-BD59-A6C34878D82A}">
                    <a16:rowId xmlns:a16="http://schemas.microsoft.com/office/drawing/2014/main" val="2929814241"/>
                  </a:ext>
                </a:extLst>
              </a:tr>
              <a:tr h="370840">
                <a:tc>
                  <a:txBody>
                    <a:bodyPr/>
                    <a:lstStyle/>
                    <a:p>
                      <a:r>
                        <a:rPr lang="en-US" dirty="0"/>
                        <a:t>Affect of outliers?</a:t>
                      </a:r>
                    </a:p>
                  </a:txBody>
                  <a:tcPr/>
                </a:tc>
                <a:tc>
                  <a:txBody>
                    <a:bodyPr/>
                    <a:lstStyle/>
                    <a:p>
                      <a:r>
                        <a:rPr lang="en-US" dirty="0"/>
                        <a:t>Needs to be removed</a:t>
                      </a:r>
                    </a:p>
                  </a:txBody>
                  <a:tcPr/>
                </a:tc>
                <a:extLst>
                  <a:ext uri="{0D108BD9-81ED-4DB2-BD59-A6C34878D82A}">
                    <a16:rowId xmlns:a16="http://schemas.microsoft.com/office/drawing/2014/main" val="1441416153"/>
                  </a:ext>
                </a:extLst>
              </a:tr>
              <a:tr h="370840">
                <a:tc>
                  <a:txBody>
                    <a:bodyPr/>
                    <a:lstStyle/>
                    <a:p>
                      <a:r>
                        <a:rPr lang="en-US" dirty="0"/>
                        <a:t>All attributes are equally important</a:t>
                      </a:r>
                    </a:p>
                  </a:txBody>
                  <a:tcPr/>
                </a:tc>
                <a:tc>
                  <a:txBody>
                    <a:bodyPr/>
                    <a:lstStyle/>
                    <a:p>
                      <a:r>
                        <a:rPr lang="en-US" dirty="0">
                          <a:solidFill>
                            <a:srgbClr val="00B0F0"/>
                          </a:solidFill>
                        </a:rPr>
                        <a:t>KNN</a:t>
                      </a:r>
                      <a:r>
                        <a:rPr lang="en-US" dirty="0"/>
                        <a:t> assumes that all attributes are equally important. </a:t>
                      </a:r>
                      <a:r>
                        <a:rPr lang="en-US" dirty="0">
                          <a:highlight>
                            <a:srgbClr val="FFFF00"/>
                          </a:highlight>
                        </a:rPr>
                        <a:t>Feature </a:t>
                      </a:r>
                      <a:r>
                        <a:rPr lang="en-US" dirty="0" err="1">
                          <a:highlight>
                            <a:srgbClr val="FFFF00"/>
                          </a:highlight>
                        </a:rPr>
                        <a:t>Engg</a:t>
                      </a:r>
                      <a:r>
                        <a:rPr lang="en-US" dirty="0">
                          <a:highlight>
                            <a:srgbClr val="FFFF00"/>
                          </a:highlight>
                        </a:rPr>
                        <a:t> </a:t>
                      </a:r>
                      <a:r>
                        <a:rPr lang="en-US" dirty="0"/>
                        <a:t>required</a:t>
                      </a:r>
                    </a:p>
                    <a:p>
                      <a:endParaRPr lang="en-US" dirty="0"/>
                    </a:p>
                    <a:p>
                      <a:endParaRPr lang="en-US" dirty="0"/>
                    </a:p>
                  </a:txBody>
                  <a:tcPr/>
                </a:tc>
                <a:extLst>
                  <a:ext uri="{0D108BD9-81ED-4DB2-BD59-A6C34878D82A}">
                    <a16:rowId xmlns:a16="http://schemas.microsoft.com/office/drawing/2014/main" val="1884080125"/>
                  </a:ext>
                </a:extLst>
              </a:tr>
              <a:tr h="370840">
                <a:tc>
                  <a:txBody>
                    <a:bodyPr/>
                    <a:lstStyle/>
                    <a:p>
                      <a:r>
                        <a:rPr lang="en-US" dirty="0"/>
                        <a:t>Affect of features collinearity</a:t>
                      </a:r>
                    </a:p>
                  </a:txBody>
                  <a:tcPr/>
                </a:tc>
                <a:tc>
                  <a:txBody>
                    <a:bodyPr/>
                    <a:lstStyle/>
                    <a:p>
                      <a:r>
                        <a:rPr lang="en-US" dirty="0"/>
                        <a:t>KNN makes no assumption about the data. </a:t>
                      </a:r>
                    </a:p>
                  </a:txBody>
                  <a:tcPr/>
                </a:tc>
                <a:extLst>
                  <a:ext uri="{0D108BD9-81ED-4DB2-BD59-A6C34878D82A}">
                    <a16:rowId xmlns:a16="http://schemas.microsoft.com/office/drawing/2014/main" val="2423714275"/>
                  </a:ext>
                </a:extLst>
              </a:tr>
            </a:tbl>
          </a:graphicData>
        </a:graphic>
      </p:graphicFrame>
    </p:spTree>
    <p:extLst>
      <p:ext uri="{BB962C8B-B14F-4D97-AF65-F5344CB8AC3E}">
        <p14:creationId xmlns:p14="http://schemas.microsoft.com/office/powerpoint/2010/main" val="3277201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3666-F575-468E-99BD-5D8BD410E68A}"/>
              </a:ext>
            </a:extLst>
          </p:cNvPr>
          <p:cNvSpPr>
            <a:spLocks noGrp="1"/>
          </p:cNvSpPr>
          <p:nvPr>
            <p:ph type="title"/>
          </p:nvPr>
        </p:nvSpPr>
        <p:spPr/>
        <p:txBody>
          <a:bodyPr/>
          <a:lstStyle/>
          <a:p>
            <a:r>
              <a:rPr lang="en-US" dirty="0"/>
              <a:t>Knn – some considerations</a:t>
            </a:r>
          </a:p>
        </p:txBody>
      </p:sp>
      <p:sp>
        <p:nvSpPr>
          <p:cNvPr id="3" name="Date Placeholder 2">
            <a:extLst>
              <a:ext uri="{FF2B5EF4-FFF2-40B4-BE49-F238E27FC236}">
                <a16:creationId xmlns:a16="http://schemas.microsoft.com/office/drawing/2014/main" id="{1047F099-504B-47E3-9E19-F40486943502}"/>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D8BAB9A9-AE6C-4527-B535-E550FD383487}"/>
              </a:ext>
            </a:extLst>
          </p:cNvPr>
          <p:cNvSpPr>
            <a:spLocks noGrp="1"/>
          </p:cNvSpPr>
          <p:nvPr>
            <p:ph type="sldNum" sz="quarter" idx="4"/>
          </p:nvPr>
        </p:nvSpPr>
        <p:spPr/>
        <p:txBody>
          <a:bodyPr/>
          <a:lstStyle/>
          <a:p>
            <a:r>
              <a:rPr lang="en-US"/>
              <a:t>Slide no. </a:t>
            </a:r>
            <a:fld id="{7240F3D1-AE27-48C7-9FC9-EF8542F23A88}" type="slidenum">
              <a:rPr lang="en-US" smtClean="0"/>
              <a:pPr/>
              <a:t>36</a:t>
            </a:fld>
            <a:endParaRPr lang="en-US" dirty="0"/>
          </a:p>
        </p:txBody>
      </p:sp>
      <p:sp>
        <p:nvSpPr>
          <p:cNvPr id="5" name="TextBox 4">
            <a:extLst>
              <a:ext uri="{FF2B5EF4-FFF2-40B4-BE49-F238E27FC236}">
                <a16:creationId xmlns:a16="http://schemas.microsoft.com/office/drawing/2014/main" id="{171F5B51-23D5-4CE8-A810-3A1252AA162D}"/>
              </a:ext>
            </a:extLst>
          </p:cNvPr>
          <p:cNvSpPr txBox="1"/>
          <p:nvPr/>
        </p:nvSpPr>
        <p:spPr>
          <a:xfrm>
            <a:off x="69850" y="971550"/>
            <a:ext cx="5321300" cy="584775"/>
          </a:xfrm>
          <a:prstGeom prst="rect">
            <a:avLst/>
          </a:prstGeom>
          <a:noFill/>
        </p:spPr>
        <p:txBody>
          <a:bodyPr wrap="square" rtlCol="0">
            <a:spAutoFit/>
          </a:bodyPr>
          <a:lstStyle/>
          <a:p>
            <a:pPr marL="342900" indent="-342900">
              <a:buAutoNum type="arabicPeriod"/>
            </a:pPr>
            <a:endParaRPr lang="en-US" sz="1600" dirty="0"/>
          </a:p>
          <a:p>
            <a:pPr marL="342900" indent="-342900">
              <a:buAutoNum type="arabicPeriod"/>
            </a:pPr>
            <a:endParaRPr lang="en-US" sz="1600" dirty="0"/>
          </a:p>
        </p:txBody>
      </p:sp>
      <p:graphicFrame>
        <p:nvGraphicFramePr>
          <p:cNvPr id="6" name="Table 5">
            <a:extLst>
              <a:ext uri="{FF2B5EF4-FFF2-40B4-BE49-F238E27FC236}">
                <a16:creationId xmlns:a16="http://schemas.microsoft.com/office/drawing/2014/main" id="{2425DB39-CAE6-4EDD-87D5-B5CD601AE0A5}"/>
              </a:ext>
            </a:extLst>
          </p:cNvPr>
          <p:cNvGraphicFramePr>
            <a:graphicFrameLocks noGrp="1"/>
          </p:cNvGraphicFramePr>
          <p:nvPr>
            <p:extLst>
              <p:ext uri="{D42A27DB-BD31-4B8C-83A1-F6EECF244321}">
                <p14:modId xmlns:p14="http://schemas.microsoft.com/office/powerpoint/2010/main" val="3518256311"/>
              </p:ext>
            </p:extLst>
          </p:nvPr>
        </p:nvGraphicFramePr>
        <p:xfrm>
          <a:off x="139700" y="980105"/>
          <a:ext cx="8934450" cy="3319780"/>
        </p:xfrm>
        <a:graphic>
          <a:graphicData uri="http://schemas.openxmlformats.org/drawingml/2006/table">
            <a:tbl>
              <a:tblPr firstRow="1" bandRow="1">
                <a:tableStyleId>{912C8C85-51F0-491E-9774-3900AFEF0FD7}</a:tableStyleId>
              </a:tblPr>
              <a:tblGrid>
                <a:gridCol w="1950357">
                  <a:extLst>
                    <a:ext uri="{9D8B030D-6E8A-4147-A177-3AD203B41FA5}">
                      <a16:colId xmlns:a16="http://schemas.microsoft.com/office/drawing/2014/main" val="2496005161"/>
                    </a:ext>
                  </a:extLst>
                </a:gridCol>
                <a:gridCol w="6984093">
                  <a:extLst>
                    <a:ext uri="{9D8B030D-6E8A-4147-A177-3AD203B41FA5}">
                      <a16:colId xmlns:a16="http://schemas.microsoft.com/office/drawing/2014/main" val="1885972842"/>
                    </a:ext>
                  </a:extLst>
                </a:gridCol>
              </a:tblGrid>
              <a:tr h="370840">
                <a:tc>
                  <a:txBody>
                    <a:bodyPr/>
                    <a:lstStyle/>
                    <a:p>
                      <a:r>
                        <a:rPr lang="en-US" dirty="0"/>
                        <a:t>considerations</a:t>
                      </a:r>
                    </a:p>
                  </a:txBody>
                  <a:tcPr/>
                </a:tc>
                <a:tc>
                  <a:txBody>
                    <a:bodyPr/>
                    <a:lstStyle/>
                    <a:p>
                      <a:r>
                        <a:rPr lang="en-US" dirty="0"/>
                        <a:t>Comments</a:t>
                      </a:r>
                    </a:p>
                  </a:txBody>
                  <a:tcPr/>
                </a:tc>
                <a:extLst>
                  <a:ext uri="{0D108BD9-81ED-4DB2-BD59-A6C34878D82A}">
                    <a16:rowId xmlns:a16="http://schemas.microsoft.com/office/drawing/2014/main" val="2384718499"/>
                  </a:ext>
                </a:extLst>
              </a:tr>
              <a:tr h="370840">
                <a:tc>
                  <a:txBody>
                    <a:bodyPr/>
                    <a:lstStyle/>
                    <a:p>
                      <a:r>
                        <a:rPr lang="en-US" dirty="0"/>
                        <a:t>Noisy instances</a:t>
                      </a:r>
                    </a:p>
                  </a:txBody>
                  <a:tcPr/>
                </a:tc>
                <a:tc>
                  <a:txBody>
                    <a:bodyPr/>
                    <a:lstStyle/>
                    <a:p>
                      <a:pPr marL="285750" indent="-285750">
                        <a:buFont typeface="Arial" panose="020B0604020202020204" pitchFamily="34" charset="0"/>
                        <a:buChar char="•"/>
                      </a:pPr>
                      <a:r>
                        <a:rPr lang="en-US" dirty="0"/>
                        <a:t>Noisy instances are instances with a bad </a:t>
                      </a:r>
                      <a:r>
                        <a:rPr lang="en-US" dirty="0">
                          <a:solidFill>
                            <a:srgbClr val="00B0F0"/>
                          </a:solidFill>
                        </a:rPr>
                        <a:t>target</a:t>
                      </a:r>
                      <a:r>
                        <a:rPr lang="en-US" dirty="0"/>
                        <a:t> class. If the dataset is noisy , then by accident we might find an incorrectly classified training instance as the nearest one to our test instance.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Majority vote over K nearest neighbors instances .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Identification of reliable “prototypes” for each class</a:t>
                      </a:r>
                    </a:p>
                  </a:txBody>
                  <a:tcPr/>
                </a:tc>
                <a:extLst>
                  <a:ext uri="{0D108BD9-81ED-4DB2-BD59-A6C34878D82A}">
                    <a16:rowId xmlns:a16="http://schemas.microsoft.com/office/drawing/2014/main" val="3947009768"/>
                  </a:ext>
                </a:extLst>
              </a:tr>
              <a:tr h="370840">
                <a:tc>
                  <a:txBody>
                    <a:bodyPr/>
                    <a:lstStyle/>
                    <a:p>
                      <a:r>
                        <a:rPr lang="en-US" dirty="0"/>
                        <a:t>Identify noisy data</a:t>
                      </a:r>
                    </a:p>
                  </a:txBody>
                  <a:tcPr/>
                </a:tc>
                <a:tc>
                  <a:txBody>
                    <a:bodyPr/>
                    <a:lstStyle/>
                    <a:p>
                      <a:pPr marL="285750" indent="-285750">
                        <a:buFont typeface="Arial" panose="020B0604020202020204" pitchFamily="34" charset="0"/>
                        <a:buChar char="•"/>
                      </a:pPr>
                      <a:r>
                        <a:rPr lang="en-US" dirty="0"/>
                        <a:t>By changing the </a:t>
                      </a:r>
                      <a:r>
                        <a:rPr lang="en-US" dirty="0">
                          <a:solidFill>
                            <a:srgbClr val="00B0F0"/>
                          </a:solidFill>
                        </a:rPr>
                        <a:t>k,</a:t>
                      </a:r>
                      <a:r>
                        <a:rPr lang="en-US" dirty="0"/>
                        <a:t> if the accuracy </a:t>
                      </a:r>
                      <a:r>
                        <a:rPr lang="en-US" dirty="0">
                          <a:highlight>
                            <a:srgbClr val="FFFF00"/>
                          </a:highlight>
                        </a:rPr>
                        <a:t>changes a lot </a:t>
                      </a:r>
                      <a:r>
                        <a:rPr lang="en-US" dirty="0"/>
                        <a:t>between various settings of </a:t>
                      </a:r>
                      <a:r>
                        <a:rPr lang="en-US" dirty="0">
                          <a:solidFill>
                            <a:srgbClr val="00B0F0"/>
                          </a:solidFill>
                        </a:rPr>
                        <a:t>k</a:t>
                      </a:r>
                      <a:r>
                        <a:rPr lang="en-US" dirty="0"/>
                        <a:t> it's may be a noisy data set </a:t>
                      </a:r>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1789478332"/>
                  </a:ext>
                </a:extLst>
              </a:tr>
              <a:tr h="370840">
                <a:tc>
                  <a:txBody>
                    <a:bodyPr/>
                    <a:lstStyle/>
                    <a:p>
                      <a:r>
                        <a:rPr lang="en-US" dirty="0"/>
                        <a:t>Mixed data types (continuous and categorical)</a:t>
                      </a:r>
                    </a:p>
                  </a:txBody>
                  <a:tcPr/>
                </a:tc>
                <a:tc>
                  <a:txBody>
                    <a:bodyPr/>
                    <a:lstStyle/>
                    <a:p>
                      <a:pPr marL="285750" indent="-285750">
                        <a:buFont typeface="Arial" panose="020B0604020202020204" pitchFamily="34" charset="0"/>
                        <a:buChar char="•"/>
                      </a:pPr>
                      <a:r>
                        <a:rPr lang="en-US" dirty="0"/>
                        <a:t>Use GOWER method for distance calculation ** (not in scikit learn)</a:t>
                      </a:r>
                    </a:p>
                  </a:txBody>
                  <a:tcPr/>
                </a:tc>
                <a:extLst>
                  <a:ext uri="{0D108BD9-81ED-4DB2-BD59-A6C34878D82A}">
                    <a16:rowId xmlns:a16="http://schemas.microsoft.com/office/drawing/2014/main" val="2563203911"/>
                  </a:ext>
                </a:extLst>
              </a:tr>
            </a:tbl>
          </a:graphicData>
        </a:graphic>
      </p:graphicFrame>
    </p:spTree>
    <p:extLst>
      <p:ext uri="{BB962C8B-B14F-4D97-AF65-F5344CB8AC3E}">
        <p14:creationId xmlns:p14="http://schemas.microsoft.com/office/powerpoint/2010/main" val="3719221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CC4E-9030-4562-9D0E-112334DAC35E}"/>
              </a:ext>
            </a:extLst>
          </p:cNvPr>
          <p:cNvSpPr>
            <a:spLocks noGrp="1"/>
          </p:cNvSpPr>
          <p:nvPr>
            <p:ph type="title"/>
          </p:nvPr>
        </p:nvSpPr>
        <p:spPr/>
        <p:txBody>
          <a:bodyPr/>
          <a:lstStyle/>
          <a:p>
            <a:r>
              <a:rPr lang="en-US" dirty="0"/>
              <a:t>application</a:t>
            </a:r>
          </a:p>
        </p:txBody>
      </p:sp>
      <p:sp>
        <p:nvSpPr>
          <p:cNvPr id="3" name="Date Placeholder 2">
            <a:extLst>
              <a:ext uri="{FF2B5EF4-FFF2-40B4-BE49-F238E27FC236}">
                <a16:creationId xmlns:a16="http://schemas.microsoft.com/office/drawing/2014/main" id="{8D837996-92F6-4969-994D-1190297BB73A}"/>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CB7AA5E2-D756-4AAD-8956-80DB107B01A7}"/>
              </a:ext>
            </a:extLst>
          </p:cNvPr>
          <p:cNvSpPr>
            <a:spLocks noGrp="1"/>
          </p:cNvSpPr>
          <p:nvPr>
            <p:ph type="sldNum" sz="quarter" idx="4"/>
          </p:nvPr>
        </p:nvSpPr>
        <p:spPr/>
        <p:txBody>
          <a:bodyPr/>
          <a:lstStyle/>
          <a:p>
            <a:r>
              <a:rPr lang="en-US"/>
              <a:t>Slide no. </a:t>
            </a:r>
            <a:fld id="{7240F3D1-AE27-48C7-9FC9-EF8542F23A88}" type="slidenum">
              <a:rPr lang="en-US" smtClean="0"/>
              <a:pPr/>
              <a:t>37</a:t>
            </a:fld>
            <a:endParaRPr lang="en-US" dirty="0"/>
          </a:p>
        </p:txBody>
      </p:sp>
      <p:sp>
        <p:nvSpPr>
          <p:cNvPr id="5" name="Rectangle 4">
            <a:extLst>
              <a:ext uri="{FF2B5EF4-FFF2-40B4-BE49-F238E27FC236}">
                <a16:creationId xmlns:a16="http://schemas.microsoft.com/office/drawing/2014/main" id="{700AE079-09BB-4D7C-A87F-70CD6293A0FE}"/>
              </a:ext>
            </a:extLst>
          </p:cNvPr>
          <p:cNvSpPr/>
          <p:nvPr/>
        </p:nvSpPr>
        <p:spPr>
          <a:xfrm>
            <a:off x="80682" y="891540"/>
            <a:ext cx="8963426" cy="3293209"/>
          </a:xfrm>
          <a:prstGeom prst="rect">
            <a:avLst/>
          </a:prstGeom>
        </p:spPr>
        <p:txBody>
          <a:bodyPr wrap="square">
            <a:spAutoFit/>
          </a:bodyPr>
          <a:lstStyle/>
          <a:p>
            <a:pPr marL="285750" indent="-285750">
              <a:buFont typeface="Arial" panose="020B0604020202020204" pitchFamily="34" charset="0"/>
              <a:buChar char="•"/>
            </a:pPr>
            <a:r>
              <a:rPr lang="en-US" sz="1600" b="1" dirty="0"/>
              <a:t>Text mining</a:t>
            </a:r>
          </a:p>
          <a:p>
            <a:pPr marL="742950" lvl="1" indent="-285750">
              <a:buFont typeface="Arial" panose="020B0604020202020204" pitchFamily="34" charset="0"/>
              <a:buChar char="•"/>
            </a:pPr>
            <a:r>
              <a:rPr lang="en-US" sz="1600" dirty="0">
                <a:solidFill>
                  <a:srgbClr val="0070C0"/>
                </a:solidFill>
              </a:rPr>
              <a:t>k-NN</a:t>
            </a:r>
            <a:r>
              <a:rPr lang="en-US" sz="1600" dirty="0"/>
              <a:t> is often used in </a:t>
            </a:r>
            <a:r>
              <a:rPr lang="en-US" sz="1600" dirty="0">
                <a:highlight>
                  <a:srgbClr val="FFFF00"/>
                </a:highlight>
              </a:rPr>
              <a:t>search applications </a:t>
            </a:r>
            <a:r>
              <a:rPr lang="en-US" sz="1600" dirty="0"/>
              <a:t>where we are looking for “similar” items; </a:t>
            </a:r>
          </a:p>
          <a:p>
            <a:pPr marL="1200150" lvl="2" indent="-285750">
              <a:buFont typeface="Arial" panose="020B0604020202020204" pitchFamily="34" charset="0"/>
              <a:buChar char="•"/>
            </a:pPr>
            <a:r>
              <a:rPr lang="en-US" sz="1600" dirty="0"/>
              <a:t>when our task is some form of “find items similar to this one”. </a:t>
            </a:r>
          </a:p>
          <a:p>
            <a:pPr marL="1200150" lvl="2"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searching for </a:t>
            </a:r>
            <a:r>
              <a:rPr lang="en-US" sz="1600" dirty="0">
                <a:highlight>
                  <a:srgbClr val="FFFF00"/>
                </a:highlight>
              </a:rPr>
              <a:t>semantically similar </a:t>
            </a:r>
            <a:r>
              <a:rPr lang="en-US" sz="1600" dirty="0"/>
              <a:t>documents (i.e., documents containing similar topics), this is referred to as </a:t>
            </a:r>
            <a:r>
              <a:rPr lang="en-US" sz="1600" dirty="0">
                <a:solidFill>
                  <a:srgbClr val="0070C0"/>
                </a:solidFill>
              </a:rPr>
              <a:t>Concept Search</a:t>
            </a:r>
          </a:p>
          <a:p>
            <a:pPr marL="742950" lvl="1" indent="-285750">
              <a:buFont typeface="Arial" panose="020B0604020202020204" pitchFamily="34" charset="0"/>
              <a:buChar char="•"/>
            </a:pPr>
            <a:endParaRPr lang="en-US" sz="1600" dirty="0">
              <a:solidFill>
                <a:srgbClr val="0070C0"/>
              </a:solidFill>
            </a:endParaRPr>
          </a:p>
          <a:p>
            <a:pPr marL="742950" lvl="1" indent="-285750">
              <a:buFont typeface="Arial" panose="020B0604020202020204" pitchFamily="34" charset="0"/>
              <a:buChar char="•"/>
            </a:pPr>
            <a:r>
              <a:rPr lang="en-US" sz="1600" dirty="0">
                <a:solidFill>
                  <a:srgbClr val="0070C0"/>
                </a:solidFill>
              </a:rPr>
              <a:t>Recommender Systems -</a:t>
            </a:r>
            <a:r>
              <a:rPr lang="en-US" sz="1600" dirty="0"/>
              <a:t> If you know a user likes a particular item, then you can recommend similar items for them. </a:t>
            </a:r>
          </a:p>
          <a:p>
            <a:pPr marL="1200150" lvl="2" indent="-285750">
              <a:buFont typeface="Arial" panose="020B0604020202020204" pitchFamily="34" charset="0"/>
              <a:buChar char="•"/>
            </a:pPr>
            <a:r>
              <a:rPr lang="en-US" sz="1600" dirty="0"/>
              <a:t>To find similar items, compare the set of users who like each item—</a:t>
            </a:r>
          </a:p>
          <a:p>
            <a:pPr marL="1200150" lvl="2" indent="-285750">
              <a:buFont typeface="Arial" panose="020B0604020202020204" pitchFamily="34" charset="0"/>
              <a:buChar char="•"/>
            </a:pPr>
            <a:r>
              <a:rPr lang="en-US" sz="1600" dirty="0"/>
              <a:t>recommending products, media to consume, or even ‘recommending’ advertisements to display to a user!</a:t>
            </a:r>
          </a:p>
          <a:p>
            <a:pPr marL="7429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608808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CC4E-9030-4562-9D0E-112334DAC35E}"/>
              </a:ext>
            </a:extLst>
          </p:cNvPr>
          <p:cNvSpPr>
            <a:spLocks noGrp="1"/>
          </p:cNvSpPr>
          <p:nvPr>
            <p:ph type="title"/>
          </p:nvPr>
        </p:nvSpPr>
        <p:spPr/>
        <p:txBody>
          <a:bodyPr/>
          <a:lstStyle/>
          <a:p>
            <a:r>
              <a:rPr lang="en-US" dirty="0"/>
              <a:t>application</a:t>
            </a:r>
          </a:p>
        </p:txBody>
      </p:sp>
      <p:sp>
        <p:nvSpPr>
          <p:cNvPr id="3" name="Date Placeholder 2">
            <a:extLst>
              <a:ext uri="{FF2B5EF4-FFF2-40B4-BE49-F238E27FC236}">
                <a16:creationId xmlns:a16="http://schemas.microsoft.com/office/drawing/2014/main" id="{8D837996-92F6-4969-994D-1190297BB73A}"/>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CB7AA5E2-D756-4AAD-8956-80DB107B01A7}"/>
              </a:ext>
            </a:extLst>
          </p:cNvPr>
          <p:cNvSpPr>
            <a:spLocks noGrp="1"/>
          </p:cNvSpPr>
          <p:nvPr>
            <p:ph type="sldNum" sz="quarter" idx="4"/>
          </p:nvPr>
        </p:nvSpPr>
        <p:spPr/>
        <p:txBody>
          <a:bodyPr/>
          <a:lstStyle/>
          <a:p>
            <a:r>
              <a:rPr lang="en-US"/>
              <a:t>Slide no. </a:t>
            </a:r>
            <a:fld id="{7240F3D1-AE27-48C7-9FC9-EF8542F23A88}" type="slidenum">
              <a:rPr lang="en-US" smtClean="0"/>
              <a:pPr/>
              <a:t>38</a:t>
            </a:fld>
            <a:endParaRPr lang="en-US" dirty="0"/>
          </a:p>
        </p:txBody>
      </p:sp>
      <p:sp>
        <p:nvSpPr>
          <p:cNvPr id="5" name="Rectangle 4">
            <a:extLst>
              <a:ext uri="{FF2B5EF4-FFF2-40B4-BE49-F238E27FC236}">
                <a16:creationId xmlns:a16="http://schemas.microsoft.com/office/drawing/2014/main" id="{700AE079-09BB-4D7C-A87F-70CD6293A0FE}"/>
              </a:ext>
            </a:extLst>
          </p:cNvPr>
          <p:cNvSpPr/>
          <p:nvPr/>
        </p:nvSpPr>
        <p:spPr>
          <a:xfrm>
            <a:off x="80682" y="891540"/>
            <a:ext cx="4890888" cy="3785652"/>
          </a:xfrm>
          <a:prstGeom prst="rect">
            <a:avLst/>
          </a:prstGeom>
        </p:spPr>
        <p:txBody>
          <a:bodyPr wrap="square">
            <a:spAutoFit/>
          </a:bodyPr>
          <a:lstStyle/>
          <a:p>
            <a:pPr marL="285750" indent="-285750">
              <a:buFont typeface="Arial" panose="020B0604020202020204" pitchFamily="34" charset="0"/>
              <a:buChar char="•"/>
            </a:pPr>
            <a:r>
              <a:rPr lang="en-US" sz="1600" b="1" dirty="0"/>
              <a:t>Finance</a:t>
            </a:r>
          </a:p>
          <a:p>
            <a:pPr marL="742950" lvl="1" indent="-285750">
              <a:buFont typeface="Arial" panose="020B0604020202020204" pitchFamily="34" charset="0"/>
              <a:buChar char="•"/>
            </a:pPr>
            <a:r>
              <a:rPr lang="en-US" sz="1600" dirty="0">
                <a:solidFill>
                  <a:srgbClr val="0070C0"/>
                </a:solidFill>
              </a:rPr>
              <a:t>Stock market forecasting</a:t>
            </a:r>
          </a:p>
          <a:p>
            <a:pPr marL="742950" lvl="1" indent="-285750">
              <a:buFont typeface="Arial" panose="020B0604020202020204" pitchFamily="34" charset="0"/>
              <a:buChar char="•"/>
            </a:pPr>
            <a:r>
              <a:rPr lang="en-US" sz="1600" dirty="0"/>
              <a:t>Best time to purchase the stocks</a:t>
            </a:r>
          </a:p>
          <a:p>
            <a:pPr marL="742950" lvl="1" indent="-285750">
              <a:buFont typeface="Arial" panose="020B0604020202020204" pitchFamily="34" charset="0"/>
              <a:buChar char="•"/>
            </a:pPr>
            <a:r>
              <a:rPr lang="en-US" sz="1600" dirty="0"/>
              <a:t>what stocks to purchase.</a:t>
            </a:r>
          </a:p>
          <a:p>
            <a:pPr marL="742950" lvl="1" indent="-285750">
              <a:buFont typeface="Arial" panose="020B0604020202020204" pitchFamily="34" charset="0"/>
              <a:buChar char="•"/>
            </a:pPr>
            <a:r>
              <a:rPr lang="en-US" sz="1600" dirty="0"/>
              <a:t>Forecasting stock market: Predict the price of a</a:t>
            </a:r>
          </a:p>
          <a:p>
            <a:pPr marL="742950" lvl="1" indent="-285750">
              <a:buFont typeface="Arial" panose="020B0604020202020204" pitchFamily="34" charset="0"/>
              <a:buChar char="•"/>
            </a:pPr>
            <a:r>
              <a:rPr lang="en-US" sz="1600" dirty="0"/>
              <a:t>stock, on the basis of company performance</a:t>
            </a:r>
          </a:p>
          <a:p>
            <a:pPr marL="742950" lvl="1" indent="-285750">
              <a:buFont typeface="Arial" panose="020B0604020202020204" pitchFamily="34" charset="0"/>
              <a:buChar char="•"/>
            </a:pPr>
            <a:r>
              <a:rPr lang="en-US" sz="1600" dirty="0"/>
              <a:t>measures and economic data.</a:t>
            </a:r>
          </a:p>
          <a:p>
            <a:pPr lvl="2"/>
            <a:r>
              <a:rPr lang="en-US" sz="1600" dirty="0"/>
              <a:t> Currency exchange rate</a:t>
            </a:r>
          </a:p>
          <a:p>
            <a:pPr lvl="2"/>
            <a:r>
              <a:rPr lang="en-US" sz="1600" dirty="0"/>
              <a:t> Bank bankruptcies</a:t>
            </a:r>
          </a:p>
          <a:p>
            <a:pPr lvl="2"/>
            <a:r>
              <a:rPr lang="en-US" sz="1600" dirty="0"/>
              <a:t> Understanding and managing financial risk</a:t>
            </a:r>
          </a:p>
          <a:p>
            <a:pPr lvl="2"/>
            <a:r>
              <a:rPr lang="en-US" sz="1600" dirty="0"/>
              <a:t> Trading futures</a:t>
            </a:r>
          </a:p>
          <a:p>
            <a:pPr lvl="2"/>
            <a:r>
              <a:rPr lang="en-US" sz="1600" dirty="0"/>
              <a:t> Credit rating</a:t>
            </a:r>
          </a:p>
          <a:p>
            <a:pPr lvl="2"/>
            <a:r>
              <a:rPr lang="en-US" sz="1600" dirty="0"/>
              <a:t> Loan management</a:t>
            </a:r>
          </a:p>
          <a:p>
            <a:pPr lvl="2"/>
            <a:r>
              <a:rPr lang="en-US" sz="1600" dirty="0"/>
              <a:t> Bank customer profiling</a:t>
            </a:r>
          </a:p>
          <a:p>
            <a:pPr lvl="2"/>
            <a:r>
              <a:rPr lang="en-US" sz="1600" dirty="0"/>
              <a:t> Money laundering analyses </a:t>
            </a:r>
          </a:p>
        </p:txBody>
      </p:sp>
      <p:sp>
        <p:nvSpPr>
          <p:cNvPr id="6" name="Rectangle 5">
            <a:extLst>
              <a:ext uri="{FF2B5EF4-FFF2-40B4-BE49-F238E27FC236}">
                <a16:creationId xmlns:a16="http://schemas.microsoft.com/office/drawing/2014/main" id="{8F338FF1-AA7E-403D-B386-DBF10FD01A9F}"/>
              </a:ext>
            </a:extLst>
          </p:cNvPr>
          <p:cNvSpPr/>
          <p:nvPr/>
        </p:nvSpPr>
        <p:spPr>
          <a:xfrm>
            <a:off x="5040726" y="945328"/>
            <a:ext cx="4091748" cy="2062103"/>
          </a:xfrm>
          <a:prstGeom prst="rect">
            <a:avLst/>
          </a:prstGeom>
        </p:spPr>
        <p:txBody>
          <a:bodyPr wrap="square">
            <a:spAutoFit/>
          </a:bodyPr>
          <a:lstStyle/>
          <a:p>
            <a:pPr marL="285750" indent="-285750">
              <a:buFont typeface="Arial" panose="020B0604020202020204" pitchFamily="34" charset="0"/>
              <a:buChar char="•"/>
            </a:pPr>
            <a:r>
              <a:rPr lang="en-US" sz="1600" b="1" dirty="0"/>
              <a:t>Medicine</a:t>
            </a:r>
          </a:p>
          <a:p>
            <a:pPr marL="742950" lvl="1" indent="-285750">
              <a:buFont typeface="Arial" panose="020B0604020202020204" pitchFamily="34" charset="0"/>
              <a:buChar char="•"/>
            </a:pPr>
            <a:r>
              <a:rPr lang="en-US" sz="1600" dirty="0"/>
              <a:t>Estimate the amount of glucose in the blood of a diabetic person, from the infrared absorption spectrum of that person’s blood.</a:t>
            </a:r>
          </a:p>
          <a:p>
            <a:pPr marL="742950" lvl="1" indent="-285750">
              <a:buFont typeface="Arial" panose="020B0604020202020204" pitchFamily="34" charset="0"/>
              <a:buChar char="•"/>
            </a:pPr>
            <a:r>
              <a:rPr lang="en-US" sz="1600" dirty="0"/>
              <a:t>Identify the risk factors for prostate cancer, based on clinical and demographic variables. </a:t>
            </a:r>
          </a:p>
        </p:txBody>
      </p:sp>
      <p:sp>
        <p:nvSpPr>
          <p:cNvPr id="7" name="Rectangle 6">
            <a:extLst>
              <a:ext uri="{FF2B5EF4-FFF2-40B4-BE49-F238E27FC236}">
                <a16:creationId xmlns:a16="http://schemas.microsoft.com/office/drawing/2014/main" id="{626EA5BC-DB6E-4A5F-BAF8-CBE320D74CA4}"/>
              </a:ext>
            </a:extLst>
          </p:cNvPr>
          <p:cNvSpPr/>
          <p:nvPr/>
        </p:nvSpPr>
        <p:spPr>
          <a:xfrm>
            <a:off x="5040726" y="2891942"/>
            <a:ext cx="2818400" cy="338554"/>
          </a:xfrm>
          <a:prstGeom prst="rect">
            <a:avLst/>
          </a:prstGeom>
        </p:spPr>
        <p:txBody>
          <a:bodyPr wrap="none">
            <a:spAutoFit/>
          </a:bodyPr>
          <a:lstStyle/>
          <a:p>
            <a:pPr marL="285750" indent="-285750">
              <a:buFont typeface="Arial" panose="020B0604020202020204" pitchFamily="34" charset="0"/>
              <a:buChar char="•"/>
            </a:pPr>
            <a:r>
              <a:rPr lang="en-US" sz="1600" b="1" dirty="0"/>
              <a:t>Recommender Systems</a:t>
            </a:r>
          </a:p>
        </p:txBody>
      </p:sp>
    </p:spTree>
    <p:extLst>
      <p:ext uri="{BB962C8B-B14F-4D97-AF65-F5344CB8AC3E}">
        <p14:creationId xmlns:p14="http://schemas.microsoft.com/office/powerpoint/2010/main" val="905629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C6912-28BF-4ABF-86E1-38AD337D0555}"/>
              </a:ext>
            </a:extLst>
          </p:cNvPr>
          <p:cNvSpPr>
            <a:spLocks noGrp="1"/>
          </p:cNvSpPr>
          <p:nvPr>
            <p:ph type="title"/>
          </p:nvPr>
        </p:nvSpPr>
        <p:spPr/>
        <p:txBody>
          <a:bodyPr/>
          <a:lstStyle/>
          <a:p>
            <a:r>
              <a:rPr lang="en-US" dirty="0"/>
              <a:t>Weighted K Nearest Neighbor</a:t>
            </a:r>
          </a:p>
        </p:txBody>
      </p:sp>
      <p:sp>
        <p:nvSpPr>
          <p:cNvPr id="5" name="Rectangle 4">
            <a:extLst>
              <a:ext uri="{FF2B5EF4-FFF2-40B4-BE49-F238E27FC236}">
                <a16:creationId xmlns:a16="http://schemas.microsoft.com/office/drawing/2014/main" id="{D54E1A21-D18C-46DB-B041-EA4F7A646AB4}"/>
              </a:ext>
            </a:extLst>
          </p:cNvPr>
          <p:cNvSpPr/>
          <p:nvPr/>
        </p:nvSpPr>
        <p:spPr>
          <a:xfrm>
            <a:off x="126749" y="1052947"/>
            <a:ext cx="8211006" cy="2308324"/>
          </a:xfrm>
          <a:prstGeom prst="rect">
            <a:avLst/>
          </a:prstGeom>
        </p:spPr>
        <p:txBody>
          <a:bodyPr wrap="square">
            <a:spAutoFit/>
          </a:bodyPr>
          <a:lstStyle/>
          <a:p>
            <a:r>
              <a:rPr lang="en-US" sz="1600" b="1" dirty="0"/>
              <a:t>Approach 1</a:t>
            </a:r>
          </a:p>
          <a:p>
            <a:endParaRPr lang="en-US" sz="1600" b="1" dirty="0"/>
          </a:p>
          <a:p>
            <a:pPr marL="285750" indent="-285750">
              <a:buFont typeface="Arial" panose="020B0604020202020204" pitchFamily="34" charset="0"/>
              <a:buChar char="•"/>
            </a:pPr>
            <a:r>
              <a:rPr lang="en-US" sz="1600" dirty="0"/>
              <a:t>Associate weights with the attributes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Assign weights according to the relevance of attributes</a:t>
            </a:r>
          </a:p>
          <a:p>
            <a:pPr marL="742950" lvl="1" indent="-285750">
              <a:buFont typeface="Arial" panose="020B0604020202020204" pitchFamily="34" charset="0"/>
              <a:buChar char="•"/>
            </a:pPr>
            <a:r>
              <a:rPr lang="en-US" sz="1600" dirty="0"/>
              <a:t>Assign random weights</a:t>
            </a:r>
          </a:p>
          <a:p>
            <a:pPr marL="742950" lvl="1" indent="-285750">
              <a:buFont typeface="Arial" panose="020B0604020202020204" pitchFamily="34" charset="0"/>
              <a:buChar char="•"/>
            </a:pPr>
            <a:r>
              <a:rPr lang="en-US" sz="1600" dirty="0"/>
              <a:t>Calculate the classification error</a:t>
            </a:r>
          </a:p>
          <a:p>
            <a:pPr marL="742950" lvl="1" indent="-285750">
              <a:buFont typeface="Arial" panose="020B0604020202020204" pitchFamily="34" charset="0"/>
              <a:buChar char="•"/>
            </a:pPr>
            <a:r>
              <a:rPr lang="en-US" sz="1600" dirty="0"/>
              <a:t>Adjust the weights according to the error</a:t>
            </a:r>
          </a:p>
          <a:p>
            <a:pPr marL="742950" lvl="1" indent="-285750">
              <a:buFont typeface="Arial" panose="020B0604020202020204" pitchFamily="34" charset="0"/>
              <a:buChar char="•"/>
            </a:pPr>
            <a:r>
              <a:rPr lang="en-US" sz="1600" dirty="0"/>
              <a:t>Repeat till acceptable level of accuracy is reached</a:t>
            </a:r>
          </a:p>
        </p:txBody>
      </p:sp>
      <p:sp>
        <p:nvSpPr>
          <p:cNvPr id="7" name="Date Placeholder 6">
            <a:extLst>
              <a:ext uri="{FF2B5EF4-FFF2-40B4-BE49-F238E27FC236}">
                <a16:creationId xmlns:a16="http://schemas.microsoft.com/office/drawing/2014/main" id="{7EACA8DC-B3D4-4A41-9664-23F91595B615}"/>
              </a:ext>
            </a:extLst>
          </p:cNvPr>
          <p:cNvSpPr>
            <a:spLocks noGrp="1"/>
          </p:cNvSpPr>
          <p:nvPr>
            <p:ph type="dt" sz="half" idx="10"/>
          </p:nvPr>
        </p:nvSpPr>
        <p:spPr/>
        <p:txBody>
          <a:bodyPr/>
          <a:lstStyle/>
          <a:p>
            <a:fld id="{B49FFACD-92E7-4BFB-B166-99B152766875}" type="datetime1">
              <a:rPr lang="en-US" smtClean="0"/>
              <a:t>2/18/19</a:t>
            </a:fld>
            <a:endParaRPr lang="en-US"/>
          </a:p>
        </p:txBody>
      </p:sp>
      <p:sp>
        <p:nvSpPr>
          <p:cNvPr id="8" name="Slide Number Placeholder 7">
            <a:extLst>
              <a:ext uri="{FF2B5EF4-FFF2-40B4-BE49-F238E27FC236}">
                <a16:creationId xmlns:a16="http://schemas.microsoft.com/office/drawing/2014/main" id="{761DDDF1-7ACE-41D2-8958-10DA72E934DB}"/>
              </a:ext>
            </a:extLst>
          </p:cNvPr>
          <p:cNvSpPr>
            <a:spLocks noGrp="1"/>
          </p:cNvSpPr>
          <p:nvPr>
            <p:ph type="sldNum" sz="quarter" idx="4"/>
          </p:nvPr>
        </p:nvSpPr>
        <p:spPr/>
        <p:txBody>
          <a:bodyPr/>
          <a:lstStyle/>
          <a:p>
            <a:r>
              <a:rPr lang="en-US"/>
              <a:t>Slide no. </a:t>
            </a:r>
            <a:fld id="{7240F3D1-AE27-48C7-9FC9-EF8542F23A88}" type="slidenum">
              <a:rPr lang="en-US" smtClean="0"/>
              <a:pPr/>
              <a:t>39</a:t>
            </a:fld>
            <a:endParaRPr lang="en-US" dirty="0"/>
          </a:p>
        </p:txBody>
      </p:sp>
    </p:spTree>
    <p:extLst>
      <p:ext uri="{BB962C8B-B14F-4D97-AF65-F5344CB8AC3E}">
        <p14:creationId xmlns:p14="http://schemas.microsoft.com/office/powerpoint/2010/main" val="155020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2398F-E085-4455-9F18-7543455E971E}"/>
              </a:ext>
            </a:extLst>
          </p:cNvPr>
          <p:cNvSpPr>
            <a:spLocks noGrp="1"/>
          </p:cNvSpPr>
          <p:nvPr>
            <p:ph type="title"/>
          </p:nvPr>
        </p:nvSpPr>
        <p:spPr/>
        <p:txBody>
          <a:bodyPr/>
          <a:lstStyle/>
          <a:p>
            <a:r>
              <a:rPr lang="en-US" dirty="0"/>
              <a:t>Knn – what it is</a:t>
            </a:r>
          </a:p>
        </p:txBody>
      </p:sp>
      <p:sp>
        <p:nvSpPr>
          <p:cNvPr id="3" name="Date Placeholder 2">
            <a:extLst>
              <a:ext uri="{FF2B5EF4-FFF2-40B4-BE49-F238E27FC236}">
                <a16:creationId xmlns:a16="http://schemas.microsoft.com/office/drawing/2014/main" id="{BC475450-C28B-4AE6-BC72-FEF48A8E4DE0}"/>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E2C5CB4C-B157-42D2-8DE7-E7A09ED0C6FE}"/>
              </a:ext>
            </a:extLst>
          </p:cNvPr>
          <p:cNvSpPr>
            <a:spLocks noGrp="1"/>
          </p:cNvSpPr>
          <p:nvPr>
            <p:ph type="sldNum" sz="quarter" idx="4"/>
          </p:nvPr>
        </p:nvSpPr>
        <p:spPr/>
        <p:txBody>
          <a:bodyPr/>
          <a:lstStyle/>
          <a:p>
            <a:r>
              <a:rPr lang="en-US"/>
              <a:t>Slide no. </a:t>
            </a:r>
            <a:fld id="{7240F3D1-AE27-48C7-9FC9-EF8542F23A88}" type="slidenum">
              <a:rPr lang="en-US" smtClean="0"/>
              <a:pPr/>
              <a:t>4</a:t>
            </a:fld>
            <a:endParaRPr lang="en-US" dirty="0"/>
          </a:p>
        </p:txBody>
      </p:sp>
      <p:sp>
        <p:nvSpPr>
          <p:cNvPr id="5" name="Rectangle 4">
            <a:extLst>
              <a:ext uri="{FF2B5EF4-FFF2-40B4-BE49-F238E27FC236}">
                <a16:creationId xmlns:a16="http://schemas.microsoft.com/office/drawing/2014/main" id="{008401A5-8A82-495F-B426-B4D6866EE080}"/>
              </a:ext>
            </a:extLst>
          </p:cNvPr>
          <p:cNvSpPr/>
          <p:nvPr/>
        </p:nvSpPr>
        <p:spPr>
          <a:xfrm>
            <a:off x="52466" y="1002089"/>
            <a:ext cx="8964118" cy="2585323"/>
          </a:xfrm>
          <a:prstGeom prst="rect">
            <a:avLst/>
          </a:prstGeom>
        </p:spPr>
        <p:txBody>
          <a:bodyPr wrap="square">
            <a:spAutoFit/>
          </a:bodyPr>
          <a:lstStyle/>
          <a:p>
            <a:r>
              <a:rPr lang="en-US" dirty="0"/>
              <a:t>KNN can be used for both </a:t>
            </a:r>
            <a:r>
              <a:rPr lang="en-US" dirty="0">
                <a:solidFill>
                  <a:srgbClr val="0070C0"/>
                </a:solidFill>
              </a:rPr>
              <a:t>classification</a:t>
            </a:r>
            <a:r>
              <a:rPr lang="en-US" dirty="0"/>
              <a:t> and </a:t>
            </a:r>
            <a:r>
              <a:rPr lang="en-US" dirty="0">
                <a:solidFill>
                  <a:srgbClr val="0070C0"/>
                </a:solidFill>
              </a:rPr>
              <a:t>regression</a:t>
            </a:r>
            <a:r>
              <a:rPr lang="en-US" dirty="0"/>
              <a:t> predictive problems. </a:t>
            </a:r>
          </a:p>
          <a:p>
            <a:endParaRPr lang="en-US" dirty="0"/>
          </a:p>
          <a:p>
            <a:r>
              <a:rPr lang="en-US" dirty="0"/>
              <a:t>KNN falls in the </a:t>
            </a:r>
            <a:r>
              <a:rPr lang="en-US" dirty="0">
                <a:solidFill>
                  <a:srgbClr val="0070C0"/>
                </a:solidFill>
              </a:rPr>
              <a:t>supervised learning family </a:t>
            </a:r>
            <a:r>
              <a:rPr lang="en-US" dirty="0"/>
              <a:t>of algorithms. </a:t>
            </a:r>
          </a:p>
          <a:p>
            <a:endParaRPr lang="en-US" dirty="0"/>
          </a:p>
          <a:p>
            <a:r>
              <a:rPr lang="en-US" dirty="0"/>
              <a:t>Informally, this means that we are given a </a:t>
            </a:r>
            <a:r>
              <a:rPr lang="en-US" dirty="0">
                <a:solidFill>
                  <a:srgbClr val="0070C0"/>
                </a:solidFill>
              </a:rPr>
              <a:t>labelled</a:t>
            </a:r>
            <a:r>
              <a:rPr lang="en-US" dirty="0"/>
              <a:t> dataset consisting of training observations  (x, y)  and would like to capture the relationship between  x  and  y. </a:t>
            </a:r>
          </a:p>
          <a:p>
            <a:endParaRPr lang="en-US" dirty="0"/>
          </a:p>
          <a:p>
            <a:r>
              <a:rPr lang="en-US" dirty="0"/>
              <a:t>More formally, our goal is to learn a function  </a:t>
            </a:r>
            <a:r>
              <a:rPr lang="en-US" dirty="0">
                <a:highlight>
                  <a:srgbClr val="00FFFF"/>
                </a:highlight>
              </a:rPr>
              <a:t>h:X→Y</a:t>
            </a:r>
            <a:r>
              <a:rPr lang="en-US" dirty="0"/>
              <a:t>  so that given an unseen observation  x ,  h(x)  can confidently </a:t>
            </a:r>
            <a:r>
              <a:rPr lang="en-US" dirty="0">
                <a:highlight>
                  <a:srgbClr val="FFFF00"/>
                </a:highlight>
              </a:rPr>
              <a:t>predict</a:t>
            </a:r>
            <a:r>
              <a:rPr lang="en-US" dirty="0"/>
              <a:t> the corresponding output  y .</a:t>
            </a:r>
          </a:p>
        </p:txBody>
      </p:sp>
    </p:spTree>
    <p:extLst>
      <p:ext uri="{BB962C8B-B14F-4D97-AF65-F5344CB8AC3E}">
        <p14:creationId xmlns:p14="http://schemas.microsoft.com/office/powerpoint/2010/main" val="11765604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C6912-28BF-4ABF-86E1-38AD337D0555}"/>
              </a:ext>
            </a:extLst>
          </p:cNvPr>
          <p:cNvSpPr>
            <a:spLocks noGrp="1"/>
          </p:cNvSpPr>
          <p:nvPr>
            <p:ph type="title"/>
          </p:nvPr>
        </p:nvSpPr>
        <p:spPr/>
        <p:txBody>
          <a:bodyPr/>
          <a:lstStyle/>
          <a:p>
            <a:r>
              <a:rPr lang="en-US" dirty="0"/>
              <a:t>Weighted K Nearest Neighbor</a:t>
            </a:r>
          </a:p>
        </p:txBody>
      </p:sp>
      <p:sp>
        <p:nvSpPr>
          <p:cNvPr id="5" name="Rectangle 4">
            <a:extLst>
              <a:ext uri="{FF2B5EF4-FFF2-40B4-BE49-F238E27FC236}">
                <a16:creationId xmlns:a16="http://schemas.microsoft.com/office/drawing/2014/main" id="{D54E1A21-D18C-46DB-B041-EA4F7A646AB4}"/>
              </a:ext>
            </a:extLst>
          </p:cNvPr>
          <p:cNvSpPr/>
          <p:nvPr/>
        </p:nvSpPr>
        <p:spPr>
          <a:xfrm>
            <a:off x="126749" y="1052947"/>
            <a:ext cx="8761612" cy="1569660"/>
          </a:xfrm>
          <a:prstGeom prst="rect">
            <a:avLst/>
          </a:prstGeom>
        </p:spPr>
        <p:txBody>
          <a:bodyPr wrap="square">
            <a:spAutoFit/>
          </a:bodyPr>
          <a:lstStyle/>
          <a:p>
            <a:r>
              <a:rPr lang="en-US" sz="1600" b="1" dirty="0"/>
              <a:t>Approach 2</a:t>
            </a:r>
          </a:p>
          <a:p>
            <a:endParaRPr lang="en-US" sz="1600" b="1" dirty="0"/>
          </a:p>
          <a:p>
            <a:pPr marL="285750" indent="-285750">
              <a:buFont typeface="Arial" panose="020B0604020202020204" pitchFamily="34" charset="0"/>
              <a:buChar char="•"/>
            </a:pPr>
            <a:r>
              <a:rPr lang="en-US" sz="1600" dirty="0"/>
              <a:t>Backward Elimination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Starts with the full set of features and greedily remove the one that most improves performance, or degrades performance slightly</a:t>
            </a:r>
          </a:p>
        </p:txBody>
      </p:sp>
      <p:sp>
        <p:nvSpPr>
          <p:cNvPr id="7" name="Date Placeholder 6">
            <a:extLst>
              <a:ext uri="{FF2B5EF4-FFF2-40B4-BE49-F238E27FC236}">
                <a16:creationId xmlns:a16="http://schemas.microsoft.com/office/drawing/2014/main" id="{952708E8-F573-42F7-BAFC-2E67D4819C1D}"/>
              </a:ext>
            </a:extLst>
          </p:cNvPr>
          <p:cNvSpPr>
            <a:spLocks noGrp="1"/>
          </p:cNvSpPr>
          <p:nvPr>
            <p:ph type="dt" sz="half" idx="10"/>
          </p:nvPr>
        </p:nvSpPr>
        <p:spPr/>
        <p:txBody>
          <a:bodyPr/>
          <a:lstStyle/>
          <a:p>
            <a:fld id="{CAC16305-CA53-41F2-B372-36DA7491A5F2}" type="datetime1">
              <a:rPr lang="en-US" smtClean="0"/>
              <a:t>2/18/19</a:t>
            </a:fld>
            <a:endParaRPr lang="en-US"/>
          </a:p>
        </p:txBody>
      </p:sp>
      <p:sp>
        <p:nvSpPr>
          <p:cNvPr id="8" name="Slide Number Placeholder 7">
            <a:extLst>
              <a:ext uri="{FF2B5EF4-FFF2-40B4-BE49-F238E27FC236}">
                <a16:creationId xmlns:a16="http://schemas.microsoft.com/office/drawing/2014/main" id="{EA824BF6-7F0F-4D11-8AD0-4CB7E5FE6599}"/>
              </a:ext>
            </a:extLst>
          </p:cNvPr>
          <p:cNvSpPr>
            <a:spLocks noGrp="1"/>
          </p:cNvSpPr>
          <p:nvPr>
            <p:ph type="sldNum" sz="quarter" idx="4"/>
          </p:nvPr>
        </p:nvSpPr>
        <p:spPr/>
        <p:txBody>
          <a:bodyPr/>
          <a:lstStyle/>
          <a:p>
            <a:r>
              <a:rPr lang="en-US"/>
              <a:t>Slide no. </a:t>
            </a:r>
            <a:fld id="{7240F3D1-AE27-48C7-9FC9-EF8542F23A88}" type="slidenum">
              <a:rPr lang="en-US" smtClean="0"/>
              <a:pPr/>
              <a:t>40</a:t>
            </a:fld>
            <a:endParaRPr lang="en-US" dirty="0"/>
          </a:p>
        </p:txBody>
      </p:sp>
    </p:spTree>
    <p:extLst>
      <p:ext uri="{BB962C8B-B14F-4D97-AF65-F5344CB8AC3E}">
        <p14:creationId xmlns:p14="http://schemas.microsoft.com/office/powerpoint/2010/main" val="20491277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C6912-28BF-4ABF-86E1-38AD337D0555}"/>
              </a:ext>
            </a:extLst>
          </p:cNvPr>
          <p:cNvSpPr>
            <a:spLocks noGrp="1"/>
          </p:cNvSpPr>
          <p:nvPr>
            <p:ph type="title"/>
          </p:nvPr>
        </p:nvSpPr>
        <p:spPr/>
        <p:txBody>
          <a:bodyPr/>
          <a:lstStyle/>
          <a:p>
            <a:r>
              <a:rPr lang="en-US" dirty="0"/>
              <a:t>Weighted K Nearest Neighbor</a:t>
            </a:r>
          </a:p>
        </p:txBody>
      </p:sp>
      <p:sp>
        <p:nvSpPr>
          <p:cNvPr id="5" name="Rectangle 4">
            <a:extLst>
              <a:ext uri="{FF2B5EF4-FFF2-40B4-BE49-F238E27FC236}">
                <a16:creationId xmlns:a16="http://schemas.microsoft.com/office/drawing/2014/main" id="{D54E1A21-D18C-46DB-B041-EA4F7A646AB4}"/>
              </a:ext>
            </a:extLst>
          </p:cNvPr>
          <p:cNvSpPr/>
          <p:nvPr/>
        </p:nvSpPr>
        <p:spPr>
          <a:xfrm>
            <a:off x="126749" y="1052947"/>
            <a:ext cx="8761612" cy="1815882"/>
          </a:xfrm>
          <a:prstGeom prst="rect">
            <a:avLst/>
          </a:prstGeom>
        </p:spPr>
        <p:txBody>
          <a:bodyPr wrap="square">
            <a:spAutoFit/>
          </a:bodyPr>
          <a:lstStyle/>
          <a:p>
            <a:r>
              <a:rPr lang="en-US" sz="1600" b="1" dirty="0"/>
              <a:t>Approach 3 (Instance Weighted)</a:t>
            </a:r>
          </a:p>
          <a:p>
            <a:endParaRPr lang="en-US" sz="1600" b="1" dirty="0"/>
          </a:p>
          <a:p>
            <a:pPr marL="285750" indent="-285750">
              <a:buFont typeface="Arial" panose="020B0604020202020204" pitchFamily="34" charset="0"/>
              <a:buChar char="•"/>
            </a:pPr>
            <a:r>
              <a:rPr lang="en-US" sz="1600" dirty="0"/>
              <a:t>Gradient Descent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Assign random weights to all the training instances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Train the weights using Cross Validation</a:t>
            </a:r>
          </a:p>
        </p:txBody>
      </p:sp>
      <p:sp>
        <p:nvSpPr>
          <p:cNvPr id="7" name="Date Placeholder 6">
            <a:extLst>
              <a:ext uri="{FF2B5EF4-FFF2-40B4-BE49-F238E27FC236}">
                <a16:creationId xmlns:a16="http://schemas.microsoft.com/office/drawing/2014/main" id="{2AC56CC2-1D50-41ED-819B-3576DC29E66A}"/>
              </a:ext>
            </a:extLst>
          </p:cNvPr>
          <p:cNvSpPr>
            <a:spLocks noGrp="1"/>
          </p:cNvSpPr>
          <p:nvPr>
            <p:ph type="dt" sz="half" idx="10"/>
          </p:nvPr>
        </p:nvSpPr>
        <p:spPr/>
        <p:txBody>
          <a:bodyPr/>
          <a:lstStyle/>
          <a:p>
            <a:fld id="{CCEFE090-3DBD-45B0-83E8-2A192A8DD000}" type="datetime1">
              <a:rPr lang="en-US" smtClean="0"/>
              <a:t>2/18/19</a:t>
            </a:fld>
            <a:endParaRPr lang="en-US"/>
          </a:p>
        </p:txBody>
      </p:sp>
      <p:sp>
        <p:nvSpPr>
          <p:cNvPr id="8" name="Slide Number Placeholder 7">
            <a:extLst>
              <a:ext uri="{FF2B5EF4-FFF2-40B4-BE49-F238E27FC236}">
                <a16:creationId xmlns:a16="http://schemas.microsoft.com/office/drawing/2014/main" id="{C297BB76-4DD8-4236-97E9-9B4E52007B16}"/>
              </a:ext>
            </a:extLst>
          </p:cNvPr>
          <p:cNvSpPr>
            <a:spLocks noGrp="1"/>
          </p:cNvSpPr>
          <p:nvPr>
            <p:ph type="sldNum" sz="quarter" idx="4"/>
          </p:nvPr>
        </p:nvSpPr>
        <p:spPr/>
        <p:txBody>
          <a:bodyPr/>
          <a:lstStyle/>
          <a:p>
            <a:r>
              <a:rPr lang="en-US"/>
              <a:t>Slide no. </a:t>
            </a:r>
            <a:fld id="{7240F3D1-AE27-48C7-9FC9-EF8542F23A88}" type="slidenum">
              <a:rPr lang="en-US" smtClean="0"/>
              <a:pPr/>
              <a:t>41</a:t>
            </a:fld>
            <a:endParaRPr lang="en-US" dirty="0"/>
          </a:p>
        </p:txBody>
      </p:sp>
    </p:spTree>
    <p:extLst>
      <p:ext uri="{BB962C8B-B14F-4D97-AF65-F5344CB8AC3E}">
        <p14:creationId xmlns:p14="http://schemas.microsoft.com/office/powerpoint/2010/main" val="19745723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C6912-28BF-4ABF-86E1-38AD337D0555}"/>
              </a:ext>
            </a:extLst>
          </p:cNvPr>
          <p:cNvSpPr>
            <a:spLocks noGrp="1"/>
          </p:cNvSpPr>
          <p:nvPr>
            <p:ph type="title"/>
          </p:nvPr>
        </p:nvSpPr>
        <p:spPr/>
        <p:txBody>
          <a:bodyPr/>
          <a:lstStyle/>
          <a:p>
            <a:r>
              <a:rPr lang="en-US" dirty="0"/>
              <a:t>Weighted K Nearest Neighbor</a:t>
            </a:r>
          </a:p>
        </p:txBody>
      </p:sp>
      <p:sp>
        <p:nvSpPr>
          <p:cNvPr id="5" name="Rectangle 4">
            <a:extLst>
              <a:ext uri="{FF2B5EF4-FFF2-40B4-BE49-F238E27FC236}">
                <a16:creationId xmlns:a16="http://schemas.microsoft.com/office/drawing/2014/main" id="{D54E1A21-D18C-46DB-B041-EA4F7A646AB4}"/>
              </a:ext>
            </a:extLst>
          </p:cNvPr>
          <p:cNvSpPr/>
          <p:nvPr/>
        </p:nvSpPr>
        <p:spPr>
          <a:xfrm>
            <a:off x="126749" y="1052947"/>
            <a:ext cx="8761612" cy="1815882"/>
          </a:xfrm>
          <a:prstGeom prst="rect">
            <a:avLst/>
          </a:prstGeom>
        </p:spPr>
        <p:txBody>
          <a:bodyPr wrap="square">
            <a:spAutoFit/>
          </a:bodyPr>
          <a:lstStyle/>
          <a:p>
            <a:r>
              <a:rPr lang="en-US" sz="1600" b="1" dirty="0"/>
              <a:t>Approach 4 (Attribute Weighted)</a:t>
            </a:r>
          </a:p>
          <a:p>
            <a:endParaRPr lang="en-US" sz="1600" b="1" dirty="0"/>
          </a:p>
          <a:p>
            <a:pPr marL="285750" indent="-285750">
              <a:buFont typeface="Arial" panose="020B0604020202020204" pitchFamily="34" charset="0"/>
              <a:buChar char="•"/>
            </a:pPr>
            <a:r>
              <a:rPr lang="en-US" sz="1600" dirty="0"/>
              <a:t>Gradient Descent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Assign random weights to all the instances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Train the weights using Cross Validation</a:t>
            </a:r>
          </a:p>
        </p:txBody>
      </p:sp>
      <p:sp>
        <p:nvSpPr>
          <p:cNvPr id="7" name="Date Placeholder 6">
            <a:extLst>
              <a:ext uri="{FF2B5EF4-FFF2-40B4-BE49-F238E27FC236}">
                <a16:creationId xmlns:a16="http://schemas.microsoft.com/office/drawing/2014/main" id="{70451B55-DF3C-4E73-8A45-EC1EAA5CE25F}"/>
              </a:ext>
            </a:extLst>
          </p:cNvPr>
          <p:cNvSpPr>
            <a:spLocks noGrp="1"/>
          </p:cNvSpPr>
          <p:nvPr>
            <p:ph type="dt" sz="half" idx="10"/>
          </p:nvPr>
        </p:nvSpPr>
        <p:spPr/>
        <p:txBody>
          <a:bodyPr/>
          <a:lstStyle/>
          <a:p>
            <a:fld id="{5D5E3070-78EB-49F3-8F14-5FE89D04A486}" type="datetime1">
              <a:rPr lang="en-US" smtClean="0"/>
              <a:t>2/18/19</a:t>
            </a:fld>
            <a:endParaRPr lang="en-US"/>
          </a:p>
        </p:txBody>
      </p:sp>
      <p:sp>
        <p:nvSpPr>
          <p:cNvPr id="8" name="Slide Number Placeholder 7">
            <a:extLst>
              <a:ext uri="{FF2B5EF4-FFF2-40B4-BE49-F238E27FC236}">
                <a16:creationId xmlns:a16="http://schemas.microsoft.com/office/drawing/2014/main" id="{C60D392F-196D-4DA8-94BA-B5B76405A11D}"/>
              </a:ext>
            </a:extLst>
          </p:cNvPr>
          <p:cNvSpPr>
            <a:spLocks noGrp="1"/>
          </p:cNvSpPr>
          <p:nvPr>
            <p:ph type="sldNum" sz="quarter" idx="4"/>
          </p:nvPr>
        </p:nvSpPr>
        <p:spPr/>
        <p:txBody>
          <a:bodyPr/>
          <a:lstStyle/>
          <a:p>
            <a:r>
              <a:rPr lang="en-US"/>
              <a:t>Slide no. </a:t>
            </a:r>
            <a:fld id="{7240F3D1-AE27-48C7-9FC9-EF8542F23A88}" type="slidenum">
              <a:rPr lang="en-US" smtClean="0"/>
              <a:pPr/>
              <a:t>42</a:t>
            </a:fld>
            <a:endParaRPr lang="en-US" dirty="0"/>
          </a:p>
        </p:txBody>
      </p:sp>
    </p:spTree>
    <p:extLst>
      <p:ext uri="{BB962C8B-B14F-4D97-AF65-F5344CB8AC3E}">
        <p14:creationId xmlns:p14="http://schemas.microsoft.com/office/powerpoint/2010/main" val="8008755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A635-D412-46BD-9497-DF9D996BC1CE}"/>
              </a:ext>
            </a:extLst>
          </p:cNvPr>
          <p:cNvSpPr>
            <a:spLocks noGrp="1"/>
          </p:cNvSpPr>
          <p:nvPr>
            <p:ph type="title"/>
          </p:nvPr>
        </p:nvSpPr>
        <p:spPr/>
        <p:txBody>
          <a:bodyPr/>
          <a:lstStyle/>
          <a:p>
            <a:r>
              <a:rPr lang="en-US" dirty="0"/>
              <a:t>Dealing with categorical data</a:t>
            </a:r>
          </a:p>
        </p:txBody>
      </p:sp>
      <p:sp>
        <p:nvSpPr>
          <p:cNvPr id="3" name="Date Placeholder 2">
            <a:extLst>
              <a:ext uri="{FF2B5EF4-FFF2-40B4-BE49-F238E27FC236}">
                <a16:creationId xmlns:a16="http://schemas.microsoft.com/office/drawing/2014/main" id="{82F2EEB9-0697-42EE-8978-F6DA69D4C238}"/>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E1B1527C-66D3-4182-9731-21141FB643FA}"/>
              </a:ext>
            </a:extLst>
          </p:cNvPr>
          <p:cNvSpPr>
            <a:spLocks noGrp="1"/>
          </p:cNvSpPr>
          <p:nvPr>
            <p:ph type="sldNum" sz="quarter" idx="4"/>
          </p:nvPr>
        </p:nvSpPr>
        <p:spPr/>
        <p:txBody>
          <a:bodyPr/>
          <a:lstStyle/>
          <a:p>
            <a:r>
              <a:rPr lang="en-US"/>
              <a:t>Slide no. </a:t>
            </a:r>
            <a:fld id="{7240F3D1-AE27-48C7-9FC9-EF8542F23A88}" type="slidenum">
              <a:rPr lang="en-US" smtClean="0"/>
              <a:pPr/>
              <a:t>43</a:t>
            </a:fld>
            <a:endParaRPr lang="en-US" dirty="0"/>
          </a:p>
        </p:txBody>
      </p:sp>
      <p:sp>
        <p:nvSpPr>
          <p:cNvPr id="5" name="Rectangle 4">
            <a:extLst>
              <a:ext uri="{FF2B5EF4-FFF2-40B4-BE49-F238E27FC236}">
                <a16:creationId xmlns:a16="http://schemas.microsoft.com/office/drawing/2014/main" id="{B8CD3D1F-D2C3-4683-9F67-9C64A211AEF5}"/>
              </a:ext>
            </a:extLst>
          </p:cNvPr>
          <p:cNvSpPr/>
          <p:nvPr/>
        </p:nvSpPr>
        <p:spPr>
          <a:xfrm>
            <a:off x="83820" y="891540"/>
            <a:ext cx="8923020" cy="1815882"/>
          </a:xfrm>
          <a:prstGeom prst="rect">
            <a:avLst/>
          </a:prstGeom>
        </p:spPr>
        <p:txBody>
          <a:bodyPr wrap="square">
            <a:spAutoFit/>
          </a:bodyPr>
          <a:lstStyle/>
          <a:p>
            <a:r>
              <a:rPr lang="en-US" sz="1600" dirty="0"/>
              <a:t>Not all data has numerical values. Here are examples of categorical data:</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blood type of a person:  A, B, AB or O.</a:t>
            </a:r>
          </a:p>
          <a:p>
            <a:pPr marL="285750" indent="-285750">
              <a:buFont typeface="Arial" panose="020B0604020202020204" pitchFamily="34" charset="0"/>
              <a:buChar char="•"/>
            </a:pPr>
            <a:r>
              <a:rPr lang="en-US" sz="1600" dirty="0"/>
              <a:t>The state that a resident of the INDIA lives in.</a:t>
            </a:r>
          </a:p>
          <a:p>
            <a:pPr marL="285750" indent="-285750">
              <a:buFont typeface="Arial" panose="020B0604020202020204" pitchFamily="34" charset="0"/>
              <a:buChar char="•"/>
            </a:pPr>
            <a:r>
              <a:rPr lang="en-US" sz="1600" dirty="0"/>
              <a:t>T-shirt size. XL &gt; L &gt; M</a:t>
            </a:r>
          </a:p>
          <a:p>
            <a:pPr marL="285750" indent="-285750">
              <a:buFont typeface="Arial" panose="020B0604020202020204" pitchFamily="34" charset="0"/>
              <a:buChar char="•"/>
            </a:pPr>
            <a:r>
              <a:rPr lang="en-US" sz="1600" dirty="0"/>
              <a:t>T-shirt color</a:t>
            </a:r>
          </a:p>
          <a:p>
            <a:pPr marL="285750" indent="-285750">
              <a:buFont typeface="Arial" panose="020B0604020202020204" pitchFamily="34" charset="0"/>
              <a:buChar char="•"/>
            </a:pPr>
            <a:r>
              <a:rPr lang="en-US" sz="1600" dirty="0"/>
              <a:t>Rating</a:t>
            </a:r>
          </a:p>
        </p:txBody>
      </p:sp>
    </p:spTree>
    <p:extLst>
      <p:ext uri="{BB962C8B-B14F-4D97-AF65-F5344CB8AC3E}">
        <p14:creationId xmlns:p14="http://schemas.microsoft.com/office/powerpoint/2010/main" val="31405934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CA2D-0F47-44BA-AFD5-7F4524AFF5C3}"/>
              </a:ext>
            </a:extLst>
          </p:cNvPr>
          <p:cNvSpPr>
            <a:spLocks noGrp="1"/>
          </p:cNvSpPr>
          <p:nvPr>
            <p:ph type="title"/>
          </p:nvPr>
        </p:nvSpPr>
        <p:spPr/>
        <p:txBody>
          <a:bodyPr/>
          <a:lstStyle/>
          <a:p>
            <a:r>
              <a:rPr lang="en-US" dirty="0"/>
              <a:t>Qs</a:t>
            </a:r>
          </a:p>
        </p:txBody>
      </p:sp>
      <p:sp>
        <p:nvSpPr>
          <p:cNvPr id="3" name="Date Placeholder 2">
            <a:extLst>
              <a:ext uri="{FF2B5EF4-FFF2-40B4-BE49-F238E27FC236}">
                <a16:creationId xmlns:a16="http://schemas.microsoft.com/office/drawing/2014/main" id="{335509D1-95FA-432C-8E03-DEB9EE2B5C12}"/>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0CE848D1-3821-46F4-A959-985E203B02CE}"/>
              </a:ext>
            </a:extLst>
          </p:cNvPr>
          <p:cNvSpPr>
            <a:spLocks noGrp="1"/>
          </p:cNvSpPr>
          <p:nvPr>
            <p:ph type="sldNum" sz="quarter" idx="4"/>
          </p:nvPr>
        </p:nvSpPr>
        <p:spPr/>
        <p:txBody>
          <a:bodyPr/>
          <a:lstStyle/>
          <a:p>
            <a:r>
              <a:rPr lang="en-US"/>
              <a:t>Slide no. </a:t>
            </a:r>
            <a:fld id="{7240F3D1-AE27-48C7-9FC9-EF8542F23A88}" type="slidenum">
              <a:rPr lang="en-US" smtClean="0"/>
              <a:pPr/>
              <a:t>44</a:t>
            </a:fld>
            <a:endParaRPr lang="en-US" dirty="0"/>
          </a:p>
        </p:txBody>
      </p:sp>
      <p:sp>
        <p:nvSpPr>
          <p:cNvPr id="5" name="Rectangle 4">
            <a:extLst>
              <a:ext uri="{FF2B5EF4-FFF2-40B4-BE49-F238E27FC236}">
                <a16:creationId xmlns:a16="http://schemas.microsoft.com/office/drawing/2014/main" id="{B95F4AE6-CF45-41EA-BF50-DCA53372F93F}"/>
              </a:ext>
            </a:extLst>
          </p:cNvPr>
          <p:cNvSpPr/>
          <p:nvPr/>
        </p:nvSpPr>
        <p:spPr>
          <a:xfrm>
            <a:off x="119103" y="891540"/>
            <a:ext cx="8786692" cy="1384995"/>
          </a:xfrm>
          <a:prstGeom prst="rect">
            <a:avLst/>
          </a:prstGeom>
        </p:spPr>
        <p:txBody>
          <a:bodyPr wrap="square">
            <a:spAutoFit/>
          </a:bodyPr>
          <a:lstStyle/>
          <a:p>
            <a:pPr marL="342900" indent="-342900">
              <a:buAutoNum type="arabicPeriod"/>
            </a:pPr>
            <a:r>
              <a:rPr lang="en-US" sz="1400" dirty="0"/>
              <a:t>k-NN algorithm does more computation on test time rather than train time.</a:t>
            </a:r>
          </a:p>
          <a:p>
            <a:endParaRPr lang="en-US" sz="1400" dirty="0"/>
          </a:p>
          <a:p>
            <a:r>
              <a:rPr lang="en-US" sz="1400" dirty="0"/>
              <a:t>A) TRUE</a:t>
            </a:r>
          </a:p>
          <a:p>
            <a:r>
              <a:rPr lang="en-US" sz="1400" dirty="0"/>
              <a:t>B) FALSE </a:t>
            </a:r>
          </a:p>
          <a:p>
            <a:endParaRPr lang="en-US" sz="1400" dirty="0"/>
          </a:p>
          <a:p>
            <a:endParaRPr lang="en-US" sz="1400" dirty="0"/>
          </a:p>
        </p:txBody>
      </p:sp>
      <p:sp>
        <p:nvSpPr>
          <p:cNvPr id="6" name="Rectangle 5">
            <a:extLst>
              <a:ext uri="{FF2B5EF4-FFF2-40B4-BE49-F238E27FC236}">
                <a16:creationId xmlns:a16="http://schemas.microsoft.com/office/drawing/2014/main" id="{88DACB2F-A065-496A-99CE-E3B42069C056}"/>
              </a:ext>
            </a:extLst>
          </p:cNvPr>
          <p:cNvSpPr/>
          <p:nvPr/>
        </p:nvSpPr>
        <p:spPr>
          <a:xfrm>
            <a:off x="119103" y="1943636"/>
            <a:ext cx="8905794" cy="738664"/>
          </a:xfrm>
          <a:prstGeom prst="rect">
            <a:avLst/>
          </a:prstGeom>
        </p:spPr>
        <p:txBody>
          <a:bodyPr wrap="square">
            <a:spAutoFit/>
          </a:bodyPr>
          <a:lstStyle/>
          <a:p>
            <a:r>
              <a:rPr lang="en-US" sz="1400" dirty="0"/>
              <a:t>2. In the image below, which would be the best value for k assuming that the algorithm you are using is k-Nearest </a:t>
            </a:r>
          </a:p>
          <a:p>
            <a:r>
              <a:rPr lang="en-US" sz="1400" dirty="0"/>
              <a:t>Neighbor.</a:t>
            </a:r>
          </a:p>
          <a:p>
            <a:endParaRPr lang="en-US" sz="1400" dirty="0"/>
          </a:p>
        </p:txBody>
      </p:sp>
      <p:pic>
        <p:nvPicPr>
          <p:cNvPr id="7" name="Picture 6">
            <a:extLst>
              <a:ext uri="{FF2B5EF4-FFF2-40B4-BE49-F238E27FC236}">
                <a16:creationId xmlns:a16="http://schemas.microsoft.com/office/drawing/2014/main" id="{31A5805F-8917-4FC6-8829-15DF077F63F4}"/>
              </a:ext>
            </a:extLst>
          </p:cNvPr>
          <p:cNvPicPr>
            <a:picLocks noChangeAspect="1"/>
          </p:cNvPicPr>
          <p:nvPr/>
        </p:nvPicPr>
        <p:blipFill>
          <a:blip r:embed="rId2"/>
          <a:stretch>
            <a:fillRect/>
          </a:stretch>
        </p:blipFill>
        <p:spPr>
          <a:xfrm>
            <a:off x="119103" y="2481827"/>
            <a:ext cx="4710072" cy="2188282"/>
          </a:xfrm>
          <a:prstGeom prst="rect">
            <a:avLst/>
          </a:prstGeom>
        </p:spPr>
      </p:pic>
    </p:spTree>
    <p:extLst>
      <p:ext uri="{BB962C8B-B14F-4D97-AF65-F5344CB8AC3E}">
        <p14:creationId xmlns:p14="http://schemas.microsoft.com/office/powerpoint/2010/main" val="111589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4E6E-118B-4BCB-BF46-41F230779C92}"/>
              </a:ext>
            </a:extLst>
          </p:cNvPr>
          <p:cNvSpPr>
            <a:spLocks noGrp="1"/>
          </p:cNvSpPr>
          <p:nvPr>
            <p:ph type="title"/>
          </p:nvPr>
        </p:nvSpPr>
        <p:spPr/>
        <p:txBody>
          <a:bodyPr/>
          <a:lstStyle/>
          <a:p>
            <a:r>
              <a:rPr lang="en-US" dirty="0"/>
              <a:t>Qs</a:t>
            </a:r>
          </a:p>
        </p:txBody>
      </p:sp>
      <p:sp>
        <p:nvSpPr>
          <p:cNvPr id="3" name="Date Placeholder 2">
            <a:extLst>
              <a:ext uri="{FF2B5EF4-FFF2-40B4-BE49-F238E27FC236}">
                <a16:creationId xmlns:a16="http://schemas.microsoft.com/office/drawing/2014/main" id="{2FA6FCF5-2FE6-40FA-82E1-9238D7152879}"/>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BED3B91C-C74B-4438-AC4C-C10F41BDE4C4}"/>
              </a:ext>
            </a:extLst>
          </p:cNvPr>
          <p:cNvSpPr>
            <a:spLocks noGrp="1"/>
          </p:cNvSpPr>
          <p:nvPr>
            <p:ph type="sldNum" sz="quarter" idx="4"/>
          </p:nvPr>
        </p:nvSpPr>
        <p:spPr/>
        <p:txBody>
          <a:bodyPr/>
          <a:lstStyle/>
          <a:p>
            <a:r>
              <a:rPr lang="en-US"/>
              <a:t>Slide no. </a:t>
            </a:r>
            <a:fld id="{7240F3D1-AE27-48C7-9FC9-EF8542F23A88}" type="slidenum">
              <a:rPr lang="en-US" smtClean="0"/>
              <a:pPr/>
              <a:t>45</a:t>
            </a:fld>
            <a:endParaRPr lang="en-US" dirty="0"/>
          </a:p>
        </p:txBody>
      </p:sp>
      <p:sp>
        <p:nvSpPr>
          <p:cNvPr id="5" name="Rectangle 4">
            <a:extLst>
              <a:ext uri="{FF2B5EF4-FFF2-40B4-BE49-F238E27FC236}">
                <a16:creationId xmlns:a16="http://schemas.microsoft.com/office/drawing/2014/main" id="{5DEA56A6-DA6B-4955-904F-BE4BDADE25E0}"/>
              </a:ext>
            </a:extLst>
          </p:cNvPr>
          <p:cNvSpPr/>
          <p:nvPr/>
        </p:nvSpPr>
        <p:spPr>
          <a:xfrm>
            <a:off x="134471" y="987096"/>
            <a:ext cx="8878900" cy="3108543"/>
          </a:xfrm>
          <a:prstGeom prst="rect">
            <a:avLst/>
          </a:prstGeom>
        </p:spPr>
        <p:txBody>
          <a:bodyPr wrap="square">
            <a:spAutoFit/>
          </a:bodyPr>
          <a:lstStyle/>
          <a:p>
            <a:r>
              <a:rPr lang="en-US" sz="1400" dirty="0"/>
              <a:t>Which of the following distance metric can not be used in k-NN?</a:t>
            </a:r>
          </a:p>
          <a:p>
            <a:endParaRPr lang="en-US" sz="1400" dirty="0"/>
          </a:p>
          <a:p>
            <a:r>
              <a:rPr lang="en-US" sz="1400" dirty="0"/>
              <a:t>A) Manhattan</a:t>
            </a:r>
          </a:p>
          <a:p>
            <a:r>
              <a:rPr lang="en-US" sz="1400" dirty="0"/>
              <a:t>B) Minkowski</a:t>
            </a:r>
          </a:p>
          <a:p>
            <a:r>
              <a:rPr lang="en-US" sz="1400" dirty="0"/>
              <a:t>C) </a:t>
            </a:r>
            <a:r>
              <a:rPr lang="en-US" sz="1400" dirty="0" err="1"/>
              <a:t>Tanimoto</a:t>
            </a:r>
            <a:endParaRPr lang="en-US" sz="1400" dirty="0"/>
          </a:p>
          <a:p>
            <a:r>
              <a:rPr lang="en-US" sz="1400" dirty="0"/>
              <a:t>D) Jaccard</a:t>
            </a:r>
          </a:p>
          <a:p>
            <a:r>
              <a:rPr lang="en-US" sz="1400" dirty="0"/>
              <a:t>E) Mahalanobis</a:t>
            </a:r>
          </a:p>
          <a:p>
            <a:r>
              <a:rPr lang="en-US" sz="1400" dirty="0"/>
              <a:t>F) All can be used </a:t>
            </a:r>
          </a:p>
          <a:p>
            <a:endParaRPr lang="en-US" sz="1400" dirty="0"/>
          </a:p>
          <a:p>
            <a:r>
              <a:rPr lang="en-US" sz="1400" dirty="0"/>
              <a:t>Which of the following option is true about k-NN algorithm?</a:t>
            </a:r>
          </a:p>
          <a:p>
            <a:endParaRPr lang="en-US" sz="1400" dirty="0"/>
          </a:p>
          <a:p>
            <a:r>
              <a:rPr lang="en-US" sz="1400" dirty="0"/>
              <a:t>A) It can be used for classification</a:t>
            </a:r>
          </a:p>
          <a:p>
            <a:r>
              <a:rPr lang="en-US" sz="1400" dirty="0"/>
              <a:t>B) It can be used for regression</a:t>
            </a:r>
          </a:p>
          <a:p>
            <a:r>
              <a:rPr lang="en-US" sz="1400" dirty="0"/>
              <a:t>C) It can be used in both classification and regression </a:t>
            </a:r>
          </a:p>
        </p:txBody>
      </p:sp>
    </p:spTree>
    <p:extLst>
      <p:ext uri="{BB962C8B-B14F-4D97-AF65-F5344CB8AC3E}">
        <p14:creationId xmlns:p14="http://schemas.microsoft.com/office/powerpoint/2010/main" val="3674544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2CB7-A91F-4231-A3D0-152DF64676F8}"/>
              </a:ext>
            </a:extLst>
          </p:cNvPr>
          <p:cNvSpPr>
            <a:spLocks noGrp="1"/>
          </p:cNvSpPr>
          <p:nvPr>
            <p:ph type="title"/>
          </p:nvPr>
        </p:nvSpPr>
        <p:spPr/>
        <p:txBody>
          <a:bodyPr/>
          <a:lstStyle/>
          <a:p>
            <a:r>
              <a:rPr lang="en-US" dirty="0" err="1"/>
              <a:t>qs</a:t>
            </a:r>
            <a:endParaRPr lang="en-US" dirty="0"/>
          </a:p>
        </p:txBody>
      </p:sp>
      <p:sp>
        <p:nvSpPr>
          <p:cNvPr id="3" name="Date Placeholder 2">
            <a:extLst>
              <a:ext uri="{FF2B5EF4-FFF2-40B4-BE49-F238E27FC236}">
                <a16:creationId xmlns:a16="http://schemas.microsoft.com/office/drawing/2014/main" id="{65DBF767-C2D9-421C-9FF6-0B7B5CEED5DD}"/>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BEA5792D-264A-4C67-A893-20377628C3D6}"/>
              </a:ext>
            </a:extLst>
          </p:cNvPr>
          <p:cNvSpPr>
            <a:spLocks noGrp="1"/>
          </p:cNvSpPr>
          <p:nvPr>
            <p:ph type="sldNum" sz="quarter" idx="4"/>
          </p:nvPr>
        </p:nvSpPr>
        <p:spPr/>
        <p:txBody>
          <a:bodyPr/>
          <a:lstStyle/>
          <a:p>
            <a:r>
              <a:rPr lang="en-US"/>
              <a:t>Slide no. </a:t>
            </a:r>
            <a:fld id="{7240F3D1-AE27-48C7-9FC9-EF8542F23A88}" type="slidenum">
              <a:rPr lang="en-US" smtClean="0"/>
              <a:pPr/>
              <a:t>46</a:t>
            </a:fld>
            <a:endParaRPr lang="en-US" dirty="0"/>
          </a:p>
        </p:txBody>
      </p:sp>
      <p:sp>
        <p:nvSpPr>
          <p:cNvPr id="5" name="Rectangle 4">
            <a:extLst>
              <a:ext uri="{FF2B5EF4-FFF2-40B4-BE49-F238E27FC236}">
                <a16:creationId xmlns:a16="http://schemas.microsoft.com/office/drawing/2014/main" id="{AFAE1B99-A2B9-4ED6-A344-B30F1F455E4B}"/>
              </a:ext>
            </a:extLst>
          </p:cNvPr>
          <p:cNvSpPr/>
          <p:nvPr/>
        </p:nvSpPr>
        <p:spPr>
          <a:xfrm>
            <a:off x="111417" y="893817"/>
            <a:ext cx="8771325" cy="2246769"/>
          </a:xfrm>
          <a:prstGeom prst="rect">
            <a:avLst/>
          </a:prstGeom>
        </p:spPr>
        <p:txBody>
          <a:bodyPr wrap="square">
            <a:spAutoFit/>
          </a:bodyPr>
          <a:lstStyle/>
          <a:p>
            <a:r>
              <a:rPr lang="en-US" sz="1400" dirty="0"/>
              <a:t>Which of the following statement is true about k-NN algorithm?</a:t>
            </a:r>
          </a:p>
          <a:p>
            <a:endParaRPr lang="en-US" sz="1400" dirty="0"/>
          </a:p>
          <a:p>
            <a:pPr marL="342900" indent="-342900">
              <a:buFont typeface="+mj-lt"/>
              <a:buAutoNum type="arabicPeriod"/>
            </a:pPr>
            <a:r>
              <a:rPr lang="en-US" sz="1400" dirty="0"/>
              <a:t>k-NN performs much better if all of the data have the same scale</a:t>
            </a:r>
          </a:p>
          <a:p>
            <a:pPr marL="342900" indent="-342900">
              <a:buFont typeface="+mj-lt"/>
              <a:buAutoNum type="arabicPeriod"/>
            </a:pPr>
            <a:r>
              <a:rPr lang="en-US" sz="1400" dirty="0"/>
              <a:t>k-NN works well with a small number of input variables (p), but struggles when the number of inputs is very large</a:t>
            </a:r>
          </a:p>
          <a:p>
            <a:pPr marL="342900" indent="-342900">
              <a:buFont typeface="+mj-lt"/>
              <a:buAutoNum type="arabicPeriod"/>
            </a:pPr>
            <a:r>
              <a:rPr lang="en-US" sz="1400" dirty="0"/>
              <a:t>k-NN makes no assumptions about the functional form of the problem being solved</a:t>
            </a:r>
          </a:p>
          <a:p>
            <a:endParaRPr lang="en-US" sz="1400" dirty="0"/>
          </a:p>
          <a:p>
            <a:r>
              <a:rPr lang="en-US" sz="1400" dirty="0"/>
              <a:t>A) 1 and 2</a:t>
            </a:r>
          </a:p>
          <a:p>
            <a:r>
              <a:rPr lang="en-US" sz="1400" dirty="0"/>
              <a:t>B) 1 and 3</a:t>
            </a:r>
          </a:p>
          <a:p>
            <a:r>
              <a:rPr lang="en-US" sz="1400" dirty="0"/>
              <a:t>C) Only 1</a:t>
            </a:r>
          </a:p>
          <a:p>
            <a:r>
              <a:rPr lang="en-US" sz="1400" dirty="0"/>
              <a:t>D) All of the above</a:t>
            </a:r>
          </a:p>
        </p:txBody>
      </p:sp>
    </p:spTree>
    <p:extLst>
      <p:ext uri="{BB962C8B-B14F-4D97-AF65-F5344CB8AC3E}">
        <p14:creationId xmlns:p14="http://schemas.microsoft.com/office/powerpoint/2010/main" val="30661081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40C6F-DDE1-43E5-83D6-A283429B58E3}"/>
              </a:ext>
            </a:extLst>
          </p:cNvPr>
          <p:cNvSpPr>
            <a:spLocks noGrp="1"/>
          </p:cNvSpPr>
          <p:nvPr>
            <p:ph type="title"/>
          </p:nvPr>
        </p:nvSpPr>
        <p:spPr/>
        <p:txBody>
          <a:bodyPr/>
          <a:lstStyle/>
          <a:p>
            <a:r>
              <a:rPr lang="en-US" dirty="0" err="1"/>
              <a:t>qs</a:t>
            </a:r>
            <a:endParaRPr lang="en-US" dirty="0"/>
          </a:p>
        </p:txBody>
      </p:sp>
      <p:sp>
        <p:nvSpPr>
          <p:cNvPr id="3" name="Date Placeholder 2">
            <a:extLst>
              <a:ext uri="{FF2B5EF4-FFF2-40B4-BE49-F238E27FC236}">
                <a16:creationId xmlns:a16="http://schemas.microsoft.com/office/drawing/2014/main" id="{7AA5B551-2AAB-4FF9-A999-685D912FA877}"/>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B023DF31-25F1-4C4B-A399-3FA8821785FB}"/>
              </a:ext>
            </a:extLst>
          </p:cNvPr>
          <p:cNvSpPr>
            <a:spLocks noGrp="1"/>
          </p:cNvSpPr>
          <p:nvPr>
            <p:ph type="sldNum" sz="quarter" idx="4"/>
          </p:nvPr>
        </p:nvSpPr>
        <p:spPr/>
        <p:txBody>
          <a:bodyPr/>
          <a:lstStyle/>
          <a:p>
            <a:r>
              <a:rPr lang="en-US"/>
              <a:t>Slide no. </a:t>
            </a:r>
            <a:fld id="{7240F3D1-AE27-48C7-9FC9-EF8542F23A88}" type="slidenum">
              <a:rPr lang="en-US" smtClean="0"/>
              <a:pPr/>
              <a:t>47</a:t>
            </a:fld>
            <a:endParaRPr lang="en-US" dirty="0"/>
          </a:p>
        </p:txBody>
      </p:sp>
      <p:sp>
        <p:nvSpPr>
          <p:cNvPr id="5" name="Rectangle 4">
            <a:extLst>
              <a:ext uri="{FF2B5EF4-FFF2-40B4-BE49-F238E27FC236}">
                <a16:creationId xmlns:a16="http://schemas.microsoft.com/office/drawing/2014/main" id="{C01738FC-4D79-4BF4-BB2B-51E24FDC60DB}"/>
              </a:ext>
            </a:extLst>
          </p:cNvPr>
          <p:cNvSpPr/>
          <p:nvPr/>
        </p:nvSpPr>
        <p:spPr>
          <a:xfrm>
            <a:off x="126787" y="964230"/>
            <a:ext cx="8771324" cy="3046988"/>
          </a:xfrm>
          <a:prstGeom prst="rect">
            <a:avLst/>
          </a:prstGeom>
        </p:spPr>
        <p:txBody>
          <a:bodyPr wrap="square">
            <a:spAutoFit/>
          </a:bodyPr>
          <a:lstStyle/>
          <a:p>
            <a:r>
              <a:rPr lang="en-US" sz="1600" dirty="0"/>
              <a:t>Which of the following is true about Manhattan distance?</a:t>
            </a:r>
          </a:p>
          <a:p>
            <a:endParaRPr lang="en-US" sz="1600" dirty="0"/>
          </a:p>
          <a:p>
            <a:r>
              <a:rPr lang="en-US" sz="1600" dirty="0"/>
              <a:t>A) It can be used for continuous variables</a:t>
            </a:r>
          </a:p>
          <a:p>
            <a:r>
              <a:rPr lang="en-US" sz="1600" dirty="0"/>
              <a:t>B) It can be used for categorical variables</a:t>
            </a:r>
          </a:p>
          <a:p>
            <a:r>
              <a:rPr lang="en-US" sz="1600" dirty="0"/>
              <a:t>C) It can be used for categorical as well as continuous</a:t>
            </a:r>
          </a:p>
          <a:p>
            <a:r>
              <a:rPr lang="en-US" sz="1600" dirty="0"/>
              <a:t>D) None of these </a:t>
            </a:r>
          </a:p>
          <a:p>
            <a:endParaRPr lang="en-US" sz="1600" dirty="0"/>
          </a:p>
          <a:p>
            <a:r>
              <a:rPr lang="en-US" sz="1600" dirty="0"/>
              <a:t>Which of the following distance measure do we use in case of categorical variables in k-NN?</a:t>
            </a:r>
          </a:p>
          <a:p>
            <a:endParaRPr lang="en-US" sz="1600" dirty="0"/>
          </a:p>
          <a:p>
            <a:pPr marL="342900" indent="-342900">
              <a:buFont typeface="+mj-lt"/>
              <a:buAutoNum type="arabicPeriod"/>
            </a:pPr>
            <a:r>
              <a:rPr lang="en-US" sz="1600" dirty="0"/>
              <a:t>Hamming Distance</a:t>
            </a:r>
          </a:p>
          <a:p>
            <a:pPr marL="342900" indent="-342900">
              <a:buFont typeface="+mj-lt"/>
              <a:buAutoNum type="arabicPeriod"/>
            </a:pPr>
            <a:r>
              <a:rPr lang="en-US" sz="1600" dirty="0"/>
              <a:t>Euclidean Distance</a:t>
            </a:r>
          </a:p>
          <a:p>
            <a:pPr marL="342900" indent="-342900">
              <a:buFont typeface="+mj-lt"/>
              <a:buAutoNum type="arabicPeriod"/>
            </a:pPr>
            <a:r>
              <a:rPr lang="en-US" sz="1600" dirty="0"/>
              <a:t>Manhattan Distance</a:t>
            </a:r>
          </a:p>
        </p:txBody>
      </p:sp>
    </p:spTree>
    <p:extLst>
      <p:ext uri="{BB962C8B-B14F-4D97-AF65-F5344CB8AC3E}">
        <p14:creationId xmlns:p14="http://schemas.microsoft.com/office/powerpoint/2010/main" val="30320301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1DDE-0275-4EF5-AF63-E7CBD590FBB1}"/>
              </a:ext>
            </a:extLst>
          </p:cNvPr>
          <p:cNvSpPr>
            <a:spLocks noGrp="1"/>
          </p:cNvSpPr>
          <p:nvPr>
            <p:ph type="title"/>
          </p:nvPr>
        </p:nvSpPr>
        <p:spPr/>
        <p:txBody>
          <a:bodyPr/>
          <a:lstStyle/>
          <a:p>
            <a:r>
              <a:rPr lang="en-US" dirty="0" err="1"/>
              <a:t>qs</a:t>
            </a:r>
            <a:endParaRPr lang="en-US" dirty="0"/>
          </a:p>
        </p:txBody>
      </p:sp>
      <p:sp>
        <p:nvSpPr>
          <p:cNvPr id="3" name="Date Placeholder 2">
            <a:extLst>
              <a:ext uri="{FF2B5EF4-FFF2-40B4-BE49-F238E27FC236}">
                <a16:creationId xmlns:a16="http://schemas.microsoft.com/office/drawing/2014/main" id="{29722136-5DB0-4F75-87B2-435D5F69FBB6}"/>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D3849134-A5C5-435A-B6BA-E0098511481F}"/>
              </a:ext>
            </a:extLst>
          </p:cNvPr>
          <p:cNvSpPr>
            <a:spLocks noGrp="1"/>
          </p:cNvSpPr>
          <p:nvPr>
            <p:ph type="sldNum" sz="quarter" idx="4"/>
          </p:nvPr>
        </p:nvSpPr>
        <p:spPr/>
        <p:txBody>
          <a:bodyPr/>
          <a:lstStyle/>
          <a:p>
            <a:r>
              <a:rPr lang="en-US"/>
              <a:t>Slide no. </a:t>
            </a:r>
            <a:fld id="{7240F3D1-AE27-48C7-9FC9-EF8542F23A88}" type="slidenum">
              <a:rPr lang="en-US" smtClean="0"/>
              <a:pPr/>
              <a:t>48</a:t>
            </a:fld>
            <a:endParaRPr lang="en-US" dirty="0"/>
          </a:p>
        </p:txBody>
      </p:sp>
      <p:sp>
        <p:nvSpPr>
          <p:cNvPr id="5" name="Rectangle 4">
            <a:extLst>
              <a:ext uri="{FF2B5EF4-FFF2-40B4-BE49-F238E27FC236}">
                <a16:creationId xmlns:a16="http://schemas.microsoft.com/office/drawing/2014/main" id="{85FD0956-029D-48DE-917F-B10C4BDA6F43}"/>
              </a:ext>
            </a:extLst>
          </p:cNvPr>
          <p:cNvSpPr/>
          <p:nvPr/>
        </p:nvSpPr>
        <p:spPr>
          <a:xfrm>
            <a:off x="88367" y="891540"/>
            <a:ext cx="8855848" cy="584775"/>
          </a:xfrm>
          <a:prstGeom prst="rect">
            <a:avLst/>
          </a:prstGeom>
        </p:spPr>
        <p:txBody>
          <a:bodyPr wrap="square">
            <a:spAutoFit/>
          </a:bodyPr>
          <a:lstStyle/>
          <a:p>
            <a:r>
              <a:rPr lang="en-US" sz="1600" dirty="0"/>
              <a:t>Suppose, you have given the following data where x and y are the 2 input variables and Class is the dependent variable.</a:t>
            </a:r>
          </a:p>
        </p:txBody>
      </p:sp>
      <p:pic>
        <p:nvPicPr>
          <p:cNvPr id="6" name="Picture 5">
            <a:extLst>
              <a:ext uri="{FF2B5EF4-FFF2-40B4-BE49-F238E27FC236}">
                <a16:creationId xmlns:a16="http://schemas.microsoft.com/office/drawing/2014/main" id="{D2F2F8FA-FB79-4ED9-B455-5AE4F5B82723}"/>
              </a:ext>
            </a:extLst>
          </p:cNvPr>
          <p:cNvPicPr>
            <a:picLocks noChangeAspect="1"/>
          </p:cNvPicPr>
          <p:nvPr/>
        </p:nvPicPr>
        <p:blipFill>
          <a:blip r:embed="rId2"/>
          <a:stretch>
            <a:fillRect/>
          </a:stretch>
        </p:blipFill>
        <p:spPr>
          <a:xfrm>
            <a:off x="4306900" y="1353465"/>
            <a:ext cx="2057400" cy="2564506"/>
          </a:xfrm>
          <a:prstGeom prst="rect">
            <a:avLst/>
          </a:prstGeom>
        </p:spPr>
      </p:pic>
      <p:pic>
        <p:nvPicPr>
          <p:cNvPr id="7" name="Picture 6">
            <a:extLst>
              <a:ext uri="{FF2B5EF4-FFF2-40B4-BE49-F238E27FC236}">
                <a16:creationId xmlns:a16="http://schemas.microsoft.com/office/drawing/2014/main" id="{1E057810-A285-47E9-B81C-D5404EA2CD78}"/>
              </a:ext>
            </a:extLst>
          </p:cNvPr>
          <p:cNvPicPr>
            <a:picLocks noChangeAspect="1"/>
          </p:cNvPicPr>
          <p:nvPr/>
        </p:nvPicPr>
        <p:blipFill>
          <a:blip r:embed="rId3"/>
          <a:stretch>
            <a:fillRect/>
          </a:stretch>
        </p:blipFill>
        <p:spPr>
          <a:xfrm>
            <a:off x="6193331" y="1298111"/>
            <a:ext cx="2950669" cy="2791651"/>
          </a:xfrm>
          <a:prstGeom prst="rect">
            <a:avLst/>
          </a:prstGeom>
        </p:spPr>
      </p:pic>
      <p:sp>
        <p:nvSpPr>
          <p:cNvPr id="8" name="Rectangle 7">
            <a:extLst>
              <a:ext uri="{FF2B5EF4-FFF2-40B4-BE49-F238E27FC236}">
                <a16:creationId xmlns:a16="http://schemas.microsoft.com/office/drawing/2014/main" id="{0A1F6FBA-AF0D-4A21-A65D-4000B430AAC4}"/>
              </a:ext>
            </a:extLst>
          </p:cNvPr>
          <p:cNvSpPr/>
          <p:nvPr/>
        </p:nvSpPr>
        <p:spPr>
          <a:xfrm>
            <a:off x="6408483" y="3850002"/>
            <a:ext cx="2733595" cy="523220"/>
          </a:xfrm>
          <a:prstGeom prst="rect">
            <a:avLst/>
          </a:prstGeom>
        </p:spPr>
        <p:txBody>
          <a:bodyPr wrap="square">
            <a:spAutoFit/>
          </a:bodyPr>
          <a:lstStyle/>
          <a:p>
            <a:r>
              <a:rPr lang="en-US" sz="1400" dirty="0"/>
              <a:t>scatter plot which shows the above data in 2D space.</a:t>
            </a:r>
          </a:p>
        </p:txBody>
      </p:sp>
      <p:sp>
        <p:nvSpPr>
          <p:cNvPr id="9" name="Rectangle 8">
            <a:extLst>
              <a:ext uri="{FF2B5EF4-FFF2-40B4-BE49-F238E27FC236}">
                <a16:creationId xmlns:a16="http://schemas.microsoft.com/office/drawing/2014/main" id="{A40D30BB-EA63-44ED-ACC8-0D9CDFFF64A6}"/>
              </a:ext>
            </a:extLst>
          </p:cNvPr>
          <p:cNvSpPr/>
          <p:nvPr/>
        </p:nvSpPr>
        <p:spPr>
          <a:xfrm>
            <a:off x="88367" y="1512334"/>
            <a:ext cx="4218533" cy="2462213"/>
          </a:xfrm>
          <a:prstGeom prst="rect">
            <a:avLst/>
          </a:prstGeom>
        </p:spPr>
        <p:txBody>
          <a:bodyPr wrap="square">
            <a:spAutoFit/>
          </a:bodyPr>
          <a:lstStyle/>
          <a:p>
            <a:r>
              <a:rPr lang="en-US" sz="1400" dirty="0"/>
              <a:t>you want to predict the class of new data point x=1 and y=1 using Euclidian distance in 3-NN. In which class this data point belong to?</a:t>
            </a:r>
          </a:p>
          <a:p>
            <a:endParaRPr lang="en-US" sz="1400" dirty="0"/>
          </a:p>
          <a:p>
            <a:r>
              <a:rPr lang="en-US" sz="1400" dirty="0"/>
              <a:t>A) + Class</a:t>
            </a:r>
          </a:p>
          <a:p>
            <a:r>
              <a:rPr lang="en-US" sz="1400" dirty="0"/>
              <a:t>B) – Class</a:t>
            </a:r>
          </a:p>
          <a:p>
            <a:r>
              <a:rPr lang="en-US" sz="1400" dirty="0"/>
              <a:t>C) Can’t say</a:t>
            </a:r>
          </a:p>
          <a:p>
            <a:r>
              <a:rPr lang="en-US" sz="1400" dirty="0"/>
              <a:t>D) None of these</a:t>
            </a:r>
          </a:p>
          <a:p>
            <a:endParaRPr lang="en-US" sz="1400" dirty="0"/>
          </a:p>
          <a:p>
            <a:r>
              <a:rPr lang="en-US" sz="1400" dirty="0"/>
              <a:t>you are now want use 7-NN instead of 3-KNN which of the following x=1 and y=1 will belong to?</a:t>
            </a:r>
          </a:p>
        </p:txBody>
      </p:sp>
    </p:spTree>
    <p:extLst>
      <p:ext uri="{BB962C8B-B14F-4D97-AF65-F5344CB8AC3E}">
        <p14:creationId xmlns:p14="http://schemas.microsoft.com/office/powerpoint/2010/main" val="9678200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ADCF6-4EDD-4958-A2D9-5AC8FD15C16E}"/>
              </a:ext>
            </a:extLst>
          </p:cNvPr>
          <p:cNvSpPr>
            <a:spLocks noGrp="1"/>
          </p:cNvSpPr>
          <p:nvPr>
            <p:ph type="title"/>
          </p:nvPr>
        </p:nvSpPr>
        <p:spPr/>
        <p:txBody>
          <a:bodyPr/>
          <a:lstStyle/>
          <a:p>
            <a:r>
              <a:rPr lang="en-US" dirty="0" err="1"/>
              <a:t>qs</a:t>
            </a:r>
            <a:endParaRPr lang="en-US" dirty="0"/>
          </a:p>
        </p:txBody>
      </p:sp>
      <p:sp>
        <p:nvSpPr>
          <p:cNvPr id="3" name="Date Placeholder 2">
            <a:extLst>
              <a:ext uri="{FF2B5EF4-FFF2-40B4-BE49-F238E27FC236}">
                <a16:creationId xmlns:a16="http://schemas.microsoft.com/office/drawing/2014/main" id="{F49DF4A8-7429-499B-8DD9-09911087287E}"/>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B7F9433D-FDCA-4FFE-90CA-E2639E29AF05}"/>
              </a:ext>
            </a:extLst>
          </p:cNvPr>
          <p:cNvSpPr>
            <a:spLocks noGrp="1"/>
          </p:cNvSpPr>
          <p:nvPr>
            <p:ph type="sldNum" sz="quarter" idx="4"/>
          </p:nvPr>
        </p:nvSpPr>
        <p:spPr/>
        <p:txBody>
          <a:bodyPr/>
          <a:lstStyle/>
          <a:p>
            <a:r>
              <a:rPr lang="en-US"/>
              <a:t>Slide no. </a:t>
            </a:r>
            <a:fld id="{7240F3D1-AE27-48C7-9FC9-EF8542F23A88}" type="slidenum">
              <a:rPr lang="en-US" smtClean="0"/>
              <a:pPr/>
              <a:t>49</a:t>
            </a:fld>
            <a:endParaRPr lang="en-US" dirty="0"/>
          </a:p>
        </p:txBody>
      </p:sp>
      <p:sp>
        <p:nvSpPr>
          <p:cNvPr id="5" name="Rectangle 4">
            <a:extLst>
              <a:ext uri="{FF2B5EF4-FFF2-40B4-BE49-F238E27FC236}">
                <a16:creationId xmlns:a16="http://schemas.microsoft.com/office/drawing/2014/main" id="{1AFB3F44-D75C-4831-A20B-C89771C19C6D}"/>
              </a:ext>
            </a:extLst>
          </p:cNvPr>
          <p:cNvSpPr/>
          <p:nvPr/>
        </p:nvSpPr>
        <p:spPr>
          <a:xfrm>
            <a:off x="103734" y="988216"/>
            <a:ext cx="8940374" cy="307777"/>
          </a:xfrm>
          <a:prstGeom prst="rect">
            <a:avLst/>
          </a:prstGeom>
        </p:spPr>
        <p:txBody>
          <a:bodyPr wrap="square">
            <a:spAutoFit/>
          </a:bodyPr>
          <a:lstStyle/>
          <a:p>
            <a:r>
              <a:rPr lang="en-US" sz="1400" dirty="0"/>
              <a:t>Suppose you have given the following 2-class data where “+” represent a positive class and “-” is represent negative class.</a:t>
            </a:r>
          </a:p>
        </p:txBody>
      </p:sp>
      <p:pic>
        <p:nvPicPr>
          <p:cNvPr id="6" name="Picture 5">
            <a:extLst>
              <a:ext uri="{FF2B5EF4-FFF2-40B4-BE49-F238E27FC236}">
                <a16:creationId xmlns:a16="http://schemas.microsoft.com/office/drawing/2014/main" id="{1FEDA153-2A74-46A3-A541-70DFE0357D7B}"/>
              </a:ext>
            </a:extLst>
          </p:cNvPr>
          <p:cNvPicPr>
            <a:picLocks noChangeAspect="1"/>
          </p:cNvPicPr>
          <p:nvPr/>
        </p:nvPicPr>
        <p:blipFill>
          <a:blip r:embed="rId2"/>
          <a:stretch>
            <a:fillRect/>
          </a:stretch>
        </p:blipFill>
        <p:spPr>
          <a:xfrm>
            <a:off x="5033962" y="1295993"/>
            <a:ext cx="4105275" cy="2667000"/>
          </a:xfrm>
          <a:prstGeom prst="rect">
            <a:avLst/>
          </a:prstGeom>
        </p:spPr>
      </p:pic>
      <p:sp>
        <p:nvSpPr>
          <p:cNvPr id="7" name="Rectangle 6">
            <a:extLst>
              <a:ext uri="{FF2B5EF4-FFF2-40B4-BE49-F238E27FC236}">
                <a16:creationId xmlns:a16="http://schemas.microsoft.com/office/drawing/2014/main" id="{C346DFC3-C044-43F9-B248-D6570D4E6CCC}"/>
              </a:ext>
            </a:extLst>
          </p:cNvPr>
          <p:cNvSpPr/>
          <p:nvPr/>
        </p:nvSpPr>
        <p:spPr>
          <a:xfrm>
            <a:off x="103734" y="1395944"/>
            <a:ext cx="4572000" cy="1600438"/>
          </a:xfrm>
          <a:prstGeom prst="rect">
            <a:avLst/>
          </a:prstGeom>
        </p:spPr>
        <p:txBody>
          <a:bodyPr>
            <a:spAutoFit/>
          </a:bodyPr>
          <a:lstStyle/>
          <a:p>
            <a:r>
              <a:rPr lang="en-US" sz="1400" dirty="0"/>
              <a:t>Which of the following value of k in k-NN would minimize the </a:t>
            </a:r>
            <a:r>
              <a:rPr lang="en-US" sz="1400" dirty="0">
                <a:solidFill>
                  <a:srgbClr val="0070C0"/>
                </a:solidFill>
              </a:rPr>
              <a:t>leave one out cross validation </a:t>
            </a:r>
            <a:r>
              <a:rPr lang="en-US" sz="1400" dirty="0"/>
              <a:t>accuracy?</a:t>
            </a:r>
          </a:p>
          <a:p>
            <a:endParaRPr lang="en-US" sz="1400" dirty="0"/>
          </a:p>
          <a:p>
            <a:r>
              <a:rPr lang="en-US" sz="1400" dirty="0"/>
              <a:t>A) 3</a:t>
            </a:r>
          </a:p>
          <a:p>
            <a:r>
              <a:rPr lang="en-US" sz="1400" dirty="0"/>
              <a:t>B) 5</a:t>
            </a:r>
          </a:p>
          <a:p>
            <a:r>
              <a:rPr lang="en-US" sz="1400" dirty="0"/>
              <a:t>C) Both have same</a:t>
            </a:r>
          </a:p>
          <a:p>
            <a:r>
              <a:rPr lang="en-US" sz="1400" dirty="0"/>
              <a:t>D) None of these</a:t>
            </a:r>
          </a:p>
        </p:txBody>
      </p:sp>
    </p:spTree>
    <p:extLst>
      <p:ext uri="{BB962C8B-B14F-4D97-AF65-F5344CB8AC3E}">
        <p14:creationId xmlns:p14="http://schemas.microsoft.com/office/powerpoint/2010/main" val="396571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BD42F-8718-4388-ADAA-A3C63FBA7EDF}"/>
              </a:ext>
            </a:extLst>
          </p:cNvPr>
          <p:cNvSpPr>
            <a:spLocks noGrp="1"/>
          </p:cNvSpPr>
          <p:nvPr>
            <p:ph type="title"/>
          </p:nvPr>
        </p:nvSpPr>
        <p:spPr/>
        <p:txBody>
          <a:bodyPr/>
          <a:lstStyle/>
          <a:p>
            <a:r>
              <a:rPr lang="en-US" dirty="0"/>
              <a:t>Knn – what it is</a:t>
            </a:r>
          </a:p>
        </p:txBody>
      </p:sp>
      <p:sp>
        <p:nvSpPr>
          <p:cNvPr id="5" name="Rectangle 4">
            <a:extLst>
              <a:ext uri="{FF2B5EF4-FFF2-40B4-BE49-F238E27FC236}">
                <a16:creationId xmlns:a16="http://schemas.microsoft.com/office/drawing/2014/main" id="{5D6F316A-2DD6-4DAA-8261-E1B3C27B2663}"/>
              </a:ext>
            </a:extLst>
          </p:cNvPr>
          <p:cNvSpPr/>
          <p:nvPr/>
        </p:nvSpPr>
        <p:spPr>
          <a:xfrm>
            <a:off x="0" y="891540"/>
            <a:ext cx="8899264" cy="3785652"/>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The </a:t>
            </a:r>
            <a:r>
              <a:rPr lang="en-US" sz="1600" dirty="0">
                <a:solidFill>
                  <a:srgbClr val="0070C0"/>
                </a:solidFill>
                <a:latin typeface="Calibri" panose="020F0502020204030204" pitchFamily="34" charset="0"/>
                <a:cs typeface="Calibri" panose="020F0502020204030204" pitchFamily="34" charset="0"/>
              </a:rPr>
              <a:t>KNN</a:t>
            </a:r>
            <a:r>
              <a:rPr lang="en-US" sz="1600" dirty="0">
                <a:solidFill>
                  <a:srgbClr val="000000"/>
                </a:solidFill>
                <a:latin typeface="Calibri" panose="020F0502020204030204" pitchFamily="34" charset="0"/>
                <a:cs typeface="Calibri" panose="020F0502020204030204" pitchFamily="34" charset="0"/>
              </a:rPr>
              <a:t> algorithm is a robust and versatile classifier that is often used as a </a:t>
            </a:r>
            <a:r>
              <a:rPr lang="en-US" sz="1600" dirty="0">
                <a:solidFill>
                  <a:srgbClr val="000000"/>
                </a:solidFill>
                <a:highlight>
                  <a:srgbClr val="FFFF00"/>
                </a:highlight>
                <a:latin typeface="Calibri" panose="020F0502020204030204" pitchFamily="34" charset="0"/>
                <a:cs typeface="Calibri" panose="020F0502020204030204" pitchFamily="34" charset="0"/>
              </a:rPr>
              <a:t>benchmark</a:t>
            </a:r>
            <a:r>
              <a:rPr lang="en-US" sz="1600" dirty="0">
                <a:solidFill>
                  <a:srgbClr val="000000"/>
                </a:solidFill>
                <a:latin typeface="Calibri" panose="020F0502020204030204" pitchFamily="34" charset="0"/>
                <a:cs typeface="Calibri" panose="020F0502020204030204" pitchFamily="34" charset="0"/>
              </a:rPr>
              <a:t> for more complex classifiers such as </a:t>
            </a:r>
            <a:r>
              <a:rPr lang="en-US" sz="1600" dirty="0">
                <a:solidFill>
                  <a:srgbClr val="0070C0"/>
                </a:solidFill>
                <a:latin typeface="Calibri" panose="020F0502020204030204" pitchFamily="34" charset="0"/>
                <a:cs typeface="Calibri" panose="020F0502020204030204" pitchFamily="34" charset="0"/>
              </a:rPr>
              <a:t>Artificial Neural Networks</a:t>
            </a:r>
            <a:r>
              <a:rPr lang="en-US" sz="1600" dirty="0">
                <a:solidFill>
                  <a:srgbClr val="000000"/>
                </a:solidFill>
                <a:latin typeface="Calibri" panose="020F0502020204030204" pitchFamily="34" charset="0"/>
                <a:cs typeface="Calibri" panose="020F0502020204030204" pitchFamily="34" charset="0"/>
              </a:rPr>
              <a:t> (</a:t>
            </a:r>
            <a:r>
              <a:rPr lang="en-US" sz="1600" dirty="0">
                <a:solidFill>
                  <a:srgbClr val="0070C0"/>
                </a:solidFill>
                <a:latin typeface="Calibri" panose="020F0502020204030204" pitchFamily="34" charset="0"/>
                <a:cs typeface="Calibri" panose="020F0502020204030204" pitchFamily="34" charset="0"/>
              </a:rPr>
              <a:t>ANN</a:t>
            </a:r>
            <a:r>
              <a:rPr lang="en-US" sz="1600" dirty="0">
                <a:solidFill>
                  <a:srgbClr val="000000"/>
                </a:solidFill>
                <a:latin typeface="Calibri" panose="020F0502020204030204" pitchFamily="34" charset="0"/>
                <a:cs typeface="Calibri" panose="020F0502020204030204" pitchFamily="34" charset="0"/>
              </a:rPr>
              <a:t>) and </a:t>
            </a:r>
            <a:r>
              <a:rPr lang="en-US" sz="1600" dirty="0">
                <a:solidFill>
                  <a:srgbClr val="0070C0"/>
                </a:solidFill>
                <a:latin typeface="Calibri" panose="020F0502020204030204" pitchFamily="34" charset="0"/>
                <a:cs typeface="Calibri" panose="020F0502020204030204" pitchFamily="34" charset="0"/>
              </a:rPr>
              <a:t>Support Vector Machines</a:t>
            </a:r>
            <a:r>
              <a:rPr lang="en-US" sz="1600" dirty="0">
                <a:solidFill>
                  <a:srgbClr val="000000"/>
                </a:solidFill>
                <a:latin typeface="Calibri" panose="020F0502020204030204" pitchFamily="34" charset="0"/>
                <a:cs typeface="Calibri" panose="020F0502020204030204" pitchFamily="34" charset="0"/>
              </a:rPr>
              <a:t> (</a:t>
            </a:r>
            <a:r>
              <a:rPr lang="en-US" sz="1600" dirty="0">
                <a:solidFill>
                  <a:srgbClr val="0070C0"/>
                </a:solidFill>
                <a:latin typeface="Calibri" panose="020F0502020204030204" pitchFamily="34" charset="0"/>
                <a:cs typeface="Calibri" panose="020F0502020204030204" pitchFamily="34" charset="0"/>
              </a:rPr>
              <a:t>SVM</a:t>
            </a:r>
            <a:r>
              <a:rPr lang="en-US" sz="1600" dirty="0">
                <a:solidFill>
                  <a:srgbClr val="000000"/>
                </a:solidFill>
                <a:latin typeface="Calibri" panose="020F0502020204030204" pitchFamily="34" charset="0"/>
                <a:cs typeface="Calibri" panose="020F0502020204030204" pitchFamily="34" charset="0"/>
              </a:rPr>
              <a:t>). </a:t>
            </a:r>
          </a:p>
          <a:p>
            <a:endParaRPr lang="en-US" sz="1600" dirty="0">
              <a:solidFill>
                <a:srgbClr val="00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Despite its simplicity, </a:t>
            </a:r>
            <a:r>
              <a:rPr lang="en-US" sz="1600" dirty="0">
                <a:solidFill>
                  <a:srgbClr val="0070C0"/>
                </a:solidFill>
                <a:latin typeface="Calibri" panose="020F0502020204030204" pitchFamily="34" charset="0"/>
                <a:cs typeface="Calibri" panose="020F0502020204030204" pitchFamily="34" charset="0"/>
              </a:rPr>
              <a:t>KNN</a:t>
            </a:r>
            <a:r>
              <a:rPr lang="en-US" sz="1600" dirty="0">
                <a:solidFill>
                  <a:srgbClr val="000000"/>
                </a:solidFill>
                <a:latin typeface="Calibri" panose="020F0502020204030204" pitchFamily="34" charset="0"/>
                <a:cs typeface="Calibri" panose="020F0502020204030204" pitchFamily="34" charset="0"/>
              </a:rPr>
              <a:t> can outperform more powerful classifiers and is used in a variety of applications such as economic forecasting, data compression and genetics. </a:t>
            </a:r>
          </a:p>
          <a:p>
            <a:pPr marL="285750" indent="-285750">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rgbClr val="FF0000"/>
                </a:solidFill>
                <a:latin typeface="Calibri" panose="020F0502020204030204" pitchFamily="34" charset="0"/>
                <a:cs typeface="Calibri" panose="020F0502020204030204" pitchFamily="34" charset="0"/>
              </a:rPr>
              <a:t>Lazy Learning Algorithm </a:t>
            </a:r>
            <a:r>
              <a:rPr lang="en-US" sz="1600" dirty="0">
                <a:latin typeface="Calibri" panose="020F0502020204030204" pitchFamily="34" charset="0"/>
                <a:cs typeface="Calibri" panose="020F0502020204030204" pitchFamily="34" charset="0"/>
              </a:rPr>
              <a:t>(instance based learning)</a:t>
            </a:r>
          </a:p>
          <a:p>
            <a:pPr marL="742950" lvl="1"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Defer the decision to generalize beyond the </a:t>
            </a:r>
            <a:r>
              <a:rPr lang="en-US" sz="1600" dirty="0">
                <a:solidFill>
                  <a:srgbClr val="0070C0"/>
                </a:solidFill>
                <a:latin typeface="Calibri" panose="020F0502020204030204" pitchFamily="34" charset="0"/>
                <a:cs typeface="Calibri" panose="020F0502020204030204" pitchFamily="34" charset="0"/>
              </a:rPr>
              <a:t>training</a:t>
            </a:r>
            <a:r>
              <a:rPr lang="en-US" sz="1600" dirty="0">
                <a:latin typeface="Calibri" panose="020F0502020204030204" pitchFamily="34" charset="0"/>
                <a:cs typeface="Calibri" panose="020F0502020204030204" pitchFamily="34" charset="0"/>
              </a:rPr>
              <a:t> examples till a new </a:t>
            </a:r>
            <a:r>
              <a:rPr lang="en-US" sz="1600" dirty="0">
                <a:solidFill>
                  <a:srgbClr val="0070C0"/>
                </a:solidFill>
                <a:latin typeface="Calibri" panose="020F0502020204030204" pitchFamily="34" charset="0"/>
                <a:cs typeface="Calibri" panose="020F0502020204030204" pitchFamily="34" charset="0"/>
              </a:rPr>
              <a:t>test</a:t>
            </a:r>
            <a:r>
              <a:rPr lang="en-US" sz="1600" dirty="0">
                <a:latin typeface="Calibri" panose="020F0502020204030204" pitchFamily="34" charset="0"/>
                <a:cs typeface="Calibri" panose="020F0502020204030204" pitchFamily="34" charset="0"/>
              </a:rPr>
              <a:t> is encountered </a:t>
            </a:r>
          </a:p>
          <a:p>
            <a:pPr marL="742950" lvl="1"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Whenever we have a new point to classify, we find its K nearest neighbors from the training data. </a:t>
            </a:r>
          </a:p>
          <a:p>
            <a:pPr marL="742950" lvl="1"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The distance is calculated using one of the following measures </a:t>
            </a:r>
          </a:p>
          <a:p>
            <a:pPr marL="742950" lvl="1" indent="-285750">
              <a:buFont typeface="Arial" panose="020B0604020202020204" pitchFamily="34" charset="0"/>
              <a:buChar char="•"/>
            </a:pPr>
            <a:r>
              <a:rPr lang="en-US" sz="1600" dirty="0">
                <a:solidFill>
                  <a:srgbClr val="0070C0"/>
                </a:solidFill>
                <a:latin typeface="Calibri" panose="020F0502020204030204" pitchFamily="34" charset="0"/>
                <a:cs typeface="Calibri" panose="020F0502020204030204" pitchFamily="34" charset="0"/>
              </a:rPr>
              <a:t>Euclidean</a:t>
            </a:r>
            <a:r>
              <a:rPr lang="en-US" sz="1600" dirty="0">
                <a:latin typeface="Calibri" panose="020F0502020204030204" pitchFamily="34" charset="0"/>
                <a:cs typeface="Calibri" panose="020F0502020204030204" pitchFamily="34" charset="0"/>
              </a:rPr>
              <a:t> Distance </a:t>
            </a:r>
          </a:p>
          <a:p>
            <a:pPr marL="742950" lvl="1" indent="-285750">
              <a:buFont typeface="Arial" panose="020B0604020202020204" pitchFamily="34" charset="0"/>
              <a:buChar char="•"/>
            </a:pPr>
            <a:r>
              <a:rPr lang="en-US" sz="1600" dirty="0">
                <a:solidFill>
                  <a:srgbClr val="0070C0"/>
                </a:solidFill>
                <a:latin typeface="Calibri" panose="020F0502020204030204" pitchFamily="34" charset="0"/>
                <a:cs typeface="Calibri" panose="020F0502020204030204" pitchFamily="34" charset="0"/>
              </a:rPr>
              <a:t>Minkowski</a:t>
            </a:r>
            <a:r>
              <a:rPr lang="en-US" sz="1600" dirty="0">
                <a:latin typeface="Calibri" panose="020F0502020204030204" pitchFamily="34" charset="0"/>
                <a:cs typeface="Calibri" panose="020F0502020204030204" pitchFamily="34" charset="0"/>
              </a:rPr>
              <a:t> Distance </a:t>
            </a:r>
          </a:p>
          <a:p>
            <a:pPr marL="742950" lvl="1" indent="-285750">
              <a:buFont typeface="Arial" panose="020B0604020202020204" pitchFamily="34" charset="0"/>
              <a:buChar char="•"/>
            </a:pPr>
            <a:r>
              <a:rPr lang="en-US" sz="1600" dirty="0">
                <a:solidFill>
                  <a:srgbClr val="0070C0"/>
                </a:solidFill>
                <a:latin typeface="Calibri" panose="020F0502020204030204" pitchFamily="34" charset="0"/>
                <a:cs typeface="Calibri" panose="020F0502020204030204" pitchFamily="34" charset="0"/>
              </a:rPr>
              <a:t>Mahalanobis</a:t>
            </a:r>
            <a:r>
              <a:rPr lang="en-US" sz="1600" dirty="0">
                <a:latin typeface="Calibri" panose="020F0502020204030204" pitchFamily="34" charset="0"/>
                <a:cs typeface="Calibri" panose="020F0502020204030204" pitchFamily="34" charset="0"/>
              </a:rPr>
              <a:t> Distance</a:t>
            </a:r>
          </a:p>
        </p:txBody>
      </p:sp>
      <p:sp>
        <p:nvSpPr>
          <p:cNvPr id="7" name="Date Placeholder 6">
            <a:extLst>
              <a:ext uri="{FF2B5EF4-FFF2-40B4-BE49-F238E27FC236}">
                <a16:creationId xmlns:a16="http://schemas.microsoft.com/office/drawing/2014/main" id="{5C6332F2-162F-447A-89D4-04F307085CC7}"/>
              </a:ext>
            </a:extLst>
          </p:cNvPr>
          <p:cNvSpPr>
            <a:spLocks noGrp="1"/>
          </p:cNvSpPr>
          <p:nvPr>
            <p:ph type="dt" sz="half" idx="10"/>
          </p:nvPr>
        </p:nvSpPr>
        <p:spPr/>
        <p:txBody>
          <a:bodyPr/>
          <a:lstStyle/>
          <a:p>
            <a:fld id="{D59E82C8-A1C9-4E8E-BE10-2F1CE6CABE43}" type="datetime1">
              <a:rPr lang="en-US" smtClean="0"/>
              <a:t>2/18/19</a:t>
            </a:fld>
            <a:endParaRPr lang="en-US"/>
          </a:p>
        </p:txBody>
      </p:sp>
      <p:sp>
        <p:nvSpPr>
          <p:cNvPr id="8" name="Slide Number Placeholder 7">
            <a:extLst>
              <a:ext uri="{FF2B5EF4-FFF2-40B4-BE49-F238E27FC236}">
                <a16:creationId xmlns:a16="http://schemas.microsoft.com/office/drawing/2014/main" id="{C8740760-C8AB-482C-8F85-D49ABA2F00D8}"/>
              </a:ext>
            </a:extLst>
          </p:cNvPr>
          <p:cNvSpPr>
            <a:spLocks noGrp="1"/>
          </p:cNvSpPr>
          <p:nvPr>
            <p:ph type="sldNum" sz="quarter" idx="4"/>
          </p:nvPr>
        </p:nvSpPr>
        <p:spPr/>
        <p:txBody>
          <a:bodyPr/>
          <a:lstStyle/>
          <a:p>
            <a:r>
              <a:rPr lang="en-US"/>
              <a:t>Slide no. </a:t>
            </a:r>
            <a:fld id="{7240F3D1-AE27-48C7-9FC9-EF8542F23A88}" type="slidenum">
              <a:rPr lang="en-US" smtClean="0"/>
              <a:pPr/>
              <a:t>5</a:t>
            </a:fld>
            <a:endParaRPr lang="en-US" dirty="0"/>
          </a:p>
        </p:txBody>
      </p:sp>
    </p:spTree>
    <p:extLst>
      <p:ext uri="{BB962C8B-B14F-4D97-AF65-F5344CB8AC3E}">
        <p14:creationId xmlns:p14="http://schemas.microsoft.com/office/powerpoint/2010/main" val="35405744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F80B6-4495-47C8-940C-2D00ECC41D5E}"/>
              </a:ext>
            </a:extLst>
          </p:cNvPr>
          <p:cNvSpPr>
            <a:spLocks noGrp="1"/>
          </p:cNvSpPr>
          <p:nvPr>
            <p:ph type="title"/>
          </p:nvPr>
        </p:nvSpPr>
        <p:spPr/>
        <p:txBody>
          <a:bodyPr/>
          <a:lstStyle/>
          <a:p>
            <a:r>
              <a:rPr lang="en-US" dirty="0" err="1"/>
              <a:t>qs</a:t>
            </a:r>
            <a:endParaRPr lang="en-US" dirty="0"/>
          </a:p>
        </p:txBody>
      </p:sp>
      <p:sp>
        <p:nvSpPr>
          <p:cNvPr id="3" name="Date Placeholder 2">
            <a:extLst>
              <a:ext uri="{FF2B5EF4-FFF2-40B4-BE49-F238E27FC236}">
                <a16:creationId xmlns:a16="http://schemas.microsoft.com/office/drawing/2014/main" id="{F4C7D969-C04D-4AAA-B882-0BF35350D432}"/>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747DF5FF-4B23-482D-96A1-488924C92A38}"/>
              </a:ext>
            </a:extLst>
          </p:cNvPr>
          <p:cNvSpPr>
            <a:spLocks noGrp="1"/>
          </p:cNvSpPr>
          <p:nvPr>
            <p:ph type="sldNum" sz="quarter" idx="4"/>
          </p:nvPr>
        </p:nvSpPr>
        <p:spPr/>
        <p:txBody>
          <a:bodyPr/>
          <a:lstStyle/>
          <a:p>
            <a:r>
              <a:rPr lang="en-US"/>
              <a:t>Slide no. </a:t>
            </a:r>
            <a:fld id="{7240F3D1-AE27-48C7-9FC9-EF8542F23A88}" type="slidenum">
              <a:rPr lang="en-US" smtClean="0"/>
              <a:pPr/>
              <a:t>50</a:t>
            </a:fld>
            <a:endParaRPr lang="en-US" dirty="0"/>
          </a:p>
        </p:txBody>
      </p:sp>
      <p:sp>
        <p:nvSpPr>
          <p:cNvPr id="5" name="Rectangle 4">
            <a:extLst>
              <a:ext uri="{FF2B5EF4-FFF2-40B4-BE49-F238E27FC236}">
                <a16:creationId xmlns:a16="http://schemas.microsoft.com/office/drawing/2014/main" id="{E4CD6561-E5A4-47E3-8FE1-FC8DC7E57C83}"/>
              </a:ext>
            </a:extLst>
          </p:cNvPr>
          <p:cNvSpPr/>
          <p:nvPr/>
        </p:nvSpPr>
        <p:spPr>
          <a:xfrm>
            <a:off x="119101" y="979411"/>
            <a:ext cx="8786693" cy="2893100"/>
          </a:xfrm>
          <a:prstGeom prst="rect">
            <a:avLst/>
          </a:prstGeom>
        </p:spPr>
        <p:txBody>
          <a:bodyPr wrap="square">
            <a:spAutoFit/>
          </a:bodyPr>
          <a:lstStyle/>
          <a:p>
            <a:r>
              <a:rPr lang="en-US" sz="1400" dirty="0"/>
              <a:t>Which of the following will be true about k in k-NN in terms of Bias?</a:t>
            </a:r>
          </a:p>
          <a:p>
            <a:endParaRPr lang="en-US" sz="1400" dirty="0"/>
          </a:p>
          <a:p>
            <a:r>
              <a:rPr lang="en-US" sz="1400" dirty="0"/>
              <a:t>A)  When you increase the k the bias will be increases</a:t>
            </a:r>
          </a:p>
          <a:p>
            <a:r>
              <a:rPr lang="en-US" sz="1400" dirty="0"/>
              <a:t>B)  When you decrease the k the bias will be increases</a:t>
            </a:r>
          </a:p>
          <a:p>
            <a:r>
              <a:rPr lang="en-US" sz="1400" dirty="0"/>
              <a:t>C) Can’t say</a:t>
            </a:r>
          </a:p>
          <a:p>
            <a:r>
              <a:rPr lang="en-US" sz="1400" dirty="0"/>
              <a:t>D) None of these</a:t>
            </a:r>
          </a:p>
          <a:p>
            <a:endParaRPr lang="en-US" sz="1400" dirty="0"/>
          </a:p>
          <a:p>
            <a:r>
              <a:rPr lang="en-US" sz="1400" dirty="0"/>
              <a:t>Which of the following will be true about k in k-NN in terms of variance?</a:t>
            </a:r>
          </a:p>
          <a:p>
            <a:endParaRPr lang="en-US" sz="1400" dirty="0"/>
          </a:p>
          <a:p>
            <a:r>
              <a:rPr lang="en-US" sz="1400" dirty="0"/>
              <a:t>A)  When you increase the k the variance will increases</a:t>
            </a:r>
          </a:p>
          <a:p>
            <a:r>
              <a:rPr lang="en-US" sz="1400" dirty="0"/>
              <a:t>B)  When you decrease the k the variance will increases</a:t>
            </a:r>
          </a:p>
          <a:p>
            <a:r>
              <a:rPr lang="en-US" sz="1400" dirty="0"/>
              <a:t>C) Can’t say</a:t>
            </a:r>
          </a:p>
          <a:p>
            <a:r>
              <a:rPr lang="en-US" sz="1400" dirty="0"/>
              <a:t>D) None of these</a:t>
            </a:r>
          </a:p>
        </p:txBody>
      </p:sp>
    </p:spTree>
    <p:extLst>
      <p:ext uri="{BB962C8B-B14F-4D97-AF65-F5344CB8AC3E}">
        <p14:creationId xmlns:p14="http://schemas.microsoft.com/office/powerpoint/2010/main" val="23362610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ED56-C6CB-47F9-8AC4-90081B9301A8}"/>
              </a:ext>
            </a:extLst>
          </p:cNvPr>
          <p:cNvSpPr>
            <a:spLocks noGrp="1"/>
          </p:cNvSpPr>
          <p:nvPr>
            <p:ph type="title"/>
          </p:nvPr>
        </p:nvSpPr>
        <p:spPr/>
        <p:txBody>
          <a:bodyPr/>
          <a:lstStyle/>
          <a:p>
            <a:r>
              <a:rPr lang="en-US" dirty="0" err="1"/>
              <a:t>qs</a:t>
            </a:r>
            <a:endParaRPr lang="en-US" dirty="0"/>
          </a:p>
        </p:txBody>
      </p:sp>
      <p:sp>
        <p:nvSpPr>
          <p:cNvPr id="3" name="Date Placeholder 2">
            <a:extLst>
              <a:ext uri="{FF2B5EF4-FFF2-40B4-BE49-F238E27FC236}">
                <a16:creationId xmlns:a16="http://schemas.microsoft.com/office/drawing/2014/main" id="{BF78521B-D034-45D5-839C-4BFBE992FA41}"/>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62854290-5B29-4128-825F-633B6FB9D0A1}"/>
              </a:ext>
            </a:extLst>
          </p:cNvPr>
          <p:cNvSpPr>
            <a:spLocks noGrp="1"/>
          </p:cNvSpPr>
          <p:nvPr>
            <p:ph type="sldNum" sz="quarter" idx="4"/>
          </p:nvPr>
        </p:nvSpPr>
        <p:spPr/>
        <p:txBody>
          <a:bodyPr/>
          <a:lstStyle/>
          <a:p>
            <a:r>
              <a:rPr lang="en-US"/>
              <a:t>Slide no. </a:t>
            </a:r>
            <a:fld id="{7240F3D1-AE27-48C7-9FC9-EF8542F23A88}" type="slidenum">
              <a:rPr lang="en-US" smtClean="0"/>
              <a:pPr/>
              <a:t>51</a:t>
            </a:fld>
            <a:endParaRPr lang="en-US" dirty="0"/>
          </a:p>
        </p:txBody>
      </p:sp>
      <p:sp>
        <p:nvSpPr>
          <p:cNvPr id="5" name="Rectangle 4">
            <a:extLst>
              <a:ext uri="{FF2B5EF4-FFF2-40B4-BE49-F238E27FC236}">
                <a16:creationId xmlns:a16="http://schemas.microsoft.com/office/drawing/2014/main" id="{568D611B-4ED9-43B6-AEE6-A0EC151E35FF}"/>
              </a:ext>
            </a:extLst>
          </p:cNvPr>
          <p:cNvSpPr/>
          <p:nvPr/>
        </p:nvSpPr>
        <p:spPr>
          <a:xfrm>
            <a:off x="65313" y="987095"/>
            <a:ext cx="8848165" cy="1169551"/>
          </a:xfrm>
          <a:prstGeom prst="rect">
            <a:avLst/>
          </a:prstGeom>
        </p:spPr>
        <p:txBody>
          <a:bodyPr wrap="square">
            <a:spAutoFit/>
          </a:bodyPr>
          <a:lstStyle/>
          <a:p>
            <a:r>
              <a:rPr lang="en-US" sz="1400" dirty="0"/>
              <a:t>The following two distances(Euclidean Distance and Manhattan Distance) have been given to you which generally we used in K-NN algorithm. These distance are between two points A(x1,y1) and B(x2,Y2).</a:t>
            </a:r>
          </a:p>
          <a:p>
            <a:endParaRPr lang="en-US" sz="1400" dirty="0"/>
          </a:p>
          <a:p>
            <a:r>
              <a:rPr lang="en-US" sz="1400" dirty="0"/>
              <a:t>Your task is to tag the both distance by seeing the following two graphs. Which of the following option is true about below graph ?</a:t>
            </a:r>
          </a:p>
        </p:txBody>
      </p:sp>
      <p:pic>
        <p:nvPicPr>
          <p:cNvPr id="6" name="Picture 5">
            <a:extLst>
              <a:ext uri="{FF2B5EF4-FFF2-40B4-BE49-F238E27FC236}">
                <a16:creationId xmlns:a16="http://schemas.microsoft.com/office/drawing/2014/main" id="{073D912C-C8DA-473B-B4CC-34CCD0E83ECA}"/>
              </a:ext>
            </a:extLst>
          </p:cNvPr>
          <p:cNvPicPr>
            <a:picLocks noChangeAspect="1"/>
          </p:cNvPicPr>
          <p:nvPr/>
        </p:nvPicPr>
        <p:blipFill>
          <a:blip r:embed="rId2"/>
          <a:stretch>
            <a:fillRect/>
          </a:stretch>
        </p:blipFill>
        <p:spPr>
          <a:xfrm>
            <a:off x="2371725" y="1976437"/>
            <a:ext cx="6671236" cy="1804988"/>
          </a:xfrm>
          <a:prstGeom prst="rect">
            <a:avLst/>
          </a:prstGeom>
        </p:spPr>
      </p:pic>
      <p:sp>
        <p:nvSpPr>
          <p:cNvPr id="7" name="Rectangle 6">
            <a:extLst>
              <a:ext uri="{FF2B5EF4-FFF2-40B4-BE49-F238E27FC236}">
                <a16:creationId xmlns:a16="http://schemas.microsoft.com/office/drawing/2014/main" id="{C86209EF-9C86-46CB-9E18-5324E330E2FF}"/>
              </a:ext>
            </a:extLst>
          </p:cNvPr>
          <p:cNvSpPr/>
          <p:nvPr/>
        </p:nvSpPr>
        <p:spPr>
          <a:xfrm>
            <a:off x="101039" y="3588859"/>
            <a:ext cx="4572000" cy="954107"/>
          </a:xfrm>
          <a:prstGeom prst="rect">
            <a:avLst/>
          </a:prstGeom>
        </p:spPr>
        <p:txBody>
          <a:bodyPr>
            <a:spAutoFit/>
          </a:bodyPr>
          <a:lstStyle/>
          <a:p>
            <a:r>
              <a:rPr lang="en-US" sz="1400" dirty="0"/>
              <a:t>A) Left is Manhattan Distance and right is Euclidean Distance</a:t>
            </a:r>
          </a:p>
          <a:p>
            <a:r>
              <a:rPr lang="en-US" sz="1400" dirty="0"/>
              <a:t>B) Left is Euclidean Distance and right is Manhattan Distance</a:t>
            </a:r>
          </a:p>
          <a:p>
            <a:r>
              <a:rPr lang="en-US" sz="1400" dirty="0"/>
              <a:t>C) Neither left or right are a Manhattan Distance</a:t>
            </a:r>
          </a:p>
          <a:p>
            <a:r>
              <a:rPr lang="en-US" sz="1400" dirty="0"/>
              <a:t>D) Neither left or right are a Euclidian Distance</a:t>
            </a:r>
          </a:p>
        </p:txBody>
      </p:sp>
    </p:spTree>
    <p:extLst>
      <p:ext uri="{BB962C8B-B14F-4D97-AF65-F5344CB8AC3E}">
        <p14:creationId xmlns:p14="http://schemas.microsoft.com/office/powerpoint/2010/main" val="30451389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262B-FF34-40B4-A8C8-872B65D7B11B}"/>
              </a:ext>
            </a:extLst>
          </p:cNvPr>
          <p:cNvSpPr>
            <a:spLocks noGrp="1"/>
          </p:cNvSpPr>
          <p:nvPr>
            <p:ph type="title"/>
          </p:nvPr>
        </p:nvSpPr>
        <p:spPr/>
        <p:txBody>
          <a:bodyPr/>
          <a:lstStyle/>
          <a:p>
            <a:r>
              <a:rPr lang="en-US" dirty="0" err="1"/>
              <a:t>qs</a:t>
            </a:r>
            <a:endParaRPr lang="en-US" dirty="0"/>
          </a:p>
        </p:txBody>
      </p:sp>
      <p:sp>
        <p:nvSpPr>
          <p:cNvPr id="3" name="Date Placeholder 2">
            <a:extLst>
              <a:ext uri="{FF2B5EF4-FFF2-40B4-BE49-F238E27FC236}">
                <a16:creationId xmlns:a16="http://schemas.microsoft.com/office/drawing/2014/main" id="{9F93C409-9692-4B80-BEA0-6012F7E5E165}"/>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3D96196D-6CD8-49B6-B0D1-543A14DCCA99}"/>
              </a:ext>
            </a:extLst>
          </p:cNvPr>
          <p:cNvSpPr>
            <a:spLocks noGrp="1"/>
          </p:cNvSpPr>
          <p:nvPr>
            <p:ph type="sldNum" sz="quarter" idx="4"/>
          </p:nvPr>
        </p:nvSpPr>
        <p:spPr/>
        <p:txBody>
          <a:bodyPr/>
          <a:lstStyle/>
          <a:p>
            <a:r>
              <a:rPr lang="en-US"/>
              <a:t>Slide no. </a:t>
            </a:r>
            <a:fld id="{7240F3D1-AE27-48C7-9FC9-EF8542F23A88}" type="slidenum">
              <a:rPr lang="en-US" smtClean="0"/>
              <a:pPr/>
              <a:t>52</a:t>
            </a:fld>
            <a:endParaRPr lang="en-US" dirty="0"/>
          </a:p>
        </p:txBody>
      </p:sp>
      <p:sp>
        <p:nvSpPr>
          <p:cNvPr id="5" name="Rectangle 4">
            <a:extLst>
              <a:ext uri="{FF2B5EF4-FFF2-40B4-BE49-F238E27FC236}">
                <a16:creationId xmlns:a16="http://schemas.microsoft.com/office/drawing/2014/main" id="{3FAD7E78-54C7-49E2-81D8-4C6CA0CC4414}"/>
              </a:ext>
            </a:extLst>
          </p:cNvPr>
          <p:cNvSpPr/>
          <p:nvPr/>
        </p:nvSpPr>
        <p:spPr>
          <a:xfrm>
            <a:off x="80682" y="949049"/>
            <a:ext cx="8986478" cy="3539430"/>
          </a:xfrm>
          <a:prstGeom prst="rect">
            <a:avLst/>
          </a:prstGeom>
        </p:spPr>
        <p:txBody>
          <a:bodyPr wrap="square">
            <a:spAutoFit/>
          </a:bodyPr>
          <a:lstStyle/>
          <a:p>
            <a:r>
              <a:rPr lang="en-US" sz="1400" dirty="0"/>
              <a:t>When you find noise in data which of the following option would you consider in k-NN?</a:t>
            </a:r>
          </a:p>
          <a:p>
            <a:endParaRPr lang="en-US" sz="1400" dirty="0"/>
          </a:p>
          <a:p>
            <a:r>
              <a:rPr lang="en-US" sz="1400" dirty="0"/>
              <a:t>A) I will increase the value of k</a:t>
            </a:r>
          </a:p>
          <a:p>
            <a:r>
              <a:rPr lang="en-US" sz="1400" dirty="0"/>
              <a:t>B) I will decrease the value of k</a:t>
            </a:r>
          </a:p>
          <a:p>
            <a:r>
              <a:rPr lang="en-US" sz="1400" dirty="0"/>
              <a:t>C) Noise can not be dependent on value of k</a:t>
            </a:r>
          </a:p>
          <a:p>
            <a:r>
              <a:rPr lang="en-US" sz="1400" dirty="0"/>
              <a:t>D) None of these</a:t>
            </a:r>
          </a:p>
          <a:p>
            <a:endParaRPr lang="en-US" sz="1400" dirty="0"/>
          </a:p>
          <a:p>
            <a:r>
              <a:rPr lang="en-US" sz="1400" dirty="0"/>
              <a:t>In k-NN it is very likely to overfit due to the curse of dimensionality. Which of the following option would you consider to handle such problem?</a:t>
            </a:r>
          </a:p>
          <a:p>
            <a:endParaRPr lang="en-US" sz="1400" dirty="0"/>
          </a:p>
          <a:p>
            <a:pPr marL="342900" indent="-342900">
              <a:buFont typeface="+mj-lt"/>
              <a:buAutoNum type="arabicPeriod"/>
            </a:pPr>
            <a:r>
              <a:rPr lang="en-US" sz="1400" dirty="0"/>
              <a:t>Dimensionality Reduction </a:t>
            </a:r>
          </a:p>
          <a:p>
            <a:pPr marL="342900" indent="-342900">
              <a:buFont typeface="+mj-lt"/>
              <a:buAutoNum type="arabicPeriod"/>
            </a:pPr>
            <a:r>
              <a:rPr lang="en-US" sz="1400" dirty="0"/>
              <a:t>Feature selection</a:t>
            </a:r>
          </a:p>
          <a:p>
            <a:r>
              <a:rPr lang="en-US" sz="1400" dirty="0"/>
              <a:t>A) 1</a:t>
            </a:r>
          </a:p>
          <a:p>
            <a:r>
              <a:rPr lang="en-US" sz="1400" dirty="0"/>
              <a:t>B) 2</a:t>
            </a:r>
          </a:p>
          <a:p>
            <a:r>
              <a:rPr lang="en-US" sz="1400" dirty="0"/>
              <a:t>C) 1 and 2</a:t>
            </a:r>
          </a:p>
          <a:p>
            <a:r>
              <a:rPr lang="en-US" sz="1400" dirty="0"/>
              <a:t>D) None of these</a:t>
            </a:r>
          </a:p>
        </p:txBody>
      </p:sp>
    </p:spTree>
    <p:extLst>
      <p:ext uri="{BB962C8B-B14F-4D97-AF65-F5344CB8AC3E}">
        <p14:creationId xmlns:p14="http://schemas.microsoft.com/office/powerpoint/2010/main" val="3887228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A6130-8F2F-41F0-B6BD-06F8E5308D2D}"/>
              </a:ext>
            </a:extLst>
          </p:cNvPr>
          <p:cNvSpPr>
            <a:spLocks noGrp="1"/>
          </p:cNvSpPr>
          <p:nvPr>
            <p:ph type="title"/>
          </p:nvPr>
        </p:nvSpPr>
        <p:spPr/>
        <p:txBody>
          <a:bodyPr/>
          <a:lstStyle/>
          <a:p>
            <a:r>
              <a:rPr lang="en-US" dirty="0"/>
              <a:t>Qs</a:t>
            </a:r>
          </a:p>
        </p:txBody>
      </p:sp>
      <p:sp>
        <p:nvSpPr>
          <p:cNvPr id="3" name="Date Placeholder 2">
            <a:extLst>
              <a:ext uri="{FF2B5EF4-FFF2-40B4-BE49-F238E27FC236}">
                <a16:creationId xmlns:a16="http://schemas.microsoft.com/office/drawing/2014/main" id="{BE95A7AD-BB72-4CBF-974B-B1AF961DF123}"/>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9DCAC647-CCE0-4BFE-9D4D-74C24B775A40}"/>
              </a:ext>
            </a:extLst>
          </p:cNvPr>
          <p:cNvSpPr>
            <a:spLocks noGrp="1"/>
          </p:cNvSpPr>
          <p:nvPr>
            <p:ph type="sldNum" sz="quarter" idx="4"/>
          </p:nvPr>
        </p:nvSpPr>
        <p:spPr/>
        <p:txBody>
          <a:bodyPr/>
          <a:lstStyle/>
          <a:p>
            <a:r>
              <a:rPr lang="en-US"/>
              <a:t>Slide no. </a:t>
            </a:r>
            <a:fld id="{7240F3D1-AE27-48C7-9FC9-EF8542F23A88}" type="slidenum">
              <a:rPr lang="en-US" smtClean="0"/>
              <a:pPr/>
              <a:t>53</a:t>
            </a:fld>
            <a:endParaRPr lang="en-US" dirty="0"/>
          </a:p>
        </p:txBody>
      </p:sp>
      <p:sp>
        <p:nvSpPr>
          <p:cNvPr id="5" name="Rectangle 4">
            <a:extLst>
              <a:ext uri="{FF2B5EF4-FFF2-40B4-BE49-F238E27FC236}">
                <a16:creationId xmlns:a16="http://schemas.microsoft.com/office/drawing/2014/main" id="{09200875-9514-4BA6-A775-DBD24FAAB287}"/>
              </a:ext>
            </a:extLst>
          </p:cNvPr>
          <p:cNvSpPr/>
          <p:nvPr/>
        </p:nvSpPr>
        <p:spPr>
          <a:xfrm>
            <a:off x="126787" y="891540"/>
            <a:ext cx="8809744" cy="3539430"/>
          </a:xfrm>
          <a:prstGeom prst="rect">
            <a:avLst/>
          </a:prstGeom>
        </p:spPr>
        <p:txBody>
          <a:bodyPr wrap="square">
            <a:spAutoFit/>
          </a:bodyPr>
          <a:lstStyle/>
          <a:p>
            <a:r>
              <a:rPr lang="en-US" sz="1400" dirty="0"/>
              <a:t>Below are two statements given. Which of the following will be true both statements?</a:t>
            </a:r>
          </a:p>
          <a:p>
            <a:endParaRPr lang="en-US" sz="1400" dirty="0"/>
          </a:p>
          <a:p>
            <a:pPr marL="342900" indent="-342900">
              <a:buFont typeface="+mj-lt"/>
              <a:buAutoNum type="arabicPeriod"/>
            </a:pPr>
            <a:r>
              <a:rPr lang="en-US" sz="1400" dirty="0"/>
              <a:t>k-NN is a memory-based approach is that the classifier immediately adapts as we collect new training data.</a:t>
            </a:r>
          </a:p>
          <a:p>
            <a:pPr marL="342900" indent="-342900">
              <a:buFont typeface="+mj-lt"/>
              <a:buAutoNum type="arabicPeriod"/>
            </a:pPr>
            <a:r>
              <a:rPr lang="en-US" sz="1400" dirty="0"/>
              <a:t>The computational complexity for classifying new samples grows linearly with the number of samples in the training dataset in the worst-case scenario.</a:t>
            </a:r>
          </a:p>
          <a:p>
            <a:pPr marL="342900" indent="-342900">
              <a:buFont typeface="+mj-lt"/>
              <a:buAutoNum type="arabicPeriod"/>
            </a:pPr>
            <a:endParaRPr lang="en-US" sz="1400" dirty="0"/>
          </a:p>
          <a:p>
            <a:endParaRPr lang="en-US" sz="1400" dirty="0"/>
          </a:p>
          <a:p>
            <a:r>
              <a:rPr lang="en-US" sz="1400" dirty="0"/>
              <a:t>A company has build a kNN classifier that gets 100% accuracy on training data. When they deployed this model on client side it has been found that the model is not at all accurate. Which of the following thing might gone wrong?</a:t>
            </a:r>
          </a:p>
          <a:p>
            <a:endParaRPr lang="en-US" sz="1400" dirty="0"/>
          </a:p>
          <a:p>
            <a:r>
              <a:rPr lang="en-US" sz="1400" dirty="0"/>
              <a:t>Note: Model has successfully deployed and no technical issues are found at client side except the model performance</a:t>
            </a:r>
          </a:p>
          <a:p>
            <a:endParaRPr lang="en-US" sz="1400" dirty="0"/>
          </a:p>
          <a:p>
            <a:r>
              <a:rPr lang="en-US" sz="1400" dirty="0"/>
              <a:t>A) It is probably a overfitted model</a:t>
            </a:r>
          </a:p>
          <a:p>
            <a:r>
              <a:rPr lang="en-US" sz="1400" dirty="0"/>
              <a:t>B) It is probably a underfitted model</a:t>
            </a:r>
          </a:p>
          <a:p>
            <a:r>
              <a:rPr lang="en-US" sz="1400" dirty="0"/>
              <a:t>C) Can’t say</a:t>
            </a:r>
          </a:p>
          <a:p>
            <a:r>
              <a:rPr lang="en-US" sz="1400" dirty="0"/>
              <a:t>D) None of these</a:t>
            </a:r>
          </a:p>
        </p:txBody>
      </p:sp>
    </p:spTree>
    <p:extLst>
      <p:ext uri="{BB962C8B-B14F-4D97-AF65-F5344CB8AC3E}">
        <p14:creationId xmlns:p14="http://schemas.microsoft.com/office/powerpoint/2010/main" val="40215139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E3387-D613-4FE1-B5BB-6B008D4C7484}"/>
              </a:ext>
            </a:extLst>
          </p:cNvPr>
          <p:cNvSpPr>
            <a:spLocks noGrp="1"/>
          </p:cNvSpPr>
          <p:nvPr>
            <p:ph type="title"/>
          </p:nvPr>
        </p:nvSpPr>
        <p:spPr/>
        <p:txBody>
          <a:bodyPr/>
          <a:lstStyle/>
          <a:p>
            <a:r>
              <a:rPr lang="en-US" dirty="0"/>
              <a:t>Qs</a:t>
            </a:r>
          </a:p>
        </p:txBody>
      </p:sp>
      <p:sp>
        <p:nvSpPr>
          <p:cNvPr id="3" name="Date Placeholder 2">
            <a:extLst>
              <a:ext uri="{FF2B5EF4-FFF2-40B4-BE49-F238E27FC236}">
                <a16:creationId xmlns:a16="http://schemas.microsoft.com/office/drawing/2014/main" id="{774952A4-0ABE-4143-AE2A-CE5297B451F4}"/>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441742FE-FD29-46F2-8824-0AEAEF2C422C}"/>
              </a:ext>
            </a:extLst>
          </p:cNvPr>
          <p:cNvSpPr>
            <a:spLocks noGrp="1"/>
          </p:cNvSpPr>
          <p:nvPr>
            <p:ph type="sldNum" sz="quarter" idx="4"/>
          </p:nvPr>
        </p:nvSpPr>
        <p:spPr/>
        <p:txBody>
          <a:bodyPr/>
          <a:lstStyle/>
          <a:p>
            <a:r>
              <a:rPr lang="en-US"/>
              <a:t>Slide no. </a:t>
            </a:r>
            <a:fld id="{7240F3D1-AE27-48C7-9FC9-EF8542F23A88}" type="slidenum">
              <a:rPr lang="en-US" smtClean="0"/>
              <a:pPr/>
              <a:t>54</a:t>
            </a:fld>
            <a:endParaRPr lang="en-US" dirty="0"/>
          </a:p>
        </p:txBody>
      </p:sp>
      <p:sp>
        <p:nvSpPr>
          <p:cNvPr id="5" name="Rectangle 4">
            <a:extLst>
              <a:ext uri="{FF2B5EF4-FFF2-40B4-BE49-F238E27FC236}">
                <a16:creationId xmlns:a16="http://schemas.microsoft.com/office/drawing/2014/main" id="{1BFAE0D5-C709-49E4-9E37-D6522A2DC864}"/>
              </a:ext>
            </a:extLst>
          </p:cNvPr>
          <p:cNvSpPr/>
          <p:nvPr/>
        </p:nvSpPr>
        <p:spPr>
          <a:xfrm>
            <a:off x="134470" y="891540"/>
            <a:ext cx="8909637" cy="1107996"/>
          </a:xfrm>
          <a:prstGeom prst="rect">
            <a:avLst/>
          </a:prstGeom>
        </p:spPr>
        <p:txBody>
          <a:bodyPr wrap="square">
            <a:spAutoFit/>
          </a:bodyPr>
          <a:lstStyle/>
          <a:p>
            <a:r>
              <a:rPr lang="en-US" sz="1600" dirty="0"/>
              <a:t>You have been given the following 2 statements, find which of these option is/are true in case of k-NN?</a:t>
            </a:r>
          </a:p>
          <a:p>
            <a:pPr marL="342900" indent="-342900">
              <a:buFont typeface="+mj-lt"/>
              <a:buAutoNum type="arabicPeriod"/>
            </a:pPr>
            <a:endParaRPr lang="en-US" sz="1600" dirty="0"/>
          </a:p>
          <a:p>
            <a:pPr marL="342900" indent="-342900">
              <a:buFont typeface="+mj-lt"/>
              <a:buAutoNum type="arabicPeriod"/>
            </a:pPr>
            <a:r>
              <a:rPr lang="en-US" sz="1600" dirty="0"/>
              <a:t>In case of very large value of k, we may include points from other classes into the neighborhood.</a:t>
            </a:r>
          </a:p>
          <a:p>
            <a:pPr marL="342900" indent="-342900">
              <a:buFont typeface="+mj-lt"/>
              <a:buAutoNum type="arabicPeriod"/>
            </a:pPr>
            <a:r>
              <a:rPr lang="en-US" sz="1600" dirty="0"/>
              <a:t>In case of too small value of k the algorithm is very sensitive to noise</a:t>
            </a:r>
          </a:p>
        </p:txBody>
      </p:sp>
    </p:spTree>
    <p:extLst>
      <p:ext uri="{BB962C8B-B14F-4D97-AF65-F5344CB8AC3E}">
        <p14:creationId xmlns:p14="http://schemas.microsoft.com/office/powerpoint/2010/main" val="443214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B902A-8615-4AD2-AB62-84DF239162D6}"/>
              </a:ext>
            </a:extLst>
          </p:cNvPr>
          <p:cNvSpPr>
            <a:spLocks noGrp="1"/>
          </p:cNvSpPr>
          <p:nvPr>
            <p:ph type="title"/>
          </p:nvPr>
        </p:nvSpPr>
        <p:spPr/>
        <p:txBody>
          <a:bodyPr/>
          <a:lstStyle/>
          <a:p>
            <a:r>
              <a:rPr lang="en-US" dirty="0"/>
              <a:t>assumptions</a:t>
            </a:r>
          </a:p>
        </p:txBody>
      </p:sp>
      <p:sp>
        <p:nvSpPr>
          <p:cNvPr id="3" name="Date Placeholder 2">
            <a:extLst>
              <a:ext uri="{FF2B5EF4-FFF2-40B4-BE49-F238E27FC236}">
                <a16:creationId xmlns:a16="http://schemas.microsoft.com/office/drawing/2014/main" id="{C971EF88-3875-4100-B3AD-3A1AB3421694}"/>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723FDD7F-D43A-4CA3-AA0A-FBB1DCD14478}"/>
              </a:ext>
            </a:extLst>
          </p:cNvPr>
          <p:cNvSpPr>
            <a:spLocks noGrp="1"/>
          </p:cNvSpPr>
          <p:nvPr>
            <p:ph type="sldNum" sz="quarter" idx="4"/>
          </p:nvPr>
        </p:nvSpPr>
        <p:spPr/>
        <p:txBody>
          <a:bodyPr/>
          <a:lstStyle/>
          <a:p>
            <a:r>
              <a:rPr lang="en-US"/>
              <a:t>Slide no. </a:t>
            </a:r>
            <a:fld id="{7240F3D1-AE27-48C7-9FC9-EF8542F23A88}" type="slidenum">
              <a:rPr lang="en-US" smtClean="0"/>
              <a:pPr/>
              <a:t>6</a:t>
            </a:fld>
            <a:endParaRPr lang="en-US" dirty="0"/>
          </a:p>
        </p:txBody>
      </p:sp>
      <p:sp>
        <p:nvSpPr>
          <p:cNvPr id="5" name="Rectangle 4">
            <a:extLst>
              <a:ext uri="{FF2B5EF4-FFF2-40B4-BE49-F238E27FC236}">
                <a16:creationId xmlns:a16="http://schemas.microsoft.com/office/drawing/2014/main" id="{A6F089BC-BA2A-4BBC-9ADC-8A992197B86F}"/>
              </a:ext>
            </a:extLst>
          </p:cNvPr>
          <p:cNvSpPr/>
          <p:nvPr/>
        </p:nvSpPr>
        <p:spPr>
          <a:xfrm>
            <a:off x="91440" y="899491"/>
            <a:ext cx="8893534" cy="1477328"/>
          </a:xfrm>
          <a:prstGeom prst="rect">
            <a:avLst/>
          </a:prstGeom>
        </p:spPr>
        <p:txBody>
          <a:bodyPr wrap="square">
            <a:spAutoFit/>
          </a:bodyPr>
          <a:lstStyle/>
          <a:p>
            <a:pPr marL="285750" indent="-285750">
              <a:buFont typeface="Arial" panose="020B0604020202020204" pitchFamily="34" charset="0"/>
              <a:buChar char="•"/>
            </a:pPr>
            <a:r>
              <a:rPr lang="en-US" dirty="0"/>
              <a:t>Suitable for applications for which </a:t>
            </a:r>
            <a:r>
              <a:rPr lang="en-US" dirty="0">
                <a:highlight>
                  <a:srgbClr val="FFFF00"/>
                </a:highlight>
              </a:rPr>
              <a:t>sufficient</a:t>
            </a:r>
            <a:r>
              <a:rPr lang="en-US" dirty="0"/>
              <a:t> domain knowledge is available.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knowledge supports the selection of an appropriate measure of </a:t>
            </a:r>
            <a:r>
              <a:rPr lang="en-US" dirty="0">
                <a:solidFill>
                  <a:srgbClr val="0070C0"/>
                </a:solidFill>
              </a:rPr>
              <a:t>feature</a:t>
            </a:r>
            <a:r>
              <a:rPr lang="en-US" dirty="0"/>
              <a:t> 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60716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C707-CB39-4800-B269-40B65BFB55BA}"/>
              </a:ext>
            </a:extLst>
          </p:cNvPr>
          <p:cNvSpPr>
            <a:spLocks noGrp="1"/>
          </p:cNvSpPr>
          <p:nvPr>
            <p:ph type="title"/>
          </p:nvPr>
        </p:nvSpPr>
        <p:spPr/>
        <p:txBody>
          <a:bodyPr/>
          <a:lstStyle/>
          <a:p>
            <a:r>
              <a:rPr lang="en-US" dirty="0"/>
              <a:t>Knn – algorithm (steps)</a:t>
            </a:r>
          </a:p>
        </p:txBody>
      </p:sp>
      <p:sp>
        <p:nvSpPr>
          <p:cNvPr id="5" name="Rectangle 4">
            <a:extLst>
              <a:ext uri="{FF2B5EF4-FFF2-40B4-BE49-F238E27FC236}">
                <a16:creationId xmlns:a16="http://schemas.microsoft.com/office/drawing/2014/main" id="{AC8ADA9E-CD1C-44D5-80B3-5ED069D72520}"/>
              </a:ext>
            </a:extLst>
          </p:cNvPr>
          <p:cNvSpPr/>
          <p:nvPr/>
        </p:nvSpPr>
        <p:spPr>
          <a:xfrm>
            <a:off x="0" y="891540"/>
            <a:ext cx="5604387" cy="3976473"/>
          </a:xfrm>
          <a:prstGeom prst="rect">
            <a:avLst/>
          </a:prstGeom>
        </p:spPr>
        <p:txBody>
          <a:bodyPr wrap="square">
            <a:spAutoFit/>
          </a:bodyPr>
          <a:lstStyle/>
          <a:p>
            <a:pPr>
              <a:spcBef>
                <a:spcPct val="10000"/>
              </a:spcBef>
              <a:spcAft>
                <a:spcPts val="400"/>
              </a:spcAft>
              <a:buClr>
                <a:srgbClr val="0C7B9C"/>
              </a:buClr>
              <a:buSzPct val="75000"/>
            </a:pPr>
            <a:r>
              <a:rPr lang="en-US" altLang="zh-CN" sz="1600" dirty="0">
                <a:latin typeface="Arial" panose="020B0604020202020204" pitchFamily="34" charset="0"/>
                <a:ea typeface="宋体" panose="02010600030101010101" pitchFamily="2" charset="-122"/>
              </a:rPr>
              <a:t>Requires three things</a:t>
            </a:r>
          </a:p>
          <a:p>
            <a:pPr lvl="1">
              <a:spcBef>
                <a:spcPct val="10000"/>
              </a:spcBef>
              <a:spcAft>
                <a:spcPts val="400"/>
              </a:spcAft>
              <a:buClr>
                <a:srgbClr val="0C7B9C"/>
              </a:buClr>
              <a:buSzPct val="100000"/>
              <a:buFont typeface="Arial" panose="020B0604020202020204" pitchFamily="34" charset="0"/>
              <a:buChar char="–"/>
            </a:pPr>
            <a:r>
              <a:rPr lang="en-US" altLang="zh-CN" sz="1600" dirty="0">
                <a:latin typeface="Arial" panose="020B0604020202020204" pitchFamily="34" charset="0"/>
                <a:ea typeface="宋体" panose="02010600030101010101" pitchFamily="2" charset="-122"/>
              </a:rPr>
              <a:t> The set of pre-classified </a:t>
            </a:r>
            <a:r>
              <a:rPr lang="en-US" altLang="zh-CN" sz="1600" dirty="0">
                <a:solidFill>
                  <a:srgbClr val="0070C0"/>
                </a:solidFill>
                <a:latin typeface="Arial" panose="020B0604020202020204" pitchFamily="34" charset="0"/>
                <a:ea typeface="宋体" panose="02010600030101010101" pitchFamily="2" charset="-122"/>
              </a:rPr>
              <a:t>training</a:t>
            </a:r>
            <a:r>
              <a:rPr lang="en-US" altLang="zh-CN" sz="1600" dirty="0">
                <a:latin typeface="Arial" panose="020B0604020202020204" pitchFamily="34" charset="0"/>
                <a:ea typeface="宋体" panose="02010600030101010101" pitchFamily="2" charset="-122"/>
              </a:rPr>
              <a:t> samples</a:t>
            </a:r>
          </a:p>
          <a:p>
            <a:pPr lvl="1">
              <a:spcBef>
                <a:spcPct val="10000"/>
              </a:spcBef>
              <a:spcAft>
                <a:spcPts val="400"/>
              </a:spcAft>
              <a:buClr>
                <a:srgbClr val="0C7B9C"/>
              </a:buClr>
              <a:buSzPct val="100000"/>
              <a:buFont typeface="Arial" panose="020B0604020202020204" pitchFamily="34" charset="0"/>
              <a:buChar char="–"/>
            </a:pPr>
            <a:r>
              <a:rPr lang="en-US" altLang="zh-CN" sz="1600" dirty="0">
                <a:latin typeface="Arial" panose="020B0604020202020204" pitchFamily="34" charset="0"/>
                <a:ea typeface="宋体" panose="02010600030101010101" pitchFamily="2" charset="-122"/>
              </a:rPr>
              <a:t> </a:t>
            </a:r>
            <a:r>
              <a:rPr lang="en-US" altLang="zh-CN" sz="1600" dirty="0">
                <a:solidFill>
                  <a:srgbClr val="0070C0"/>
                </a:solidFill>
                <a:latin typeface="Arial" panose="020B0604020202020204" pitchFamily="34" charset="0"/>
                <a:ea typeface="宋体" panose="02010600030101010101" pitchFamily="2" charset="-122"/>
              </a:rPr>
              <a:t>Distance</a:t>
            </a:r>
            <a:r>
              <a:rPr lang="en-US" altLang="zh-CN" sz="1600" dirty="0">
                <a:latin typeface="Arial" panose="020B0604020202020204" pitchFamily="34" charset="0"/>
                <a:ea typeface="宋体" panose="02010600030101010101" pitchFamily="2" charset="-122"/>
              </a:rPr>
              <a:t> Metric to compute distance between </a:t>
            </a:r>
            <a:r>
              <a:rPr lang="en-US" altLang="zh-CN" sz="1600" dirty="0">
                <a:solidFill>
                  <a:srgbClr val="0070C0"/>
                </a:solidFill>
                <a:latin typeface="Arial" panose="020B0604020202020204" pitchFamily="34" charset="0"/>
                <a:ea typeface="宋体" panose="02010600030101010101" pitchFamily="2" charset="-122"/>
              </a:rPr>
              <a:t>test</a:t>
            </a:r>
            <a:r>
              <a:rPr lang="en-US" altLang="zh-CN" sz="1600" dirty="0">
                <a:latin typeface="Arial" panose="020B0604020202020204" pitchFamily="34" charset="0"/>
                <a:ea typeface="宋体" panose="02010600030101010101" pitchFamily="2" charset="-122"/>
              </a:rPr>
              <a:t> and all the </a:t>
            </a:r>
            <a:r>
              <a:rPr lang="en-US" altLang="zh-CN" sz="1600" dirty="0">
                <a:solidFill>
                  <a:srgbClr val="0070C0"/>
                </a:solidFill>
                <a:latin typeface="Arial" panose="020B0604020202020204" pitchFamily="34" charset="0"/>
                <a:ea typeface="宋体" panose="02010600030101010101" pitchFamily="2" charset="-122"/>
              </a:rPr>
              <a:t>training</a:t>
            </a:r>
            <a:r>
              <a:rPr lang="en-US" altLang="zh-CN" sz="1600" dirty="0">
                <a:latin typeface="Arial" panose="020B0604020202020204" pitchFamily="34" charset="0"/>
                <a:ea typeface="宋体" panose="02010600030101010101" pitchFamily="2" charset="-122"/>
              </a:rPr>
              <a:t> samples</a:t>
            </a:r>
          </a:p>
          <a:p>
            <a:pPr lvl="1">
              <a:spcBef>
                <a:spcPct val="10000"/>
              </a:spcBef>
              <a:spcAft>
                <a:spcPts val="400"/>
              </a:spcAft>
              <a:buClr>
                <a:srgbClr val="0C7B9C"/>
              </a:buClr>
              <a:buSzPct val="100000"/>
              <a:buFont typeface="Arial" panose="020B0604020202020204" pitchFamily="34" charset="0"/>
              <a:buChar char="–"/>
            </a:pPr>
            <a:r>
              <a:rPr lang="en-US" altLang="zh-CN" sz="1600" dirty="0">
                <a:latin typeface="Arial" panose="020B0604020202020204" pitchFamily="34" charset="0"/>
                <a:ea typeface="宋体" panose="02010600030101010101" pitchFamily="2" charset="-122"/>
              </a:rPr>
              <a:t>The value of </a:t>
            </a:r>
            <a:r>
              <a:rPr lang="en-US" altLang="zh-CN" sz="1600" i="1" dirty="0">
                <a:solidFill>
                  <a:srgbClr val="0070C0"/>
                </a:solidFill>
                <a:latin typeface="Arial" panose="020B0604020202020204" pitchFamily="34" charset="0"/>
                <a:ea typeface="宋体" panose="02010600030101010101" pitchFamily="2" charset="-122"/>
              </a:rPr>
              <a:t>k</a:t>
            </a:r>
            <a:r>
              <a:rPr lang="en-US" altLang="zh-CN" sz="1600" dirty="0">
                <a:latin typeface="Arial" panose="020B0604020202020204" pitchFamily="34" charset="0"/>
                <a:ea typeface="宋体" panose="02010600030101010101" pitchFamily="2" charset="-122"/>
              </a:rPr>
              <a:t>, the number of nearest neighbors to retrieve</a:t>
            </a:r>
          </a:p>
          <a:p>
            <a:pPr>
              <a:spcBef>
                <a:spcPct val="10000"/>
              </a:spcBef>
              <a:spcAft>
                <a:spcPts val="400"/>
              </a:spcAft>
              <a:buClr>
                <a:srgbClr val="0C7B9C"/>
              </a:buClr>
              <a:buSzPct val="75000"/>
            </a:pPr>
            <a:endParaRPr lang="en-US" altLang="zh-CN" sz="1600" dirty="0">
              <a:latin typeface="Arial" panose="020B0604020202020204" pitchFamily="34" charset="0"/>
              <a:ea typeface="宋体" panose="02010600030101010101" pitchFamily="2" charset="-122"/>
            </a:endParaRPr>
          </a:p>
          <a:p>
            <a:pPr>
              <a:spcBef>
                <a:spcPct val="10000"/>
              </a:spcBef>
              <a:spcAft>
                <a:spcPts val="400"/>
              </a:spcAft>
              <a:buClr>
                <a:srgbClr val="0C7B9C"/>
              </a:buClr>
              <a:buSzPct val="75000"/>
            </a:pPr>
            <a:r>
              <a:rPr lang="en-US" altLang="zh-CN" sz="1600" dirty="0">
                <a:latin typeface="Arial" panose="020B0604020202020204" pitchFamily="34" charset="0"/>
                <a:ea typeface="宋体" panose="02010600030101010101" pitchFamily="2" charset="-122"/>
              </a:rPr>
              <a:t>To classify an unknown record:</a:t>
            </a:r>
          </a:p>
          <a:p>
            <a:pPr lvl="1">
              <a:spcBef>
                <a:spcPct val="10000"/>
              </a:spcBef>
              <a:spcAft>
                <a:spcPts val="400"/>
              </a:spcAft>
              <a:buClr>
                <a:srgbClr val="0C7B9C"/>
              </a:buClr>
              <a:buSzPct val="100000"/>
              <a:buFont typeface="Arial" panose="020B0604020202020204" pitchFamily="34" charset="0"/>
              <a:buChar char="–"/>
            </a:pPr>
            <a:r>
              <a:rPr lang="en-US" altLang="zh-CN" sz="1600" dirty="0">
                <a:latin typeface="Arial" panose="020B0604020202020204" pitchFamily="34" charset="0"/>
                <a:ea typeface="宋体" panose="02010600030101010101" pitchFamily="2" charset="-122"/>
              </a:rPr>
              <a:t> Compute distance to other training samples</a:t>
            </a:r>
          </a:p>
          <a:p>
            <a:pPr lvl="1">
              <a:spcBef>
                <a:spcPct val="10000"/>
              </a:spcBef>
              <a:spcAft>
                <a:spcPts val="400"/>
              </a:spcAft>
              <a:buClr>
                <a:srgbClr val="0C7B9C"/>
              </a:buClr>
              <a:buSzPct val="100000"/>
              <a:buFont typeface="Arial" panose="020B0604020202020204" pitchFamily="34" charset="0"/>
              <a:buChar char="–"/>
            </a:pPr>
            <a:r>
              <a:rPr lang="en-US" altLang="zh-CN" sz="1600" dirty="0">
                <a:latin typeface="Arial" panose="020B0604020202020204" pitchFamily="34" charset="0"/>
                <a:ea typeface="宋体" panose="02010600030101010101" pitchFamily="2" charset="-122"/>
              </a:rPr>
              <a:t> Identify </a:t>
            </a:r>
            <a:r>
              <a:rPr lang="en-US" altLang="zh-CN" sz="1600" i="1" dirty="0">
                <a:solidFill>
                  <a:srgbClr val="0070C0"/>
                </a:solidFill>
                <a:latin typeface="Arial" panose="020B0604020202020204" pitchFamily="34" charset="0"/>
                <a:ea typeface="宋体" panose="02010600030101010101" pitchFamily="2" charset="-122"/>
              </a:rPr>
              <a:t>k</a:t>
            </a:r>
            <a:r>
              <a:rPr lang="en-US" altLang="zh-CN" sz="1600" dirty="0">
                <a:latin typeface="Arial" panose="020B0604020202020204" pitchFamily="34" charset="0"/>
                <a:ea typeface="宋体" panose="02010600030101010101" pitchFamily="2" charset="-122"/>
              </a:rPr>
              <a:t> nearest neighbors </a:t>
            </a:r>
          </a:p>
          <a:p>
            <a:pPr lvl="1">
              <a:spcBef>
                <a:spcPct val="10000"/>
              </a:spcBef>
              <a:spcAft>
                <a:spcPts val="400"/>
              </a:spcAft>
              <a:buClr>
                <a:srgbClr val="0C7B9C"/>
              </a:buClr>
              <a:buSzPct val="100000"/>
              <a:buFont typeface="Arial" panose="020B0604020202020204" pitchFamily="34" charset="0"/>
              <a:buChar char="–"/>
            </a:pPr>
            <a:r>
              <a:rPr lang="en-US" altLang="zh-CN" sz="1600" dirty="0">
                <a:latin typeface="Arial" panose="020B0604020202020204" pitchFamily="34" charset="0"/>
                <a:ea typeface="宋体" panose="02010600030101010101" pitchFamily="2" charset="-122"/>
              </a:rPr>
              <a:t> Use class labels of nearest neighbors to determine the class label of unknown record (e.g.,</a:t>
            </a:r>
          </a:p>
          <a:p>
            <a:pPr lvl="1">
              <a:spcBef>
                <a:spcPct val="10000"/>
              </a:spcBef>
              <a:spcAft>
                <a:spcPts val="400"/>
              </a:spcAft>
              <a:buClr>
                <a:srgbClr val="0C7B9C"/>
              </a:buClr>
              <a:buSzPct val="100000"/>
            </a:pPr>
            <a:r>
              <a:rPr lang="en-US" altLang="zh-CN" sz="1600" dirty="0">
                <a:latin typeface="Arial" panose="020B0604020202020204" pitchFamily="34" charset="0"/>
                <a:ea typeface="宋体" panose="02010600030101010101" pitchFamily="2" charset="-122"/>
              </a:rPr>
              <a:t>   by taking </a:t>
            </a:r>
            <a:r>
              <a:rPr lang="en-US" altLang="zh-CN" sz="1600" b="1" dirty="0">
                <a:latin typeface="Arial" panose="020B0604020202020204" pitchFamily="34" charset="0"/>
                <a:ea typeface="宋体" panose="02010600030101010101" pitchFamily="2" charset="-122"/>
              </a:rPr>
              <a:t>majority</a:t>
            </a:r>
            <a:r>
              <a:rPr lang="en-US" altLang="zh-CN" sz="1600" dirty="0">
                <a:latin typeface="Arial" panose="020B0604020202020204" pitchFamily="34" charset="0"/>
                <a:ea typeface="宋体" panose="02010600030101010101" pitchFamily="2" charset="-122"/>
              </a:rPr>
              <a:t> vote)</a:t>
            </a:r>
          </a:p>
        </p:txBody>
      </p:sp>
      <p:pic>
        <p:nvPicPr>
          <p:cNvPr id="6" name="Picture 5">
            <a:extLst>
              <a:ext uri="{FF2B5EF4-FFF2-40B4-BE49-F238E27FC236}">
                <a16:creationId xmlns:a16="http://schemas.microsoft.com/office/drawing/2014/main" id="{C839BD9D-5227-4416-8FB0-9470F2A987AC}"/>
              </a:ext>
            </a:extLst>
          </p:cNvPr>
          <p:cNvPicPr>
            <a:picLocks noChangeAspect="1"/>
          </p:cNvPicPr>
          <p:nvPr/>
        </p:nvPicPr>
        <p:blipFill>
          <a:blip r:embed="rId2"/>
          <a:stretch>
            <a:fillRect/>
          </a:stretch>
        </p:blipFill>
        <p:spPr>
          <a:xfrm>
            <a:off x="5830529" y="912956"/>
            <a:ext cx="3268352" cy="3868987"/>
          </a:xfrm>
          <a:prstGeom prst="rect">
            <a:avLst/>
          </a:prstGeom>
        </p:spPr>
      </p:pic>
      <p:sp>
        <p:nvSpPr>
          <p:cNvPr id="7" name="TextBox 6">
            <a:extLst>
              <a:ext uri="{FF2B5EF4-FFF2-40B4-BE49-F238E27FC236}">
                <a16:creationId xmlns:a16="http://schemas.microsoft.com/office/drawing/2014/main" id="{559D1959-931B-4EEB-891A-A9F3A6932804}"/>
              </a:ext>
            </a:extLst>
          </p:cNvPr>
          <p:cNvSpPr txBox="1"/>
          <p:nvPr/>
        </p:nvSpPr>
        <p:spPr>
          <a:xfrm>
            <a:off x="6501629" y="4406348"/>
            <a:ext cx="2103131" cy="461665"/>
          </a:xfrm>
          <a:prstGeom prst="rect">
            <a:avLst/>
          </a:prstGeom>
          <a:noFill/>
        </p:spPr>
        <p:txBody>
          <a:bodyPr wrap="square" rtlCol="0">
            <a:spAutoFit/>
          </a:bodyPr>
          <a:lstStyle/>
          <a:p>
            <a:pPr algn="ctr"/>
            <a:r>
              <a:rPr lang="en-US" sz="1200" b="1" dirty="0">
                <a:solidFill>
                  <a:srgbClr val="0070C0"/>
                </a:solidFill>
              </a:rPr>
              <a:t>K=3, nearest neighbors, classified as +</a:t>
            </a:r>
            <a:endParaRPr lang="en-US" sz="1200" b="1" dirty="0"/>
          </a:p>
        </p:txBody>
      </p:sp>
      <p:sp>
        <p:nvSpPr>
          <p:cNvPr id="9" name="Date Placeholder 8">
            <a:extLst>
              <a:ext uri="{FF2B5EF4-FFF2-40B4-BE49-F238E27FC236}">
                <a16:creationId xmlns:a16="http://schemas.microsoft.com/office/drawing/2014/main" id="{109CA078-EED9-4C08-BCCB-955206CFCE0F}"/>
              </a:ext>
            </a:extLst>
          </p:cNvPr>
          <p:cNvSpPr>
            <a:spLocks noGrp="1"/>
          </p:cNvSpPr>
          <p:nvPr>
            <p:ph type="dt" sz="half" idx="10"/>
          </p:nvPr>
        </p:nvSpPr>
        <p:spPr/>
        <p:txBody>
          <a:bodyPr/>
          <a:lstStyle/>
          <a:p>
            <a:fld id="{BB2675A6-8E92-4EE2-8687-ADA879AA3621}" type="datetime1">
              <a:rPr lang="en-US" smtClean="0"/>
              <a:t>2/18/19</a:t>
            </a:fld>
            <a:endParaRPr lang="en-US"/>
          </a:p>
        </p:txBody>
      </p:sp>
      <p:sp>
        <p:nvSpPr>
          <p:cNvPr id="10" name="Slide Number Placeholder 9">
            <a:extLst>
              <a:ext uri="{FF2B5EF4-FFF2-40B4-BE49-F238E27FC236}">
                <a16:creationId xmlns:a16="http://schemas.microsoft.com/office/drawing/2014/main" id="{78DC8F6D-0C91-4E27-9239-74A1F3F88565}"/>
              </a:ext>
            </a:extLst>
          </p:cNvPr>
          <p:cNvSpPr>
            <a:spLocks noGrp="1"/>
          </p:cNvSpPr>
          <p:nvPr>
            <p:ph type="sldNum" sz="quarter" idx="4"/>
          </p:nvPr>
        </p:nvSpPr>
        <p:spPr/>
        <p:txBody>
          <a:bodyPr/>
          <a:lstStyle/>
          <a:p>
            <a:r>
              <a:rPr lang="en-US"/>
              <a:t>Slide no. </a:t>
            </a:r>
            <a:fld id="{7240F3D1-AE27-48C7-9FC9-EF8542F23A88}" type="slidenum">
              <a:rPr lang="en-US" smtClean="0"/>
              <a:pPr/>
              <a:t>7</a:t>
            </a:fld>
            <a:endParaRPr lang="en-US" dirty="0"/>
          </a:p>
        </p:txBody>
      </p:sp>
    </p:spTree>
    <p:extLst>
      <p:ext uri="{BB962C8B-B14F-4D97-AF65-F5344CB8AC3E}">
        <p14:creationId xmlns:p14="http://schemas.microsoft.com/office/powerpoint/2010/main" val="318357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171E-89F1-42C1-B685-872A9BB56B61}"/>
              </a:ext>
            </a:extLst>
          </p:cNvPr>
          <p:cNvSpPr>
            <a:spLocks noGrp="1"/>
          </p:cNvSpPr>
          <p:nvPr>
            <p:ph type="title"/>
          </p:nvPr>
        </p:nvSpPr>
        <p:spPr/>
        <p:txBody>
          <a:bodyPr/>
          <a:lstStyle/>
          <a:p>
            <a:r>
              <a:rPr lang="en-US" dirty="0"/>
              <a:t>Distance calculation</a:t>
            </a:r>
          </a:p>
        </p:txBody>
      </p:sp>
      <p:sp>
        <p:nvSpPr>
          <p:cNvPr id="3" name="Date Placeholder 2">
            <a:extLst>
              <a:ext uri="{FF2B5EF4-FFF2-40B4-BE49-F238E27FC236}">
                <a16:creationId xmlns:a16="http://schemas.microsoft.com/office/drawing/2014/main" id="{7C946D9E-EC0D-47F4-B861-F1051C53E868}"/>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F2467BE1-1201-49DB-B114-5107D0214974}"/>
              </a:ext>
            </a:extLst>
          </p:cNvPr>
          <p:cNvSpPr>
            <a:spLocks noGrp="1"/>
          </p:cNvSpPr>
          <p:nvPr>
            <p:ph type="sldNum" sz="quarter" idx="4"/>
          </p:nvPr>
        </p:nvSpPr>
        <p:spPr/>
        <p:txBody>
          <a:bodyPr/>
          <a:lstStyle/>
          <a:p>
            <a:r>
              <a:rPr lang="en-US"/>
              <a:t>Slide no. </a:t>
            </a:r>
            <a:fld id="{7240F3D1-AE27-48C7-9FC9-EF8542F23A88}" type="slidenum">
              <a:rPr lang="en-US" smtClean="0"/>
              <a:pPr/>
              <a:t>8</a:t>
            </a:fld>
            <a:endParaRPr lang="en-US" dirty="0"/>
          </a:p>
        </p:txBody>
      </p:sp>
      <p:sp>
        <p:nvSpPr>
          <p:cNvPr id="5" name="Rectangle 4">
            <a:extLst>
              <a:ext uri="{FF2B5EF4-FFF2-40B4-BE49-F238E27FC236}">
                <a16:creationId xmlns:a16="http://schemas.microsoft.com/office/drawing/2014/main" id="{2975319C-7FDA-4CAE-BFF0-FA834D807172}"/>
              </a:ext>
            </a:extLst>
          </p:cNvPr>
          <p:cNvSpPr/>
          <p:nvPr/>
        </p:nvSpPr>
        <p:spPr>
          <a:xfrm>
            <a:off x="158816" y="989762"/>
            <a:ext cx="8860055" cy="2308324"/>
          </a:xfrm>
          <a:prstGeom prst="rect">
            <a:avLst/>
          </a:prstGeom>
        </p:spPr>
        <p:txBody>
          <a:bodyPr wrap="square">
            <a:spAutoFit/>
          </a:bodyPr>
          <a:lstStyle/>
          <a:p>
            <a:pPr marL="285750" indent="-285750">
              <a:buFont typeface="Arial" panose="020B0604020202020204" pitchFamily="34" charset="0"/>
              <a:buChar char="•"/>
            </a:pPr>
            <a:r>
              <a:rPr lang="en-US" dirty="0"/>
              <a:t>commonly based on the </a:t>
            </a:r>
            <a:r>
              <a:rPr lang="en-US" dirty="0">
                <a:solidFill>
                  <a:srgbClr val="0070C0"/>
                </a:solidFill>
              </a:rPr>
              <a:t>Euclidean distance </a:t>
            </a:r>
            <a:r>
              <a:rPr lang="en-US" dirty="0"/>
              <a:t>between a test sample and the specified training samples. </a:t>
            </a:r>
          </a:p>
          <a:p>
            <a:pPr marL="285750" indent="-285750">
              <a:buFont typeface="Arial" panose="020B0604020202020204" pitchFamily="34" charset="0"/>
              <a:buChar char="•"/>
            </a:pPr>
            <a:r>
              <a:rPr lang="en-US" dirty="0"/>
              <a:t>Let  x</a:t>
            </a:r>
            <a:r>
              <a:rPr lang="en-US" baseline="-25000" dirty="0"/>
              <a:t>i</a:t>
            </a:r>
            <a:r>
              <a:rPr lang="en-US" dirty="0"/>
              <a:t>  be an input sample with  p  features  (x</a:t>
            </a:r>
            <a:r>
              <a:rPr lang="en-US" baseline="-25000" dirty="0"/>
              <a:t>i1</a:t>
            </a:r>
            <a:r>
              <a:rPr lang="en-US" dirty="0"/>
              <a:t>,x</a:t>
            </a:r>
            <a:r>
              <a:rPr lang="en-US" baseline="-25000" dirty="0"/>
              <a:t>i2</a:t>
            </a:r>
            <a:r>
              <a:rPr lang="en-US" dirty="0"/>
              <a:t>,..., </a:t>
            </a:r>
            <a:r>
              <a:rPr lang="en-US" dirty="0" err="1"/>
              <a:t>x</a:t>
            </a:r>
            <a:r>
              <a:rPr lang="en-US" baseline="-25000" dirty="0" err="1"/>
              <a:t>ip</a:t>
            </a:r>
            <a:r>
              <a:rPr lang="en-US" dirty="0"/>
              <a:t>) ,  n  be the total number of input samples  (I = 1, 2,..., n) .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Euclidean distance between sample  x</a:t>
            </a:r>
            <a:r>
              <a:rPr lang="en-US" baseline="-25000" dirty="0"/>
              <a:t>i</a:t>
            </a:r>
            <a:r>
              <a:rPr lang="en-US" dirty="0"/>
              <a:t>  and  x</a:t>
            </a:r>
            <a:r>
              <a:rPr lang="en-US" baseline="-25000" dirty="0"/>
              <a:t>l</a:t>
            </a:r>
            <a:r>
              <a:rPr lang="en-US" dirty="0"/>
              <a:t>  is defined as:</a:t>
            </a:r>
          </a:p>
          <a:p>
            <a:endParaRPr lang="en-US" dirty="0"/>
          </a:p>
          <a:p>
            <a:r>
              <a:rPr lang="en-US" dirty="0"/>
              <a:t> </a:t>
            </a:r>
          </a:p>
        </p:txBody>
      </p:sp>
      <p:pic>
        <p:nvPicPr>
          <p:cNvPr id="6" name="Picture 5">
            <a:extLst>
              <a:ext uri="{FF2B5EF4-FFF2-40B4-BE49-F238E27FC236}">
                <a16:creationId xmlns:a16="http://schemas.microsoft.com/office/drawing/2014/main" id="{965DDAEC-407F-488F-88AA-08B1A67A4A98}"/>
              </a:ext>
            </a:extLst>
          </p:cNvPr>
          <p:cNvPicPr>
            <a:picLocks noChangeAspect="1"/>
          </p:cNvPicPr>
          <p:nvPr/>
        </p:nvPicPr>
        <p:blipFill>
          <a:blip r:embed="rId2"/>
          <a:stretch>
            <a:fillRect/>
          </a:stretch>
        </p:blipFill>
        <p:spPr>
          <a:xfrm>
            <a:off x="470797" y="2999636"/>
            <a:ext cx="4448175" cy="457200"/>
          </a:xfrm>
          <a:prstGeom prst="rect">
            <a:avLst/>
          </a:prstGeom>
        </p:spPr>
      </p:pic>
    </p:spTree>
    <p:extLst>
      <p:ext uri="{BB962C8B-B14F-4D97-AF65-F5344CB8AC3E}">
        <p14:creationId xmlns:p14="http://schemas.microsoft.com/office/powerpoint/2010/main" val="187826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026B-5338-4007-8EDE-818F3DB23798}"/>
              </a:ext>
            </a:extLst>
          </p:cNvPr>
          <p:cNvSpPr>
            <a:spLocks noGrp="1"/>
          </p:cNvSpPr>
          <p:nvPr>
            <p:ph type="title"/>
          </p:nvPr>
        </p:nvSpPr>
        <p:spPr/>
        <p:txBody>
          <a:bodyPr/>
          <a:lstStyle/>
          <a:p>
            <a:r>
              <a:rPr lang="en-US" dirty="0"/>
              <a:t>Proximity measures for homogeneous data</a:t>
            </a:r>
          </a:p>
        </p:txBody>
      </p:sp>
      <p:sp>
        <p:nvSpPr>
          <p:cNvPr id="3" name="Date Placeholder 2">
            <a:extLst>
              <a:ext uri="{FF2B5EF4-FFF2-40B4-BE49-F238E27FC236}">
                <a16:creationId xmlns:a16="http://schemas.microsoft.com/office/drawing/2014/main" id="{E41D5D0A-A50C-46AB-BAAA-340E5D85A437}"/>
              </a:ext>
            </a:extLst>
          </p:cNvPr>
          <p:cNvSpPr>
            <a:spLocks noGrp="1"/>
          </p:cNvSpPr>
          <p:nvPr>
            <p:ph type="dt" sz="half" idx="10"/>
          </p:nvPr>
        </p:nvSpPr>
        <p:spPr/>
        <p:txBody>
          <a:bodyPr/>
          <a:lstStyle/>
          <a:p>
            <a:fld id="{B604B242-A112-40FA-B30F-F44D6727C9BE}" type="datetime1">
              <a:rPr lang="en-US" smtClean="0"/>
              <a:t>2/18/19</a:t>
            </a:fld>
            <a:endParaRPr lang="en-US"/>
          </a:p>
        </p:txBody>
      </p:sp>
      <p:sp>
        <p:nvSpPr>
          <p:cNvPr id="4" name="Slide Number Placeholder 3">
            <a:extLst>
              <a:ext uri="{FF2B5EF4-FFF2-40B4-BE49-F238E27FC236}">
                <a16:creationId xmlns:a16="http://schemas.microsoft.com/office/drawing/2014/main" id="{B0858A5D-7B3C-4149-BE85-C657A7FB9ACA}"/>
              </a:ext>
            </a:extLst>
          </p:cNvPr>
          <p:cNvSpPr>
            <a:spLocks noGrp="1"/>
          </p:cNvSpPr>
          <p:nvPr>
            <p:ph type="sldNum" sz="quarter" idx="4"/>
          </p:nvPr>
        </p:nvSpPr>
        <p:spPr/>
        <p:txBody>
          <a:bodyPr/>
          <a:lstStyle/>
          <a:p>
            <a:r>
              <a:rPr lang="en-US"/>
              <a:t>Slide no. </a:t>
            </a:r>
            <a:fld id="{7240F3D1-AE27-48C7-9FC9-EF8542F23A88}" type="slidenum">
              <a:rPr lang="en-US" smtClean="0"/>
              <a:pPr/>
              <a:t>9</a:t>
            </a:fld>
            <a:endParaRPr lang="en-US" dirty="0"/>
          </a:p>
        </p:txBody>
      </p:sp>
      <p:pic>
        <p:nvPicPr>
          <p:cNvPr id="5" name="Picture 4">
            <a:extLst>
              <a:ext uri="{FF2B5EF4-FFF2-40B4-BE49-F238E27FC236}">
                <a16:creationId xmlns:a16="http://schemas.microsoft.com/office/drawing/2014/main" id="{C0FE1760-A016-4647-898F-18E24F32BF29}"/>
              </a:ext>
            </a:extLst>
          </p:cNvPr>
          <p:cNvPicPr>
            <a:picLocks noChangeAspect="1"/>
          </p:cNvPicPr>
          <p:nvPr/>
        </p:nvPicPr>
        <p:blipFill>
          <a:blip r:embed="rId2"/>
          <a:stretch>
            <a:fillRect/>
          </a:stretch>
        </p:blipFill>
        <p:spPr>
          <a:xfrm>
            <a:off x="158563" y="1043547"/>
            <a:ext cx="3061715" cy="2798447"/>
          </a:xfrm>
          <a:prstGeom prst="rect">
            <a:avLst/>
          </a:prstGeom>
        </p:spPr>
      </p:pic>
      <p:pic>
        <p:nvPicPr>
          <p:cNvPr id="6" name="Picture 5">
            <a:extLst>
              <a:ext uri="{FF2B5EF4-FFF2-40B4-BE49-F238E27FC236}">
                <a16:creationId xmlns:a16="http://schemas.microsoft.com/office/drawing/2014/main" id="{05237786-DA4B-4AF1-8775-EBD9FBBF3A25}"/>
              </a:ext>
            </a:extLst>
          </p:cNvPr>
          <p:cNvPicPr>
            <a:picLocks noChangeAspect="1"/>
          </p:cNvPicPr>
          <p:nvPr/>
        </p:nvPicPr>
        <p:blipFill>
          <a:blip r:embed="rId3"/>
          <a:stretch>
            <a:fillRect/>
          </a:stretch>
        </p:blipFill>
        <p:spPr>
          <a:xfrm>
            <a:off x="4223822" y="1043547"/>
            <a:ext cx="4761615" cy="2753201"/>
          </a:xfrm>
          <a:prstGeom prst="rect">
            <a:avLst/>
          </a:prstGeom>
        </p:spPr>
      </p:pic>
      <p:sp>
        <p:nvSpPr>
          <p:cNvPr id="7" name="Rectangle 6">
            <a:extLst>
              <a:ext uri="{FF2B5EF4-FFF2-40B4-BE49-F238E27FC236}">
                <a16:creationId xmlns:a16="http://schemas.microsoft.com/office/drawing/2014/main" id="{9D411D56-7AE2-4F2F-B7E5-EB2471A257E5}"/>
              </a:ext>
            </a:extLst>
          </p:cNvPr>
          <p:cNvSpPr/>
          <p:nvPr/>
        </p:nvSpPr>
        <p:spPr>
          <a:xfrm>
            <a:off x="158563" y="3948755"/>
            <a:ext cx="8826874" cy="584775"/>
          </a:xfrm>
          <a:prstGeom prst="rect">
            <a:avLst/>
          </a:prstGeom>
        </p:spPr>
        <p:txBody>
          <a:bodyPr wrap="square">
            <a:spAutoFit/>
          </a:bodyPr>
          <a:lstStyle/>
          <a:p>
            <a:r>
              <a:rPr lang="en-US" sz="1600" dirty="0"/>
              <a:t>The above mentioned distance functions work well for </a:t>
            </a:r>
            <a:r>
              <a:rPr lang="en-US" sz="1600" dirty="0">
                <a:highlight>
                  <a:srgbClr val="FFFF00"/>
                </a:highlight>
              </a:rPr>
              <a:t>quantitative</a:t>
            </a:r>
            <a:r>
              <a:rPr lang="en-US" sz="1600" dirty="0"/>
              <a:t> attributes, but they do </a:t>
            </a:r>
            <a:r>
              <a:rPr lang="en-US" sz="1600" dirty="0">
                <a:solidFill>
                  <a:srgbClr val="FF0000"/>
                </a:solidFill>
              </a:rPr>
              <a:t>not</a:t>
            </a:r>
            <a:r>
              <a:rPr lang="en-US" sz="1600" dirty="0"/>
              <a:t> have the solution for nominal, ordinal or heterogeneous data.</a:t>
            </a:r>
          </a:p>
        </p:txBody>
      </p:sp>
    </p:spTree>
    <p:extLst>
      <p:ext uri="{BB962C8B-B14F-4D97-AF65-F5344CB8AC3E}">
        <p14:creationId xmlns:p14="http://schemas.microsoft.com/office/powerpoint/2010/main" val="100513664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Mytheme</Template>
  <TotalTime>144439</TotalTime>
  <Words>4520</Words>
  <Application>Microsoft Office PowerPoint</Application>
  <PresentationFormat>On-screen Show (16:9)</PresentationFormat>
  <Paragraphs>798</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Gill Sans MT</vt:lpstr>
      <vt:lpstr>Helvetica</vt:lpstr>
      <vt:lpstr>Tahoma</vt:lpstr>
      <vt:lpstr>Parcel</vt:lpstr>
      <vt:lpstr>K-nearest Neighbor</vt:lpstr>
      <vt:lpstr>Scikit-learn – cheAt sheet</vt:lpstr>
      <vt:lpstr>kNN – basic idea</vt:lpstr>
      <vt:lpstr>Knn – what it is</vt:lpstr>
      <vt:lpstr>Knn – what it is</vt:lpstr>
      <vt:lpstr>assumptions</vt:lpstr>
      <vt:lpstr>Knn – algorithm (steps)</vt:lpstr>
      <vt:lpstr>Distance calculation</vt:lpstr>
      <vt:lpstr>Proximity measures for homogeneous data</vt:lpstr>
      <vt:lpstr>output</vt:lpstr>
      <vt:lpstr>Evaluation – 1 (random input test sample)</vt:lpstr>
      <vt:lpstr>Evaluation – 2 (Leave-one-out croSs-validation - loocv)</vt:lpstr>
      <vt:lpstr>Evaluation – 3 (Holdout method)</vt:lpstr>
      <vt:lpstr>Evaluation – 4 (k-fold Cross-validation method)</vt:lpstr>
      <vt:lpstr>Sklearn - KNeighborsClassifier</vt:lpstr>
      <vt:lpstr>Sklearn - KNeighborsClassifier</vt:lpstr>
      <vt:lpstr>Sklearn - KNeighborsClassifier</vt:lpstr>
      <vt:lpstr>Sklearn - KNeighborsClassifier</vt:lpstr>
      <vt:lpstr>Sklearn - KNeighborsClassifier</vt:lpstr>
      <vt:lpstr>Sklearn - KNeighborsClassifier</vt:lpstr>
      <vt:lpstr>Distance function – when to used what</vt:lpstr>
      <vt:lpstr>Sklearn - KNeighborsClassifier</vt:lpstr>
      <vt:lpstr>Sklearn - KNeighborsClassifier</vt:lpstr>
      <vt:lpstr>Best K (neighbors)</vt:lpstr>
      <vt:lpstr>K - value</vt:lpstr>
      <vt:lpstr>Categorical variables</vt:lpstr>
      <vt:lpstr>Pros and cons</vt:lpstr>
      <vt:lpstr>Scikit - Knn – tree tuning</vt:lpstr>
      <vt:lpstr>Brute force</vt:lpstr>
      <vt:lpstr>Speeding up knn – using Kd-tree</vt:lpstr>
      <vt:lpstr>Kd-tree – example construction</vt:lpstr>
      <vt:lpstr>Ball tree</vt:lpstr>
      <vt:lpstr>Choice of tree algorithm</vt:lpstr>
      <vt:lpstr>Knn regressor</vt:lpstr>
      <vt:lpstr>Knn – some considerations</vt:lpstr>
      <vt:lpstr>Knn – some considerations</vt:lpstr>
      <vt:lpstr>application</vt:lpstr>
      <vt:lpstr>application</vt:lpstr>
      <vt:lpstr>Weighted K Nearest Neighbor</vt:lpstr>
      <vt:lpstr>Weighted K Nearest Neighbor</vt:lpstr>
      <vt:lpstr>Weighted K Nearest Neighbor</vt:lpstr>
      <vt:lpstr>Weighted K Nearest Neighbor</vt:lpstr>
      <vt:lpstr>Dealing with categorical data</vt:lpstr>
      <vt:lpstr>Qs</vt:lpstr>
      <vt:lpstr>Qs</vt:lpstr>
      <vt:lpstr>qs</vt:lpstr>
      <vt:lpstr>qs</vt:lpstr>
      <vt:lpstr>qs</vt:lpstr>
      <vt:lpstr>qs</vt:lpstr>
      <vt:lpstr>qs</vt:lpstr>
      <vt:lpstr>qs</vt:lpstr>
      <vt:lpstr>qs</vt:lpstr>
      <vt:lpstr>Qs</vt:lpstr>
      <vt:lpstr>Qs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Bhupen Sinha</cp:lastModifiedBy>
  <cp:revision>1897</cp:revision>
  <cp:lastPrinted>2017-04-27T07:15:37Z</cp:lastPrinted>
  <dcterms:modified xsi:type="dcterms:W3CDTF">2019-02-18T04:39:55Z</dcterms:modified>
</cp:coreProperties>
</file>