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83"/>
  </p:notesMasterIdLst>
  <p:handoutMasterIdLst>
    <p:handoutMasterId r:id="rId84"/>
  </p:handoutMasterIdLst>
  <p:sldIdLst>
    <p:sldId id="383" r:id="rId2"/>
    <p:sldId id="318" r:id="rId3"/>
    <p:sldId id="397" r:id="rId4"/>
    <p:sldId id="398" r:id="rId5"/>
    <p:sldId id="399" r:id="rId6"/>
    <p:sldId id="474" r:id="rId7"/>
    <p:sldId id="390" r:id="rId8"/>
    <p:sldId id="409" r:id="rId9"/>
    <p:sldId id="400" r:id="rId10"/>
    <p:sldId id="410" r:id="rId11"/>
    <p:sldId id="405" r:id="rId12"/>
    <p:sldId id="406" r:id="rId13"/>
    <p:sldId id="407" r:id="rId14"/>
    <p:sldId id="408" r:id="rId15"/>
    <p:sldId id="402" r:id="rId16"/>
    <p:sldId id="404" r:id="rId17"/>
    <p:sldId id="391" r:id="rId18"/>
    <p:sldId id="427" r:id="rId19"/>
    <p:sldId id="411" r:id="rId20"/>
    <p:sldId id="395" r:id="rId21"/>
    <p:sldId id="428" r:id="rId22"/>
    <p:sldId id="396" r:id="rId23"/>
    <p:sldId id="393" r:id="rId24"/>
    <p:sldId id="452" r:id="rId25"/>
    <p:sldId id="392" r:id="rId26"/>
    <p:sldId id="444" r:id="rId27"/>
    <p:sldId id="448" r:id="rId28"/>
    <p:sldId id="449" r:id="rId29"/>
    <p:sldId id="416" r:id="rId30"/>
    <p:sldId id="450" r:id="rId31"/>
    <p:sldId id="451" r:id="rId32"/>
    <p:sldId id="471" r:id="rId33"/>
    <p:sldId id="442" r:id="rId34"/>
    <p:sldId id="417" r:id="rId35"/>
    <p:sldId id="429" r:id="rId36"/>
    <p:sldId id="431" r:id="rId37"/>
    <p:sldId id="434" r:id="rId38"/>
    <p:sldId id="430" r:id="rId39"/>
    <p:sldId id="432" r:id="rId40"/>
    <p:sldId id="433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67" r:id="rId49"/>
    <p:sldId id="414" r:id="rId50"/>
    <p:sldId id="455" r:id="rId51"/>
    <p:sldId id="457" r:id="rId52"/>
    <p:sldId id="456" r:id="rId53"/>
    <p:sldId id="458" r:id="rId54"/>
    <p:sldId id="459" r:id="rId55"/>
    <p:sldId id="460" r:id="rId56"/>
    <p:sldId id="461" r:id="rId57"/>
    <p:sldId id="462" r:id="rId58"/>
    <p:sldId id="463" r:id="rId59"/>
    <p:sldId id="464" r:id="rId60"/>
    <p:sldId id="465" r:id="rId61"/>
    <p:sldId id="468" r:id="rId62"/>
    <p:sldId id="469" r:id="rId63"/>
    <p:sldId id="470" r:id="rId64"/>
    <p:sldId id="472" r:id="rId65"/>
    <p:sldId id="473" r:id="rId66"/>
    <p:sldId id="466" r:id="rId67"/>
    <p:sldId id="424" r:id="rId68"/>
    <p:sldId id="443" r:id="rId69"/>
    <p:sldId id="445" r:id="rId70"/>
    <p:sldId id="446" r:id="rId71"/>
    <p:sldId id="447" r:id="rId72"/>
    <p:sldId id="394" r:id="rId73"/>
    <p:sldId id="425" r:id="rId74"/>
    <p:sldId id="454" r:id="rId75"/>
    <p:sldId id="426" r:id="rId76"/>
    <p:sldId id="384" r:id="rId77"/>
    <p:sldId id="385" r:id="rId78"/>
    <p:sldId id="386" r:id="rId79"/>
    <p:sldId id="387" r:id="rId80"/>
    <p:sldId id="388" r:id="rId81"/>
    <p:sldId id="389" r:id="rId82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85"/>
      <p:bold r:id="rId86"/>
      <p:italic r:id="rId87"/>
      <p:boldItalic r:id="rId88"/>
    </p:embeddedFont>
    <p:embeddedFont>
      <p:font typeface="Gill Sans MT" panose="020B0502020104020203" pitchFamily="34" charset="0"/>
      <p:regular r:id="rId89"/>
      <p:bold r:id="rId90"/>
      <p:italic r:id="rId91"/>
      <p:boldItalic r:id="rId9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8" autoAdjust="0"/>
    <p:restoredTop sz="95628" autoAdjust="0"/>
  </p:normalViewPr>
  <p:slideViewPr>
    <p:cSldViewPr snapToGrid="0">
      <p:cViewPr varScale="1">
        <p:scale>
          <a:sx n="118" d="100"/>
          <a:sy n="118" d="100"/>
        </p:scale>
        <p:origin x="18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openxmlformats.org/officeDocument/2006/relationships/font" Target="fonts/font5.fntdata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6.fntdata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1.fntdata"/><Relationship Id="rId93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2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9-02-01T18:12:19.5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787 335 0,'0'21'344,"0"0"-329,0 1 1,0-1 0,22 0-1,-22 0 1,0 0-1,0 0 1,0 1-16,0-1 31,21 21-15,-21-21 15,0 0-31,0 1 16,0-1-1,0 0 1,0 0 15,0 0-15,0 0-16,21-21 16,-21 22-1,0 20 1,0-21-1,0 0-15,21 0 16,-21 1 0,0-1-1,0 0-15,0 0 16,21-21 0,-21 42-1,0-20 1,0 20-16,0-21 31,0 21-15,0 1-1,0-22-15,0 0 16,21 0 0,-21 0-16,0 1 15,22-1 16,-22-42 173</inkml:trace>
  <inkml:trace contextRef="#ctx0" brushRef="#br0" timeOffset="1704">851 377 0,'-21'0'94,"0"22"125,-1-1-204,1-21 1,21 21-1,-21 21 17,21 1-1,-42-22-15,42 21 15,-21-21-16,21 22 1,-43-22 0,43 0 15,-21 0-15,21 0-1,-21-21 1,21 21-1,-21 1 1,0-1 0,-1 0 15,1 21-15,0-21-1,21 1 1</inkml:trace>
  <inkml:trace contextRef="#ctx0" brushRef="#br0" timeOffset="3495">703 1436 0,'0'21'219,"21"-21"-94,0 0-109,21 0-1,-20 0 16,-1-21-15,21 0 15,-21 21-15,0 0 0,1 0-1,-1-43-15,0 43 16,0-21-1,0 21 17,0 0-17,-21-21 1,22 0 0,-1 21 15,0-21 0,0 21-15,0 0-1,0-22 17,1 22-17,-1-21 1,0 21 15,0 0-15,-21-21-1,21 21 17,0 0-1,1 0 94</inkml:trace>
  <inkml:trace contextRef="#ctx0" brushRef="#br0" timeOffset="7840">1909 695 0,'0'-21'15,"0"0"-15,0-1 79,-21-20-64,21 21-15,0-21 16,-21 20-1,0 1-15,0-42 16,-1 20 0,22 22-16,0 0 15,-42-21-15,21 21 32,0-22-32,0 22 15,-1 0 1,22 0-1,-21 0 1,0 21 0,0-22-1,0 22 1,0-42 0,-1 42-1,1-21 1,0 21-1,0 0 17,0-21-32,0 21 0,-43-21 31,43 21-31,-21 0 16,20 0-16,-20 0 15,0 0-15,-1 0 16,1 0-16,21 0 15,0 0-15,0 0 16,-22 0-16,1 0 16,21 0-1,0 0-15,-22 0 16,22 0-16,-21 0 16,21 0-16,-22 0 15,1 0 16,0 21-31,20-21 16,1 0-16,-21 21 16,21 0-1,0-21-15,-1 0 16,22 21-16,-21-21 16,0 0-1,0 21-15,0 1 16,0-22-1,-1 0 1,1 21 0,0-21 15,0 0-15,0 21-16,0 0 15,-1-21 1,22 21-1,-21-21-15,21 21 16,-21-21 0,21 22-16,0-1 15,-21-21-15,0 21 16,21 21 0,-21-42-16,21 43 15,-22-22 1,22 0-1,-21 21-15,21-21 16,-21-21-16,21 22 16,0-1-16,-21 21 15,21-21-15,0 22 16,0-22 0,0 0-16,-21 0 15,21 0 1,0 0-16,0 1 15,0 20-15,-21-21 16,21 0 0,0 0-1,0 1-15,0-1 16,-22 0 0,22 0-16,0 0 15,0 0-15,0 1 16,0-1-16,0 0 15,0 0-15,-21 21 16,21 1 0,0-22-16,0 0 15,0 21-15,0 1 16,0-22-16,0 42 16,0-20-1,0-22-15,0 0 16,0 0-1,21 0 1,-21 1 0,0 20-1,22-21 1,-1 0 0,0-21-16,-21 43 15,21-43-15,-21 21 16,21-21-16,0 21 15,1-21 1,-22 21-16,21 0 16,0-21-16,21 21 15,-21 1 1,1-1 0,-1-21-1,21 0 1,-42 21-1,21-21-15,0 21 16,-21 0 0,43-21-1,-1 0-15,-21 21 16,0-21 0,1 0-16,20 0 15,-21 22 1,0-22 15,0 21-31,1-21 31,-1 0-15,0 0-16,0 0 31,0 0-31,22 0 16,-22 0-1,0 0 1,0 21 0,0-21-16,0 0 31,1 0-15,-1 21-1,0-21 32,0 0-31,0 0-1,0 0 1,22 0 15,-22 0-15,0 0-1,0 0 1,0 0 0,1 0 15,-1-21-31,0 21 16,0 0 15,0 0-16,0-21 1,1 0-16,-1 21 16,21-22 15,0 1-15,-20 0-1,-1 0 1,0 21-1,0-21 1,-21 0 0,21-1-1,0 22 17,-21-21-17,43 0 1,-22 0 31,-21 0-32,42 0 1,-21-1 15,-21 1-15,22 0 15,-1 0 0,-21 0-31,0 0 16,21 21-16,-21-22 16,21 1-1,0 0-15,-21-21 16,21 42-1,-21-21 1,22-1 15,-1 1-15,-21 0-16,0 0 31,21 21-15,-21-21-1,0 0-15,21-1 47,-21 1-47,0 0 16,0 0 0,0 0 15,21 0-16,0-1 1,-21 1 15,0-21 1,0 21-17,0 0 1,22 21-16,-22-22 15,0 1 1,0 0 0,0 0-1,0 0-15,0 0 63,21 21-48,0-22 79,-21 1-31,0 0-16,0-21-16,0 21-16,-21-1 1,21 1 0,0 0-1,0-21-15,0 21 16,0-1 15,0 1-15,-21 0 15,-1 0 125,22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9-02-01T18:13:02.9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515 240 0,'0'-21'235,"43"21"-204,-22 0-16,0 0 1,0 0 0,0 0-1,0 0 17,1 0-17,-1 0 1,0 0 15,0 0-15,0 0 31,0 0-32,1 0 1,-22 21-1,21-21 32,-21 21-15,0 0-17,0 1-15,0-1 31,0 0-15,0 0 15,0 0-31,0 0 16,0 1 0,0-1-16,0 0 15,0 0 1,0 0-16,0 0 15,-21-21-15,21 22 16,-22-22 0,22 42-1,-21-42-15,21 21 16,-21-21-16,21 21 16,-21 0-1,0 22 1,0-43-1,21 21 1,-22 21 0,22 1 15,-42-22-15,42 0-1,0 0 1,-21 0-16,21 0 47,-21 1-32,21-1 17,-21 0-1,21 0 16,0 0 109,42-21-94,-21 0-30,0-21-17,0 21 1,1 0-16,20 0 16,-21 0-1,21-21 1,1 0 15,-22 21-31,0-21 16,0 21 15,0 0-15,1 0 15,-1-22-16,0 22 17,0 0-17,0 0 1,0 0 0,1-21-1,-1 21 16,0 0-15,0 0 0,0-21 156</inkml:trace>
  <inkml:trace contextRef="#ctx0" brushRef="#br0" timeOffset="3895">1108 113 0,'-21'0'156,"0"-21"-125,-1 21 0,1 0-15,0-21 0,-21 0 15,21-1 0,-1 22 16,1 0-31,0 0-1,0 0 32,0 0-31,0 0-1,-1 0 17,1 0-17,21-21 1,-21 21-16,0 0 31,0 0-31,0 0 31,-22 0-15,1 0 0,21 0 15,0 0-15,-1 0 46,1 0-46,0 0-1,0 21-15,0-21 32,0 0-17,-1 22-15,1-22 31,-21 21-15,21-21 0,0 21-1,-1 0 1,22 0 0,-21-21-16,0 43 15,0-1 1,-21 0-16,20-21 15,1 22-15,21-22 16,-21 21-16,-21 1 16,42-22-16,0 0 15,-21 21-15,21-21 16,0 1-16,0-1 16,0 0-1,0 0-15,-43 21 16,43-20-1,0-1 1,0 21-16,0-21 31,0 22-15,0-22 0,0 0-1,0 0-15,21 0 16,1 22-1,-1-43 1,-21 21-16,21-21 16,0 21-16,0 0 15,22 0 1,-22 0 0,0 1-1,0-1-15,21 0 16,-20 0 15,-1-21 0,0 21 1,0-21-17,0 0 1,0 0-1,22 21 1,-22 1 0,21-1 15,-21-21-15,1 21-1,-1-21 1,0 0 15,21 21-15,-21-21-1,1 21 1,-1-21 0,0 0-1,21 0 16,-21 21 16,22-21-31,-22 0 15,21 0 0,-21 0-15,1 0 15,-1 0-31,0 0 32,0 0-17,0 0 1,0 0 15,1 0-31,-1 0 16,0 0 15,0 0-15,0 0-1,0 0 16,1 0-15,-1 0 0,-21-21-16,21 21 15,0-21 1,0 21-16,-21-21 16,21 0-16,1 0 31,20-1-16,-42 1 1,21 0 15,-21 0-31,21 21 16,-21-21-16,21 0 16,-21-22-1,0 22 1,0 0-16,0 0 15,0 0-15,0-1 16,43-20-16,-43 0 47,0 21-31,0-1-1,0 1 1,0 0-16,0 0 31,0 0-31,0 0 31,0-1-31,0 1 16,0 0 15,0 0-15,0 0-1,0 0 1,0-1 0,-21 1-1,-1 0 17,22 0-17,-21 0-15,21 0 31,0-1-15,0 1 0,-21 21-1,0-21 1,0 0 0,0-21 15,-1 20 0,22 1 0,-21 0-31,0 0 47,21 0-16,-21 0-15,0 21 15,21-22 1,-21 22-32,21-21 15,-22 0 1,22 0-1,-21 21 1,21-21 0,-21 21-1,0-21 1,0 21 15,21-22-31,-21 22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9-02-01T18:13:38.6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1001 587 0,'42'0'218,"-20"0"-202,-1 0 0,21-22-1,-21 22 32,0 0-16,1 0-15,-1 0-16,0 0 16,0 0-16,0-21 15,22 21-15,-22 0 16,21 0-16,-21 0 15,22 0-15,-22 0 16,0 0-16,0 0 16,0 0 15,0 0-15,1 0-16,20-21 31,-21 21 109,0 0-46,-42 0-78,21 21-1,0 0-15,-21 1 16,0 20-16,0-21 16,-1 0-16,1 0 15,0-21 1,21 22-16,-21-22 16,0 0-1,21 21-15,-21 0 16,-1-21-16,1 21 15,0-21-15,0 21 16,0-21-16,-22 21 16,22 1-1,0-1 1,0-21 31,0 0 0,21 21-32,42-21 282,0 0-281,-20 0-1,-1-21 1,0 0 0,0 21-1,0 0 1,0 0-16,1 0 16,-1 0-1,0 0 16,21 0-15,-21 0 0,22 0-1,-22 0 32,0 0-31,0 0-1,0 0 1,-21 21 0,22-21-1,-1 0-15,-21 21 16,21-21 0,-21 21-1,0 0 16,21 0-15,-21 1-16,0-1 47,0 0-31,21 0-16,-21 0 31,0 0-16,0 22 1,0-22-16,0 0 16,0 0-1,0 0 1,-21 1 0,21-1-1,0 0 1,-21 0-16,0 0 15,0 0 1,-1 1-16,1-22 31,-21 42-31,21-21 16,0-21 0,-1 0-1,-20 21 1,21 0-1,0-21-15,0 0 16,-1 0 0,1 0-16,0 0 15,21 22 1,-21-22-16,0 0 16,0 0-1,-1 0 1,1 0-16,0 0 15,0 0 1,0 0-16,0 0 16,-1 0-1,1 0-15,0 0 32,0-22-17,0 22 1,0 0-1,-1-21-15,-20 21 16,21 0 0,0 0-16,-22-21 47</inkml:trace>
  <inkml:trace contextRef="#ctx0" brushRef="#br0" timeOffset="9464">218 523 0</inkml:trace>
  <inkml:trace contextRef="#ctx0" brushRef="#br0" timeOffset="13240">239 544 0,'21'-21'141,"-21"-21"-125,21 42-1,1-21 1,-1-1-1,-21 1-15,21 0 16,-21 0-16,21 0 16,0 21-16,-21-21 15,21 21 1,22-22-16,-22 1 16,-21 0-1,21 21-15,0 0 16,0-21-1,22-21 1,-22 20 0,21 22-16,-21-21 15,1 0-15,-1 21 16,21-21 0,-21 0-1,0 0-15,1 21 16,20 0-16,0 0 31,-21-22-31,22 1 31,-1 21-15,0 0 0,-20-21-16,-1 21 15,0 0-15,0 0 16,21 0-16,-20 0 15,41 0-15,1 0 16,-22 0-16,21 0 16,1 0-16,-43 0 15,43 0-15,-22 0 16,0 0-16,1 0 16,-1 0-1,-21 0 1,0 21-16,0-21 15,1 21 1,-1-21-16,0 22 16,21-1-16,-21-21 15,22 21-15,-1-21 16,-21 21 0,0 0-16,1-21 15,-1 21 1,0-21-1,0 0-15,-21 22 16,21-22-16,-21 21 16,43 0-16,-22-21 31,0 21-15,0 0-1,-21 0-15,21-21 16,0 22-16,1-1 15,-22 0-15,21 21 16,0-21 0,0-21-1,-21 22 1,0-1 0,21 0-1,-21 0 1,21 21-1,-21-20-15,22 20 16,-22 0 0,0 22-16,0-43 15,0 42-15,0-41 16,0 41-16,42 1 16,-42-43-16,0 0 15,0 21-15,21-21 16,-21 22-1,0-22 1,0 0-16,0 0 16,0 22-1,0-22-15,0 0 16,0 0 0,0 0-16,0 0 15,0 43 1,-21-64-16,21 42 15,0-21 1,-21 22 0,0-22-16,-22 42 15,22-20 1,0-22 0,21 0-16,-21-21 15,0 21-15,-1 22 16,1-43-16,21 21 15,-42 42-15,21-63 16,0 43-16,-22-1 16,22-42-1,-42 42-15,41-21 16,1 1 0,0-1-16,-21 0 15,21-21-15,-22 21 16,-20 0-16,-1 0 15,1 1-15,42-1 16,-85 21-16,42-21 16,22-21-16,0 21 15,-22 22-15,22-43 16,-1 0 0,1 0-16,0 0 31,-22 0-31,22 0 15,21 0 1,-22 0-16,22 0 16,-21 0-16,21 0 15,-22 0-15,1 0 16,-21 0-16,-22-21 16,21-43-16,43 64 15,-42-42-15,42 42 16,-1-43-16,-41 22 15,42 0 1,-22-21-16,1-1 16,21 22-1,0 0 1,21 0-16,0-21 16,-21-1-1,-1 43-15,22-21 16,-21-21-16,21-1 15,0 22-15,-42 0 16,42 0-16,0-21 16,-21-1-16,21 1 15,-43-22-15,22 22 32,21 21-32,0 0 15,-21-22-15,21-20 16,-42-1-1,42 22 1,0 21 0,0 0-16,-21 0 15,21-22-15,-22 22 16,22-21 0,0 21-1,-21-1 1,21 1-1,0 0 1,0 0 15,0 0-31,0 0 16,0-22 0,0 22 30,0 0-30,0 0 15,0 0-15,0-1 15,0 1-15,0 0-1,0 0 1,0 0 0,21 21-1,1-43-15,-1 22 32,-21 0-17,21 21 16,-21-21-15,0 0 0,21 21-16,0-21 31,0 21 31,1-22-62,-22 1 235,0-63-220,0-65-15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5/2/19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5/2/19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5/2/19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5/2/19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5/2/19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5/2/19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5/2/19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bertiming.com/results/2017GPTR10K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customXml" Target="../ink/ink3.xml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9A59-8B0D-46C2-A137-F2DC2A04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1884-DE3B-4108-8470-2CDBB42A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518" y="100740"/>
            <a:ext cx="4405746" cy="4650548"/>
          </a:xfrm>
        </p:spPr>
        <p:txBody>
          <a:bodyPr>
            <a:noAutofit/>
          </a:bodyPr>
          <a:lstStyle/>
          <a:p>
            <a:r>
              <a:rPr lang="en-US" sz="1200" dirty="0"/>
              <a:t>Basic Ensemble Techniques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Max Voting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Averaging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Weighted Average</a:t>
            </a:r>
          </a:p>
          <a:p>
            <a:r>
              <a:rPr lang="en-US" sz="1200" dirty="0"/>
              <a:t>Advanced Ensemble Techniques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Stacking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Blending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Bagging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Boosting</a:t>
            </a:r>
          </a:p>
          <a:p>
            <a:r>
              <a:rPr lang="en-US" sz="1200" dirty="0"/>
              <a:t>Algorithms based on Bagging and Boosting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Bagging meta-estimator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Random Forest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AdaBoost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GBM</a:t>
            </a:r>
          </a:p>
          <a:p>
            <a:pPr lvl="1">
              <a:spcBef>
                <a:spcPts val="0"/>
              </a:spcBef>
            </a:pPr>
            <a:r>
              <a:rPr lang="en-US" dirty="0"/>
              <a:t>XGB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Light GBM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CatBoost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DA211-4F59-4FBF-9EAD-0E7FF84A2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11A12-221E-4580-8333-D5F5645E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5/2/19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8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C7B4-B4A5-4DC0-B194-036F9BE1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Stacking-regressor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6C6DF-F74A-4B7C-9F6A-014DA024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D649F-31CF-4AD6-A116-71E8C334F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B07A5-144C-4573-8CF7-1A080B782C98}"/>
              </a:ext>
            </a:extLst>
          </p:cNvPr>
          <p:cNvSpPr/>
          <p:nvPr/>
        </p:nvSpPr>
        <p:spPr>
          <a:xfrm>
            <a:off x="100740" y="891540"/>
            <a:ext cx="4331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Stacking regression is an ensemble learning technique to combine multiple regression models via a meta-regressor.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individual regression models are trained based on the complete training set;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then, the meta-regressor is fitted based on the outputs -- meta-features -- of the individual regression models in the ensemble.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CA020-BFD8-44F0-B732-AA365C01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86" y="965545"/>
            <a:ext cx="4610744" cy="381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4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F936-7D8A-462F-A391-16F9C8A2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9C8E4-ED2F-4B9C-8599-6AFA9665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44631-DC70-4746-B951-C9C0E10EB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72683-5AC0-45C2-AD29-58DF8C37B178}"/>
              </a:ext>
            </a:extLst>
          </p:cNvPr>
          <p:cNvSpPr/>
          <p:nvPr/>
        </p:nvSpPr>
        <p:spPr>
          <a:xfrm>
            <a:off x="85239" y="977724"/>
            <a:ext cx="7253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http://www.hubertiming.com/results/2017GPTR10K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7E6A-5E8A-407F-8E3C-F98F593D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 ENSEMBLE model?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673A9-7B80-4C38-BDDB-082BCF1E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BA008-B2E1-431D-BD1B-59A283ACC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71DE2-3AAF-4EA9-A7E7-B7F8EC3B8D0E}"/>
              </a:ext>
            </a:extLst>
          </p:cNvPr>
          <p:cNvSpPr/>
          <p:nvPr/>
        </p:nvSpPr>
        <p:spPr>
          <a:xfrm>
            <a:off x="130530" y="992236"/>
            <a:ext cx="68979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When you care about improving MSE/ AUC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Need more flexibility in the model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And when you want to show to your BOSS, you tried everything !!!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514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CA65-5602-45E1-8584-3C64EE74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may not be good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C6411-D24C-4B51-AEF0-9F18E566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40F0F-0583-4346-ACE8-7CD6A68B9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54798-6F70-4762-AFC7-281A4518305A}"/>
              </a:ext>
            </a:extLst>
          </p:cNvPr>
          <p:cNvSpPr/>
          <p:nvPr/>
        </p:nvSpPr>
        <p:spPr>
          <a:xfrm>
            <a:off x="130530" y="992236"/>
            <a:ext cx="68979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Have (really) BIG DATA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Care interpretability (lose some interpretability)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800100" lvl="1" indent="-342900">
              <a:buAutoNum type="arabicPeriod"/>
            </a:pPr>
            <a:r>
              <a:rPr lang="en-US" sz="1600" dirty="0"/>
              <a:t>Stacked models sort of muddies the water </a:t>
            </a:r>
          </a:p>
          <a:p>
            <a:pPr marL="800100" lvl="1" indent="-342900">
              <a:buFontTx/>
              <a:buAutoNum type="arabicPeriod"/>
            </a:pPr>
            <a:r>
              <a:rPr lang="en-US" sz="1600" dirty="0"/>
              <a:t>Hence difficult the explain </a:t>
            </a:r>
            <a:r>
              <a:rPr lang="cy-GB" sz="1600" dirty="0"/>
              <a:t>Ŷ and X</a:t>
            </a:r>
          </a:p>
          <a:p>
            <a:pPr marL="800100" lvl="1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120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DB7A-7D0C-4BA1-A6D2-F1BD8D64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- tips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FAE7D-809C-4F47-8E1A-43EB37E9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3AF81-7931-4C52-84D1-C325FE9DD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CA878-A798-4268-BC72-4F69D4F1FB05}"/>
              </a:ext>
            </a:extLst>
          </p:cNvPr>
          <p:cNvSpPr/>
          <p:nvPr/>
        </p:nvSpPr>
        <p:spPr>
          <a:xfrm>
            <a:off x="130530" y="992236"/>
            <a:ext cx="86182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Pick base estimators with varied structure i.e. picking 3 similar linear regression models is a NO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Pick a meta estimator than can handle high correlation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Simple meta-estimators can aid interpretability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L2 penalized logistic regression for classification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Non-negative least squares for regressions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Use </a:t>
            </a:r>
            <a:r>
              <a:rPr lang="en-US" sz="1600" dirty="0">
                <a:highlight>
                  <a:srgbClr val="FFFF00"/>
                </a:highlight>
              </a:rPr>
              <a:t>continuous</a:t>
            </a:r>
            <a:r>
              <a:rPr lang="en-US" sz="1600" dirty="0"/>
              <a:t> outputs from base estimators in </a:t>
            </a:r>
            <a:r>
              <a:rPr lang="en-US" sz="1600" dirty="0">
                <a:solidFill>
                  <a:srgbClr val="0070C0"/>
                </a:solidFill>
              </a:rPr>
              <a:t>classification</a:t>
            </a:r>
            <a:r>
              <a:rPr lang="en-US" sz="1600" dirty="0"/>
              <a:t> problems</a:t>
            </a:r>
            <a:endParaRPr lang="cy-GB" sz="1600" dirty="0"/>
          </a:p>
          <a:p>
            <a:pPr marL="800100" lvl="1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360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1B24-BC4B-4B5F-A67F-DCCB6922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766E1-52B5-45A7-86C3-490AF9D9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ACD84-5344-455D-856E-553B6B1E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81449-AF37-4A96-B80D-58567F7269AB}"/>
              </a:ext>
            </a:extLst>
          </p:cNvPr>
          <p:cNvSpPr/>
          <p:nvPr/>
        </p:nvSpPr>
        <p:spPr>
          <a:xfrm>
            <a:off x="85241" y="968137"/>
            <a:ext cx="89425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follows the same approach as </a:t>
            </a:r>
            <a:r>
              <a:rPr lang="en-US" sz="1600" dirty="0">
                <a:solidFill>
                  <a:srgbClr val="0070C0"/>
                </a:solidFill>
              </a:rPr>
              <a:t>stacking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only a </a:t>
            </a:r>
            <a:r>
              <a:rPr lang="en-US" sz="1600" dirty="0">
                <a:solidFill>
                  <a:srgbClr val="0070C0"/>
                </a:solidFill>
              </a:rPr>
              <a:t>holdout</a:t>
            </a:r>
            <a:r>
              <a:rPr lang="en-US" sz="1600" dirty="0"/>
              <a:t> (validation) set from the train set to make predictions.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other words, unlike </a:t>
            </a:r>
            <a:r>
              <a:rPr lang="en-US" sz="1600" dirty="0">
                <a:solidFill>
                  <a:srgbClr val="0070C0"/>
                </a:solidFill>
              </a:rPr>
              <a:t>stacking</a:t>
            </a:r>
            <a:r>
              <a:rPr lang="en-US" sz="1600" dirty="0"/>
              <a:t>, the predictions are made on the holdout set only. </a:t>
            </a:r>
          </a:p>
        </p:txBody>
      </p:sp>
    </p:spTree>
    <p:extLst>
      <p:ext uri="{BB962C8B-B14F-4D97-AF65-F5344CB8AC3E}">
        <p14:creationId xmlns:p14="http://schemas.microsoft.com/office/powerpoint/2010/main" val="197271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1B24-BC4B-4B5F-A67F-DCCB6922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766E1-52B5-45A7-86C3-490AF9D9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ACD84-5344-455D-856E-553B6B1E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7A6B3D4D-EFAF-49DF-A72E-EDBCEAFC6D88}"/>
              </a:ext>
            </a:extLst>
          </p:cNvPr>
          <p:cNvSpPr/>
          <p:nvPr/>
        </p:nvSpPr>
        <p:spPr>
          <a:xfrm>
            <a:off x="860157" y="1185621"/>
            <a:ext cx="945395" cy="951293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23E6D93-7FE5-4A66-B6CF-9E744214D222}"/>
              </a:ext>
            </a:extLst>
          </p:cNvPr>
          <p:cNvSpPr/>
          <p:nvPr/>
        </p:nvSpPr>
        <p:spPr>
          <a:xfrm>
            <a:off x="2128436" y="1181747"/>
            <a:ext cx="650928" cy="80978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1D9436C9-ABD0-44B5-9737-5812D21368CA}"/>
              </a:ext>
            </a:extLst>
          </p:cNvPr>
          <p:cNvSpPr/>
          <p:nvPr/>
        </p:nvSpPr>
        <p:spPr>
          <a:xfrm>
            <a:off x="850873" y="2339147"/>
            <a:ext cx="945395" cy="951293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D9946556-2482-4D7B-98B7-EB2A8470DDDE}"/>
              </a:ext>
            </a:extLst>
          </p:cNvPr>
          <p:cNvSpPr/>
          <p:nvPr/>
        </p:nvSpPr>
        <p:spPr>
          <a:xfrm>
            <a:off x="850872" y="3492673"/>
            <a:ext cx="945395" cy="89154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45D00D25-6102-483C-B1C2-37803FAB9719}"/>
              </a:ext>
            </a:extLst>
          </p:cNvPr>
          <p:cNvSpPr/>
          <p:nvPr/>
        </p:nvSpPr>
        <p:spPr>
          <a:xfrm>
            <a:off x="2128436" y="2293751"/>
            <a:ext cx="650928" cy="80978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7AE218B7-E6EE-498C-A77B-E9302AC09615}"/>
              </a:ext>
            </a:extLst>
          </p:cNvPr>
          <p:cNvSpPr/>
          <p:nvPr/>
        </p:nvSpPr>
        <p:spPr>
          <a:xfrm>
            <a:off x="2128436" y="3430941"/>
            <a:ext cx="650928" cy="80978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91BB3-7C74-4B89-BE49-2D8BB5A4E44A}"/>
              </a:ext>
            </a:extLst>
          </p:cNvPr>
          <p:cNvSpPr txBox="1"/>
          <p:nvPr/>
        </p:nvSpPr>
        <p:spPr>
          <a:xfrm>
            <a:off x="0" y="1455835"/>
            <a:ext cx="74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4264E-274E-4E2C-9EED-65058D2C2BD6}"/>
              </a:ext>
            </a:extLst>
          </p:cNvPr>
          <p:cNvSpPr txBox="1"/>
          <p:nvPr/>
        </p:nvSpPr>
        <p:spPr>
          <a:xfrm>
            <a:off x="0" y="2663226"/>
            <a:ext cx="74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validation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D533C-D78C-4913-B352-E9A855604C76}"/>
              </a:ext>
            </a:extLst>
          </p:cNvPr>
          <p:cNvSpPr txBox="1"/>
          <p:nvPr/>
        </p:nvSpPr>
        <p:spPr>
          <a:xfrm>
            <a:off x="0" y="3739812"/>
            <a:ext cx="74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266246-4ACC-42FA-9E72-C1FD659BF2AD}"/>
              </a:ext>
            </a:extLst>
          </p:cNvPr>
          <p:cNvSpPr/>
          <p:nvPr/>
        </p:nvSpPr>
        <p:spPr>
          <a:xfrm>
            <a:off x="3192650" y="1181747"/>
            <a:ext cx="937648" cy="951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1</a:t>
            </a:r>
          </a:p>
          <a:p>
            <a:pPr algn="ctr"/>
            <a:r>
              <a:rPr lang="en-US" sz="1200" dirty="0"/>
              <a:t>Dec Tree: train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FCBE26-C04D-4430-AA63-E9BE9AAD3493}"/>
              </a:ext>
            </a:extLst>
          </p:cNvPr>
          <p:cNvSpPr/>
          <p:nvPr/>
        </p:nvSpPr>
        <p:spPr>
          <a:xfrm>
            <a:off x="4305170" y="1174542"/>
            <a:ext cx="937648" cy="951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2</a:t>
            </a:r>
          </a:p>
          <a:p>
            <a:pPr algn="ctr"/>
            <a:r>
              <a:rPr lang="en-US" sz="1200" dirty="0"/>
              <a:t>KNN: </a:t>
            </a:r>
          </a:p>
          <a:p>
            <a:pPr algn="ctr"/>
            <a:r>
              <a:rPr lang="en-US" sz="1200" dirty="0"/>
              <a:t>train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75B405-956D-498E-A784-3C906726B7FB}"/>
              </a:ext>
            </a:extLst>
          </p:cNvPr>
          <p:cNvCxnSpPr>
            <a:cxnSpLocks/>
          </p:cNvCxnSpPr>
          <p:nvPr/>
        </p:nvCxnSpPr>
        <p:spPr>
          <a:xfrm>
            <a:off x="1251300" y="3200509"/>
            <a:ext cx="4783740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Plus Sign 26">
            <a:extLst>
              <a:ext uri="{FF2B5EF4-FFF2-40B4-BE49-F238E27FC236}">
                <a16:creationId xmlns:a16="http://schemas.microsoft.com/office/drawing/2014/main" id="{183C1E9B-EFDC-4770-9414-D3F0A31DB3EC}"/>
              </a:ext>
            </a:extLst>
          </p:cNvPr>
          <p:cNvSpPr/>
          <p:nvPr/>
        </p:nvSpPr>
        <p:spPr>
          <a:xfrm>
            <a:off x="3526971" y="3103537"/>
            <a:ext cx="163286" cy="186901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415B3D5D-1242-4192-BF0A-5B03B45B48E8}"/>
              </a:ext>
            </a:extLst>
          </p:cNvPr>
          <p:cNvSpPr/>
          <p:nvPr/>
        </p:nvSpPr>
        <p:spPr>
          <a:xfrm>
            <a:off x="4739640" y="3113519"/>
            <a:ext cx="163286" cy="186901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35324-3C3E-4D3C-B00A-69CFAAE70B03}"/>
              </a:ext>
            </a:extLst>
          </p:cNvPr>
          <p:cNvCxnSpPr>
            <a:cxnSpLocks/>
          </p:cNvCxnSpPr>
          <p:nvPr/>
        </p:nvCxnSpPr>
        <p:spPr>
          <a:xfrm flipH="1">
            <a:off x="3689325" y="2736676"/>
            <a:ext cx="932" cy="470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667287-0932-46CB-9CBB-9AAD94121B55}"/>
              </a:ext>
            </a:extLst>
          </p:cNvPr>
          <p:cNvCxnSpPr>
            <a:cxnSpLocks/>
          </p:cNvCxnSpPr>
          <p:nvPr/>
        </p:nvCxnSpPr>
        <p:spPr>
          <a:xfrm flipH="1">
            <a:off x="4901994" y="2722368"/>
            <a:ext cx="932" cy="470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01E1B100-AF22-432B-BB86-1DDE3CFD5200}"/>
              </a:ext>
            </a:extLst>
          </p:cNvPr>
          <p:cNvSpPr/>
          <p:nvPr/>
        </p:nvSpPr>
        <p:spPr>
          <a:xfrm>
            <a:off x="5641965" y="1196853"/>
            <a:ext cx="945395" cy="951293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019E90-504B-4F39-B353-BAE63C0A2A73}"/>
              </a:ext>
            </a:extLst>
          </p:cNvPr>
          <p:cNvSpPr/>
          <p:nvPr/>
        </p:nvSpPr>
        <p:spPr>
          <a:xfrm>
            <a:off x="7991988" y="1201208"/>
            <a:ext cx="937648" cy="951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3</a:t>
            </a:r>
          </a:p>
          <a:p>
            <a:pPr algn="ctr"/>
            <a:r>
              <a:rPr lang="en-US" sz="1200" dirty="0"/>
              <a:t>Log Reg: </a:t>
            </a:r>
          </a:p>
          <a:p>
            <a:pPr algn="ctr"/>
            <a:r>
              <a:rPr lang="en-US" sz="1200" dirty="0"/>
              <a:t>train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CBD503-7BD9-4434-B258-BA18E4662757}"/>
              </a:ext>
            </a:extLst>
          </p:cNvPr>
          <p:cNvCxnSpPr>
            <a:cxnSpLocks/>
          </p:cNvCxnSpPr>
          <p:nvPr/>
        </p:nvCxnSpPr>
        <p:spPr>
          <a:xfrm flipV="1">
            <a:off x="1251300" y="4322577"/>
            <a:ext cx="4390665" cy="7848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Plus Sign 37">
            <a:extLst>
              <a:ext uri="{FF2B5EF4-FFF2-40B4-BE49-F238E27FC236}">
                <a16:creationId xmlns:a16="http://schemas.microsoft.com/office/drawing/2014/main" id="{1A0DAAE6-297C-4AE9-8A28-A4C7C2118E3B}"/>
              </a:ext>
            </a:extLst>
          </p:cNvPr>
          <p:cNvSpPr/>
          <p:nvPr/>
        </p:nvSpPr>
        <p:spPr>
          <a:xfrm>
            <a:off x="3526971" y="4233453"/>
            <a:ext cx="163286" cy="186901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98529CD6-BCA9-44AF-8506-BEA6F00184DB}"/>
              </a:ext>
            </a:extLst>
          </p:cNvPr>
          <p:cNvSpPr/>
          <p:nvPr/>
        </p:nvSpPr>
        <p:spPr>
          <a:xfrm>
            <a:off x="4739640" y="4243435"/>
            <a:ext cx="163286" cy="186901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2494E4-758A-40D7-92B7-8151B8821D5E}"/>
              </a:ext>
            </a:extLst>
          </p:cNvPr>
          <p:cNvCxnSpPr>
            <a:cxnSpLocks/>
          </p:cNvCxnSpPr>
          <p:nvPr/>
        </p:nvCxnSpPr>
        <p:spPr>
          <a:xfrm flipH="1">
            <a:off x="3689325" y="3866592"/>
            <a:ext cx="932" cy="470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552428-1234-4B5B-BC2E-F54E0420783E}"/>
              </a:ext>
            </a:extLst>
          </p:cNvPr>
          <p:cNvCxnSpPr>
            <a:cxnSpLocks/>
          </p:cNvCxnSpPr>
          <p:nvPr/>
        </p:nvCxnSpPr>
        <p:spPr>
          <a:xfrm flipH="1">
            <a:off x="4901994" y="3852284"/>
            <a:ext cx="932" cy="470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lowchart: Multidocument 41">
            <a:extLst>
              <a:ext uri="{FF2B5EF4-FFF2-40B4-BE49-F238E27FC236}">
                <a16:creationId xmlns:a16="http://schemas.microsoft.com/office/drawing/2014/main" id="{80AA34ED-0111-4764-AFBB-B82E6481DC16}"/>
              </a:ext>
            </a:extLst>
          </p:cNvPr>
          <p:cNvSpPr/>
          <p:nvPr/>
        </p:nvSpPr>
        <p:spPr>
          <a:xfrm>
            <a:off x="5641964" y="3412288"/>
            <a:ext cx="945395" cy="89154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3" name="Flowchart: Multidocument 42">
            <a:extLst>
              <a:ext uri="{FF2B5EF4-FFF2-40B4-BE49-F238E27FC236}">
                <a16:creationId xmlns:a16="http://schemas.microsoft.com/office/drawing/2014/main" id="{97A30814-5DDF-4586-802F-8D9943EFF850}"/>
              </a:ext>
            </a:extLst>
          </p:cNvPr>
          <p:cNvSpPr/>
          <p:nvPr/>
        </p:nvSpPr>
        <p:spPr>
          <a:xfrm>
            <a:off x="3223831" y="2290858"/>
            <a:ext cx="732720" cy="80978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y-GB" sz="1400" dirty="0"/>
              <a:t>Ŷ</a:t>
            </a:r>
          </a:p>
          <a:p>
            <a:pPr algn="ctr"/>
            <a:r>
              <a:rPr lang="en-US" sz="800" dirty="0"/>
              <a:t>val_pred1</a:t>
            </a:r>
          </a:p>
          <a:p>
            <a:pPr algn="ctr"/>
            <a:endParaRPr lang="en-US" sz="800" dirty="0"/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3D9CDD84-9059-4010-B40E-0115C9E3B219}"/>
              </a:ext>
            </a:extLst>
          </p:cNvPr>
          <p:cNvSpPr/>
          <p:nvPr/>
        </p:nvSpPr>
        <p:spPr>
          <a:xfrm>
            <a:off x="4422045" y="2294782"/>
            <a:ext cx="724702" cy="80978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cy-GB" sz="1400" dirty="0">
                <a:solidFill>
                  <a:srgbClr val="000000"/>
                </a:solidFill>
              </a:rPr>
              <a:t>Ŷ</a:t>
            </a:r>
          </a:p>
          <a:p>
            <a:pPr algn="ctr"/>
            <a:r>
              <a:rPr lang="en-US" sz="700" dirty="0"/>
              <a:t>val_pred1</a:t>
            </a:r>
          </a:p>
          <a:p>
            <a:pPr algn="ctr"/>
            <a:endParaRPr lang="en-US" sz="700" dirty="0"/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6949659E-30D0-4924-994B-F94BAC518444}"/>
              </a:ext>
            </a:extLst>
          </p:cNvPr>
          <p:cNvSpPr/>
          <p:nvPr/>
        </p:nvSpPr>
        <p:spPr>
          <a:xfrm>
            <a:off x="3223831" y="3388272"/>
            <a:ext cx="727647" cy="80978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cy-GB" sz="1400" dirty="0">
                <a:solidFill>
                  <a:srgbClr val="000000"/>
                </a:solidFill>
              </a:rPr>
              <a:t>Ŷ</a:t>
            </a:r>
          </a:p>
          <a:p>
            <a:pPr algn="ctr"/>
            <a:r>
              <a:rPr lang="en-US" sz="700" dirty="0"/>
              <a:t>test_pred2</a:t>
            </a:r>
          </a:p>
          <a:p>
            <a:pPr algn="ctr"/>
            <a:endParaRPr lang="en-US" sz="700" dirty="0"/>
          </a:p>
        </p:txBody>
      </p:sp>
      <p:sp>
        <p:nvSpPr>
          <p:cNvPr id="46" name="Flowchart: Multidocument 45">
            <a:extLst>
              <a:ext uri="{FF2B5EF4-FFF2-40B4-BE49-F238E27FC236}">
                <a16:creationId xmlns:a16="http://schemas.microsoft.com/office/drawing/2014/main" id="{B91A7514-67AA-4C4B-88D6-2FE71A5D5632}"/>
              </a:ext>
            </a:extLst>
          </p:cNvPr>
          <p:cNvSpPr/>
          <p:nvPr/>
        </p:nvSpPr>
        <p:spPr>
          <a:xfrm>
            <a:off x="4416972" y="3401616"/>
            <a:ext cx="706212" cy="80978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cy-GB" sz="1400" dirty="0">
                <a:solidFill>
                  <a:srgbClr val="000000"/>
                </a:solidFill>
              </a:rPr>
              <a:t>Ŷ</a:t>
            </a:r>
          </a:p>
          <a:p>
            <a:pPr algn="ctr"/>
            <a:r>
              <a:rPr lang="en-US" sz="700" dirty="0"/>
              <a:t>test_pred2</a:t>
            </a:r>
          </a:p>
          <a:p>
            <a:pPr algn="ctr"/>
            <a:endParaRPr lang="en-US" sz="700" dirty="0"/>
          </a:p>
        </p:txBody>
      </p:sp>
      <p:sp>
        <p:nvSpPr>
          <p:cNvPr id="47" name="Flowchart: Multidocument 46">
            <a:extLst>
              <a:ext uri="{FF2B5EF4-FFF2-40B4-BE49-F238E27FC236}">
                <a16:creationId xmlns:a16="http://schemas.microsoft.com/office/drawing/2014/main" id="{714650CB-B8E5-4BDE-B1D8-46B50A158B98}"/>
              </a:ext>
            </a:extLst>
          </p:cNvPr>
          <p:cNvSpPr/>
          <p:nvPr/>
        </p:nvSpPr>
        <p:spPr>
          <a:xfrm>
            <a:off x="6829190" y="1196853"/>
            <a:ext cx="650928" cy="809786"/>
          </a:xfrm>
          <a:prstGeom prst="flowChartMultidocument">
            <a:avLst/>
          </a:prstGeom>
          <a:solidFill>
            <a:schemeClr val="bg1">
              <a:lumMod val="75000"/>
              <a:alpha val="22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547B8A-5EED-4CDF-9208-B011C363A031}"/>
              </a:ext>
            </a:extLst>
          </p:cNvPr>
          <p:cNvCxnSpPr/>
          <p:nvPr/>
        </p:nvCxnSpPr>
        <p:spPr>
          <a:xfrm>
            <a:off x="2939143" y="973183"/>
            <a:ext cx="0" cy="369025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F415A4-6A0F-4B5A-9484-57522F1E3B63}"/>
              </a:ext>
            </a:extLst>
          </p:cNvPr>
          <p:cNvCxnSpPr/>
          <p:nvPr/>
        </p:nvCxnSpPr>
        <p:spPr>
          <a:xfrm>
            <a:off x="5527505" y="973183"/>
            <a:ext cx="0" cy="369025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AD9D5E-E285-4D76-8126-126941172110}"/>
              </a:ext>
            </a:extLst>
          </p:cNvPr>
          <p:cNvCxnSpPr/>
          <p:nvPr/>
        </p:nvCxnSpPr>
        <p:spPr>
          <a:xfrm>
            <a:off x="7736695" y="977652"/>
            <a:ext cx="0" cy="369025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Flowchart: Multidocument 52">
            <a:extLst>
              <a:ext uri="{FF2B5EF4-FFF2-40B4-BE49-F238E27FC236}">
                <a16:creationId xmlns:a16="http://schemas.microsoft.com/office/drawing/2014/main" id="{EC6053AD-AC14-451D-81FF-14F5A3C65B69}"/>
              </a:ext>
            </a:extLst>
          </p:cNvPr>
          <p:cNvSpPr/>
          <p:nvPr/>
        </p:nvSpPr>
        <p:spPr>
          <a:xfrm>
            <a:off x="6829190" y="3334919"/>
            <a:ext cx="650928" cy="809786"/>
          </a:xfrm>
          <a:prstGeom prst="flowChartMultidocument">
            <a:avLst/>
          </a:prstGeom>
          <a:solidFill>
            <a:schemeClr val="bg1">
              <a:lumMod val="75000"/>
              <a:alpha val="22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4" name="Flowchart: Multidocument 53">
            <a:extLst>
              <a:ext uri="{FF2B5EF4-FFF2-40B4-BE49-F238E27FC236}">
                <a16:creationId xmlns:a16="http://schemas.microsoft.com/office/drawing/2014/main" id="{72EC9ECE-9508-414A-B1C7-90CBB4B5E01E}"/>
              </a:ext>
            </a:extLst>
          </p:cNvPr>
          <p:cNvSpPr/>
          <p:nvPr/>
        </p:nvSpPr>
        <p:spPr>
          <a:xfrm>
            <a:off x="8115300" y="3334919"/>
            <a:ext cx="706212" cy="80978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Y</a:t>
            </a:r>
          </a:p>
          <a:p>
            <a:pPr algn="ctr"/>
            <a:r>
              <a:rPr lang="en-US" sz="700" dirty="0" err="1"/>
              <a:t>test_pred</a:t>
            </a:r>
            <a:endParaRPr lang="en-US" sz="700" dirty="0"/>
          </a:p>
          <a:p>
            <a:pPr algn="ctr"/>
            <a:endParaRPr lang="en-US" sz="7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C8A607-126B-45E1-8DAF-AA988AB5F150}"/>
              </a:ext>
            </a:extLst>
          </p:cNvPr>
          <p:cNvCxnSpPr>
            <a:cxnSpLocks/>
          </p:cNvCxnSpPr>
          <p:nvPr/>
        </p:nvCxnSpPr>
        <p:spPr>
          <a:xfrm flipV="1">
            <a:off x="6002383" y="2148146"/>
            <a:ext cx="0" cy="104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5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4970-2B9F-468F-AE00-A36E243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EE9B0-8E6C-4E80-BD9B-3EC3576A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1CFC-E312-4D20-B87F-9B62CE6ED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5A7B6-4B9A-4387-A3F4-C5FD41AD5586}"/>
              </a:ext>
            </a:extLst>
          </p:cNvPr>
          <p:cNvSpPr/>
          <p:nvPr/>
        </p:nvSpPr>
        <p:spPr>
          <a:xfrm>
            <a:off x="87923" y="891540"/>
            <a:ext cx="45544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BAGGING</a:t>
            </a:r>
            <a:r>
              <a:rPr lang="en-US" sz="1600" dirty="0"/>
              <a:t> gets its name because it combines Bootstrapping and Aggregation to form one ensemble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a sample of data, </a:t>
            </a:r>
            <a:r>
              <a:rPr lang="en-US" sz="1600" dirty="0">
                <a:highlight>
                  <a:srgbClr val="FFFF00"/>
                </a:highlight>
              </a:rPr>
              <a:t>multiple bootstrapped subsamples</a:t>
            </a:r>
            <a:r>
              <a:rPr lang="en-US" sz="1600" dirty="0"/>
              <a:t> are pulled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Tries to implement similar learners on small sample populations and then takes a mean of all the predictions.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generalized bagging, you can use different learners on different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Helps us to </a:t>
            </a:r>
            <a:r>
              <a:rPr lang="en-US" sz="1600" dirty="0">
                <a:highlight>
                  <a:srgbClr val="FFFF00"/>
                </a:highlight>
              </a:rPr>
              <a:t>reduce the variance error</a:t>
            </a:r>
            <a:r>
              <a:rPr lang="en-US" sz="1600" dirty="0"/>
              <a:t>.</a:t>
            </a:r>
          </a:p>
        </p:txBody>
      </p:sp>
      <p:pic>
        <p:nvPicPr>
          <p:cNvPr id="1026" name="Picture 2" descr="bagging">
            <a:extLst>
              <a:ext uri="{FF2B5EF4-FFF2-40B4-BE49-F238E27FC236}">
                <a16:creationId xmlns:a16="http://schemas.microsoft.com/office/drawing/2014/main" id="{95FD6A92-D5FB-4F16-A9C7-172F86228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957995"/>
            <a:ext cx="4413739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19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68DC-3867-4B47-845F-E9FF4EB3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- key points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06CB1-E08E-4F35-A39D-F18AD3D8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4AFB4-2F90-4224-9516-0A8D9B882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B459D-5D9F-4AA0-9A16-310BC3059C36}"/>
              </a:ext>
            </a:extLst>
          </p:cNvPr>
          <p:cNvSpPr/>
          <p:nvPr/>
        </p:nvSpPr>
        <p:spPr>
          <a:xfrm>
            <a:off x="161925" y="891540"/>
            <a:ext cx="882015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Bagging methods come in many flavors but mostly differ from each other by the way they </a:t>
            </a:r>
            <a:r>
              <a:rPr lang="en-US" sz="1600" dirty="0">
                <a:highlight>
                  <a:srgbClr val="FFFF00"/>
                </a:highlight>
              </a:rPr>
              <a:t>draw random subsets of the training set (samples and features):</a:t>
            </a:r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When random subsets of the dataset are drawn as random subsets of the samples, then this algorithm is known as </a:t>
            </a:r>
            <a:r>
              <a:rPr lang="en-US" sz="1600" dirty="0">
                <a:solidFill>
                  <a:srgbClr val="0070C0"/>
                </a:solidFill>
              </a:rPr>
              <a:t>Pasting</a:t>
            </a:r>
            <a:r>
              <a:rPr lang="en-US" sz="1600" dirty="0"/>
              <a:t> [B1999].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When samples are drawn with replacement, then the method is known as </a:t>
            </a:r>
            <a:r>
              <a:rPr lang="en-US" sz="1600" dirty="0">
                <a:solidFill>
                  <a:srgbClr val="0070C0"/>
                </a:solidFill>
              </a:rPr>
              <a:t>Bagging</a:t>
            </a:r>
            <a:r>
              <a:rPr lang="en-US" sz="1600" dirty="0"/>
              <a:t> [B1996].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When random subsets of the dataset are drawn as random subsets of the features, then the method is known as </a:t>
            </a:r>
            <a:r>
              <a:rPr lang="en-US" sz="1600" dirty="0">
                <a:solidFill>
                  <a:srgbClr val="0070C0"/>
                </a:solidFill>
              </a:rPr>
              <a:t>Random Subspaces </a:t>
            </a:r>
            <a:r>
              <a:rPr lang="en-US" sz="1600" dirty="0"/>
              <a:t>[H1998].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Finally, when base estimators are built on subsets of both samples and features, then the method is known as </a:t>
            </a:r>
            <a:r>
              <a:rPr lang="en-US" sz="1600" dirty="0">
                <a:solidFill>
                  <a:srgbClr val="0070C0"/>
                </a:solidFill>
              </a:rPr>
              <a:t>Random Patches </a:t>
            </a:r>
            <a:r>
              <a:rPr lang="en-US" sz="1600" dirty="0"/>
              <a:t>[LG2012].</a:t>
            </a:r>
          </a:p>
        </p:txBody>
      </p:sp>
    </p:spTree>
    <p:extLst>
      <p:ext uri="{BB962C8B-B14F-4D97-AF65-F5344CB8AC3E}">
        <p14:creationId xmlns:p14="http://schemas.microsoft.com/office/powerpoint/2010/main" val="405885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53EF-1DCF-4C58-A174-A0A15B1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E0951-B860-4DE1-932A-CDCB4ACA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E48AD-D767-4D18-AD28-172E98E5C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7FAB6-1994-4747-847C-19D37E80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39" y="961134"/>
            <a:ext cx="5041796" cy="37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6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60EB-14A9-454A-9DA9-61A80391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A21F9-6606-4967-984B-FA460257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F19A-2A3E-42AB-BA50-C101F041D128}" type="datetime1">
              <a:rPr lang="en-US" smtClean="0"/>
              <a:t>5/2/19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1664A2-BCB2-4B21-A702-454E1E69E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883A4-A055-49D3-AD8D-DA893930BF35}"/>
              </a:ext>
            </a:extLst>
          </p:cNvPr>
          <p:cNvSpPr/>
          <p:nvPr/>
        </p:nvSpPr>
        <p:spPr>
          <a:xfrm>
            <a:off x="87922" y="891540"/>
            <a:ext cx="89329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Ensemble learning is a </a:t>
            </a:r>
            <a:r>
              <a:rPr lang="en-US" sz="1600" dirty="0">
                <a:highlight>
                  <a:srgbClr val="FFFF00"/>
                </a:highlight>
              </a:rPr>
              <a:t>new direction </a:t>
            </a:r>
            <a:r>
              <a:rPr lang="en-US" sz="1600" dirty="0"/>
              <a:t>of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Techniques that create multiple models and then combine them to produce improved results. And also same model on different subsets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Ensemble</a:t>
            </a:r>
            <a:r>
              <a:rPr lang="en-US" sz="1600" dirty="0"/>
              <a:t> methods usually produces </a:t>
            </a:r>
            <a:r>
              <a:rPr lang="en-US" sz="1600" dirty="0">
                <a:highlight>
                  <a:srgbClr val="FFFF00"/>
                </a:highlight>
              </a:rPr>
              <a:t>more accurate solutions</a:t>
            </a:r>
            <a:r>
              <a:rPr lang="en-US" sz="1600" dirty="0"/>
              <a:t> than a single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This has been the case in a number of machine learning competitions, where the winning solutions used ensemble methods.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In the popular Netflix Competition, the winner used an ensemble method to implement a powerful collaborative filtering algorithm.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Another example is KDD 2009 where the winner also used ensemble methods. </a:t>
            </a:r>
          </a:p>
        </p:txBody>
      </p:sp>
    </p:spTree>
    <p:extLst>
      <p:ext uri="{BB962C8B-B14F-4D97-AF65-F5344CB8AC3E}">
        <p14:creationId xmlns:p14="http://schemas.microsoft.com/office/powerpoint/2010/main" val="3722222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0C2A-75C9-4746-8520-7B531B2E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decision tree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EA682-7829-45BA-821E-F904703B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D2639-E88B-498D-A5C9-E3D8795CF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098" name="Picture 2" descr="https://cdn-images-1.medium.com/max/1250/0*PBGJw23ud8Sp7qO4.">
            <a:extLst>
              <a:ext uri="{FF2B5EF4-FFF2-40B4-BE49-F238E27FC236}">
                <a16:creationId xmlns:a16="http://schemas.microsoft.com/office/drawing/2014/main" id="{93B98CDB-D77F-4BDC-8551-48B1FFA1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65" y="964345"/>
            <a:ext cx="5658220" cy="38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0C8512-1849-4E37-862C-CBCCDC2C93E9}"/>
              </a:ext>
            </a:extLst>
          </p:cNvPr>
          <p:cNvSpPr/>
          <p:nvPr/>
        </p:nvSpPr>
        <p:spPr>
          <a:xfrm>
            <a:off x="58739" y="926708"/>
            <a:ext cx="3247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Models can be thought of as </a:t>
            </a:r>
            <a:r>
              <a:rPr lang="en-US" sz="1600" dirty="0">
                <a:solidFill>
                  <a:srgbClr val="0070C0"/>
                </a:solidFill>
              </a:rPr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19668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1D06-AA00-419B-A48B-3EF5C39D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 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165B9-8709-49A9-B031-CD1678AC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5BC70-AEAB-4002-946D-D1AAAFEB1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EB132-F1C0-48F1-8A6F-147632848ED2}"/>
              </a:ext>
            </a:extLst>
          </p:cNvPr>
          <p:cNvSpPr/>
          <p:nvPr/>
        </p:nvSpPr>
        <p:spPr>
          <a:xfrm>
            <a:off x="146050" y="891540"/>
            <a:ext cx="8801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bagging methods are offered as a unified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BaggingClassifier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BaggingRegressor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taking as input a user-specified base 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Important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max_samples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0070C0"/>
                </a:solidFill>
              </a:rPr>
              <a:t>max_features </a:t>
            </a:r>
            <a:r>
              <a:rPr lang="en-US" sz="1600" dirty="0"/>
              <a:t>control the size of the subsets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bootstrap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0070C0"/>
                </a:solidFill>
              </a:rPr>
              <a:t>bootstrap_features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control whether </a:t>
            </a:r>
            <a:r>
              <a:rPr lang="en-US" sz="1600" dirty="0">
                <a:highlight>
                  <a:srgbClr val="FFFF00"/>
                </a:highlight>
              </a:rPr>
              <a:t>samples and features </a:t>
            </a:r>
            <a:r>
              <a:rPr lang="en-US" sz="1600" dirty="0"/>
              <a:t>are drawn with or without replacement.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0C0"/>
                </a:solidFill>
              </a:rPr>
              <a:t>oob_score</a:t>
            </a:r>
            <a:endParaRPr lang="en-US" sz="16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1385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2146-1468-4E94-A75D-D021CA34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B4E73-04F9-4658-96B5-F130DA39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896BB-F427-45BD-817D-F1343CC37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43D19-0A83-4AF0-BDEB-8150FCE6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026" y="972356"/>
            <a:ext cx="5430880" cy="30649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5253EE-E705-41A8-BB3E-37E00CDC98AA}"/>
              </a:ext>
            </a:extLst>
          </p:cNvPr>
          <p:cNvSpPr/>
          <p:nvPr/>
        </p:nvSpPr>
        <p:spPr>
          <a:xfrm>
            <a:off x="61094" y="97235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bootstrap method refers to random sampling with replacement.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11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08DE-BDCA-41C0-A0AB-F099065D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C14F7-522A-4D15-904C-8C3F9188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53678-4594-4731-883E-1DD5D9BE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78AC56-C521-4C2C-959D-3A8C2C81EED4}"/>
              </a:ext>
            </a:extLst>
          </p:cNvPr>
          <p:cNvSpPr/>
          <p:nvPr/>
        </p:nvSpPr>
        <p:spPr>
          <a:xfrm>
            <a:off x="63743" y="958362"/>
            <a:ext cx="57062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combining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Here we use a learner to combine output from different learners.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can lead to </a:t>
            </a:r>
            <a:r>
              <a:rPr lang="en-US" sz="1600" dirty="0">
                <a:highlight>
                  <a:srgbClr val="FFFF00"/>
                </a:highlight>
              </a:rPr>
              <a:t>decrease</a:t>
            </a:r>
            <a:r>
              <a:rPr lang="en-US" sz="1600" dirty="0"/>
              <a:t> in either </a:t>
            </a:r>
            <a:r>
              <a:rPr lang="en-US" sz="1600" dirty="0">
                <a:highlight>
                  <a:srgbClr val="FFFF00"/>
                </a:highlight>
              </a:rPr>
              <a:t>bias or variance </a:t>
            </a:r>
            <a:r>
              <a:rPr lang="en-US" sz="1600" dirty="0"/>
              <a:t>error depending on the combining learner we use.</a:t>
            </a:r>
          </a:p>
        </p:txBody>
      </p:sp>
      <p:pic>
        <p:nvPicPr>
          <p:cNvPr id="3074" name="Picture 2" descr="stacking">
            <a:extLst>
              <a:ext uri="{FF2B5EF4-FFF2-40B4-BE49-F238E27FC236}">
                <a16:creationId xmlns:a16="http://schemas.microsoft.com/office/drawing/2014/main" id="{CB5AA18D-7031-4C03-A25B-AEC7DF56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3" y="958361"/>
            <a:ext cx="3710355" cy="374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1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FE3B-E7BC-426E-A1DC-F45A4F40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D676C-A097-45C8-8C8C-881A7F5B0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Adaboost</a:t>
            </a:r>
          </a:p>
          <a:p>
            <a:r>
              <a:rPr lang="en-US" dirty="0"/>
              <a:t>Gradient Boosting</a:t>
            </a:r>
          </a:p>
          <a:p>
            <a:r>
              <a:rPr lang="en-US" dirty="0"/>
              <a:t>Xtreme Gradient Boosting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24525-3887-4BA6-8EB2-2EBFA8CD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5/2/19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7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4211-D901-49A8-B5C0-81DDAB02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D5E85-F7AA-4321-B555-FCB8B6D6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83786-D620-4674-BA27-EA9016D56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DB6DE-707A-436D-8A58-2A4EB1CAEE24}"/>
              </a:ext>
            </a:extLst>
          </p:cNvPr>
          <p:cNvSpPr/>
          <p:nvPr/>
        </p:nvSpPr>
        <p:spPr>
          <a:xfrm>
            <a:off x="79131" y="977973"/>
            <a:ext cx="89505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Boosting (Freud and </a:t>
            </a:r>
            <a:r>
              <a:rPr lang="en-US" sz="1600" dirty="0" err="1"/>
              <a:t>Shapire</a:t>
            </a:r>
            <a:r>
              <a:rPr lang="en-US" sz="1600" dirty="0"/>
              <a:t>, 1996) - algorithm allowing to fit many weak classifiers to reweighted versions of the training data. Classify final examples by majority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Boosting is an sequential , </a:t>
            </a:r>
            <a:r>
              <a:rPr lang="en-US" sz="1600" dirty="0">
                <a:highlight>
                  <a:srgbClr val="FFFF00"/>
                </a:highlight>
              </a:rPr>
              <a:t>iterative technique </a:t>
            </a:r>
            <a:r>
              <a:rPr lang="en-US" sz="1600" dirty="0"/>
              <a:t>which adjust the weight of an observation based on the last classification.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an observation was classified </a:t>
            </a:r>
            <a:r>
              <a:rPr lang="en-US" sz="1600" dirty="0">
                <a:highlight>
                  <a:srgbClr val="FFFF00"/>
                </a:highlight>
              </a:rPr>
              <a:t>incorrectly</a:t>
            </a:r>
            <a:r>
              <a:rPr lang="en-US" sz="1600" dirty="0"/>
              <a:t>, it </a:t>
            </a:r>
            <a:r>
              <a:rPr lang="en-US" sz="1600" dirty="0">
                <a:highlight>
                  <a:srgbClr val="FFFF00"/>
                </a:highlight>
              </a:rPr>
              <a:t>increases the weight </a:t>
            </a:r>
            <a:r>
              <a:rPr lang="en-US" sz="1600" dirty="0"/>
              <a:t>of this observation and vice versa.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Boosting in general </a:t>
            </a:r>
            <a:r>
              <a:rPr lang="en-US" sz="1600" dirty="0">
                <a:highlight>
                  <a:srgbClr val="FFFF00"/>
                </a:highlight>
              </a:rPr>
              <a:t>decreases the bias error </a:t>
            </a:r>
            <a:r>
              <a:rPr lang="en-US" sz="1600" dirty="0"/>
              <a:t>and builds strong predictive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May sometimes </a:t>
            </a:r>
            <a:r>
              <a:rPr lang="en-US" sz="1600" dirty="0">
                <a:solidFill>
                  <a:srgbClr val="FF0000"/>
                </a:solidFill>
              </a:rPr>
              <a:t>over fit </a:t>
            </a:r>
            <a:r>
              <a:rPr lang="en-US" sz="1600" dirty="0"/>
              <a:t>on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Boosting is a method of converting a set of </a:t>
            </a:r>
            <a:r>
              <a:rPr lang="en-US" sz="1600" dirty="0">
                <a:highlight>
                  <a:srgbClr val="FFFF00"/>
                </a:highlight>
              </a:rPr>
              <a:t>weak learners into strong learners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Because new predictors are learning from mistakes committed by previous predictors, it takes less time/iterations to reach close to actual predictions. </a:t>
            </a:r>
          </a:p>
        </p:txBody>
      </p:sp>
    </p:spTree>
    <p:extLst>
      <p:ext uri="{BB962C8B-B14F-4D97-AF65-F5344CB8AC3E}">
        <p14:creationId xmlns:p14="http://schemas.microsoft.com/office/powerpoint/2010/main" val="2582606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58BA-7089-4720-984E-79E1A20D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0F930-33B3-42EE-9729-BB4A1F65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CA70A-E702-4763-83D5-53E631D3C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4637C-BC01-49E8-B10C-2C9EA94CA9A4}"/>
              </a:ext>
            </a:extLst>
          </p:cNvPr>
          <p:cNvSpPr/>
          <p:nvPr/>
        </p:nvSpPr>
        <p:spPr>
          <a:xfrm>
            <a:off x="4875870" y="941957"/>
            <a:ext cx="42681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4 classifiers (in 4 boxes) - classify + and – samples</a:t>
            </a:r>
          </a:p>
          <a:p>
            <a:endParaRPr lang="en-US" sz="1200" dirty="0"/>
          </a:p>
          <a:p>
            <a:r>
              <a:rPr lang="en-US" sz="1200" b="1" dirty="0"/>
              <a:t>Box 1</a:t>
            </a:r>
            <a:r>
              <a:rPr lang="en-US" sz="1200" dirty="0"/>
              <a:t>:  The 1st classifier (usually a </a:t>
            </a:r>
            <a:r>
              <a:rPr lang="en-US" sz="1200" dirty="0">
                <a:solidFill>
                  <a:srgbClr val="0070C0"/>
                </a:solidFill>
              </a:rPr>
              <a:t>decision stump</a:t>
            </a:r>
            <a:r>
              <a:rPr lang="en-US" sz="1200" dirty="0"/>
              <a:t>) creates a vertical line (split) at D1.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anything to the left of D1 is + and anything to the right of D1 is -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However, this classifier misclassifies three + points.</a:t>
            </a:r>
          </a:p>
          <a:p>
            <a:endParaRPr lang="en-US" sz="1200" dirty="0"/>
          </a:p>
          <a:p>
            <a:r>
              <a:rPr lang="en-US" sz="1200" b="1" dirty="0"/>
              <a:t>Box 2</a:t>
            </a:r>
            <a:r>
              <a:rPr lang="en-US" sz="1200" dirty="0"/>
              <a:t>:  The 2nd classifier gives </a:t>
            </a:r>
            <a:r>
              <a:rPr lang="en-US" sz="1200" dirty="0">
                <a:highlight>
                  <a:srgbClr val="FFFF00"/>
                </a:highlight>
              </a:rPr>
              <a:t>more weight </a:t>
            </a:r>
            <a:r>
              <a:rPr lang="en-US" sz="1200" dirty="0"/>
              <a:t>to the 3 + misclassified points (see the </a:t>
            </a:r>
            <a:r>
              <a:rPr lang="en-US" sz="1200" dirty="0">
                <a:highlight>
                  <a:srgbClr val="FFFF00"/>
                </a:highlight>
              </a:rPr>
              <a:t>bigger size </a:t>
            </a:r>
            <a:r>
              <a:rPr lang="en-US" sz="1200" dirty="0"/>
              <a:t>of +) and creates a vertical line at D2.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anything to the right of D2 is - and left is +.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Still, it makes mistakes by incorrectly classifying 3 - points.</a:t>
            </a:r>
          </a:p>
          <a:p>
            <a:endParaRPr lang="en-US" sz="1200" dirty="0"/>
          </a:p>
          <a:p>
            <a:r>
              <a:rPr lang="en-US" sz="1200" b="1" dirty="0"/>
              <a:t>Box 3</a:t>
            </a:r>
            <a:r>
              <a:rPr lang="en-US" sz="1200" dirty="0"/>
              <a:t>: the 3rd classifier gives </a:t>
            </a:r>
            <a:r>
              <a:rPr lang="en-US" sz="1200" dirty="0">
                <a:highlight>
                  <a:srgbClr val="FFFF00"/>
                </a:highlight>
              </a:rPr>
              <a:t>more weight </a:t>
            </a:r>
            <a:r>
              <a:rPr lang="en-US" sz="1200" dirty="0"/>
              <a:t>to the 3 - misclassified points and creates a horizontal line at D3. </a:t>
            </a:r>
          </a:p>
          <a:p>
            <a:r>
              <a:rPr lang="en-US" sz="1200" dirty="0"/>
              <a:t>- Still, this classifier fails to classify the points (in the circles) correctly.</a:t>
            </a:r>
          </a:p>
          <a:p>
            <a:endParaRPr lang="en-US" sz="1200" dirty="0"/>
          </a:p>
          <a:p>
            <a:r>
              <a:rPr lang="en-US" sz="1200" b="1" dirty="0"/>
              <a:t>Box 4</a:t>
            </a:r>
            <a:r>
              <a:rPr lang="en-US" sz="1200" dirty="0"/>
              <a:t>: This is a weighted combination of the weak classifiers (Box 1, 2 and 3).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B6BC5-25D7-4B25-9423-7DA12DCE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5" y="994525"/>
            <a:ext cx="4710864" cy="37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1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D51B-06A3-43FB-A182-8B20383E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boosting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59ECB-D11A-49E1-913A-3580658C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74A5A-0E20-454E-B337-0B478BA15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2A546-C5B7-41E5-8AB1-E7736996F2E7}"/>
              </a:ext>
            </a:extLst>
          </p:cNvPr>
          <p:cNvSpPr/>
          <p:nvPr/>
        </p:nvSpPr>
        <p:spPr>
          <a:xfrm>
            <a:off x="102475" y="891540"/>
            <a:ext cx="39059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instances in dataset are assigned a </a:t>
            </a:r>
            <a:r>
              <a:rPr lang="en-US" sz="1600" dirty="0">
                <a:highlight>
                  <a:srgbClr val="FFFF00"/>
                </a:highlight>
              </a:rPr>
              <a:t>score</a:t>
            </a:r>
            <a:r>
              <a:rPr lang="en-US" sz="1600" dirty="0"/>
              <a:t> that tells how difficult to classify they 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Iteratively, the algorithm assign </a:t>
            </a:r>
            <a:r>
              <a:rPr lang="en-US" sz="1600" dirty="0">
                <a:highlight>
                  <a:srgbClr val="FFFF00"/>
                </a:highlight>
              </a:rPr>
              <a:t>bigger weights </a:t>
            </a:r>
            <a:r>
              <a:rPr lang="en-US" sz="1600" dirty="0"/>
              <a:t>to instances that were </a:t>
            </a:r>
            <a:r>
              <a:rPr lang="en-US" sz="1600" dirty="0">
                <a:highlight>
                  <a:srgbClr val="FFFF00"/>
                </a:highlight>
              </a:rPr>
              <a:t>wrongly</a:t>
            </a:r>
            <a:r>
              <a:rPr lang="en-US" sz="1600" dirty="0"/>
              <a:t> classified previously.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first iteration all instances weights are equal.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EF4DE-7214-43F8-8B99-A7A417E9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83" y="954016"/>
            <a:ext cx="5033142" cy="171469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4F6259F-4C68-4607-9064-6A024E5F209C}"/>
              </a:ext>
            </a:extLst>
          </p:cNvPr>
          <p:cNvSpPr/>
          <p:nvPr/>
        </p:nvSpPr>
        <p:spPr>
          <a:xfrm>
            <a:off x="6538747" y="2787086"/>
            <a:ext cx="362607" cy="658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CF06C-C204-4EF0-98A3-D89F30488A47}"/>
              </a:ext>
            </a:extLst>
          </p:cNvPr>
          <p:cNvSpPr txBox="1"/>
          <p:nvPr/>
        </p:nvSpPr>
        <p:spPr>
          <a:xfrm>
            <a:off x="5967249" y="3507827"/>
            <a:ext cx="165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Classifier</a:t>
            </a:r>
          </a:p>
        </p:txBody>
      </p:sp>
    </p:spTree>
    <p:extLst>
      <p:ext uri="{BB962C8B-B14F-4D97-AF65-F5344CB8AC3E}">
        <p14:creationId xmlns:p14="http://schemas.microsoft.com/office/powerpoint/2010/main" val="250487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FA08-E4C9-480C-B287-8B716B18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classifiers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F0563-F86B-4EE9-8053-1A20C72C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6BF11-9C9E-4AAA-A400-0276B1742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6D263-FBCB-480B-B452-712324199514}"/>
              </a:ext>
            </a:extLst>
          </p:cNvPr>
          <p:cNvSpPr/>
          <p:nvPr/>
        </p:nvSpPr>
        <p:spPr>
          <a:xfrm>
            <a:off x="126125" y="891540"/>
            <a:ext cx="88365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Any algorithm can be used as a base for </a:t>
            </a:r>
            <a:r>
              <a:rPr lang="en-US" sz="1600" dirty="0">
                <a:solidFill>
                  <a:srgbClr val="0070C0"/>
                </a:solidFill>
              </a:rPr>
              <a:t>boosting</a:t>
            </a:r>
            <a:r>
              <a:rPr lang="en-US" sz="1600" dirty="0"/>
              <a:t> technique,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but </a:t>
            </a:r>
            <a:r>
              <a:rPr lang="en-US" sz="1600" dirty="0">
                <a:solidFill>
                  <a:srgbClr val="0070C0"/>
                </a:solidFill>
              </a:rPr>
              <a:t>trees</a:t>
            </a:r>
            <a:r>
              <a:rPr lang="en-US" sz="1600" dirty="0"/>
              <a:t> are more suitable candidates.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Pro's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computational 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handling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robust to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does not require feature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 deal with irrelevant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interpretable (if small)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 handle mixed predictors (quantitative and qualitative)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Con's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can't extract linear combination of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predictive power (high variance)</a:t>
            </a:r>
          </a:p>
        </p:txBody>
      </p:sp>
    </p:spTree>
    <p:extLst>
      <p:ext uri="{BB962C8B-B14F-4D97-AF65-F5344CB8AC3E}">
        <p14:creationId xmlns:p14="http://schemas.microsoft.com/office/powerpoint/2010/main" val="141586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8720-47D1-4F69-9413-E71D9331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boosting algorithms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37F5-6C55-4373-B518-25EC2D78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56583-6FDE-4308-A982-C89E6DEE5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2D44F5-F0EB-4C09-8199-C040D150AB64}"/>
              </a:ext>
            </a:extLst>
          </p:cNvPr>
          <p:cNvSpPr/>
          <p:nvPr/>
        </p:nvSpPr>
        <p:spPr>
          <a:xfrm>
            <a:off x="100147" y="1000415"/>
            <a:ext cx="89045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different types of boosting algorithms are: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AdaBoost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Gradient Boosting (GBT)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XGBoost (XGB)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These 3 algorithms have gained huge popularity, especially </a:t>
            </a:r>
            <a:r>
              <a:rPr lang="en-US" sz="1600" dirty="0">
                <a:solidFill>
                  <a:srgbClr val="0070C0"/>
                </a:solidFill>
              </a:rPr>
              <a:t>XGBoost, </a:t>
            </a:r>
            <a:r>
              <a:rPr lang="en-US" sz="1600" dirty="0"/>
              <a:t>which has been responsible for winning many data science competitions.</a:t>
            </a:r>
          </a:p>
        </p:txBody>
      </p:sp>
    </p:spTree>
    <p:extLst>
      <p:ext uri="{BB962C8B-B14F-4D97-AF65-F5344CB8AC3E}">
        <p14:creationId xmlns:p14="http://schemas.microsoft.com/office/powerpoint/2010/main" val="423373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13DB-6B4A-4761-90D2-CEB9F8AE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scoring Techniques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3686B-D463-4132-8EB2-404CAAE2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006E1-B024-4DA4-9AD2-4396CA4F9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36226-18A5-4B82-A34A-3CE4B51167AC}"/>
              </a:ext>
            </a:extLst>
          </p:cNvPr>
          <p:cNvSpPr/>
          <p:nvPr/>
        </p:nvSpPr>
        <p:spPr>
          <a:xfrm>
            <a:off x="131736" y="953533"/>
            <a:ext cx="88805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Max 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for </a:t>
            </a:r>
            <a:r>
              <a:rPr lang="en-US" sz="1600" dirty="0">
                <a:solidFill>
                  <a:srgbClr val="0070C0"/>
                </a:solidFill>
              </a:rPr>
              <a:t>classification</a:t>
            </a:r>
            <a:r>
              <a:rPr lang="en-US" sz="1600" dirty="0"/>
              <a:t>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models are used to make predictions for each data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Predictions by each model are considered as a ‘vote’.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Predictions from the majority of the models are used as the final prediction.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highlight>
                  <a:srgbClr val="FFFF00"/>
                </a:highlight>
              </a:rPr>
              <a:t>example</a:t>
            </a:r>
            <a:r>
              <a:rPr lang="en-US" sz="1600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ask 5 colleagues to rate a movie (out of 5);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Assume 3 of them rated it as 4 , 2 of them gave it a 5.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Since the majority gave a rating of 4, the final rating will be taken as 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6609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88B8-C952-4CD9-9F18-D010825B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XGBoost helps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FF9C8-ECC1-4E56-AE57-80183F1E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BE2D7-AE3C-4897-9F58-F507324C0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589322-9B84-4FF4-8390-027ABED6221A}"/>
              </a:ext>
            </a:extLst>
          </p:cNvPr>
          <p:cNvSpPr/>
          <p:nvPr/>
        </p:nvSpPr>
        <p:spPr>
          <a:xfrm>
            <a:off x="94592" y="940807"/>
            <a:ext cx="89548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Most tree bases algorithms grow deep and create similar trees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sometimes quite bushy.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GBM</a:t>
            </a:r>
            <a:r>
              <a:rPr lang="en-US" sz="1400" dirty="0"/>
              <a:t> tries to solve this problem by adding some </a:t>
            </a:r>
            <a:r>
              <a:rPr lang="en-US" sz="1400" dirty="0">
                <a:solidFill>
                  <a:srgbClr val="0070C0"/>
                </a:solidFill>
              </a:rPr>
              <a:t>regularization</a:t>
            </a:r>
            <a:r>
              <a:rPr lang="en-US" sz="1400" dirty="0"/>
              <a:t> parameters.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control tree structure (maximum depth,  minimum samples per leaf)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control </a:t>
            </a:r>
            <a:r>
              <a:rPr lang="en-US" sz="1400" dirty="0">
                <a:solidFill>
                  <a:srgbClr val="0070C0"/>
                </a:solidFill>
              </a:rPr>
              <a:t>learning rate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shrinkage</a:t>
            </a:r>
            <a:r>
              <a:rPr lang="en-US" sz="1400" dirty="0"/>
              <a:t>) - lambda/alpha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reduce variance by introducing randomness (</a:t>
            </a:r>
            <a:r>
              <a:rPr lang="en-US" sz="1400" dirty="0">
                <a:solidFill>
                  <a:srgbClr val="0070C0"/>
                </a:solidFill>
              </a:rPr>
              <a:t>stochastic</a:t>
            </a:r>
            <a:r>
              <a:rPr lang="en-US" sz="1400" dirty="0"/>
              <a:t> gradient boosting - using </a:t>
            </a:r>
            <a:r>
              <a:rPr lang="en-US" sz="1400" dirty="0">
                <a:highlight>
                  <a:srgbClr val="FFFF00"/>
                </a:highlight>
              </a:rPr>
              <a:t>random subsamples of instances and features</a:t>
            </a:r>
            <a:r>
              <a:rPr lang="en-US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XGBoost</a:t>
            </a:r>
            <a:r>
              <a:rPr lang="en-US" sz="1400" dirty="0"/>
              <a:t> improves it further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XGBoost</a:t>
            </a:r>
            <a:r>
              <a:rPr lang="en-US" sz="1400" dirty="0"/>
              <a:t> (extreme gradient boosting) is a more </a:t>
            </a:r>
            <a:r>
              <a:rPr lang="en-US" sz="1400" dirty="0">
                <a:solidFill>
                  <a:srgbClr val="0070C0"/>
                </a:solidFill>
              </a:rPr>
              <a:t>regularized</a:t>
            </a:r>
            <a:r>
              <a:rPr lang="en-US" sz="1400" dirty="0"/>
              <a:t> version of </a:t>
            </a:r>
            <a:r>
              <a:rPr lang="en-US" sz="1400" dirty="0">
                <a:solidFill>
                  <a:srgbClr val="0070C0"/>
                </a:solidFill>
              </a:rPr>
              <a:t>Gradient Boosted Trees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Developed by </a:t>
            </a:r>
            <a:r>
              <a:rPr lang="en-US" sz="1400" dirty="0" err="1"/>
              <a:t>Tianqi</a:t>
            </a:r>
            <a:r>
              <a:rPr lang="en-US" sz="1400" dirty="0"/>
              <a:t> Chen in C++ but also enables interfaces for Python, R, Julia.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6757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88B8-C952-4CD9-9F18-D010825B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XGBoost helps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FF9C8-ECC1-4E56-AE57-80183F1E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BE2D7-AE3C-4897-9F58-F507324C0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589322-9B84-4FF4-8390-027ABED6221A}"/>
              </a:ext>
            </a:extLst>
          </p:cNvPr>
          <p:cNvSpPr/>
          <p:nvPr/>
        </p:nvSpPr>
        <p:spPr>
          <a:xfrm>
            <a:off x="94592" y="940807"/>
            <a:ext cx="89548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main advantages: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good bias-variance (simple-predictive) trade-off "out of the box"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great computation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package is evolving</a:t>
            </a:r>
          </a:p>
        </p:txBody>
      </p:sp>
    </p:spTree>
    <p:extLst>
      <p:ext uri="{BB962C8B-B14F-4D97-AF65-F5344CB8AC3E}">
        <p14:creationId xmlns:p14="http://schemas.microsoft.com/office/powerpoint/2010/main" val="3092731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64DA45-6834-4BD2-9C77-CA1BE875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73409C-105C-48EB-9CA6-285E5D1DE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0711-B739-40E6-B814-6C91E69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07AB3-F645-4045-A634-8AE44E7A3C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864100"/>
            <a:ext cx="2057400" cy="274638"/>
          </a:xfrm>
        </p:spPr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92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1D47-A491-4A95-BEA9-F3AF924B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- How it 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7AC3B-A7CB-4F1D-863F-70BE3D93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50BF2-FB2F-4C10-889C-88CC93C9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07EEF-ECCE-4ACA-B8FB-BD1EC9DF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1042755"/>
            <a:ext cx="4734296" cy="30579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552114-A8D5-4DDC-9E97-2E6BDE8E1524}"/>
              </a:ext>
            </a:extLst>
          </p:cNvPr>
          <p:cNvSpPr/>
          <p:nvPr/>
        </p:nvSpPr>
        <p:spPr>
          <a:xfrm>
            <a:off x="4886698" y="943580"/>
            <a:ext cx="41942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single algorithm may classify the objects poorly.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combine </a:t>
            </a:r>
            <a:r>
              <a:rPr lang="en-US" sz="1400" dirty="0">
                <a:highlight>
                  <a:srgbClr val="FFFF00"/>
                </a:highlight>
              </a:rPr>
              <a:t>multiple classifiers </a:t>
            </a:r>
            <a:r>
              <a:rPr lang="en-US" sz="1400" dirty="0"/>
              <a:t>with selection of training set at every iteration and assigning right amount of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weak classified sample is trained using a </a:t>
            </a:r>
            <a:r>
              <a:rPr lang="en-US" sz="1400" dirty="0">
                <a:highlight>
                  <a:srgbClr val="FFFF00"/>
                </a:highlight>
              </a:rPr>
              <a:t>random subset </a:t>
            </a:r>
            <a:r>
              <a:rPr lang="en-US" sz="1400" dirty="0"/>
              <a:t>of overall training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training a classifier at any level, </a:t>
            </a:r>
            <a:r>
              <a:rPr lang="en-US" sz="1400" dirty="0" err="1">
                <a:solidFill>
                  <a:srgbClr val="0070C0"/>
                </a:solidFill>
              </a:rPr>
              <a:t>adaboost</a:t>
            </a:r>
            <a:r>
              <a:rPr lang="en-US" sz="1400" dirty="0"/>
              <a:t> assigns weight to each training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Misclassified</a:t>
            </a:r>
            <a:r>
              <a:rPr lang="en-US" sz="1400" dirty="0"/>
              <a:t> item is assigned </a:t>
            </a:r>
            <a:r>
              <a:rPr lang="en-US" sz="1400" dirty="0">
                <a:highlight>
                  <a:srgbClr val="FFFF00"/>
                </a:highlight>
              </a:rPr>
              <a:t>higher weight </a:t>
            </a:r>
            <a:r>
              <a:rPr lang="en-US" sz="1400" dirty="0"/>
              <a:t>so that it appears in the training subset of next classifier with higher probability.</a:t>
            </a:r>
          </a:p>
        </p:txBody>
      </p:sp>
    </p:spTree>
    <p:extLst>
      <p:ext uri="{BB962C8B-B14F-4D97-AF65-F5344CB8AC3E}">
        <p14:creationId xmlns:p14="http://schemas.microsoft.com/office/powerpoint/2010/main" val="2241704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69C0-3102-44D6-A9DD-65D7D5AD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A7D87-4C62-4A32-B4B2-06A70F96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AE4CE-2A74-4030-A95A-36BFB503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8FC28A-92D6-428D-AEF3-D1AA1D51A3BC}"/>
              </a:ext>
            </a:extLst>
          </p:cNvPr>
          <p:cNvSpPr/>
          <p:nvPr/>
        </p:nvSpPr>
        <p:spPr>
          <a:xfrm>
            <a:off x="91439" y="891540"/>
            <a:ext cx="892193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AdaBoost is short for </a:t>
            </a:r>
            <a:r>
              <a:rPr lang="en-US" sz="1600" dirty="0">
                <a:solidFill>
                  <a:srgbClr val="0070C0"/>
                </a:solidFill>
              </a:rPr>
              <a:t>Adaptive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AdaBoost </a:t>
            </a:r>
            <a:r>
              <a:rPr lang="en-US" sz="1600" dirty="0"/>
              <a:t>was originally called </a:t>
            </a:r>
            <a:r>
              <a:rPr lang="en-US" sz="1600" dirty="0">
                <a:solidFill>
                  <a:srgbClr val="0070C0"/>
                </a:solidFill>
              </a:rPr>
              <a:t>AdaBoost.M1 </a:t>
            </a:r>
            <a:r>
              <a:rPr lang="en-US" sz="1600" dirty="0"/>
              <a:t>by the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recently it may be referred to as </a:t>
            </a:r>
            <a:r>
              <a:rPr lang="en-US" sz="1600" dirty="0">
                <a:highlight>
                  <a:srgbClr val="FFFF00"/>
                </a:highlight>
              </a:rPr>
              <a:t>discrete Ada Boost</a:t>
            </a:r>
            <a:r>
              <a:rPr lang="en-US" sz="1600" dirty="0"/>
              <a:t>. Because it is used for classification rather than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formulated by Yoav Freund and Robert </a:t>
            </a:r>
            <a:r>
              <a:rPr lang="en-US" sz="1600" dirty="0" err="1"/>
              <a:t>Schapire</a:t>
            </a:r>
            <a:r>
              <a:rPr lang="en-US" sz="1600" dirty="0"/>
              <a:t>,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AdaBoost</a:t>
            </a:r>
            <a:r>
              <a:rPr lang="en-US" sz="1600" dirty="0"/>
              <a:t> works on improving the areas where the base learner fails.  Basically, focuses on classification problems and aims to convert a set of </a:t>
            </a:r>
            <a:r>
              <a:rPr lang="en-US" sz="1600" dirty="0">
                <a:highlight>
                  <a:srgbClr val="FFFF00"/>
                </a:highlight>
              </a:rPr>
              <a:t>weak classifiers into a strong one</a:t>
            </a:r>
            <a:r>
              <a:rPr lang="en-US" sz="1600" dirty="0"/>
              <a:t>.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Generally,  </a:t>
            </a:r>
            <a:r>
              <a:rPr lang="en-US" sz="1600" dirty="0">
                <a:solidFill>
                  <a:srgbClr val="0070C0"/>
                </a:solidFill>
              </a:rPr>
              <a:t>AdaBoost</a:t>
            </a:r>
            <a:r>
              <a:rPr lang="en-US" sz="1600" dirty="0"/>
              <a:t> is used with </a:t>
            </a:r>
            <a:r>
              <a:rPr lang="en-US" sz="1600" dirty="0">
                <a:highlight>
                  <a:srgbClr val="FFFF00"/>
                </a:highlight>
              </a:rPr>
              <a:t>short decision trees</a:t>
            </a:r>
            <a:r>
              <a:rPr lang="en-US" sz="1600" dirty="0"/>
              <a:t>. (</a:t>
            </a:r>
            <a:r>
              <a:rPr lang="en-US" sz="1600" dirty="0">
                <a:solidFill>
                  <a:srgbClr val="0070C0"/>
                </a:solidFill>
              </a:rPr>
              <a:t>decision stumps</a:t>
            </a:r>
            <a:r>
              <a:rPr lang="en-US" sz="16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34D14C2-86BB-4505-8255-A9A33E6BADF7}"/>
                  </a:ext>
                </a:extLst>
              </p14:cNvPr>
              <p14:cNvContentPartPr/>
              <p14:nvPr/>
            </p14:nvContentPartPr>
            <p14:xfrm>
              <a:off x="7953780" y="3140760"/>
              <a:ext cx="718920" cy="716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4D14C2-86BB-4505-8255-A9A33E6BA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4780" y="3131760"/>
                <a:ext cx="736560" cy="7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240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3773-1E7C-4E3C-B7A4-4F4F036F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vs dt/rf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EF858-4D2E-480C-841B-D3DF01EE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53EE8-55BD-4638-BD43-38FEEE30A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C89AA-BF95-48C8-B6A3-BBF2FE08AEF3}"/>
              </a:ext>
            </a:extLst>
          </p:cNvPr>
          <p:cNvSpPr txBox="1"/>
          <p:nvPr/>
        </p:nvSpPr>
        <p:spPr>
          <a:xfrm>
            <a:off x="137160" y="956905"/>
            <a:ext cx="71832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A tree with just 1 node and 2 leaves is called a decision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70C0"/>
                </a:solidFill>
              </a:rPr>
              <a:t>Adaboost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0070C0"/>
                </a:solidFill>
              </a:rPr>
              <a:t>Forest of Stumps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/>
              <a:t>Usually a </a:t>
            </a:r>
            <a:r>
              <a:rPr lang="en-US" sz="1600" dirty="0">
                <a:solidFill>
                  <a:srgbClr val="0070C0"/>
                </a:solidFill>
              </a:rPr>
              <a:t>decision tree </a:t>
            </a:r>
            <a:r>
              <a:rPr lang="en-US" sz="1600" dirty="0"/>
              <a:t>uses all the features to calculate the entropy/Gini index – information gain – then it makes the split decision (classification)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/>
              <a:t>But a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can only use one feature to make a decision. Hence Stumps are “</a:t>
            </a:r>
            <a:r>
              <a:rPr lang="en-US" sz="1600" dirty="0">
                <a:solidFill>
                  <a:srgbClr val="0070C0"/>
                </a:solidFill>
              </a:rPr>
              <a:t>weak learners</a:t>
            </a:r>
            <a:r>
              <a:rPr lang="en-US" sz="1600" dirty="0"/>
              <a:t>”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In a </a:t>
            </a:r>
            <a:r>
              <a:rPr lang="en-US" sz="1600" dirty="0">
                <a:solidFill>
                  <a:srgbClr val="0070C0"/>
                </a:solidFill>
              </a:rPr>
              <a:t>random forest</a:t>
            </a:r>
            <a:r>
              <a:rPr lang="en-US" sz="1600" dirty="0"/>
              <a:t>. Each tree’s vote has </a:t>
            </a:r>
            <a:r>
              <a:rPr lang="en-US" sz="1600" dirty="0">
                <a:highlight>
                  <a:srgbClr val="FFFF00"/>
                </a:highlight>
              </a:rPr>
              <a:t>equal vote </a:t>
            </a:r>
            <a:r>
              <a:rPr lang="en-US" sz="1600" dirty="0"/>
              <a:t>in terms of final classification.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20234-CD93-447F-8B67-CF6D5B2A9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635" y="1353013"/>
            <a:ext cx="1793329" cy="21193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84DE66-AA25-420C-B14C-EEC5EF2434CF}"/>
              </a:ext>
            </a:extLst>
          </p:cNvPr>
          <p:cNvCxnSpPr>
            <a:cxnSpLocks/>
          </p:cNvCxnSpPr>
          <p:nvPr/>
        </p:nvCxnSpPr>
        <p:spPr>
          <a:xfrm flipV="1">
            <a:off x="4770120" y="1588423"/>
            <a:ext cx="2369820" cy="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02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3773-1E7C-4E3C-B7A4-4F4F036F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vs dt/rf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EF858-4D2E-480C-841B-D3DF01EE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53EE8-55BD-4638-BD43-38FEEE30A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C89AA-BF95-48C8-B6A3-BBF2FE08AEF3}"/>
              </a:ext>
            </a:extLst>
          </p:cNvPr>
          <p:cNvSpPr txBox="1"/>
          <p:nvPr/>
        </p:nvSpPr>
        <p:spPr>
          <a:xfrm>
            <a:off x="137160" y="956905"/>
            <a:ext cx="6564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In contrast, in a </a:t>
            </a:r>
            <a:r>
              <a:rPr lang="en-US" sz="1600" dirty="0">
                <a:solidFill>
                  <a:srgbClr val="0070C0"/>
                </a:solidFill>
              </a:rPr>
              <a:t>forest of stumps </a:t>
            </a:r>
            <a:r>
              <a:rPr lang="en-US" sz="1600" dirty="0"/>
              <a:t>made with </a:t>
            </a:r>
            <a:r>
              <a:rPr lang="en-US" sz="1600" dirty="0">
                <a:solidFill>
                  <a:srgbClr val="0070C0"/>
                </a:solidFill>
              </a:rPr>
              <a:t>Adaboost</a:t>
            </a:r>
            <a:r>
              <a:rPr lang="en-US" sz="1600" dirty="0"/>
              <a:t>, some stumps get </a:t>
            </a:r>
            <a:r>
              <a:rPr lang="en-US" sz="1600" dirty="0">
                <a:highlight>
                  <a:srgbClr val="FFFF00"/>
                </a:highlight>
              </a:rPr>
              <a:t>more say </a:t>
            </a:r>
            <a:r>
              <a:rPr lang="en-US" sz="1600" dirty="0"/>
              <a:t>in the final classification than others.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larger stumps </a:t>
            </a:r>
            <a:r>
              <a:rPr lang="en-US" sz="1600" dirty="0"/>
              <a:t>get </a:t>
            </a:r>
            <a:r>
              <a:rPr lang="en-US" sz="1600" dirty="0">
                <a:highlight>
                  <a:srgbClr val="FFFF00"/>
                </a:highlight>
              </a:rPr>
              <a:t>more say </a:t>
            </a:r>
            <a:r>
              <a:rPr lang="en-US" sz="1600" dirty="0"/>
              <a:t>in the final classification than the smaller stump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In a </a:t>
            </a:r>
            <a:r>
              <a:rPr lang="en-US" sz="1600" dirty="0">
                <a:solidFill>
                  <a:srgbClr val="0070C0"/>
                </a:solidFill>
              </a:rPr>
              <a:t>random forest</a:t>
            </a:r>
            <a:r>
              <a:rPr lang="en-US" sz="1600" dirty="0"/>
              <a:t>, the trees are constructed </a:t>
            </a:r>
            <a:r>
              <a:rPr lang="en-US" sz="1600" dirty="0">
                <a:highlight>
                  <a:srgbClr val="FFFF00"/>
                </a:highlight>
              </a:rPr>
              <a:t>independent</a:t>
            </a:r>
            <a:r>
              <a:rPr lang="en-US" sz="1600" dirty="0"/>
              <a:t> of each other.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In </a:t>
            </a:r>
            <a:r>
              <a:rPr lang="en-US" sz="1600" dirty="0">
                <a:solidFill>
                  <a:srgbClr val="0070C0"/>
                </a:solidFill>
              </a:rPr>
              <a:t>Adaboost</a:t>
            </a:r>
            <a:r>
              <a:rPr lang="en-US" sz="1600" dirty="0"/>
              <a:t> forest of stumps, errors in the first stump determine the second stump and so on so forth  … (</a:t>
            </a:r>
            <a:r>
              <a:rPr lang="en-US" sz="1600" dirty="0">
                <a:highlight>
                  <a:srgbClr val="FFFF00"/>
                </a:highlight>
              </a:rPr>
              <a:t>sequential</a:t>
            </a:r>
            <a:r>
              <a:rPr lang="en-US" sz="16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59E3B-361D-43B7-B236-475F1FD0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790" y="1092971"/>
            <a:ext cx="2337396" cy="15205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2E41F1-1B94-4E59-B77F-05CF7FC2B634}"/>
              </a:ext>
            </a:extLst>
          </p:cNvPr>
          <p:cNvCxnSpPr>
            <a:cxnSpLocks/>
          </p:cNvCxnSpPr>
          <p:nvPr/>
        </p:nvCxnSpPr>
        <p:spPr>
          <a:xfrm flipV="1">
            <a:off x="4315758" y="1312911"/>
            <a:ext cx="2369820" cy="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FC86EE-3866-4C69-B29A-CE13928F70C6}"/>
                  </a:ext>
                </a:extLst>
              </p14:cNvPr>
              <p14:cNvContentPartPr/>
              <p14:nvPr/>
            </p14:nvContentPartPr>
            <p14:xfrm>
              <a:off x="5438100" y="1163280"/>
              <a:ext cx="533880" cy="470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FC86EE-3866-4C69-B29A-CE13928F70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9100" y="1154280"/>
                <a:ext cx="5515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DDDF87C-6692-4611-ACD8-424513A57985}"/>
                  </a:ext>
                </a:extLst>
              </p14:cNvPr>
              <p14:cNvContentPartPr/>
              <p14:nvPr/>
            </p14:nvContentPartPr>
            <p14:xfrm>
              <a:off x="4889820" y="3118800"/>
              <a:ext cx="911160" cy="819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DDF87C-6692-4611-ACD8-424513A579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80820" y="3109800"/>
                <a:ext cx="928800" cy="8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570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BEB2-5448-4B34-9FC0-9461C856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601C7-2B3A-4398-92B0-C8C089CB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2CAAF-EA26-4CC1-B1BA-E004E85F0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88BDB-AA6A-4805-9E7C-719F1CE6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6" y="1001353"/>
            <a:ext cx="5655338" cy="2089234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A5B855D9-D2AF-48C4-88BB-409CA0A8D86B}"/>
              </a:ext>
            </a:extLst>
          </p:cNvPr>
          <p:cNvSpPr/>
          <p:nvPr/>
        </p:nvSpPr>
        <p:spPr>
          <a:xfrm>
            <a:off x="6469380" y="1958340"/>
            <a:ext cx="2583180" cy="1132247"/>
          </a:xfrm>
          <a:prstGeom prst="accentBorderCallout1">
            <a:avLst>
              <a:gd name="adj1" fmla="val 18750"/>
              <a:gd name="adj2" fmla="val -8333"/>
              <a:gd name="adj3" fmla="val -21427"/>
              <a:gd name="adj4" fmla="val -229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 to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adaboost-ex1.xlsx</a:t>
            </a:r>
          </a:p>
        </p:txBody>
      </p:sp>
    </p:spTree>
    <p:extLst>
      <p:ext uri="{BB962C8B-B14F-4D97-AF65-F5344CB8AC3E}">
        <p14:creationId xmlns:p14="http://schemas.microsoft.com/office/powerpoint/2010/main" val="2504969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94DA-2809-429A-8A72-F4CBE792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Stump, total error, amount of say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F29F0-8EB3-4512-9B7E-3EE7CB0A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69639-4E03-479C-99EB-49D00BEDA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37160-5278-404B-B43A-8FE82698F52D}"/>
              </a:ext>
            </a:extLst>
          </p:cNvPr>
          <p:cNvSpPr txBox="1"/>
          <p:nvPr/>
        </p:nvSpPr>
        <p:spPr>
          <a:xfrm>
            <a:off x="137160" y="956905"/>
            <a:ext cx="88163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Initial </a:t>
            </a:r>
            <a:r>
              <a:rPr lang="en-US" sz="1600" dirty="0">
                <a:solidFill>
                  <a:srgbClr val="0070C0"/>
                </a:solidFill>
              </a:rPr>
              <a:t>sample weight </a:t>
            </a:r>
            <a:r>
              <a:rPr lang="en-US" sz="1600" dirty="0"/>
              <a:t>is = 1/ (total number of samples)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70C0"/>
                </a:solidFill>
              </a:rPr>
              <a:t>Total Error </a:t>
            </a:r>
            <a:r>
              <a:rPr lang="en-US" sz="1600" dirty="0"/>
              <a:t>for a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= Sum of the weights associated with the incorrectly classified samples. 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All the sample weights add up to 1, the </a:t>
            </a:r>
            <a:r>
              <a:rPr lang="en-US" sz="1600" dirty="0">
                <a:solidFill>
                  <a:srgbClr val="0070C0"/>
                </a:solidFill>
              </a:rPr>
              <a:t>Total Error </a:t>
            </a:r>
            <a:r>
              <a:rPr lang="en-US" sz="1600" dirty="0"/>
              <a:t>will be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0 for a </a:t>
            </a:r>
            <a:r>
              <a:rPr lang="en-US" sz="1600" dirty="0">
                <a:highlight>
                  <a:srgbClr val="FFFF00"/>
                </a:highlight>
              </a:rPr>
              <a:t>perfect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1 for a </a:t>
            </a:r>
            <a:r>
              <a:rPr lang="en-US" sz="1600" dirty="0">
                <a:highlight>
                  <a:srgbClr val="FFFF00"/>
                </a:highlight>
              </a:rPr>
              <a:t>messed</a:t>
            </a:r>
            <a:r>
              <a:rPr lang="en-US" sz="1600" dirty="0"/>
              <a:t> up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/>
              <a:t>We use the </a:t>
            </a:r>
            <a:r>
              <a:rPr lang="en-US" sz="1600" dirty="0">
                <a:solidFill>
                  <a:srgbClr val="0070C0"/>
                </a:solidFill>
              </a:rPr>
              <a:t>Total Error </a:t>
            </a:r>
            <a:r>
              <a:rPr lang="en-US" sz="1600" dirty="0"/>
              <a:t>to determine the ‘</a:t>
            </a:r>
            <a:r>
              <a:rPr lang="en-US" sz="1600" dirty="0">
                <a:solidFill>
                  <a:srgbClr val="0070C0"/>
                </a:solidFill>
              </a:rPr>
              <a:t>Amount of Say</a:t>
            </a:r>
            <a:r>
              <a:rPr lang="en-US" sz="1600" dirty="0"/>
              <a:t>” a particular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has in the final classification, as below ….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C170E-5C60-48F6-AF04-FD63D731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" y="3524250"/>
            <a:ext cx="4714875" cy="857250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F6B9CC7F-7C3C-47C8-A605-9BCF12AE4047}"/>
              </a:ext>
            </a:extLst>
          </p:cNvPr>
          <p:cNvSpPr/>
          <p:nvPr/>
        </p:nvSpPr>
        <p:spPr>
          <a:xfrm>
            <a:off x="6080760" y="3358574"/>
            <a:ext cx="2926080" cy="891540"/>
          </a:xfrm>
          <a:prstGeom prst="borderCallout1">
            <a:avLst>
              <a:gd name="adj1" fmla="val 18750"/>
              <a:gd name="adj2" fmla="val -8333"/>
              <a:gd name="adj3" fmla="val 20192"/>
              <a:gd name="adj4" fmla="val -362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If the Total Error = 0 or 1 then the formula returns UNDEFINED. Hence a small error term is added</a:t>
            </a:r>
          </a:p>
        </p:txBody>
      </p:sp>
    </p:spTree>
    <p:extLst>
      <p:ext uri="{BB962C8B-B14F-4D97-AF65-F5344CB8AC3E}">
        <p14:creationId xmlns:p14="http://schemas.microsoft.com/office/powerpoint/2010/main" val="2670943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94DA-2809-429A-8A72-F4CBE792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71"/>
            <a:ext cx="9144000" cy="891540"/>
          </a:xfrm>
        </p:spPr>
        <p:txBody>
          <a:bodyPr/>
          <a:lstStyle/>
          <a:p>
            <a:r>
              <a:rPr lang="en-US" dirty="0"/>
              <a:t>Amount of say of a stump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F29F0-8EB3-4512-9B7E-3EE7CB0A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69639-4E03-479C-99EB-49D00BEDA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A5937-EDB3-466B-8634-D9535ABC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56" y="1000766"/>
            <a:ext cx="3086724" cy="3776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FD1D2D-A1C4-4711-8A0F-FBDB1A9EC466}"/>
              </a:ext>
            </a:extLst>
          </p:cNvPr>
          <p:cNvSpPr txBox="1"/>
          <p:nvPr/>
        </p:nvSpPr>
        <p:spPr>
          <a:xfrm>
            <a:off x="121920" y="956905"/>
            <a:ext cx="55930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When a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does a </a:t>
            </a:r>
            <a:r>
              <a:rPr lang="en-US" sz="1600" dirty="0">
                <a:highlight>
                  <a:srgbClr val="FFFF00"/>
                </a:highlight>
              </a:rPr>
              <a:t>good job </a:t>
            </a:r>
            <a:r>
              <a:rPr lang="en-US" sz="1600" dirty="0"/>
              <a:t>and the </a:t>
            </a:r>
            <a:r>
              <a:rPr lang="en-US" sz="1600" dirty="0">
                <a:solidFill>
                  <a:srgbClr val="0070C0"/>
                </a:solidFill>
              </a:rPr>
              <a:t>Total Error </a:t>
            </a:r>
            <a:r>
              <a:rPr lang="en-US" sz="1600" dirty="0"/>
              <a:t>is very small, then the </a:t>
            </a:r>
            <a:r>
              <a:rPr lang="en-US" sz="1600" dirty="0">
                <a:solidFill>
                  <a:srgbClr val="0070C0"/>
                </a:solidFill>
              </a:rPr>
              <a:t>Amount of Say </a:t>
            </a:r>
            <a:r>
              <a:rPr lang="en-US" sz="1600" dirty="0"/>
              <a:t>is relatively </a:t>
            </a:r>
            <a:r>
              <a:rPr lang="en-US" sz="1600" dirty="0">
                <a:highlight>
                  <a:srgbClr val="FFFF00"/>
                </a:highlight>
              </a:rPr>
              <a:t>large positive value</a:t>
            </a:r>
            <a:r>
              <a:rPr lang="en-US" sz="1600" dirty="0"/>
              <a:t>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When a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is </a:t>
            </a:r>
            <a:r>
              <a:rPr lang="en-US" sz="1600" dirty="0">
                <a:highlight>
                  <a:srgbClr val="FFFF00"/>
                </a:highlight>
              </a:rPr>
              <a:t>no better</a:t>
            </a:r>
            <a:r>
              <a:rPr lang="en-US" sz="1600" dirty="0"/>
              <a:t> at classification than a </a:t>
            </a:r>
            <a:r>
              <a:rPr lang="en-US" sz="1600" dirty="0">
                <a:highlight>
                  <a:srgbClr val="FFFF00"/>
                </a:highlight>
              </a:rPr>
              <a:t>tossing a coin </a:t>
            </a:r>
            <a:r>
              <a:rPr lang="en-US" sz="1600" dirty="0"/>
              <a:t>and the </a:t>
            </a:r>
            <a:r>
              <a:rPr lang="en-US" sz="1600" dirty="0">
                <a:solidFill>
                  <a:srgbClr val="0070C0"/>
                </a:solidFill>
              </a:rPr>
              <a:t>Total Error </a:t>
            </a:r>
            <a:r>
              <a:rPr lang="en-US" sz="1600" dirty="0"/>
              <a:t>= 0.5, the </a:t>
            </a:r>
            <a:r>
              <a:rPr lang="en-US" sz="1600" dirty="0">
                <a:solidFill>
                  <a:srgbClr val="0070C0"/>
                </a:solidFill>
              </a:rPr>
              <a:t>Amount of Say </a:t>
            </a:r>
            <a:r>
              <a:rPr lang="en-US" sz="1600" dirty="0"/>
              <a:t>= 0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When the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does a </a:t>
            </a:r>
            <a:r>
              <a:rPr lang="en-US" sz="1600" dirty="0">
                <a:highlight>
                  <a:srgbClr val="FFFF00"/>
                </a:highlight>
              </a:rPr>
              <a:t>terrible job </a:t>
            </a:r>
            <a:r>
              <a:rPr lang="en-US" sz="1600" dirty="0"/>
              <a:t>and the </a:t>
            </a:r>
            <a:r>
              <a:rPr lang="en-US" sz="1600" dirty="0">
                <a:solidFill>
                  <a:srgbClr val="0070C0"/>
                </a:solidFill>
              </a:rPr>
              <a:t>Total Error </a:t>
            </a:r>
            <a:r>
              <a:rPr lang="en-US" sz="1600" dirty="0"/>
              <a:t>is close to 1, then the </a:t>
            </a:r>
            <a:r>
              <a:rPr lang="en-US" sz="1600" dirty="0">
                <a:solidFill>
                  <a:srgbClr val="0070C0"/>
                </a:solidFill>
              </a:rPr>
              <a:t>Amount of Say </a:t>
            </a:r>
            <a:r>
              <a:rPr lang="en-US" sz="1600" dirty="0"/>
              <a:t>= </a:t>
            </a:r>
            <a:r>
              <a:rPr lang="en-US" sz="1600" dirty="0">
                <a:highlight>
                  <a:srgbClr val="FFFF00"/>
                </a:highlight>
              </a:rPr>
              <a:t>large negative value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600" dirty="0"/>
              <a:t>It means if a </a:t>
            </a:r>
            <a:r>
              <a:rPr lang="en-US" sz="1600" dirty="0">
                <a:solidFill>
                  <a:srgbClr val="0070C0"/>
                </a:solidFill>
              </a:rPr>
              <a:t>stump</a:t>
            </a:r>
            <a:r>
              <a:rPr lang="en-US" sz="1600" dirty="0"/>
              <a:t> votes for “Heart disease”, the negative ‘</a:t>
            </a:r>
            <a:r>
              <a:rPr lang="en-US" sz="1600" dirty="0">
                <a:solidFill>
                  <a:srgbClr val="0070C0"/>
                </a:solidFill>
              </a:rPr>
              <a:t>Amount of Say</a:t>
            </a:r>
            <a:r>
              <a:rPr lang="en-US" sz="1600" dirty="0"/>
              <a:t>” will turn that vote into “Not a heart disease”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4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13DB-6B4A-4761-90D2-CEB9F8AE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Techniques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3686B-D463-4132-8EB2-404CAAE2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006E1-B024-4DA4-9AD2-4396CA4F9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36226-18A5-4B82-A34A-3CE4B51167AC}"/>
              </a:ext>
            </a:extLst>
          </p:cNvPr>
          <p:cNvSpPr/>
          <p:nvPr/>
        </p:nvSpPr>
        <p:spPr>
          <a:xfrm>
            <a:off x="131736" y="953534"/>
            <a:ext cx="888052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Averaging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for </a:t>
            </a:r>
            <a:r>
              <a:rPr lang="en-US" sz="1600" dirty="0">
                <a:solidFill>
                  <a:srgbClr val="0070C0"/>
                </a:solidFill>
              </a:rPr>
              <a:t>regression</a:t>
            </a:r>
            <a:r>
              <a:rPr lang="en-US" sz="1600" dirty="0"/>
              <a:t>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an average of predictions from all the models and use it to make the final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example, in the previous case, the averaging method would take the average of all the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i.e. (5+4+5+4+4)/5 = 4.4</a:t>
            </a:r>
          </a:p>
        </p:txBody>
      </p:sp>
    </p:spTree>
    <p:extLst>
      <p:ext uri="{BB962C8B-B14F-4D97-AF65-F5344CB8AC3E}">
        <p14:creationId xmlns:p14="http://schemas.microsoft.com/office/powerpoint/2010/main" val="2999711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DB66-2427-47E1-A391-A5F789B5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weights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AD0E1-8E1B-41E7-A16A-CFC74BB7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D856-3C5E-466D-8CB1-82430D124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9B04E-1BCB-4D39-A0A8-6BD95191420C}"/>
              </a:ext>
            </a:extLst>
          </p:cNvPr>
          <p:cNvSpPr/>
          <p:nvPr/>
        </p:nvSpPr>
        <p:spPr>
          <a:xfrm>
            <a:off x="53340" y="960805"/>
            <a:ext cx="8884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we created the </a:t>
            </a:r>
            <a:r>
              <a:rPr lang="en-US" sz="1600" dirty="0">
                <a:highlight>
                  <a:srgbClr val="FFFF00"/>
                </a:highlight>
              </a:rPr>
              <a:t>FIRST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stump (patient weight </a:t>
            </a:r>
            <a:r>
              <a:rPr lang="en-US" sz="1600" dirty="0"/>
              <a:t>&gt; 176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  <a:r>
              <a:rPr lang="en-US" sz="1600" dirty="0"/>
              <a:t>, all of the </a:t>
            </a:r>
            <a:r>
              <a:rPr lang="en-US" sz="1600" dirty="0">
                <a:highlight>
                  <a:srgbClr val="FFFF00"/>
                </a:highlight>
              </a:rPr>
              <a:t>sample weights </a:t>
            </a:r>
            <a:r>
              <a:rPr lang="en-US" sz="1600" dirty="0"/>
              <a:t>were the </a:t>
            </a:r>
            <a:r>
              <a:rPr lang="en-US" sz="1600" dirty="0">
                <a:highlight>
                  <a:srgbClr val="FFFF00"/>
                </a:highlight>
              </a:rPr>
              <a:t>same</a:t>
            </a:r>
            <a:r>
              <a:rPr lang="en-US" sz="1600" dirty="0"/>
              <a:t> (1/8)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But the FIRST stump incorrectly classified a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63E4D-4163-4297-941F-E1F5EBE4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6" y="2093461"/>
            <a:ext cx="5655338" cy="20892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7194BF-AEB7-46ED-8EEC-07089F94AB21}"/>
              </a:ext>
            </a:extLst>
          </p:cNvPr>
          <p:cNvSpPr/>
          <p:nvPr/>
        </p:nvSpPr>
        <p:spPr>
          <a:xfrm>
            <a:off x="115556" y="3017520"/>
            <a:ext cx="5655338" cy="228600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7089A0-0528-49B3-8942-14A8518EEE8C}"/>
              </a:ext>
            </a:extLst>
          </p:cNvPr>
          <p:cNvSpPr/>
          <p:nvPr/>
        </p:nvSpPr>
        <p:spPr>
          <a:xfrm>
            <a:off x="5717554" y="2093461"/>
            <a:ext cx="3373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first decision STUMP "patient weights" misclassified 1 samples. So we will find out a way for the next stump to correctly classify it by increasing it's "Sample Weight" and decreasing all of the other sample weights</a:t>
            </a:r>
          </a:p>
          <a:p>
            <a:endParaRPr lang="en-US" sz="1200" dirty="0"/>
          </a:p>
          <a:p>
            <a:r>
              <a:rPr lang="en-US" sz="1200" dirty="0"/>
              <a:t>Increasing the sample weight :</a:t>
            </a:r>
          </a:p>
          <a:p>
            <a:endParaRPr lang="en-US" sz="1200" dirty="0"/>
          </a:p>
          <a:p>
            <a:r>
              <a:rPr lang="en-US" sz="1200" dirty="0"/>
              <a:t>New sample weight = Sample Weight  * e (amount of say of the decision stump)</a:t>
            </a:r>
          </a:p>
        </p:txBody>
      </p:sp>
    </p:spTree>
    <p:extLst>
      <p:ext uri="{BB962C8B-B14F-4D97-AF65-F5344CB8AC3E}">
        <p14:creationId xmlns:p14="http://schemas.microsoft.com/office/powerpoint/2010/main" val="3299630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DB66-2427-47E1-A391-A5F789B5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weights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AD0E1-8E1B-41E7-A16A-CFC74BB7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D856-3C5E-466D-8CB1-82430D124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7089A0-0528-49B3-8942-14A8518EEE8C}"/>
              </a:ext>
            </a:extLst>
          </p:cNvPr>
          <p:cNvSpPr/>
          <p:nvPr/>
        </p:nvSpPr>
        <p:spPr>
          <a:xfrm>
            <a:off x="93994" y="933760"/>
            <a:ext cx="88595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first decision STUMP "patient weights" misclassified 1 sample. So we will find out a way for the next stump to correctly classify it by increasing it's "Sample Weight" and decreasing all of the other sample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Increasing the sample weight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New sample weight </a:t>
            </a:r>
            <a:r>
              <a:rPr lang="en-US" sz="1600">
                <a:solidFill>
                  <a:srgbClr val="0070C0"/>
                </a:solidFill>
              </a:rPr>
              <a:t>= old Sample </a:t>
            </a:r>
            <a:r>
              <a:rPr lang="en-US" sz="1600" dirty="0">
                <a:solidFill>
                  <a:srgbClr val="0070C0"/>
                </a:solidFill>
              </a:rPr>
              <a:t>Weight  * e </a:t>
            </a:r>
            <a:r>
              <a:rPr lang="en-US" sz="1600" baseline="30000" dirty="0">
                <a:solidFill>
                  <a:srgbClr val="0070C0"/>
                </a:solidFill>
              </a:rPr>
              <a:t>(amount of say)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aseline="30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aseline="30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Decreasing the sample weight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New sample weight = Sample Weight  * e </a:t>
            </a:r>
            <a:r>
              <a:rPr lang="en-US" sz="1600" baseline="30000" dirty="0">
                <a:solidFill>
                  <a:srgbClr val="0070C0"/>
                </a:solidFill>
              </a:rPr>
              <a:t>(-amount of say)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aseline="300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/>
              <a:t>Maintain the new sample weights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46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B83E-A11E-429A-9369-EBD52074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sklearn.ensemble.AdaBoostClassifier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9B52F-F833-4475-887B-D4422D19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2DD8F-AA2B-4370-850B-28B9CB6D1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E5706-4EEE-4D29-AA75-30DEFE4E1714}"/>
              </a:ext>
            </a:extLst>
          </p:cNvPr>
          <p:cNvSpPr/>
          <p:nvPr/>
        </p:nvSpPr>
        <p:spPr>
          <a:xfrm>
            <a:off x="137160" y="891540"/>
            <a:ext cx="88620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70C0"/>
                </a:solidFill>
              </a:rPr>
              <a:t>AdaBoost classifier </a:t>
            </a:r>
            <a:r>
              <a:rPr lang="en-US" sz="1600" dirty="0"/>
              <a:t>is a </a:t>
            </a:r>
            <a:r>
              <a:rPr lang="en-US" sz="1600" dirty="0">
                <a:highlight>
                  <a:srgbClr val="FFFF00"/>
                </a:highlight>
              </a:rPr>
              <a:t>meta-estimator</a:t>
            </a:r>
            <a:r>
              <a:rPr lang="en-US" sz="1600" dirty="0"/>
              <a:t> that begins by fitting a classifier on the original dataset and then fits additional copies of the classifier on the same dataset but where the weights of incorrectly classified instances are </a:t>
            </a:r>
            <a:r>
              <a:rPr lang="en-US" sz="1600" dirty="0">
                <a:highlight>
                  <a:srgbClr val="FFFF00"/>
                </a:highlight>
              </a:rPr>
              <a:t>adjusted</a:t>
            </a:r>
            <a:r>
              <a:rPr lang="en-US" sz="1600" dirty="0"/>
              <a:t> such that subsequent classifiers focus more on difficult cases.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implements the algorithm known as </a:t>
            </a:r>
            <a:r>
              <a:rPr lang="en-US" sz="1600" dirty="0">
                <a:solidFill>
                  <a:srgbClr val="0070C0"/>
                </a:solidFill>
              </a:rPr>
              <a:t>AdaBoost-SAMME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9602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253B-F11E-4B83-A44B-DC6904BB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7A5B6-4C24-48EE-ABF4-F33E530B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15008-B480-4B53-9222-E92835622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5E92E-C501-4091-A901-C5811943A887}"/>
              </a:ext>
            </a:extLst>
          </p:cNvPr>
          <p:cNvSpPr/>
          <p:nvPr/>
        </p:nvSpPr>
        <p:spPr>
          <a:xfrm>
            <a:off x="91440" y="1481732"/>
            <a:ext cx="89382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</a:rPr>
              <a:t>base_estimator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: object, optional (default=None)</a:t>
            </a:r>
          </a:p>
          <a:p>
            <a:endParaRPr lang="en-US" sz="1600" dirty="0"/>
          </a:p>
          <a:p>
            <a:r>
              <a:rPr lang="en-US" sz="1600" dirty="0"/>
              <a:t>The base estimator from which the boosted ensemble is built.  If None, then the base estimator is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DecisionTreeClassifier</a:t>
            </a:r>
            <a:r>
              <a:rPr lang="en-US" sz="1600" dirty="0"/>
              <a:t>(max_depth=1)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DFA4C-512A-41EB-A910-5A10D1EE5A0C}"/>
              </a:ext>
            </a:extLst>
          </p:cNvPr>
          <p:cNvSpPr/>
          <p:nvPr/>
        </p:nvSpPr>
        <p:spPr>
          <a:xfrm>
            <a:off x="91440" y="896957"/>
            <a:ext cx="8938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sklearn.ensemble.AdaBoostClassifier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base_estimator</a:t>
            </a:r>
            <a:r>
              <a:rPr lang="en-US" sz="1600" dirty="0">
                <a:solidFill>
                  <a:srgbClr val="0070C0"/>
                </a:solidFill>
              </a:rPr>
              <a:t>=None, n_estimators=50, </a:t>
            </a:r>
            <a:r>
              <a:rPr lang="en-US" sz="1600" dirty="0" err="1">
                <a:solidFill>
                  <a:srgbClr val="0070C0"/>
                </a:solidFill>
              </a:rPr>
              <a:t>learning_rate</a:t>
            </a:r>
            <a:r>
              <a:rPr lang="en-US" sz="1600" dirty="0">
                <a:solidFill>
                  <a:srgbClr val="0070C0"/>
                </a:solidFill>
              </a:rPr>
              <a:t>=1.0, algorithm=’SAMME.R’,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=None)[source]¶</a:t>
            </a:r>
          </a:p>
        </p:txBody>
      </p:sp>
    </p:spTree>
    <p:extLst>
      <p:ext uri="{BB962C8B-B14F-4D97-AF65-F5344CB8AC3E}">
        <p14:creationId xmlns:p14="http://schemas.microsoft.com/office/powerpoint/2010/main" val="3501073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253B-F11E-4B83-A44B-DC6904BB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7A5B6-4C24-48EE-ABF4-F33E530B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15008-B480-4B53-9222-E92835622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5E92E-C501-4091-A901-C5811943A887}"/>
              </a:ext>
            </a:extLst>
          </p:cNvPr>
          <p:cNvSpPr/>
          <p:nvPr/>
        </p:nvSpPr>
        <p:spPr>
          <a:xfrm>
            <a:off x="91440" y="1656992"/>
            <a:ext cx="8938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n_estimators </a:t>
            </a:r>
            <a:r>
              <a:rPr lang="en-US" sz="1600" dirty="0"/>
              <a:t>: integer, optional (</a:t>
            </a:r>
            <a:r>
              <a:rPr lang="en-US" sz="1600" dirty="0">
                <a:highlight>
                  <a:srgbClr val="FFFF00"/>
                </a:highlight>
              </a:rPr>
              <a:t>default=50</a:t>
            </a:r>
            <a:r>
              <a:rPr lang="en-US" sz="1600" dirty="0"/>
              <a:t>)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DFA4C-512A-41EB-A910-5A10D1EE5A0C}"/>
              </a:ext>
            </a:extLst>
          </p:cNvPr>
          <p:cNvSpPr/>
          <p:nvPr/>
        </p:nvSpPr>
        <p:spPr>
          <a:xfrm>
            <a:off x="91440" y="896957"/>
            <a:ext cx="8938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sklearn.ensemble.AdaBoostClassifier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base_estimator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n_estimators</a:t>
            </a:r>
            <a:r>
              <a:rPr lang="en-US" sz="1600" dirty="0">
                <a:solidFill>
                  <a:srgbClr val="0070C0"/>
                </a:solidFill>
              </a:rPr>
              <a:t>=50, </a:t>
            </a:r>
            <a:r>
              <a:rPr lang="en-US" sz="1600" dirty="0" err="1">
                <a:solidFill>
                  <a:srgbClr val="0070C0"/>
                </a:solidFill>
              </a:rPr>
              <a:t>learning_rate</a:t>
            </a:r>
            <a:r>
              <a:rPr lang="en-US" sz="1600" dirty="0">
                <a:solidFill>
                  <a:srgbClr val="0070C0"/>
                </a:solidFill>
              </a:rPr>
              <a:t>=1.0, algorithm=’SAMME.R’,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=None)[source]¶</a:t>
            </a:r>
          </a:p>
        </p:txBody>
      </p:sp>
    </p:spTree>
    <p:extLst>
      <p:ext uri="{BB962C8B-B14F-4D97-AF65-F5344CB8AC3E}">
        <p14:creationId xmlns:p14="http://schemas.microsoft.com/office/powerpoint/2010/main" val="187912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253B-F11E-4B83-A44B-DC6904BB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7A5B6-4C24-48EE-ABF4-F33E530B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15008-B480-4B53-9222-E92835622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5E92E-C501-4091-A901-C5811943A887}"/>
              </a:ext>
            </a:extLst>
          </p:cNvPr>
          <p:cNvSpPr/>
          <p:nvPr/>
        </p:nvSpPr>
        <p:spPr>
          <a:xfrm>
            <a:off x="91440" y="1656992"/>
            <a:ext cx="89382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FFFF00"/>
                </a:highlight>
              </a:rPr>
              <a:t>learning_rate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/>
              <a:t>: float, optional (default=1.)</a:t>
            </a:r>
          </a:p>
          <a:p>
            <a:endParaRPr lang="en-US" sz="1600" dirty="0"/>
          </a:p>
          <a:p>
            <a:r>
              <a:rPr lang="en-US" sz="1600" dirty="0"/>
              <a:t>Learning rate shrinks the contribution of each classifier by </a:t>
            </a:r>
            <a:r>
              <a:rPr lang="en-US" sz="1600" dirty="0" err="1">
                <a:highlight>
                  <a:srgbClr val="FFFF00"/>
                </a:highlight>
              </a:rPr>
              <a:t>learning_rate</a:t>
            </a:r>
            <a:r>
              <a:rPr lang="en-US" sz="1600" dirty="0"/>
              <a:t>. There is a trade-off between </a:t>
            </a:r>
            <a:r>
              <a:rPr lang="en-US" sz="1600" dirty="0" err="1"/>
              <a:t>learning_rate</a:t>
            </a:r>
            <a:r>
              <a:rPr lang="en-US" sz="1600" dirty="0"/>
              <a:t> and n_estimators.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DFA4C-512A-41EB-A910-5A10D1EE5A0C}"/>
              </a:ext>
            </a:extLst>
          </p:cNvPr>
          <p:cNvSpPr/>
          <p:nvPr/>
        </p:nvSpPr>
        <p:spPr>
          <a:xfrm>
            <a:off x="91440" y="896957"/>
            <a:ext cx="8938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sklearn.ensemble.AdaBoostClassifier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base_estimator</a:t>
            </a:r>
            <a:r>
              <a:rPr lang="en-US" sz="1600" dirty="0">
                <a:solidFill>
                  <a:srgbClr val="0070C0"/>
                </a:solidFill>
              </a:rPr>
              <a:t>=None, n_estimators=50,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learning_rate</a:t>
            </a:r>
            <a:r>
              <a:rPr lang="en-US" sz="1600" dirty="0">
                <a:solidFill>
                  <a:srgbClr val="0070C0"/>
                </a:solidFill>
              </a:rPr>
              <a:t>=1.0, algorithm=’SAMME.R’,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=None)[source]¶</a:t>
            </a:r>
          </a:p>
        </p:txBody>
      </p:sp>
    </p:spTree>
    <p:extLst>
      <p:ext uri="{BB962C8B-B14F-4D97-AF65-F5344CB8AC3E}">
        <p14:creationId xmlns:p14="http://schemas.microsoft.com/office/powerpoint/2010/main" val="448450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253B-F11E-4B83-A44B-DC6904BB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7A5B6-4C24-48EE-ABF4-F33E530B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15008-B480-4B53-9222-E92835622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5E92E-C501-4091-A901-C5811943A887}"/>
              </a:ext>
            </a:extLst>
          </p:cNvPr>
          <p:cNvSpPr/>
          <p:nvPr/>
        </p:nvSpPr>
        <p:spPr>
          <a:xfrm>
            <a:off x="91440" y="1656992"/>
            <a:ext cx="89382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algorithm</a:t>
            </a:r>
            <a:r>
              <a:rPr lang="en-US" sz="1600" dirty="0"/>
              <a:t> : {‘SAMME’,  ‘SAMME.R’}, optional (</a:t>
            </a:r>
            <a:r>
              <a:rPr lang="en-US" sz="1600" dirty="0">
                <a:highlight>
                  <a:srgbClr val="FFFF00"/>
                </a:highlight>
              </a:rPr>
              <a:t>default=’SAMME.R</a:t>
            </a:r>
            <a:r>
              <a:rPr lang="en-US" sz="1600" dirty="0"/>
              <a:t>’)</a:t>
            </a:r>
          </a:p>
          <a:p>
            <a:endParaRPr lang="en-US" sz="1600" dirty="0"/>
          </a:p>
          <a:p>
            <a:r>
              <a:rPr lang="en-US" sz="1600" dirty="0"/>
              <a:t>If ‘SAMME.R’ then use the SAMME.R real boosting algorithm. </a:t>
            </a:r>
          </a:p>
          <a:p>
            <a:endParaRPr lang="en-US" sz="1600" dirty="0"/>
          </a:p>
          <a:p>
            <a:r>
              <a:rPr lang="en-US" sz="1600" dirty="0" err="1"/>
              <a:t>base_estimator</a:t>
            </a:r>
            <a:r>
              <a:rPr lang="en-US" sz="1600" dirty="0"/>
              <a:t> must support calculation of class probabilities. </a:t>
            </a:r>
          </a:p>
          <a:p>
            <a:endParaRPr lang="en-US" sz="1600" dirty="0"/>
          </a:p>
          <a:p>
            <a:r>
              <a:rPr lang="en-US" sz="1600" dirty="0"/>
              <a:t>If ‘SAMME’ then use the SAMME discrete boosting algorithm. The SAMME.R algorithm typically converges faster than SAMME, achieving a lower test error with fewer boosting iterations.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DFA4C-512A-41EB-A910-5A10D1EE5A0C}"/>
              </a:ext>
            </a:extLst>
          </p:cNvPr>
          <p:cNvSpPr/>
          <p:nvPr/>
        </p:nvSpPr>
        <p:spPr>
          <a:xfrm>
            <a:off x="91440" y="896957"/>
            <a:ext cx="8938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sklearn.ensemble.AdaBoostClassifier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base_estimator</a:t>
            </a:r>
            <a:r>
              <a:rPr lang="en-US" sz="1600" dirty="0">
                <a:solidFill>
                  <a:srgbClr val="0070C0"/>
                </a:solidFill>
              </a:rPr>
              <a:t>=None, n_estimators=50, </a:t>
            </a:r>
            <a:r>
              <a:rPr lang="en-US" sz="1600" dirty="0" err="1">
                <a:solidFill>
                  <a:srgbClr val="0070C0"/>
                </a:solidFill>
              </a:rPr>
              <a:t>learning_rate</a:t>
            </a:r>
            <a:r>
              <a:rPr lang="en-US" sz="1600" dirty="0">
                <a:solidFill>
                  <a:srgbClr val="0070C0"/>
                </a:solidFill>
              </a:rPr>
              <a:t>=1.0,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algorithm</a:t>
            </a:r>
            <a:r>
              <a:rPr lang="en-US" sz="1600" dirty="0">
                <a:solidFill>
                  <a:srgbClr val="0070C0"/>
                </a:solidFill>
              </a:rPr>
              <a:t>=’SAMME.R’,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=None)[source]¶</a:t>
            </a:r>
          </a:p>
        </p:txBody>
      </p:sp>
    </p:spTree>
    <p:extLst>
      <p:ext uri="{BB962C8B-B14F-4D97-AF65-F5344CB8AC3E}">
        <p14:creationId xmlns:p14="http://schemas.microsoft.com/office/powerpoint/2010/main" val="207558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A259-19DC-43A9-BAA8-44C6730E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39941-DC67-4821-8069-D3777F73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1C072-5846-4EC9-A6B7-3E476C919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70124-66C4-4956-B7E1-950556B9EF71}"/>
              </a:ext>
            </a:extLst>
          </p:cNvPr>
          <p:cNvSpPr/>
          <p:nvPr/>
        </p:nvSpPr>
        <p:spPr>
          <a:xfrm>
            <a:off x="106680" y="891540"/>
            <a:ext cx="8945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estimators_</a:t>
            </a:r>
            <a:r>
              <a:rPr lang="en-US" sz="1600" dirty="0"/>
              <a:t> : list of classifiers, The collection of fitted sub-estimators.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classes_ </a:t>
            </a:r>
            <a:r>
              <a:rPr lang="en-US" sz="1600" dirty="0"/>
              <a:t>: array of shape = [</a:t>
            </a:r>
            <a:r>
              <a:rPr lang="en-US" sz="1600" dirty="0" err="1"/>
              <a:t>n_classes</a:t>
            </a:r>
            <a:r>
              <a:rPr lang="en-US" sz="1600" dirty="0"/>
              <a:t>] - The classes labels.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n_classes</a:t>
            </a:r>
            <a:r>
              <a:rPr lang="en-US" sz="1600" dirty="0">
                <a:solidFill>
                  <a:srgbClr val="0070C0"/>
                </a:solidFill>
              </a:rPr>
              <a:t>_ </a:t>
            </a:r>
            <a:r>
              <a:rPr lang="en-US" sz="1600" dirty="0"/>
              <a:t>: int  - The number of classes.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estimator_weights</a:t>
            </a:r>
            <a:r>
              <a:rPr lang="en-US" sz="1600" dirty="0">
                <a:solidFill>
                  <a:srgbClr val="0070C0"/>
                </a:solidFill>
              </a:rPr>
              <a:t>_ </a:t>
            </a:r>
            <a:r>
              <a:rPr lang="en-US" sz="1600" dirty="0"/>
              <a:t>: array of floats - Weights for each estimator in the boosted ensemble.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estimator_errors</a:t>
            </a:r>
            <a:r>
              <a:rPr lang="en-US" sz="1600" dirty="0">
                <a:solidFill>
                  <a:srgbClr val="0070C0"/>
                </a:solidFill>
              </a:rPr>
              <a:t>_ </a:t>
            </a:r>
            <a:r>
              <a:rPr lang="en-US" sz="1600" dirty="0"/>
              <a:t>: array of floats - Classification error for each estimator in the boosted ensemble.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feature_importances</a:t>
            </a:r>
            <a:r>
              <a:rPr lang="en-US" sz="1600" dirty="0">
                <a:solidFill>
                  <a:srgbClr val="0070C0"/>
                </a:solidFill>
              </a:rPr>
              <a:t>_ </a:t>
            </a:r>
            <a:r>
              <a:rPr lang="en-US" sz="1600" dirty="0"/>
              <a:t>: array of shape = [</a:t>
            </a:r>
            <a:r>
              <a:rPr lang="en-US" sz="1600" dirty="0" err="1"/>
              <a:t>n_features</a:t>
            </a:r>
            <a:r>
              <a:rPr lang="en-US" sz="1600" dirty="0"/>
              <a:t>] - Return the feature </a:t>
            </a:r>
            <a:r>
              <a:rPr lang="en-US" sz="1600" dirty="0" err="1"/>
              <a:t>importances</a:t>
            </a:r>
            <a:r>
              <a:rPr lang="en-US" sz="1600" dirty="0"/>
              <a:t> (the higher, the more important the feature).</a:t>
            </a:r>
          </a:p>
        </p:txBody>
      </p:sp>
    </p:spTree>
    <p:extLst>
      <p:ext uri="{BB962C8B-B14F-4D97-AF65-F5344CB8AC3E}">
        <p14:creationId xmlns:p14="http://schemas.microsoft.com/office/powerpoint/2010/main" val="22584808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A2C2-7F9B-42A6-9851-F3AE7F06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6188A-FE73-4D14-98A1-D27F0B1B4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4E21-EB0A-4091-A1C6-594EC891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5/2/19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65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09BE-70A6-4154-A6FC-CE84431D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algorithm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00031-1EE1-4A7D-A295-C360F853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D5E9-42C4-40AF-B874-D6BA5B833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49F5C-719F-4AFB-BF15-B88665CEBE88}"/>
              </a:ext>
            </a:extLst>
          </p:cNvPr>
          <p:cNvSpPr/>
          <p:nvPr/>
        </p:nvSpPr>
        <p:spPr>
          <a:xfrm>
            <a:off x="108857" y="891540"/>
            <a:ext cx="90351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Gradient boosting machines </a:t>
            </a:r>
            <a:r>
              <a:rPr lang="en-US" sz="1600" dirty="0"/>
              <a:t>(GBMs) are currently very popular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Gradient boosting </a:t>
            </a:r>
            <a:r>
              <a:rPr lang="en-US" sz="1600" dirty="0"/>
              <a:t>is a machine learning technique for </a:t>
            </a:r>
            <a:r>
              <a:rPr lang="en-US" sz="1600" dirty="0">
                <a:solidFill>
                  <a:srgbClr val="0070C0"/>
                </a:solidFill>
              </a:rPr>
              <a:t>regression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classification</a:t>
            </a:r>
            <a:r>
              <a:rPr lang="en-US" sz="1600" dirty="0"/>
              <a:t> problems, which produces a prediction model in the form of an ensemble of weak prediction models, typically decision trees. (Wikipedia definition)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61517-9E3B-4CBB-A130-2BBC6DD4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08" y="2049725"/>
            <a:ext cx="5553635" cy="26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13DB-6B4A-4761-90D2-CEB9F8AE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Techniques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3686B-D463-4132-8EB2-404CAAE2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006E1-B024-4DA4-9AD2-4396CA4F9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36226-18A5-4B82-A34A-3CE4B51167AC}"/>
              </a:ext>
            </a:extLst>
          </p:cNvPr>
          <p:cNvSpPr/>
          <p:nvPr/>
        </p:nvSpPr>
        <p:spPr>
          <a:xfrm>
            <a:off x="131736" y="953534"/>
            <a:ext cx="8880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Weighted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extension of the averaging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models are assigned different weights defining the importance of each model for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result is calculated as [(5*0.23) + (4*0.23) + (5*0.18) + (4*0.18) + (4*0.18)] = 4.41.</a:t>
            </a:r>
          </a:p>
        </p:txBody>
      </p:sp>
    </p:spTree>
    <p:extLst>
      <p:ext uri="{BB962C8B-B14F-4D97-AF65-F5344CB8AC3E}">
        <p14:creationId xmlns:p14="http://schemas.microsoft.com/office/powerpoint/2010/main" val="38205670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398B-DAB2-4D22-9166-1D377F21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 and Adaboost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C10E3-BD1E-40BB-A3E7-3AECB1BC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1C834-2CE2-441C-A62B-F42B2F066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B5614-7390-48DF-9047-AB7280986A95}"/>
              </a:ext>
            </a:extLst>
          </p:cNvPr>
          <p:cNvSpPr txBox="1"/>
          <p:nvPr/>
        </p:nvSpPr>
        <p:spPr>
          <a:xfrm>
            <a:off x="159026" y="891540"/>
            <a:ext cx="861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70C0"/>
                </a:solidFill>
              </a:rPr>
              <a:t>Gradient boost </a:t>
            </a:r>
            <a:r>
              <a:rPr lang="en-US" sz="1600" dirty="0"/>
              <a:t>is very similar to </a:t>
            </a:r>
            <a:r>
              <a:rPr lang="en-US" sz="1600" dirty="0">
                <a:solidFill>
                  <a:srgbClr val="0070C0"/>
                </a:solidFill>
              </a:rPr>
              <a:t>Adaboost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C1D58-8402-4C7E-AFB0-98D6FC2A8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50979"/>
              </p:ext>
            </p:extLst>
          </p:nvPr>
        </p:nvGraphicFramePr>
        <p:xfrm>
          <a:off x="278296" y="1288300"/>
          <a:ext cx="3077156" cy="1203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9289">
                  <a:extLst>
                    <a:ext uri="{9D8B030D-6E8A-4147-A177-3AD203B41FA5}">
                      <a16:colId xmlns:a16="http://schemas.microsoft.com/office/drawing/2014/main" val="1818704453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val="3742198312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val="3575548199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val="3175076579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Favorite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Weight (Kg)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780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DEFD6A1-8E05-41AE-8939-34528869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6" y="2604533"/>
            <a:ext cx="1857648" cy="740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2B04A0-079C-4243-91D0-D5BC55EF46D1}"/>
              </a:ext>
            </a:extLst>
          </p:cNvPr>
          <p:cNvSpPr txBox="1"/>
          <p:nvPr/>
        </p:nvSpPr>
        <p:spPr>
          <a:xfrm>
            <a:off x="198156" y="3352690"/>
            <a:ext cx="191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Adaboost</a:t>
            </a:r>
            <a:r>
              <a:rPr lang="en-US" sz="1200" dirty="0"/>
              <a:t> starts by building a very short tree called </a:t>
            </a:r>
            <a:r>
              <a:rPr lang="en-US" sz="1200" dirty="0">
                <a:solidFill>
                  <a:srgbClr val="0070C0"/>
                </a:solidFill>
              </a:rPr>
              <a:t>STUMP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64BAC8-DB24-4F82-8A84-E5C17872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511" y="2634640"/>
            <a:ext cx="1562981" cy="623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DAD782-D5B0-4460-98CD-F29133B63B5B}"/>
              </a:ext>
            </a:extLst>
          </p:cNvPr>
          <p:cNvSpPr txBox="1"/>
          <p:nvPr/>
        </p:nvSpPr>
        <p:spPr>
          <a:xfrm>
            <a:off x="2511748" y="3302783"/>
            <a:ext cx="1687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Adaboost</a:t>
            </a:r>
            <a:r>
              <a:rPr lang="en-US" sz="1200" dirty="0"/>
              <a:t> builds the next STUMP based on the errors that previous stump made … Here the new stump did a poor job compensating for the previous stump’s errors and size reflects the </a:t>
            </a:r>
            <a:r>
              <a:rPr lang="en-US" sz="1200" dirty="0">
                <a:solidFill>
                  <a:srgbClr val="0070C0"/>
                </a:solidFill>
              </a:rPr>
              <a:t>amount of say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6443D8-9FCB-4AB8-ACC2-301FF78E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1857648" cy="74097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2D709E2B-3838-4260-AD2B-104C40F81388}"/>
              </a:ext>
            </a:extLst>
          </p:cNvPr>
          <p:cNvSpPr/>
          <p:nvPr/>
        </p:nvSpPr>
        <p:spPr>
          <a:xfrm rot="16200000">
            <a:off x="2284466" y="2444887"/>
            <a:ext cx="174929" cy="568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5EDB87D-D0E9-4477-BDF7-8BF69F3461AF}"/>
              </a:ext>
            </a:extLst>
          </p:cNvPr>
          <p:cNvSpPr/>
          <p:nvPr/>
        </p:nvSpPr>
        <p:spPr>
          <a:xfrm rot="16200000">
            <a:off x="4256935" y="2446949"/>
            <a:ext cx="174929" cy="568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44782-E22A-4340-B39C-41010AD64E40}"/>
              </a:ext>
            </a:extLst>
          </p:cNvPr>
          <p:cNvSpPr txBox="1"/>
          <p:nvPr/>
        </p:nvSpPr>
        <p:spPr>
          <a:xfrm>
            <a:off x="4467154" y="3345505"/>
            <a:ext cx="196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Adaboost</a:t>
            </a:r>
            <a:r>
              <a:rPr lang="en-US" sz="1200" dirty="0"/>
              <a:t> builds another stump based on the errors … and this stump did better than the previous one. So it is larger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17D4D94-5E23-4AF8-BDFC-16C788A91088}"/>
              </a:ext>
            </a:extLst>
          </p:cNvPr>
          <p:cNvSpPr/>
          <p:nvPr/>
        </p:nvSpPr>
        <p:spPr>
          <a:xfrm rot="16200000">
            <a:off x="6526084" y="2404993"/>
            <a:ext cx="174929" cy="568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65F34-DCBB-4928-8361-BD1895355BED}"/>
              </a:ext>
            </a:extLst>
          </p:cNvPr>
          <p:cNvSpPr txBox="1"/>
          <p:nvPr/>
        </p:nvSpPr>
        <p:spPr>
          <a:xfrm>
            <a:off x="6807795" y="3349007"/>
            <a:ext cx="196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more and more stump until it has made the number of stumps you asked for or it has a perfect fit</a:t>
            </a:r>
          </a:p>
        </p:txBody>
      </p:sp>
    </p:spTree>
    <p:extLst>
      <p:ext uri="{BB962C8B-B14F-4D97-AF65-F5344CB8AC3E}">
        <p14:creationId xmlns:p14="http://schemas.microsoft.com/office/powerpoint/2010/main" val="2550792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398B-DAB2-4D22-9166-1D377F21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 – contrast with Adaboost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C10E3-BD1E-40BB-A3E7-3AECB1BC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1C834-2CE2-441C-A62B-F42B2F066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B5614-7390-48DF-9047-AB7280986A95}"/>
              </a:ext>
            </a:extLst>
          </p:cNvPr>
          <p:cNvSpPr txBox="1"/>
          <p:nvPr/>
        </p:nvSpPr>
        <p:spPr>
          <a:xfrm>
            <a:off x="159026" y="891540"/>
            <a:ext cx="861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In contrast, the </a:t>
            </a:r>
            <a:r>
              <a:rPr lang="en-US" sz="1600" dirty="0">
                <a:solidFill>
                  <a:srgbClr val="0070C0"/>
                </a:solidFill>
              </a:rPr>
              <a:t>Gradient boost </a:t>
            </a:r>
            <a:r>
              <a:rPr lang="en-US" sz="1600" dirty="0"/>
              <a:t>…creates a </a:t>
            </a:r>
            <a:r>
              <a:rPr lang="en-US" sz="1600" dirty="0">
                <a:solidFill>
                  <a:srgbClr val="0070C0"/>
                </a:solidFill>
              </a:rPr>
              <a:t>leaf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EC1D58-8402-4C7E-AFB0-98D6FC2A8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2972"/>
              </p:ext>
            </p:extLst>
          </p:nvPr>
        </p:nvGraphicFramePr>
        <p:xfrm>
          <a:off x="278296" y="1288300"/>
          <a:ext cx="3077156" cy="1203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9289">
                  <a:extLst>
                    <a:ext uri="{9D8B030D-6E8A-4147-A177-3AD203B41FA5}">
                      <a16:colId xmlns:a16="http://schemas.microsoft.com/office/drawing/2014/main" val="1818704453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val="3742198312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val="3575548199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val="3175076579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Favorite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Weight (Kg)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78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2B04A0-079C-4243-91D0-D5BC55EF46D1}"/>
              </a:ext>
            </a:extLst>
          </p:cNvPr>
          <p:cNvSpPr txBox="1"/>
          <p:nvPr/>
        </p:nvSpPr>
        <p:spPr>
          <a:xfrm>
            <a:off x="159026" y="3496870"/>
            <a:ext cx="213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leaf represents an initial guess for the weights of all the samples</a:t>
            </a:r>
          </a:p>
          <a:p>
            <a:endParaRPr lang="en-US" sz="1200" dirty="0"/>
          </a:p>
          <a:p>
            <a:r>
              <a:rPr lang="en-US" sz="1200" dirty="0"/>
              <a:t>In case of regression, the </a:t>
            </a:r>
            <a:r>
              <a:rPr lang="en-US" sz="1200" b="1" dirty="0"/>
              <a:t>first guess</a:t>
            </a:r>
            <a:r>
              <a:rPr lang="en-US" sz="1200" dirty="0"/>
              <a:t> is the </a:t>
            </a:r>
            <a:r>
              <a:rPr lang="en-US" sz="1200" b="1" dirty="0"/>
              <a:t>average</a:t>
            </a:r>
            <a:r>
              <a:rPr lang="en-US" sz="1200" dirty="0"/>
              <a:t> value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D709E2B-3838-4260-AD2B-104C40F81388}"/>
              </a:ext>
            </a:extLst>
          </p:cNvPr>
          <p:cNvSpPr/>
          <p:nvPr/>
        </p:nvSpPr>
        <p:spPr>
          <a:xfrm rot="16200000">
            <a:off x="1973509" y="3180447"/>
            <a:ext cx="174929" cy="568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9A432C-3FD4-48B3-B3C9-04603CBD43DC}"/>
              </a:ext>
            </a:extLst>
          </p:cNvPr>
          <p:cNvSpPr/>
          <p:nvPr/>
        </p:nvSpPr>
        <p:spPr>
          <a:xfrm>
            <a:off x="504009" y="3145741"/>
            <a:ext cx="803081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6AC1BE5-79B5-496A-ADC4-FE12ABAF4E89}"/>
              </a:ext>
            </a:extLst>
          </p:cNvPr>
          <p:cNvSpPr/>
          <p:nvPr/>
        </p:nvSpPr>
        <p:spPr>
          <a:xfrm>
            <a:off x="750405" y="2612896"/>
            <a:ext cx="325807" cy="46880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12B7DE7-3BD7-4D4E-8EF7-646FC285EA86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1307091" y="2297028"/>
            <a:ext cx="1507765" cy="992258"/>
          </a:xfrm>
          <a:prstGeom prst="bentConnector3">
            <a:avLst>
              <a:gd name="adj1" fmla="val 26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E53E79-C87C-4E8B-8393-1647500CA59E}"/>
              </a:ext>
            </a:extLst>
          </p:cNvPr>
          <p:cNvSpPr txBox="1"/>
          <p:nvPr/>
        </p:nvSpPr>
        <p:spPr>
          <a:xfrm>
            <a:off x="2593450" y="3505962"/>
            <a:ext cx="2138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 </a:t>
            </a:r>
            <a:r>
              <a:rPr lang="en-US" sz="1200" dirty="0">
                <a:solidFill>
                  <a:srgbClr val="0070C0"/>
                </a:solidFill>
              </a:rPr>
              <a:t>GB</a:t>
            </a:r>
            <a:r>
              <a:rPr lang="en-US" sz="1200" dirty="0"/>
              <a:t> builds a tree.</a:t>
            </a:r>
          </a:p>
          <a:p>
            <a:endParaRPr lang="en-US" sz="1200" dirty="0"/>
          </a:p>
          <a:p>
            <a:r>
              <a:rPr lang="en-US" sz="1200" dirty="0"/>
              <a:t>Like </a:t>
            </a:r>
            <a:r>
              <a:rPr lang="en-US" sz="1200" dirty="0">
                <a:solidFill>
                  <a:srgbClr val="0070C0"/>
                </a:solidFill>
              </a:rPr>
              <a:t>Adaboost</a:t>
            </a:r>
            <a:r>
              <a:rPr lang="en-US" sz="1200" dirty="0"/>
              <a:t>, this tree is based on errors made by the previous tree.</a:t>
            </a:r>
          </a:p>
          <a:p>
            <a:r>
              <a:rPr lang="en-US" sz="1200" dirty="0"/>
              <a:t>But unlike Adaboost, this tree is larger than a stump.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CF3A9F-234D-4DE0-9C37-A2ED6614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65" y="2589030"/>
            <a:ext cx="1767592" cy="8201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EA470BA-FF81-4DC7-BDFD-4BABDF7D698C}"/>
              </a:ext>
            </a:extLst>
          </p:cNvPr>
          <p:cNvSpPr txBox="1"/>
          <p:nvPr/>
        </p:nvSpPr>
        <p:spPr>
          <a:xfrm>
            <a:off x="4752820" y="3467130"/>
            <a:ext cx="2045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But GB still restricts the size of tree to 4 leaves. Practical projects often set this number {8, 32}</a:t>
            </a:r>
          </a:p>
          <a:p>
            <a:r>
              <a:rPr lang="en-US" sz="1200" dirty="0"/>
              <a:t>Also like Adaboost, GB </a:t>
            </a:r>
            <a:r>
              <a:rPr lang="en-US" sz="1200" b="1" dirty="0"/>
              <a:t>scales</a:t>
            </a:r>
            <a:r>
              <a:rPr lang="en-US" sz="1200" dirty="0"/>
              <a:t> the trees. However the GB scales all the trees by same amount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8F7C7C8-8A85-4F04-B396-87317A7A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025" y="2557223"/>
            <a:ext cx="1767592" cy="820162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4FE9AF94-1A94-489A-84D0-34CA391B016C}"/>
              </a:ext>
            </a:extLst>
          </p:cNvPr>
          <p:cNvSpPr/>
          <p:nvPr/>
        </p:nvSpPr>
        <p:spPr>
          <a:xfrm rot="16200000">
            <a:off x="4501637" y="3212467"/>
            <a:ext cx="174929" cy="568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0BB86F6-B0DA-4D4F-933D-CE31E29A39EF}"/>
              </a:ext>
            </a:extLst>
          </p:cNvPr>
          <p:cNvSpPr/>
          <p:nvPr/>
        </p:nvSpPr>
        <p:spPr>
          <a:xfrm rot="16200000">
            <a:off x="6643038" y="3212468"/>
            <a:ext cx="174929" cy="568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9D2AEB-5B0B-47A2-BB7C-EE9B3A3FC774}"/>
              </a:ext>
            </a:extLst>
          </p:cNvPr>
          <p:cNvSpPr txBox="1"/>
          <p:nvPr/>
        </p:nvSpPr>
        <p:spPr>
          <a:xfrm>
            <a:off x="6921447" y="3505962"/>
            <a:ext cx="196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and GB continues to build trees in this fashion until it has the number of trees you asked for or additional trees fail to improve the fit</a:t>
            </a:r>
          </a:p>
        </p:txBody>
      </p:sp>
    </p:spTree>
    <p:extLst>
      <p:ext uri="{BB962C8B-B14F-4D97-AF65-F5344CB8AC3E}">
        <p14:creationId xmlns:p14="http://schemas.microsoft.com/office/powerpoint/2010/main" val="3782078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CBB5AF-C4BE-408A-AC2D-F289CA80B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5545"/>
              </p:ext>
            </p:extLst>
          </p:nvPr>
        </p:nvGraphicFramePr>
        <p:xfrm>
          <a:off x="159027" y="1066812"/>
          <a:ext cx="3077156" cy="2240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9289">
                  <a:extLst>
                    <a:ext uri="{9D8B030D-6E8A-4147-A177-3AD203B41FA5}">
                      <a16:colId xmlns:a16="http://schemas.microsoft.com/office/drawing/2014/main" val="1818704453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val="3742198312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val="3575548199"/>
                    </a:ext>
                  </a:extLst>
                </a:gridCol>
                <a:gridCol w="769289">
                  <a:extLst>
                    <a:ext uri="{9D8B030D-6E8A-4147-A177-3AD203B41FA5}">
                      <a16:colId xmlns:a16="http://schemas.microsoft.com/office/drawing/2014/main" val="3175076579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Favorite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Weight (Kg)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780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286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619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5125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4000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3FBDDE-B70A-4A28-96CC-4508F3FCA930}"/>
              </a:ext>
            </a:extLst>
          </p:cNvPr>
          <p:cNvSpPr/>
          <p:nvPr/>
        </p:nvSpPr>
        <p:spPr>
          <a:xfrm>
            <a:off x="4039262" y="1228916"/>
            <a:ext cx="803081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E650600-6B9C-48BE-A9DB-F2CCAB8C4948}"/>
              </a:ext>
            </a:extLst>
          </p:cNvPr>
          <p:cNvSpPr/>
          <p:nvPr/>
        </p:nvSpPr>
        <p:spPr>
          <a:xfrm rot="16200000">
            <a:off x="3460274" y="1118699"/>
            <a:ext cx="325807" cy="46880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5A447-8D8B-4300-8FD7-A6C2C049B1CE}"/>
              </a:ext>
            </a:extLst>
          </p:cNvPr>
          <p:cNvSpPr/>
          <p:nvPr/>
        </p:nvSpPr>
        <p:spPr>
          <a:xfrm>
            <a:off x="3790047" y="921139"/>
            <a:ext cx="130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Average weight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60F12D1B-1945-403C-8BCE-883104B6E7BD}"/>
              </a:ext>
            </a:extLst>
          </p:cNvPr>
          <p:cNvSpPr/>
          <p:nvPr/>
        </p:nvSpPr>
        <p:spPr>
          <a:xfrm>
            <a:off x="5740842" y="1075027"/>
            <a:ext cx="3244131" cy="1183143"/>
          </a:xfrm>
          <a:prstGeom prst="accentBorderCallout1">
            <a:avLst>
              <a:gd name="adj1" fmla="val 18750"/>
              <a:gd name="adj2" fmla="val -8333"/>
              <a:gd name="adj3" fmla="val 18703"/>
              <a:gd name="adj4" fmla="val -2577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first things we do is calculate the average weight of all the people. This is the first attempt at predicting everyone’s weight</a:t>
            </a:r>
          </a:p>
          <a:p>
            <a:endParaRPr lang="en-US" sz="1200" dirty="0"/>
          </a:p>
          <a:p>
            <a:r>
              <a:rPr lang="en-US" sz="1200" dirty="0"/>
              <a:t>If we stop here, we can say everyone weighs 73.35kg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1B23C7-624F-477E-81EF-E55A6AF1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775" y="2670038"/>
            <a:ext cx="2016539" cy="93567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302E17BA-F6C1-4E63-9C08-09DDC5D622BD}"/>
              </a:ext>
            </a:extLst>
          </p:cNvPr>
          <p:cNvSpPr/>
          <p:nvPr/>
        </p:nvSpPr>
        <p:spPr>
          <a:xfrm>
            <a:off x="4277898" y="1653301"/>
            <a:ext cx="325807" cy="820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CAD59-EEC9-4BEE-BF46-25BBD9FAC87E}"/>
              </a:ext>
            </a:extLst>
          </p:cNvPr>
          <p:cNvSpPr txBox="1"/>
          <p:nvPr/>
        </p:nvSpPr>
        <p:spPr>
          <a:xfrm>
            <a:off x="3296650" y="3651796"/>
            <a:ext cx="2108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the next thing is build a tree based on the errors from the first tree</a:t>
            </a:r>
          </a:p>
          <a:p>
            <a:endParaRPr lang="en-US" sz="1200" dirty="0"/>
          </a:p>
          <a:p>
            <a:r>
              <a:rPr lang="en-US" sz="1200" dirty="0"/>
              <a:t>Errors = (actual </a:t>
            </a:r>
            <a:r>
              <a:rPr lang="en-US" sz="1200" dirty="0" err="1"/>
              <a:t>wt</a:t>
            </a:r>
            <a:r>
              <a:rPr lang="en-US" sz="1200" dirty="0"/>
              <a:t> – </a:t>
            </a:r>
            <a:r>
              <a:rPr lang="en-US" sz="1200" dirty="0" err="1"/>
              <a:t>pred</a:t>
            </a:r>
            <a:r>
              <a:rPr lang="en-US" sz="1200" dirty="0"/>
              <a:t> </a:t>
            </a:r>
            <a:r>
              <a:rPr lang="en-US" sz="1200" dirty="0" err="1"/>
              <a:t>wt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51630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CBB5AF-C4BE-408A-AC2D-F289CA80B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86981"/>
              </p:ext>
            </p:extLst>
          </p:nvPr>
        </p:nvGraphicFramePr>
        <p:xfrm>
          <a:off x="135172" y="1023489"/>
          <a:ext cx="3935896" cy="2240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01013">
                  <a:extLst>
                    <a:ext uri="{9D8B030D-6E8A-4147-A177-3AD203B41FA5}">
                      <a16:colId xmlns:a16="http://schemas.microsoft.com/office/drawing/2014/main" val="1818704453"/>
                    </a:ext>
                  </a:extLst>
                </a:gridCol>
                <a:gridCol w="833054">
                  <a:extLst>
                    <a:ext uri="{9D8B030D-6E8A-4147-A177-3AD203B41FA5}">
                      <a16:colId xmlns:a16="http://schemas.microsoft.com/office/drawing/2014/main" val="3742198312"/>
                    </a:ext>
                  </a:extLst>
                </a:gridCol>
                <a:gridCol w="742804">
                  <a:extLst>
                    <a:ext uri="{9D8B030D-6E8A-4147-A177-3AD203B41FA5}">
                      <a16:colId xmlns:a16="http://schemas.microsoft.com/office/drawing/2014/main" val="3575548199"/>
                    </a:ext>
                  </a:extLst>
                </a:gridCol>
                <a:gridCol w="747992">
                  <a:extLst>
                    <a:ext uri="{9D8B030D-6E8A-4147-A177-3AD203B41FA5}">
                      <a16:colId xmlns:a16="http://schemas.microsoft.com/office/drawing/2014/main" val="317507657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301080567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Favorite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Weight (Kg)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Residual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13780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5286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48619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185125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94000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F1B23C7-624F-477E-81EF-E55A6AF1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39" y="1023489"/>
            <a:ext cx="2016539" cy="93567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E77F2A-82DF-4406-8C14-3683007BD34A}"/>
              </a:ext>
            </a:extLst>
          </p:cNvPr>
          <p:cNvSpPr/>
          <p:nvPr/>
        </p:nvSpPr>
        <p:spPr>
          <a:xfrm>
            <a:off x="2539610" y="3305840"/>
            <a:ext cx="736328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0F6A9D-8BEB-4E32-B7A1-CE09DA3CF113}"/>
              </a:ext>
            </a:extLst>
          </p:cNvPr>
          <p:cNvSpPr/>
          <p:nvPr/>
        </p:nvSpPr>
        <p:spPr>
          <a:xfrm>
            <a:off x="1254342" y="3285152"/>
            <a:ext cx="130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Average weight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B592C71-04ED-4421-B691-BFDAD8D6B82A}"/>
              </a:ext>
            </a:extLst>
          </p:cNvPr>
          <p:cNvSpPr/>
          <p:nvPr/>
        </p:nvSpPr>
        <p:spPr>
          <a:xfrm rot="16200000">
            <a:off x="4525150" y="1081243"/>
            <a:ext cx="325807" cy="820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C7BF2-DA71-464E-AF59-87FCB0DC6060}"/>
              </a:ext>
            </a:extLst>
          </p:cNvPr>
          <p:cNvSpPr/>
          <p:nvPr/>
        </p:nvSpPr>
        <p:spPr>
          <a:xfrm>
            <a:off x="119267" y="1023489"/>
            <a:ext cx="2404438" cy="2240280"/>
          </a:xfrm>
          <a:prstGeom prst="rect">
            <a:avLst/>
          </a:prstGeom>
          <a:solidFill>
            <a:schemeClr val="bg2">
              <a:lumMod val="9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224AB-A03C-468B-8BD8-280EDED5CDA9}"/>
              </a:ext>
            </a:extLst>
          </p:cNvPr>
          <p:cNvSpPr txBox="1"/>
          <p:nvPr/>
        </p:nvSpPr>
        <p:spPr>
          <a:xfrm>
            <a:off x="5212915" y="1959162"/>
            <a:ext cx="2108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Now we will build a </a:t>
            </a:r>
            <a:r>
              <a:rPr lang="en-US" sz="1200" b="1" dirty="0"/>
              <a:t>Tree</a:t>
            </a:r>
            <a:r>
              <a:rPr lang="en-US" sz="1200" dirty="0"/>
              <a:t> using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Height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Favorite color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Gender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To </a:t>
            </a:r>
            <a:r>
              <a:rPr lang="en-US" sz="1200" dirty="0">
                <a:solidFill>
                  <a:srgbClr val="0070C0"/>
                </a:solidFill>
              </a:rPr>
              <a:t>predict the residuals – </a:t>
            </a:r>
          </a:p>
          <a:p>
            <a:r>
              <a:rPr lang="en-US" sz="1200" dirty="0"/>
              <a:t>** strange **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0AD919-3422-42E9-ADC2-E38378CC0D54}"/>
              </a:ext>
            </a:extLst>
          </p:cNvPr>
          <p:cNvSpPr/>
          <p:nvPr/>
        </p:nvSpPr>
        <p:spPr>
          <a:xfrm>
            <a:off x="3266810" y="1034181"/>
            <a:ext cx="820163" cy="2240280"/>
          </a:xfrm>
          <a:prstGeom prst="rect">
            <a:avLst/>
          </a:prstGeom>
          <a:solidFill>
            <a:schemeClr val="bg2">
              <a:lumMod val="9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76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B592C71-04ED-4421-B691-BFDAD8D6B82A}"/>
              </a:ext>
            </a:extLst>
          </p:cNvPr>
          <p:cNvSpPr/>
          <p:nvPr/>
        </p:nvSpPr>
        <p:spPr>
          <a:xfrm rot="16200000">
            <a:off x="4525150" y="1081243"/>
            <a:ext cx="325807" cy="820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C7BF2-DA71-464E-AF59-87FCB0DC6060}"/>
              </a:ext>
            </a:extLst>
          </p:cNvPr>
          <p:cNvSpPr/>
          <p:nvPr/>
        </p:nvSpPr>
        <p:spPr>
          <a:xfrm>
            <a:off x="123594" y="1046135"/>
            <a:ext cx="2404438" cy="2240280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F22EA0-0202-42D9-9600-65E409B5C557}"/>
              </a:ext>
            </a:extLst>
          </p:cNvPr>
          <p:cNvSpPr/>
          <p:nvPr/>
        </p:nvSpPr>
        <p:spPr>
          <a:xfrm>
            <a:off x="3275938" y="1044525"/>
            <a:ext cx="805805" cy="2240280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97992-964B-4764-888D-81B8FCFD6FD5}"/>
              </a:ext>
            </a:extLst>
          </p:cNvPr>
          <p:cNvSpPr/>
          <p:nvPr/>
        </p:nvSpPr>
        <p:spPr>
          <a:xfrm>
            <a:off x="6567777" y="1023489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Gender=F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DEFFDCA-8139-4D06-A725-07F42F4AF368}"/>
              </a:ext>
            </a:extLst>
          </p:cNvPr>
          <p:cNvSpPr/>
          <p:nvPr/>
        </p:nvSpPr>
        <p:spPr>
          <a:xfrm>
            <a:off x="5672424" y="1629214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Height&lt;1.6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940E97-B9D1-407E-B73E-E9656F837850}"/>
              </a:ext>
            </a:extLst>
          </p:cNvPr>
          <p:cNvSpPr/>
          <p:nvPr/>
        </p:nvSpPr>
        <p:spPr>
          <a:xfrm>
            <a:off x="7401001" y="1629213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Color Not Blue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D04BCC-AF22-4B33-ACF5-AFD3F59502F0}"/>
              </a:ext>
            </a:extLst>
          </p:cNvPr>
          <p:cNvSpPr/>
          <p:nvPr/>
        </p:nvSpPr>
        <p:spPr>
          <a:xfrm>
            <a:off x="4688053" y="2281476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-14.2, -15.2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C5445-2D9A-46BD-A329-0B2C6ABD8CAD}"/>
              </a:ext>
            </a:extLst>
          </p:cNvPr>
          <p:cNvSpPr/>
          <p:nvPr/>
        </p:nvSpPr>
        <p:spPr>
          <a:xfrm>
            <a:off x="5947575" y="2262589"/>
            <a:ext cx="683813" cy="2935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4.8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880F443-F641-461B-9928-C25C7B96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64659"/>
              </p:ext>
            </p:extLst>
          </p:nvPr>
        </p:nvGraphicFramePr>
        <p:xfrm>
          <a:off x="135172" y="1023489"/>
          <a:ext cx="3935896" cy="2240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01013">
                  <a:extLst>
                    <a:ext uri="{9D8B030D-6E8A-4147-A177-3AD203B41FA5}">
                      <a16:colId xmlns:a16="http://schemas.microsoft.com/office/drawing/2014/main" val="1818704453"/>
                    </a:ext>
                  </a:extLst>
                </a:gridCol>
                <a:gridCol w="833054">
                  <a:extLst>
                    <a:ext uri="{9D8B030D-6E8A-4147-A177-3AD203B41FA5}">
                      <a16:colId xmlns:a16="http://schemas.microsoft.com/office/drawing/2014/main" val="3742198312"/>
                    </a:ext>
                  </a:extLst>
                </a:gridCol>
                <a:gridCol w="742804">
                  <a:extLst>
                    <a:ext uri="{9D8B030D-6E8A-4147-A177-3AD203B41FA5}">
                      <a16:colId xmlns:a16="http://schemas.microsoft.com/office/drawing/2014/main" val="3575548199"/>
                    </a:ext>
                  </a:extLst>
                </a:gridCol>
                <a:gridCol w="747992">
                  <a:extLst>
                    <a:ext uri="{9D8B030D-6E8A-4147-A177-3AD203B41FA5}">
                      <a16:colId xmlns:a16="http://schemas.microsoft.com/office/drawing/2014/main" val="317507657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301080567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Favorite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Weight (Kg)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Residual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13780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5286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48619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185125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940008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9DCBAB-7D15-4C02-A709-ACD5317BC03D}"/>
              </a:ext>
            </a:extLst>
          </p:cNvPr>
          <p:cNvSpPr/>
          <p:nvPr/>
        </p:nvSpPr>
        <p:spPr>
          <a:xfrm>
            <a:off x="2539610" y="3305840"/>
            <a:ext cx="736328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B21E5F-030B-4BB0-B3CB-1E19A42AD755}"/>
              </a:ext>
            </a:extLst>
          </p:cNvPr>
          <p:cNvSpPr/>
          <p:nvPr/>
        </p:nvSpPr>
        <p:spPr>
          <a:xfrm>
            <a:off x="1254342" y="3285152"/>
            <a:ext cx="130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Average weight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D40465-9EB3-489B-BB8A-043D248D48F3}"/>
              </a:ext>
            </a:extLst>
          </p:cNvPr>
          <p:cNvCxnSpPr>
            <a:stCxn id="6" idx="2"/>
          </p:cNvCxnSpPr>
          <p:nvPr/>
        </p:nvCxnSpPr>
        <p:spPr>
          <a:xfrm flipH="1">
            <a:off x="6424654" y="1298126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ACF660-7256-4E1D-932A-6E1EA38AF17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299297" y="1298126"/>
            <a:ext cx="698052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2D9DA3-BB8C-4FAB-A693-6D9093271CDE}"/>
              </a:ext>
            </a:extLst>
          </p:cNvPr>
          <p:cNvCxnSpPr/>
          <p:nvPr/>
        </p:nvCxnSpPr>
        <p:spPr>
          <a:xfrm flipH="1">
            <a:off x="5440017" y="1903850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4E1E4-399C-4D70-B33C-816D6541AC38}"/>
              </a:ext>
            </a:extLst>
          </p:cNvPr>
          <p:cNvCxnSpPr>
            <a:cxnSpLocks/>
          </p:cNvCxnSpPr>
          <p:nvPr/>
        </p:nvCxnSpPr>
        <p:spPr>
          <a:xfrm>
            <a:off x="6354571" y="1918248"/>
            <a:ext cx="211542" cy="316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1A6101-82DA-487C-B45B-5DB31E38F76A}"/>
              </a:ext>
            </a:extLst>
          </p:cNvPr>
          <p:cNvSpPr/>
          <p:nvPr/>
        </p:nvSpPr>
        <p:spPr>
          <a:xfrm>
            <a:off x="6804653" y="2275839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1.8, 5.8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11A1121-53FD-4070-B44C-5A2A6411C79D}"/>
              </a:ext>
            </a:extLst>
          </p:cNvPr>
          <p:cNvSpPr/>
          <p:nvPr/>
        </p:nvSpPr>
        <p:spPr>
          <a:xfrm>
            <a:off x="8064175" y="2256952"/>
            <a:ext cx="683813" cy="2935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16.8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DE52F9-E9DC-4150-A626-AB769E9E1D75}"/>
              </a:ext>
            </a:extLst>
          </p:cNvPr>
          <p:cNvCxnSpPr>
            <a:cxnSpLocks/>
          </p:cNvCxnSpPr>
          <p:nvPr/>
        </p:nvCxnSpPr>
        <p:spPr>
          <a:xfrm flipH="1">
            <a:off x="7556618" y="1960300"/>
            <a:ext cx="283368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42A974-1419-4DDD-935B-CC8B286F446B}"/>
              </a:ext>
            </a:extLst>
          </p:cNvPr>
          <p:cNvCxnSpPr>
            <a:cxnSpLocks/>
          </p:cNvCxnSpPr>
          <p:nvPr/>
        </p:nvCxnSpPr>
        <p:spPr>
          <a:xfrm>
            <a:off x="7997349" y="1960300"/>
            <a:ext cx="685364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9207CC-7AB4-4AC9-9A6B-8582E20337B9}"/>
              </a:ext>
            </a:extLst>
          </p:cNvPr>
          <p:cNvSpPr txBox="1"/>
          <p:nvPr/>
        </p:nvSpPr>
        <p:spPr>
          <a:xfrm>
            <a:off x="4600256" y="3276138"/>
            <a:ext cx="4147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leaves = 4</a:t>
            </a:r>
          </a:p>
          <a:p>
            <a:endParaRPr lang="en-US" sz="1200" dirty="0"/>
          </a:p>
          <a:p>
            <a:r>
              <a:rPr lang="en-US" sz="1200" dirty="0"/>
              <a:t>Since we are restricting the number of leaves, the leaves are less than the number of residuals. </a:t>
            </a:r>
          </a:p>
          <a:p>
            <a:endParaRPr lang="en-US" sz="1200" dirty="0"/>
          </a:p>
          <a:p>
            <a:r>
              <a:rPr lang="en-US" sz="1200" dirty="0"/>
              <a:t>As a results, multiple residuals end up in the same leaf. Average them.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B1CA815-489D-4FB0-8BF0-B7A00CC8DD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86306" y="2042656"/>
            <a:ext cx="801747" cy="376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DB0FC0C-24FE-47D8-842F-5046663750C3}"/>
              </a:ext>
            </a:extLst>
          </p:cNvPr>
          <p:cNvCxnSpPr>
            <a:cxnSpLocks/>
          </p:cNvCxnSpPr>
          <p:nvPr/>
        </p:nvCxnSpPr>
        <p:spPr>
          <a:xfrm flipV="1">
            <a:off x="4007457" y="2550476"/>
            <a:ext cx="677441" cy="391508"/>
          </a:xfrm>
          <a:prstGeom prst="bentConnector3">
            <a:avLst>
              <a:gd name="adj1" fmla="val 41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4E18E3-EAA3-4469-860C-16E036516FC8}"/>
              </a:ext>
            </a:extLst>
          </p:cNvPr>
          <p:cNvSpPr/>
          <p:nvPr/>
        </p:nvSpPr>
        <p:spPr>
          <a:xfrm>
            <a:off x="4688053" y="2804664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(-14.2 – 15.2)/2 = -14.7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E9800A3-8CB2-451C-B0C0-82431429D3D9}"/>
              </a:ext>
            </a:extLst>
          </p:cNvPr>
          <p:cNvSpPr/>
          <p:nvPr/>
        </p:nvSpPr>
        <p:spPr>
          <a:xfrm>
            <a:off x="6804653" y="2804665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3.8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0D9A48-2FF4-423D-AA4A-BA4394626B5E}"/>
              </a:ext>
            </a:extLst>
          </p:cNvPr>
          <p:cNvCxnSpPr>
            <a:stCxn id="20" idx="2"/>
            <a:endCxn id="50" idx="0"/>
          </p:cNvCxnSpPr>
          <p:nvPr/>
        </p:nvCxnSpPr>
        <p:spPr>
          <a:xfrm>
            <a:off x="5284401" y="2556113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F23A93-1607-4316-9818-B8AA213AF88B}"/>
              </a:ext>
            </a:extLst>
          </p:cNvPr>
          <p:cNvCxnSpPr/>
          <p:nvPr/>
        </p:nvCxnSpPr>
        <p:spPr>
          <a:xfrm>
            <a:off x="7401001" y="2556113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5AB0C00-7125-4239-B635-CF9FB1A74E7B}"/>
              </a:ext>
            </a:extLst>
          </p:cNvPr>
          <p:cNvSpPr/>
          <p:nvPr/>
        </p:nvSpPr>
        <p:spPr>
          <a:xfrm>
            <a:off x="4618832" y="2528846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A6E400-8C97-4852-AA12-67535FC61042}"/>
              </a:ext>
            </a:extLst>
          </p:cNvPr>
          <p:cNvSpPr/>
          <p:nvPr/>
        </p:nvSpPr>
        <p:spPr>
          <a:xfrm>
            <a:off x="6710759" y="2503023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</p:spTree>
    <p:extLst>
      <p:ext uri="{BB962C8B-B14F-4D97-AF65-F5344CB8AC3E}">
        <p14:creationId xmlns:p14="http://schemas.microsoft.com/office/powerpoint/2010/main" val="9662150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97992-964B-4764-888D-81B8FCFD6FD5}"/>
              </a:ext>
            </a:extLst>
          </p:cNvPr>
          <p:cNvSpPr/>
          <p:nvPr/>
        </p:nvSpPr>
        <p:spPr>
          <a:xfrm>
            <a:off x="6567777" y="1023489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Gender=F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DEFFDCA-8139-4D06-A725-07F42F4AF368}"/>
              </a:ext>
            </a:extLst>
          </p:cNvPr>
          <p:cNvSpPr/>
          <p:nvPr/>
        </p:nvSpPr>
        <p:spPr>
          <a:xfrm>
            <a:off x="5672424" y="1629214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Height&lt;1.6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940E97-B9D1-407E-B73E-E9656F837850}"/>
              </a:ext>
            </a:extLst>
          </p:cNvPr>
          <p:cNvSpPr/>
          <p:nvPr/>
        </p:nvSpPr>
        <p:spPr>
          <a:xfrm>
            <a:off x="7401001" y="1629213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Color Not Blue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D04BCC-AF22-4B33-ACF5-AFD3F59502F0}"/>
              </a:ext>
            </a:extLst>
          </p:cNvPr>
          <p:cNvSpPr/>
          <p:nvPr/>
        </p:nvSpPr>
        <p:spPr>
          <a:xfrm>
            <a:off x="4688053" y="2281476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-14.2, -15.2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C5445-2D9A-46BD-A329-0B2C6ABD8CAD}"/>
              </a:ext>
            </a:extLst>
          </p:cNvPr>
          <p:cNvSpPr/>
          <p:nvPr/>
        </p:nvSpPr>
        <p:spPr>
          <a:xfrm>
            <a:off x="5947575" y="2262589"/>
            <a:ext cx="683813" cy="2935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9DCBAB-7D15-4C02-A709-ACD5317BC03D}"/>
              </a:ext>
            </a:extLst>
          </p:cNvPr>
          <p:cNvSpPr/>
          <p:nvPr/>
        </p:nvSpPr>
        <p:spPr>
          <a:xfrm>
            <a:off x="1446979" y="1041331"/>
            <a:ext cx="736328" cy="287089"/>
          </a:xfrm>
          <a:prstGeom prst="roundRect">
            <a:avLst/>
          </a:prstGeom>
          <a:solidFill>
            <a:srgbClr val="92D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B21E5F-030B-4BB0-B3CB-1E19A42AD755}"/>
              </a:ext>
            </a:extLst>
          </p:cNvPr>
          <p:cNvSpPr/>
          <p:nvPr/>
        </p:nvSpPr>
        <p:spPr>
          <a:xfrm>
            <a:off x="161711" y="1020643"/>
            <a:ext cx="130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Average weight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D40465-9EB3-489B-BB8A-043D248D48F3}"/>
              </a:ext>
            </a:extLst>
          </p:cNvPr>
          <p:cNvCxnSpPr>
            <a:stCxn id="6" idx="2"/>
          </p:cNvCxnSpPr>
          <p:nvPr/>
        </p:nvCxnSpPr>
        <p:spPr>
          <a:xfrm flipH="1">
            <a:off x="6424654" y="1298126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ACF660-7256-4E1D-932A-6E1EA38AF17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299297" y="1298126"/>
            <a:ext cx="698052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2D9DA3-BB8C-4FAB-A693-6D9093271CDE}"/>
              </a:ext>
            </a:extLst>
          </p:cNvPr>
          <p:cNvCxnSpPr>
            <a:cxnSpLocks/>
          </p:cNvCxnSpPr>
          <p:nvPr/>
        </p:nvCxnSpPr>
        <p:spPr>
          <a:xfrm flipH="1">
            <a:off x="5440018" y="1960300"/>
            <a:ext cx="615548" cy="274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4E1E4-399C-4D70-B33C-816D6541AC38}"/>
              </a:ext>
            </a:extLst>
          </p:cNvPr>
          <p:cNvCxnSpPr>
            <a:cxnSpLocks/>
          </p:cNvCxnSpPr>
          <p:nvPr/>
        </p:nvCxnSpPr>
        <p:spPr>
          <a:xfrm>
            <a:off x="6338807" y="1960300"/>
            <a:ext cx="227306" cy="274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1A6101-82DA-487C-B45B-5DB31E38F76A}"/>
              </a:ext>
            </a:extLst>
          </p:cNvPr>
          <p:cNvSpPr/>
          <p:nvPr/>
        </p:nvSpPr>
        <p:spPr>
          <a:xfrm>
            <a:off x="6804653" y="2275839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1.8, 5.8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11A1121-53FD-4070-B44C-5A2A6411C79D}"/>
              </a:ext>
            </a:extLst>
          </p:cNvPr>
          <p:cNvSpPr/>
          <p:nvPr/>
        </p:nvSpPr>
        <p:spPr>
          <a:xfrm>
            <a:off x="8064175" y="2256952"/>
            <a:ext cx="683813" cy="293524"/>
          </a:xfrm>
          <a:prstGeom prst="roundRect">
            <a:avLst/>
          </a:prstGeom>
          <a:solidFill>
            <a:srgbClr val="92D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16.8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DE52F9-E9DC-4150-A626-AB769E9E1D75}"/>
              </a:ext>
            </a:extLst>
          </p:cNvPr>
          <p:cNvCxnSpPr>
            <a:cxnSpLocks/>
          </p:cNvCxnSpPr>
          <p:nvPr/>
        </p:nvCxnSpPr>
        <p:spPr>
          <a:xfrm flipH="1">
            <a:off x="7556618" y="1960300"/>
            <a:ext cx="283368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42A974-1419-4DDD-935B-CC8B286F446B}"/>
              </a:ext>
            </a:extLst>
          </p:cNvPr>
          <p:cNvCxnSpPr>
            <a:cxnSpLocks/>
          </p:cNvCxnSpPr>
          <p:nvPr/>
        </p:nvCxnSpPr>
        <p:spPr>
          <a:xfrm>
            <a:off x="7997349" y="1960300"/>
            <a:ext cx="685364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4E18E3-EAA3-4469-860C-16E036516FC8}"/>
              </a:ext>
            </a:extLst>
          </p:cNvPr>
          <p:cNvSpPr/>
          <p:nvPr/>
        </p:nvSpPr>
        <p:spPr>
          <a:xfrm>
            <a:off x="4688053" y="2804664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(-14.2 – 15.2)/2 = -14.7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E9800A3-8CB2-451C-B0C0-82431429D3D9}"/>
              </a:ext>
            </a:extLst>
          </p:cNvPr>
          <p:cNvSpPr/>
          <p:nvPr/>
        </p:nvSpPr>
        <p:spPr>
          <a:xfrm>
            <a:off x="6804653" y="2804665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3.8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0D9A48-2FF4-423D-AA4A-BA4394626B5E}"/>
              </a:ext>
            </a:extLst>
          </p:cNvPr>
          <p:cNvCxnSpPr>
            <a:stCxn id="20" idx="2"/>
            <a:endCxn id="50" idx="0"/>
          </p:cNvCxnSpPr>
          <p:nvPr/>
        </p:nvCxnSpPr>
        <p:spPr>
          <a:xfrm>
            <a:off x="5284401" y="2556113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F23A93-1607-4316-9818-B8AA213AF88B}"/>
              </a:ext>
            </a:extLst>
          </p:cNvPr>
          <p:cNvCxnSpPr/>
          <p:nvPr/>
        </p:nvCxnSpPr>
        <p:spPr>
          <a:xfrm>
            <a:off x="7401001" y="2556113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5AB0C00-7125-4239-B635-CF9FB1A74E7B}"/>
              </a:ext>
            </a:extLst>
          </p:cNvPr>
          <p:cNvSpPr/>
          <p:nvPr/>
        </p:nvSpPr>
        <p:spPr>
          <a:xfrm>
            <a:off x="4618832" y="2528846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A6E400-8C97-4852-AA12-67535FC61042}"/>
              </a:ext>
            </a:extLst>
          </p:cNvPr>
          <p:cNvSpPr/>
          <p:nvPr/>
        </p:nvSpPr>
        <p:spPr>
          <a:xfrm>
            <a:off x="6710759" y="2503023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606C9-FD32-404F-A51E-9185E3709A2A}"/>
              </a:ext>
            </a:extLst>
          </p:cNvPr>
          <p:cNvSpPr txBox="1"/>
          <p:nvPr/>
        </p:nvSpPr>
        <p:spPr>
          <a:xfrm>
            <a:off x="161711" y="1487837"/>
            <a:ext cx="45202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GB takes the </a:t>
            </a:r>
            <a:r>
              <a:rPr lang="en-US" sz="1400" b="1" dirty="0"/>
              <a:t>initial weight </a:t>
            </a:r>
            <a:r>
              <a:rPr lang="en-US" sz="1400" dirty="0"/>
              <a:t>for one sample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Adds (</a:t>
            </a:r>
            <a:r>
              <a:rPr lang="en-US" sz="1400" dirty="0">
                <a:solidFill>
                  <a:srgbClr val="0070C0"/>
                </a:solidFill>
              </a:rPr>
              <a:t>learning rate </a:t>
            </a:r>
            <a:r>
              <a:rPr lang="en-US" sz="1400" dirty="0"/>
              <a:t>X </a:t>
            </a:r>
            <a:r>
              <a:rPr lang="en-US" sz="1400" dirty="0">
                <a:solidFill>
                  <a:srgbClr val="0070C0"/>
                </a:solidFill>
              </a:rPr>
              <a:t>residual</a:t>
            </a:r>
            <a:r>
              <a:rPr lang="en-US" sz="1400" dirty="0"/>
              <a:t> of the sample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70C0"/>
                </a:solidFill>
              </a:rPr>
              <a:t>Learning rate </a:t>
            </a:r>
            <a:r>
              <a:rPr lang="en-US" sz="1400" dirty="0"/>
              <a:t>is a value between 0, 1. we will set the </a:t>
            </a:r>
            <a:r>
              <a:rPr lang="en-US" sz="1400" dirty="0">
                <a:solidFill>
                  <a:srgbClr val="0070C0"/>
                </a:solidFill>
              </a:rPr>
              <a:t>learning rate </a:t>
            </a:r>
            <a:r>
              <a:rPr lang="en-US" sz="1400" dirty="0"/>
              <a:t>= 0.1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Now the predicted weight = 71.2 * (0.1 * 16.8) = 72.9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The prediction is a little bit better than the original leaf which predicted all samples would weigh 71.2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In other words, scaling the tree by the </a:t>
            </a:r>
            <a:r>
              <a:rPr lang="en-US" sz="1400" dirty="0">
                <a:solidFill>
                  <a:srgbClr val="0070C0"/>
                </a:solidFill>
              </a:rPr>
              <a:t>learning rate</a:t>
            </a:r>
            <a:r>
              <a:rPr lang="en-US" sz="1400" dirty="0"/>
              <a:t> results in a small step in the right direction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3932730D-E556-41F1-9740-F4EF17E44CED}"/>
              </a:ext>
            </a:extLst>
          </p:cNvPr>
          <p:cNvSpPr/>
          <p:nvPr/>
        </p:nvSpPr>
        <p:spPr>
          <a:xfrm>
            <a:off x="4990453" y="3580108"/>
            <a:ext cx="3991835" cy="942675"/>
          </a:xfrm>
          <a:prstGeom prst="accentBorderCallout1">
            <a:avLst>
              <a:gd name="adj1" fmla="val 18750"/>
              <a:gd name="adj2" fmla="val -8333"/>
              <a:gd name="adj3" fmla="val 18788"/>
              <a:gd name="adj4" fmla="val -385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According to Jerome Friedman who invented “Gradient Boost”, empirical evidence shows taking lots of small steps in the right direction results in better ‘predictions’ with a new testing dataset … LOWER VARIANCE</a:t>
            </a:r>
          </a:p>
        </p:txBody>
      </p:sp>
    </p:spTree>
    <p:extLst>
      <p:ext uri="{BB962C8B-B14F-4D97-AF65-F5344CB8AC3E}">
        <p14:creationId xmlns:p14="http://schemas.microsoft.com/office/powerpoint/2010/main" val="827364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880F443-F641-461B-9928-C25C7B96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23996"/>
              </p:ext>
            </p:extLst>
          </p:nvPr>
        </p:nvGraphicFramePr>
        <p:xfrm>
          <a:off x="204913" y="968206"/>
          <a:ext cx="5583704" cy="2240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42835">
                  <a:extLst>
                    <a:ext uri="{9D8B030D-6E8A-4147-A177-3AD203B41FA5}">
                      <a16:colId xmlns:a16="http://schemas.microsoft.com/office/drawing/2014/main" val="1818704453"/>
                    </a:ext>
                  </a:extLst>
                </a:gridCol>
                <a:gridCol w="872795">
                  <a:extLst>
                    <a:ext uri="{9D8B030D-6E8A-4147-A177-3AD203B41FA5}">
                      <a16:colId xmlns:a16="http://schemas.microsoft.com/office/drawing/2014/main" val="3742198312"/>
                    </a:ext>
                  </a:extLst>
                </a:gridCol>
                <a:gridCol w="791815">
                  <a:extLst>
                    <a:ext uri="{9D8B030D-6E8A-4147-A177-3AD203B41FA5}">
                      <a16:colId xmlns:a16="http://schemas.microsoft.com/office/drawing/2014/main" val="3575548199"/>
                    </a:ext>
                  </a:extLst>
                </a:gridCol>
                <a:gridCol w="827806">
                  <a:extLst>
                    <a:ext uri="{9D8B030D-6E8A-4147-A177-3AD203B41FA5}">
                      <a16:colId xmlns:a16="http://schemas.microsoft.com/office/drawing/2014/main" val="3175076579"/>
                    </a:ext>
                  </a:extLst>
                </a:gridCol>
                <a:gridCol w="744378">
                  <a:extLst>
                    <a:ext uri="{9D8B030D-6E8A-4147-A177-3AD203B41FA5}">
                      <a16:colId xmlns:a16="http://schemas.microsoft.com/office/drawing/2014/main" val="2301080567"/>
                    </a:ext>
                  </a:extLst>
                </a:gridCol>
                <a:gridCol w="893240">
                  <a:extLst>
                    <a:ext uri="{9D8B030D-6E8A-4147-A177-3AD203B41FA5}">
                      <a16:colId xmlns:a16="http://schemas.microsoft.com/office/drawing/2014/main" val="1466117858"/>
                    </a:ext>
                  </a:extLst>
                </a:gridCol>
                <a:gridCol w="710835">
                  <a:extLst>
                    <a:ext uri="{9D8B030D-6E8A-4147-A177-3AD203B41FA5}">
                      <a16:colId xmlns:a16="http://schemas.microsoft.com/office/drawing/2014/main" val="2482610700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Favorite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Weight (Kg)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Original</a:t>
                      </a:r>
                    </a:p>
                    <a:p>
                      <a:r>
                        <a:rPr lang="en-US" sz="1100" dirty="0"/>
                        <a:t>Residual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new </a:t>
                      </a:r>
                      <a:r>
                        <a:rPr lang="en-US" sz="1100" dirty="0" err="1"/>
                        <a:t>pred</a:t>
                      </a:r>
                      <a:endParaRPr lang="en-US" sz="11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New residual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13780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5286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48619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185125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940008"/>
                  </a:ext>
                </a:extLst>
              </a:tr>
            </a:tbl>
          </a:graphicData>
        </a:graphic>
      </p:graphicFrame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76ACE7-6F5C-4FCF-B8A6-253B2C486D5B}"/>
              </a:ext>
            </a:extLst>
          </p:cNvPr>
          <p:cNvSpPr/>
          <p:nvPr/>
        </p:nvSpPr>
        <p:spPr>
          <a:xfrm>
            <a:off x="2628601" y="3294972"/>
            <a:ext cx="736328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060F8E-40A8-4677-8033-F92BCAD1DA83}"/>
              </a:ext>
            </a:extLst>
          </p:cNvPr>
          <p:cNvSpPr/>
          <p:nvPr/>
        </p:nvSpPr>
        <p:spPr>
          <a:xfrm>
            <a:off x="1327091" y="3285152"/>
            <a:ext cx="130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Average weight</a:t>
            </a:r>
          </a:p>
        </p:txBody>
      </p:sp>
      <p:sp>
        <p:nvSpPr>
          <p:cNvPr id="39" name="Callout: Line with Border and Accent Bar 38">
            <a:extLst>
              <a:ext uri="{FF2B5EF4-FFF2-40B4-BE49-F238E27FC236}">
                <a16:creationId xmlns:a16="http://schemas.microsoft.com/office/drawing/2014/main" id="{C3D9991C-3F8D-4364-B55C-DB1FE662D0F4}"/>
              </a:ext>
            </a:extLst>
          </p:cNvPr>
          <p:cNvSpPr/>
          <p:nvPr/>
        </p:nvSpPr>
        <p:spPr>
          <a:xfrm>
            <a:off x="6230318" y="1373115"/>
            <a:ext cx="2798464" cy="942675"/>
          </a:xfrm>
          <a:prstGeom prst="accentBorderCallout1">
            <a:avLst>
              <a:gd name="adj1" fmla="val 18750"/>
              <a:gd name="adj2" fmla="val -8333"/>
              <a:gd name="adj3" fmla="val 18788"/>
              <a:gd name="adj4" fmla="val -385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new Residuals are all smaller than before, so we have taken a small step in the right direction</a:t>
            </a:r>
          </a:p>
        </p:txBody>
      </p:sp>
    </p:spTree>
    <p:extLst>
      <p:ext uri="{BB962C8B-B14F-4D97-AF65-F5344CB8AC3E}">
        <p14:creationId xmlns:p14="http://schemas.microsoft.com/office/powerpoint/2010/main" val="3052163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97992-964B-4764-888D-81B8FCFD6FD5}"/>
              </a:ext>
            </a:extLst>
          </p:cNvPr>
          <p:cNvSpPr/>
          <p:nvPr/>
        </p:nvSpPr>
        <p:spPr>
          <a:xfrm>
            <a:off x="2143011" y="1155225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Gender=F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DEFFDCA-8139-4D06-A725-07F42F4AF368}"/>
              </a:ext>
            </a:extLst>
          </p:cNvPr>
          <p:cNvSpPr/>
          <p:nvPr/>
        </p:nvSpPr>
        <p:spPr>
          <a:xfrm>
            <a:off x="1247658" y="1760950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Height&lt;1.6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940E97-B9D1-407E-B73E-E9656F837850}"/>
              </a:ext>
            </a:extLst>
          </p:cNvPr>
          <p:cNvSpPr/>
          <p:nvPr/>
        </p:nvSpPr>
        <p:spPr>
          <a:xfrm>
            <a:off x="2976235" y="1760949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Color Not Blue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D04BCC-AF22-4B33-ACF5-AFD3F59502F0}"/>
              </a:ext>
            </a:extLst>
          </p:cNvPr>
          <p:cNvSpPr/>
          <p:nvPr/>
        </p:nvSpPr>
        <p:spPr>
          <a:xfrm>
            <a:off x="263287" y="2413212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-14.2, -15.2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C5445-2D9A-46BD-A329-0B2C6ABD8CAD}"/>
              </a:ext>
            </a:extLst>
          </p:cNvPr>
          <p:cNvSpPr/>
          <p:nvPr/>
        </p:nvSpPr>
        <p:spPr>
          <a:xfrm>
            <a:off x="1522809" y="2394325"/>
            <a:ext cx="683813" cy="2935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D40465-9EB3-489B-BB8A-043D248D48F3}"/>
              </a:ext>
            </a:extLst>
          </p:cNvPr>
          <p:cNvCxnSpPr>
            <a:stCxn id="6" idx="2"/>
          </p:cNvCxnSpPr>
          <p:nvPr/>
        </p:nvCxnSpPr>
        <p:spPr>
          <a:xfrm flipH="1">
            <a:off x="1999888" y="1429862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ACF660-7256-4E1D-932A-6E1EA38AF17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874531" y="1429862"/>
            <a:ext cx="698052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2D9DA3-BB8C-4FAB-A693-6D9093271CDE}"/>
              </a:ext>
            </a:extLst>
          </p:cNvPr>
          <p:cNvCxnSpPr/>
          <p:nvPr/>
        </p:nvCxnSpPr>
        <p:spPr>
          <a:xfrm flipH="1">
            <a:off x="1015251" y="2035586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4E1E4-399C-4D70-B33C-816D6541AC38}"/>
              </a:ext>
            </a:extLst>
          </p:cNvPr>
          <p:cNvCxnSpPr>
            <a:cxnSpLocks/>
          </p:cNvCxnSpPr>
          <p:nvPr/>
        </p:nvCxnSpPr>
        <p:spPr>
          <a:xfrm>
            <a:off x="1929805" y="2049984"/>
            <a:ext cx="211542" cy="316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1A6101-82DA-487C-B45B-5DB31E38F76A}"/>
              </a:ext>
            </a:extLst>
          </p:cNvPr>
          <p:cNvSpPr/>
          <p:nvPr/>
        </p:nvSpPr>
        <p:spPr>
          <a:xfrm>
            <a:off x="2379887" y="2407575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1.8, 5.8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11A1121-53FD-4070-B44C-5A2A6411C79D}"/>
              </a:ext>
            </a:extLst>
          </p:cNvPr>
          <p:cNvSpPr/>
          <p:nvPr/>
        </p:nvSpPr>
        <p:spPr>
          <a:xfrm>
            <a:off x="3639409" y="2388688"/>
            <a:ext cx="683813" cy="293524"/>
          </a:xfrm>
          <a:prstGeom prst="roundRect">
            <a:avLst/>
          </a:prstGeom>
          <a:solidFill>
            <a:srgbClr val="92D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16.8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DE52F9-E9DC-4150-A626-AB769E9E1D75}"/>
              </a:ext>
            </a:extLst>
          </p:cNvPr>
          <p:cNvCxnSpPr>
            <a:cxnSpLocks/>
          </p:cNvCxnSpPr>
          <p:nvPr/>
        </p:nvCxnSpPr>
        <p:spPr>
          <a:xfrm flipH="1">
            <a:off x="3131852" y="2092036"/>
            <a:ext cx="283368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42A974-1419-4DDD-935B-CC8B286F446B}"/>
              </a:ext>
            </a:extLst>
          </p:cNvPr>
          <p:cNvCxnSpPr>
            <a:cxnSpLocks/>
          </p:cNvCxnSpPr>
          <p:nvPr/>
        </p:nvCxnSpPr>
        <p:spPr>
          <a:xfrm>
            <a:off x="3572583" y="2092036"/>
            <a:ext cx="685364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4E18E3-EAA3-4469-860C-16E036516FC8}"/>
              </a:ext>
            </a:extLst>
          </p:cNvPr>
          <p:cNvSpPr/>
          <p:nvPr/>
        </p:nvSpPr>
        <p:spPr>
          <a:xfrm>
            <a:off x="263287" y="2936400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-14.7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E9800A3-8CB2-451C-B0C0-82431429D3D9}"/>
              </a:ext>
            </a:extLst>
          </p:cNvPr>
          <p:cNvSpPr/>
          <p:nvPr/>
        </p:nvSpPr>
        <p:spPr>
          <a:xfrm>
            <a:off x="2379887" y="2936401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3.8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0D9A48-2FF4-423D-AA4A-BA4394626B5E}"/>
              </a:ext>
            </a:extLst>
          </p:cNvPr>
          <p:cNvCxnSpPr>
            <a:stCxn id="20" idx="2"/>
            <a:endCxn id="50" idx="0"/>
          </p:cNvCxnSpPr>
          <p:nvPr/>
        </p:nvCxnSpPr>
        <p:spPr>
          <a:xfrm>
            <a:off x="859635" y="2687849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F23A93-1607-4316-9818-B8AA213AF88B}"/>
              </a:ext>
            </a:extLst>
          </p:cNvPr>
          <p:cNvCxnSpPr/>
          <p:nvPr/>
        </p:nvCxnSpPr>
        <p:spPr>
          <a:xfrm>
            <a:off x="2976235" y="2687849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5AB0C00-7125-4239-B635-CF9FB1A74E7B}"/>
              </a:ext>
            </a:extLst>
          </p:cNvPr>
          <p:cNvSpPr/>
          <p:nvPr/>
        </p:nvSpPr>
        <p:spPr>
          <a:xfrm>
            <a:off x="194066" y="2660582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A6E400-8C97-4852-AA12-67535FC61042}"/>
              </a:ext>
            </a:extLst>
          </p:cNvPr>
          <p:cNvSpPr/>
          <p:nvPr/>
        </p:nvSpPr>
        <p:spPr>
          <a:xfrm>
            <a:off x="2285993" y="2634759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BA81D3E-FBDF-437F-B1B5-EFD1CCD595CD}"/>
              </a:ext>
            </a:extLst>
          </p:cNvPr>
          <p:cNvSpPr/>
          <p:nvPr/>
        </p:nvSpPr>
        <p:spPr>
          <a:xfrm>
            <a:off x="6909014" y="1155224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Gender=F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DFEF37-1C07-4B30-A7C5-0836530AF356}"/>
              </a:ext>
            </a:extLst>
          </p:cNvPr>
          <p:cNvSpPr/>
          <p:nvPr/>
        </p:nvSpPr>
        <p:spPr>
          <a:xfrm>
            <a:off x="6013661" y="1760949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Height&lt;1.6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C44009D-D0D6-47E6-8175-D290CEC9CCF5}"/>
              </a:ext>
            </a:extLst>
          </p:cNvPr>
          <p:cNvSpPr/>
          <p:nvPr/>
        </p:nvSpPr>
        <p:spPr>
          <a:xfrm>
            <a:off x="7742238" y="1760948"/>
            <a:ext cx="1192696" cy="2746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Color Not Blue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AF2CB64-E039-4FA6-AA20-BB79593C5932}"/>
              </a:ext>
            </a:extLst>
          </p:cNvPr>
          <p:cNvSpPr/>
          <p:nvPr/>
        </p:nvSpPr>
        <p:spPr>
          <a:xfrm>
            <a:off x="5029290" y="2413211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-13,68, -12.78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A39C7-9A60-42A5-B6E5-F1FBE41EE115}"/>
              </a:ext>
            </a:extLst>
          </p:cNvPr>
          <p:cNvSpPr/>
          <p:nvPr/>
        </p:nvSpPr>
        <p:spPr>
          <a:xfrm>
            <a:off x="6288812" y="2394324"/>
            <a:ext cx="683813" cy="2935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4.32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ADBA3D-9BBF-4FED-9500-D9F820198FA7}"/>
              </a:ext>
            </a:extLst>
          </p:cNvPr>
          <p:cNvCxnSpPr>
            <a:stCxn id="36" idx="2"/>
          </p:cNvCxnSpPr>
          <p:nvPr/>
        </p:nvCxnSpPr>
        <p:spPr>
          <a:xfrm flipH="1">
            <a:off x="6765891" y="1429861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423D4C-1640-400B-BEE6-34693C9BC2F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640534" y="1429861"/>
            <a:ext cx="698052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CE0EEA-6F68-4E30-BB31-72D6C27F7935}"/>
              </a:ext>
            </a:extLst>
          </p:cNvPr>
          <p:cNvCxnSpPr/>
          <p:nvPr/>
        </p:nvCxnSpPr>
        <p:spPr>
          <a:xfrm flipH="1">
            <a:off x="5781254" y="2035585"/>
            <a:ext cx="739471" cy="33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6A07BE-9D01-4100-A00F-EAD01629D290}"/>
              </a:ext>
            </a:extLst>
          </p:cNvPr>
          <p:cNvCxnSpPr>
            <a:cxnSpLocks/>
          </p:cNvCxnSpPr>
          <p:nvPr/>
        </p:nvCxnSpPr>
        <p:spPr>
          <a:xfrm>
            <a:off x="6695808" y="2049983"/>
            <a:ext cx="211542" cy="316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246057A-792D-444A-8645-00BA02DD96AE}"/>
              </a:ext>
            </a:extLst>
          </p:cNvPr>
          <p:cNvSpPr/>
          <p:nvPr/>
        </p:nvSpPr>
        <p:spPr>
          <a:xfrm>
            <a:off x="7145890" y="2407574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1.62, 5.22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458FD77-DB7C-4BFC-95F8-9429DAD21AE1}"/>
              </a:ext>
            </a:extLst>
          </p:cNvPr>
          <p:cNvSpPr/>
          <p:nvPr/>
        </p:nvSpPr>
        <p:spPr>
          <a:xfrm>
            <a:off x="8405412" y="2388687"/>
            <a:ext cx="683813" cy="293524"/>
          </a:xfrm>
          <a:prstGeom prst="roundRect">
            <a:avLst/>
          </a:prstGeom>
          <a:solidFill>
            <a:srgbClr val="92D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15.12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BB2F50-CC57-4963-A6BE-415B74766FCD}"/>
              </a:ext>
            </a:extLst>
          </p:cNvPr>
          <p:cNvCxnSpPr>
            <a:cxnSpLocks/>
          </p:cNvCxnSpPr>
          <p:nvPr/>
        </p:nvCxnSpPr>
        <p:spPr>
          <a:xfrm flipH="1">
            <a:off x="7897855" y="2092035"/>
            <a:ext cx="283368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2627CF-D665-4B7A-8E79-B07DBA62F17F}"/>
              </a:ext>
            </a:extLst>
          </p:cNvPr>
          <p:cNvCxnSpPr>
            <a:cxnSpLocks/>
          </p:cNvCxnSpPr>
          <p:nvPr/>
        </p:nvCxnSpPr>
        <p:spPr>
          <a:xfrm>
            <a:off x="8338586" y="2092035"/>
            <a:ext cx="685364" cy="28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35FC3CF-2C64-4AE6-9849-FB0439FC4731}"/>
              </a:ext>
            </a:extLst>
          </p:cNvPr>
          <p:cNvSpPr/>
          <p:nvPr/>
        </p:nvSpPr>
        <p:spPr>
          <a:xfrm>
            <a:off x="5029290" y="2936399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-13.23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179725A-CCA2-4A5A-9CF1-A0749E349705}"/>
              </a:ext>
            </a:extLst>
          </p:cNvPr>
          <p:cNvSpPr/>
          <p:nvPr/>
        </p:nvSpPr>
        <p:spPr>
          <a:xfrm>
            <a:off x="7145890" y="2936400"/>
            <a:ext cx="1192696" cy="274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3.42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94CEFD-01AB-4728-AF77-DB554946AB02}"/>
              </a:ext>
            </a:extLst>
          </p:cNvPr>
          <p:cNvCxnSpPr>
            <a:stCxn id="41" idx="2"/>
            <a:endCxn id="58" idx="0"/>
          </p:cNvCxnSpPr>
          <p:nvPr/>
        </p:nvCxnSpPr>
        <p:spPr>
          <a:xfrm>
            <a:off x="5625638" y="2687848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D747C8-26CE-45FD-B9BD-6DEDF686D3EB}"/>
              </a:ext>
            </a:extLst>
          </p:cNvPr>
          <p:cNvCxnSpPr/>
          <p:nvPr/>
        </p:nvCxnSpPr>
        <p:spPr>
          <a:xfrm>
            <a:off x="7742238" y="2687848"/>
            <a:ext cx="0" cy="2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B0B58ED-C24B-4CB7-AACB-5E94ABACE646}"/>
              </a:ext>
            </a:extLst>
          </p:cNvPr>
          <p:cNvSpPr/>
          <p:nvPr/>
        </p:nvSpPr>
        <p:spPr>
          <a:xfrm>
            <a:off x="4960069" y="2660581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29EC561-A652-4BAD-B4AB-AAD70955DAAA}"/>
              </a:ext>
            </a:extLst>
          </p:cNvPr>
          <p:cNvSpPr/>
          <p:nvPr/>
        </p:nvSpPr>
        <p:spPr>
          <a:xfrm>
            <a:off x="7051996" y="2634758"/>
            <a:ext cx="75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averaging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931FEA-AB8D-412A-BDFB-1262AC68A76A}"/>
              </a:ext>
            </a:extLst>
          </p:cNvPr>
          <p:cNvSpPr/>
          <p:nvPr/>
        </p:nvSpPr>
        <p:spPr>
          <a:xfrm>
            <a:off x="2440354" y="867814"/>
            <a:ext cx="734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Tree - 1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6056F0-E023-426F-B5E9-94706E9DDC6D}"/>
              </a:ext>
            </a:extLst>
          </p:cNvPr>
          <p:cNvSpPr/>
          <p:nvPr/>
        </p:nvSpPr>
        <p:spPr>
          <a:xfrm>
            <a:off x="7086600" y="867814"/>
            <a:ext cx="734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Tree - 2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CBDC5-C8B6-4B89-BF9F-20FBA3D37010}"/>
              </a:ext>
            </a:extLst>
          </p:cNvPr>
          <p:cNvSpPr txBox="1"/>
          <p:nvPr/>
        </p:nvSpPr>
        <p:spPr>
          <a:xfrm>
            <a:off x="207391" y="3326455"/>
            <a:ext cx="8652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Combine the </a:t>
            </a:r>
            <a:r>
              <a:rPr lang="en-US" sz="1400" b="1" dirty="0"/>
              <a:t>new</a:t>
            </a:r>
            <a:r>
              <a:rPr lang="en-US" sz="1400" dirty="0"/>
              <a:t> tree with the </a:t>
            </a:r>
            <a:r>
              <a:rPr lang="en-US" sz="1400" b="1" dirty="0"/>
              <a:t>previous</a:t>
            </a:r>
            <a:r>
              <a:rPr lang="en-US" sz="1400" dirty="0"/>
              <a:t> tree and the </a:t>
            </a:r>
            <a:r>
              <a:rPr lang="en-US" sz="1400" b="1" dirty="0"/>
              <a:t>initial leaf</a:t>
            </a:r>
            <a:r>
              <a:rPr lang="en-US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We scale all of the trees by the same learning rate which we set to 0.1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Add all pieces together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71.2 + 0.1 * 16.8 + 0.1 * 15.12 = 74.4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38E2E7D-9C86-4427-9CF0-B6808EC6D8EF}"/>
              </a:ext>
            </a:extLst>
          </p:cNvPr>
          <p:cNvSpPr/>
          <p:nvPr/>
        </p:nvSpPr>
        <p:spPr>
          <a:xfrm>
            <a:off x="161592" y="1381281"/>
            <a:ext cx="736328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21F8FB-8904-49A3-8AF0-C049A8A465A9}"/>
              </a:ext>
            </a:extLst>
          </p:cNvPr>
          <p:cNvSpPr/>
          <p:nvPr/>
        </p:nvSpPr>
        <p:spPr>
          <a:xfrm>
            <a:off x="64752" y="1106298"/>
            <a:ext cx="873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Initial leaf</a:t>
            </a:r>
          </a:p>
        </p:txBody>
      </p:sp>
    </p:spTree>
    <p:extLst>
      <p:ext uri="{BB962C8B-B14F-4D97-AF65-F5344CB8AC3E}">
        <p14:creationId xmlns:p14="http://schemas.microsoft.com/office/powerpoint/2010/main" val="3498145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9D5A-2752-4704-9700-0BB0B95B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50151-FCE5-4504-A861-742DE92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85FBD-3381-425C-94F2-421F118B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8CF6A8-A0DE-4037-960B-D32E60F54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33921"/>
              </p:ext>
            </p:extLst>
          </p:nvPr>
        </p:nvGraphicFramePr>
        <p:xfrm>
          <a:off x="131736" y="957413"/>
          <a:ext cx="8229599" cy="2173605"/>
        </p:xfrm>
        <a:graphic>
          <a:graphicData uri="http://schemas.openxmlformats.org/drawingml/2006/table">
            <a:tbl>
              <a:tblPr firstRow="1" bandRow="1"/>
              <a:tblGrid>
                <a:gridCol w="888657">
                  <a:extLst>
                    <a:ext uri="{9D8B030D-6E8A-4147-A177-3AD203B41FA5}">
                      <a16:colId xmlns:a16="http://schemas.microsoft.com/office/drawing/2014/main" val="4151158883"/>
                    </a:ext>
                  </a:extLst>
                </a:gridCol>
                <a:gridCol w="1056867">
                  <a:extLst>
                    <a:ext uri="{9D8B030D-6E8A-4147-A177-3AD203B41FA5}">
                      <a16:colId xmlns:a16="http://schemas.microsoft.com/office/drawing/2014/main" val="2347288839"/>
                    </a:ext>
                  </a:extLst>
                </a:gridCol>
                <a:gridCol w="990218">
                  <a:extLst>
                    <a:ext uri="{9D8B030D-6E8A-4147-A177-3AD203B41FA5}">
                      <a16:colId xmlns:a16="http://schemas.microsoft.com/office/drawing/2014/main" val="3929571403"/>
                    </a:ext>
                  </a:extLst>
                </a:gridCol>
                <a:gridCol w="914047">
                  <a:extLst>
                    <a:ext uri="{9D8B030D-6E8A-4147-A177-3AD203B41FA5}">
                      <a16:colId xmlns:a16="http://schemas.microsoft.com/office/drawing/2014/main" val="684297435"/>
                    </a:ext>
                  </a:extLst>
                </a:gridCol>
                <a:gridCol w="914047">
                  <a:extLst>
                    <a:ext uri="{9D8B030D-6E8A-4147-A177-3AD203B41FA5}">
                      <a16:colId xmlns:a16="http://schemas.microsoft.com/office/drawing/2014/main" val="2936990833"/>
                    </a:ext>
                  </a:extLst>
                </a:gridCol>
                <a:gridCol w="710926">
                  <a:extLst>
                    <a:ext uri="{9D8B030D-6E8A-4147-A177-3AD203B41FA5}">
                      <a16:colId xmlns:a16="http://schemas.microsoft.com/office/drawing/2014/main" val="1854529209"/>
                    </a:ext>
                  </a:extLst>
                </a:gridCol>
                <a:gridCol w="774401">
                  <a:extLst>
                    <a:ext uri="{9D8B030D-6E8A-4147-A177-3AD203B41FA5}">
                      <a16:colId xmlns:a16="http://schemas.microsoft.com/office/drawing/2014/main" val="2269408517"/>
                    </a:ext>
                  </a:extLst>
                </a:gridCol>
                <a:gridCol w="761706">
                  <a:extLst>
                    <a:ext uri="{9D8B030D-6E8A-4147-A177-3AD203B41FA5}">
                      <a16:colId xmlns:a16="http://schemas.microsoft.com/office/drawing/2014/main" val="1173428308"/>
                    </a:ext>
                  </a:extLst>
                </a:gridCol>
                <a:gridCol w="609365">
                  <a:extLst>
                    <a:ext uri="{9D8B030D-6E8A-4147-A177-3AD203B41FA5}">
                      <a16:colId xmlns:a16="http://schemas.microsoft.com/office/drawing/2014/main" val="2322383827"/>
                    </a:ext>
                  </a:extLst>
                </a:gridCol>
                <a:gridCol w="609365">
                  <a:extLst>
                    <a:ext uri="{9D8B030D-6E8A-4147-A177-3AD203B41FA5}">
                      <a16:colId xmlns:a16="http://schemas.microsoft.com/office/drawing/2014/main" val="4213361386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 Tree-1 and Tree-2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82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Height (m)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88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Favorite Color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88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88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Weight (Kg)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Tree -1 (Prediction)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Original residual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new pred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New residual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new pred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New residual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6481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Blue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05522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Green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78256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Blue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903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7305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Green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517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Blue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Gill Sans MT" panose="020B0502020104020203" pitchFamily="34" charset="0"/>
                        </a:rPr>
                        <a:t>71.2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9899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weight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9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933847"/>
                  </a:ext>
                </a:extLst>
              </a:tr>
            </a:tbl>
          </a:graphicData>
        </a:graphic>
      </p:graphicFrame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207A47FC-6C68-49FE-BB4E-2C45BAF3887E}"/>
              </a:ext>
            </a:extLst>
          </p:cNvPr>
          <p:cNvSpPr/>
          <p:nvPr/>
        </p:nvSpPr>
        <p:spPr>
          <a:xfrm>
            <a:off x="6206561" y="3714749"/>
            <a:ext cx="2798464" cy="942675"/>
          </a:xfrm>
          <a:prstGeom prst="accentBorderCallout1">
            <a:avLst>
              <a:gd name="adj1" fmla="val 18750"/>
              <a:gd name="adj2" fmla="val -8333"/>
              <a:gd name="adj3" fmla="val -120137"/>
              <a:gd name="adj4" fmla="val 403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new Residuals are all smaller than before, so we have taken a small step in the right direction</a:t>
            </a:r>
          </a:p>
        </p:txBody>
      </p:sp>
    </p:spTree>
    <p:extLst>
      <p:ext uri="{BB962C8B-B14F-4D97-AF65-F5344CB8AC3E}">
        <p14:creationId xmlns:p14="http://schemas.microsoft.com/office/powerpoint/2010/main" val="15964527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-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CF780C-3CBA-43D6-B4EA-31D976B03650}"/>
              </a:ext>
            </a:extLst>
          </p:cNvPr>
          <p:cNvGrpSpPr/>
          <p:nvPr/>
        </p:nvGrpSpPr>
        <p:grpSpPr>
          <a:xfrm>
            <a:off x="3045410" y="1017434"/>
            <a:ext cx="2941925" cy="1858562"/>
            <a:chOff x="4960069" y="867814"/>
            <a:chExt cx="4129156" cy="234322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BA81D3E-FBDF-437F-B1B5-EFD1CCD595CD}"/>
                </a:ext>
              </a:extLst>
            </p:cNvPr>
            <p:cNvSpPr/>
            <p:nvPr/>
          </p:nvSpPr>
          <p:spPr>
            <a:xfrm>
              <a:off x="6909014" y="1155224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Gender=F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EDFEF37-1C07-4B30-A7C5-0836530AF356}"/>
                </a:ext>
              </a:extLst>
            </p:cNvPr>
            <p:cNvSpPr/>
            <p:nvPr/>
          </p:nvSpPr>
          <p:spPr>
            <a:xfrm>
              <a:off x="6013661" y="1760949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Height&lt;1.6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44009D-D0D6-47E6-8175-D290CEC9CCF5}"/>
                </a:ext>
              </a:extLst>
            </p:cNvPr>
            <p:cNvSpPr/>
            <p:nvPr/>
          </p:nvSpPr>
          <p:spPr>
            <a:xfrm>
              <a:off x="7742238" y="1760948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Color Not Blue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AF2CB64-E039-4FA6-AA20-BB79593C5932}"/>
                </a:ext>
              </a:extLst>
            </p:cNvPr>
            <p:cNvSpPr/>
            <p:nvPr/>
          </p:nvSpPr>
          <p:spPr>
            <a:xfrm>
              <a:off x="5029290" y="2413211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-13,68, -12.78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A6A39C7-9A60-42A5-B6E5-F1FBE41EE115}"/>
                </a:ext>
              </a:extLst>
            </p:cNvPr>
            <p:cNvSpPr/>
            <p:nvPr/>
          </p:nvSpPr>
          <p:spPr>
            <a:xfrm>
              <a:off x="6288812" y="2394324"/>
              <a:ext cx="683813" cy="29352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4.32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ADBA3D-9BBF-4FED-9500-D9F820198FA7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6765891" y="1429861"/>
              <a:ext cx="739471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423D4C-1640-400B-BEE6-34693C9BC2F9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0534" y="1429861"/>
              <a:ext cx="698052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FCE0EEA-6F68-4E30-BB31-72D6C27F7935}"/>
                </a:ext>
              </a:extLst>
            </p:cNvPr>
            <p:cNvCxnSpPr/>
            <p:nvPr/>
          </p:nvCxnSpPr>
          <p:spPr>
            <a:xfrm flipH="1">
              <a:off x="5781254" y="2035585"/>
              <a:ext cx="739471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6A07BE-9D01-4100-A00F-EAD01629D290}"/>
                </a:ext>
              </a:extLst>
            </p:cNvPr>
            <p:cNvCxnSpPr>
              <a:cxnSpLocks/>
            </p:cNvCxnSpPr>
            <p:nvPr/>
          </p:nvCxnSpPr>
          <p:spPr>
            <a:xfrm>
              <a:off x="6695808" y="2049983"/>
              <a:ext cx="211542" cy="316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246057A-792D-444A-8645-00BA02DD96AE}"/>
                </a:ext>
              </a:extLst>
            </p:cNvPr>
            <p:cNvSpPr/>
            <p:nvPr/>
          </p:nvSpPr>
          <p:spPr>
            <a:xfrm>
              <a:off x="7145890" y="2407574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1.62, 5.22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5458FD77-DB7C-4BFC-95F8-9429DAD21AE1}"/>
                </a:ext>
              </a:extLst>
            </p:cNvPr>
            <p:cNvSpPr/>
            <p:nvPr/>
          </p:nvSpPr>
          <p:spPr>
            <a:xfrm>
              <a:off x="8405412" y="2388687"/>
              <a:ext cx="683813" cy="293524"/>
            </a:xfrm>
            <a:prstGeom prst="round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15.12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FBB2F50-CC57-4963-A6BE-415B74766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7855" y="2092035"/>
              <a:ext cx="283368" cy="28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2627CF-D665-4B7A-8E79-B07DBA62F17F}"/>
                </a:ext>
              </a:extLst>
            </p:cNvPr>
            <p:cNvCxnSpPr>
              <a:cxnSpLocks/>
            </p:cNvCxnSpPr>
            <p:nvPr/>
          </p:nvCxnSpPr>
          <p:spPr>
            <a:xfrm>
              <a:off x="8338586" y="2092035"/>
              <a:ext cx="685364" cy="28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B35FC3CF-2C64-4AE6-9849-FB0439FC4731}"/>
                </a:ext>
              </a:extLst>
            </p:cNvPr>
            <p:cNvSpPr/>
            <p:nvPr/>
          </p:nvSpPr>
          <p:spPr>
            <a:xfrm>
              <a:off x="5029290" y="2936399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-13.23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179725A-CCA2-4A5A-9CF1-A0749E349705}"/>
                </a:ext>
              </a:extLst>
            </p:cNvPr>
            <p:cNvSpPr/>
            <p:nvPr/>
          </p:nvSpPr>
          <p:spPr>
            <a:xfrm>
              <a:off x="7145890" y="2936400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3.42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994CEFD-01AB-4728-AF77-DB554946AB02}"/>
                </a:ext>
              </a:extLst>
            </p:cNvPr>
            <p:cNvCxnSpPr>
              <a:stCxn id="41" idx="2"/>
              <a:endCxn id="58" idx="0"/>
            </p:cNvCxnSpPr>
            <p:nvPr/>
          </p:nvCxnSpPr>
          <p:spPr>
            <a:xfrm>
              <a:off x="5625638" y="2687848"/>
              <a:ext cx="0" cy="248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1D747C8-26CE-45FD-B9BD-6DEDF686D3EB}"/>
                </a:ext>
              </a:extLst>
            </p:cNvPr>
            <p:cNvCxnSpPr/>
            <p:nvPr/>
          </p:nvCxnSpPr>
          <p:spPr>
            <a:xfrm>
              <a:off x="7742238" y="2687848"/>
              <a:ext cx="0" cy="248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0B58ED-C24B-4CB7-AACB-5E94ABACE646}"/>
                </a:ext>
              </a:extLst>
            </p:cNvPr>
            <p:cNvSpPr/>
            <p:nvPr/>
          </p:nvSpPr>
          <p:spPr>
            <a:xfrm>
              <a:off x="4960069" y="2660581"/>
              <a:ext cx="6190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averaging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29EC561-A652-4BAD-B4AB-AAD70955DAAA}"/>
                </a:ext>
              </a:extLst>
            </p:cNvPr>
            <p:cNvSpPr/>
            <p:nvPr/>
          </p:nvSpPr>
          <p:spPr>
            <a:xfrm>
              <a:off x="7051996" y="2634758"/>
              <a:ext cx="6190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averaging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6056F0-E023-426F-B5E9-94706E9DDC6D}"/>
                </a:ext>
              </a:extLst>
            </p:cNvPr>
            <p:cNvSpPr/>
            <p:nvPr/>
          </p:nvSpPr>
          <p:spPr>
            <a:xfrm>
              <a:off x="7086600" y="867814"/>
              <a:ext cx="6142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/>
                <a:t>Tree - 2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7DCBDC5-C8B6-4B89-BF9F-20FBA3D37010}"/>
              </a:ext>
            </a:extLst>
          </p:cNvPr>
          <p:cNvSpPr txBox="1"/>
          <p:nvPr/>
        </p:nvSpPr>
        <p:spPr>
          <a:xfrm>
            <a:off x="200835" y="3058034"/>
            <a:ext cx="8652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Combine the </a:t>
            </a:r>
            <a:r>
              <a:rPr lang="en-US" sz="1400" b="1" dirty="0"/>
              <a:t>new</a:t>
            </a:r>
            <a:r>
              <a:rPr lang="en-US" sz="1400" dirty="0"/>
              <a:t> tree with the </a:t>
            </a:r>
            <a:r>
              <a:rPr lang="en-US" sz="1400" b="1" dirty="0"/>
              <a:t>previous</a:t>
            </a:r>
            <a:r>
              <a:rPr lang="en-US" sz="1400" dirty="0"/>
              <a:t> 2 trees and the </a:t>
            </a:r>
            <a:r>
              <a:rPr lang="en-US" sz="1400" b="1" dirty="0"/>
              <a:t>initial leaf</a:t>
            </a:r>
            <a:r>
              <a:rPr lang="en-US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We scale all of the trees by the same learning rate which we set to 0.1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Add all pieces together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71.2 + 0.1 * 16.8 + 0.1 * 15.12 + 0.1 * 13.64 = ?? (check if this is closer to the fit)</a:t>
            </a:r>
          </a:p>
          <a:p>
            <a:pPr marL="742950" lvl="1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We keep making trees until we reach the maximum specified or adding additional trees does not significantly reduce the size of the residuals</a:t>
            </a:r>
          </a:p>
          <a:p>
            <a:endParaRPr lang="en-US" sz="14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38E2E7D-9C86-4427-9CF0-B6808EC6D8EF}"/>
              </a:ext>
            </a:extLst>
          </p:cNvPr>
          <p:cNvSpPr/>
          <p:nvPr/>
        </p:nvSpPr>
        <p:spPr>
          <a:xfrm>
            <a:off x="70057" y="1221369"/>
            <a:ext cx="509526" cy="2126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71.2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CB2A37-041F-48A9-A09C-1F7BB1D88F36}"/>
              </a:ext>
            </a:extLst>
          </p:cNvPr>
          <p:cNvGrpSpPr/>
          <p:nvPr/>
        </p:nvGrpSpPr>
        <p:grpSpPr>
          <a:xfrm>
            <a:off x="13626" y="980225"/>
            <a:ext cx="2849350" cy="1851606"/>
            <a:chOff x="1157" y="819760"/>
            <a:chExt cx="4322065" cy="239127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C697992-964B-4764-888D-81B8FCFD6FD5}"/>
                </a:ext>
              </a:extLst>
            </p:cNvPr>
            <p:cNvSpPr/>
            <p:nvPr/>
          </p:nvSpPr>
          <p:spPr>
            <a:xfrm>
              <a:off x="2143011" y="1155225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Gender=F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EFFDCA-8139-4D06-A725-07F42F4AF368}"/>
                </a:ext>
              </a:extLst>
            </p:cNvPr>
            <p:cNvSpPr/>
            <p:nvPr/>
          </p:nvSpPr>
          <p:spPr>
            <a:xfrm>
              <a:off x="1247658" y="1760950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Height&lt;1.6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940E97-B9D1-407E-B73E-E9656F837850}"/>
                </a:ext>
              </a:extLst>
            </p:cNvPr>
            <p:cNvSpPr/>
            <p:nvPr/>
          </p:nvSpPr>
          <p:spPr>
            <a:xfrm>
              <a:off x="2976235" y="1760949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Color Not Blue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7D04BCC-AF22-4B33-ACF5-AFD3F59502F0}"/>
                </a:ext>
              </a:extLst>
            </p:cNvPr>
            <p:cNvSpPr/>
            <p:nvPr/>
          </p:nvSpPr>
          <p:spPr>
            <a:xfrm>
              <a:off x="263287" y="2413212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-14.2, -15.2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B6C5445-2D9A-46BD-A329-0B2C6ABD8CAD}"/>
                </a:ext>
              </a:extLst>
            </p:cNvPr>
            <p:cNvSpPr/>
            <p:nvPr/>
          </p:nvSpPr>
          <p:spPr>
            <a:xfrm>
              <a:off x="1522809" y="2394325"/>
              <a:ext cx="683813" cy="29352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4.8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D40465-9EB3-489B-BB8A-043D248D48F3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1999888" y="1429862"/>
              <a:ext cx="739471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ACF660-7256-4E1D-932A-6E1EA38AF17F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2874531" y="1429862"/>
              <a:ext cx="698052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D2D9DA3-BB8C-4FAB-A693-6D9093271CDE}"/>
                </a:ext>
              </a:extLst>
            </p:cNvPr>
            <p:cNvCxnSpPr/>
            <p:nvPr/>
          </p:nvCxnSpPr>
          <p:spPr>
            <a:xfrm flipH="1">
              <a:off x="1015251" y="2035586"/>
              <a:ext cx="739471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14E1E4-399C-4D70-B33C-816D6541AC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9805" y="2049984"/>
              <a:ext cx="211542" cy="316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31A6101-82DA-487C-B45B-5DB31E38F76A}"/>
                </a:ext>
              </a:extLst>
            </p:cNvPr>
            <p:cNvSpPr/>
            <p:nvPr/>
          </p:nvSpPr>
          <p:spPr>
            <a:xfrm>
              <a:off x="2379887" y="2407575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1.8, 5.8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11A1121-53FD-4070-B44C-5A2A6411C79D}"/>
                </a:ext>
              </a:extLst>
            </p:cNvPr>
            <p:cNvSpPr/>
            <p:nvPr/>
          </p:nvSpPr>
          <p:spPr>
            <a:xfrm>
              <a:off x="3639409" y="2388688"/>
              <a:ext cx="683813" cy="293524"/>
            </a:xfrm>
            <a:prstGeom prst="round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16.8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3DE52F9-E9DC-4150-A626-AB769E9E1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852" y="2092036"/>
              <a:ext cx="283368" cy="28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A42A974-1419-4DDD-935B-CC8B286F446B}"/>
                </a:ext>
              </a:extLst>
            </p:cNvPr>
            <p:cNvCxnSpPr>
              <a:cxnSpLocks/>
            </p:cNvCxnSpPr>
            <p:nvPr/>
          </p:nvCxnSpPr>
          <p:spPr>
            <a:xfrm>
              <a:off x="3572583" y="2092036"/>
              <a:ext cx="685364" cy="28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54E18E3-EAA3-4469-860C-16E036516FC8}"/>
                </a:ext>
              </a:extLst>
            </p:cNvPr>
            <p:cNvSpPr/>
            <p:nvPr/>
          </p:nvSpPr>
          <p:spPr>
            <a:xfrm>
              <a:off x="263287" y="2936400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-14.7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E9800A3-8CB2-451C-B0C0-82431429D3D9}"/>
                </a:ext>
              </a:extLst>
            </p:cNvPr>
            <p:cNvSpPr/>
            <p:nvPr/>
          </p:nvSpPr>
          <p:spPr>
            <a:xfrm>
              <a:off x="2379887" y="2936401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3.8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70D9A48-2FF4-423D-AA4A-BA4394626B5E}"/>
                </a:ext>
              </a:extLst>
            </p:cNvPr>
            <p:cNvCxnSpPr>
              <a:stCxn id="20" idx="2"/>
              <a:endCxn id="50" idx="0"/>
            </p:cNvCxnSpPr>
            <p:nvPr/>
          </p:nvCxnSpPr>
          <p:spPr>
            <a:xfrm>
              <a:off x="859635" y="2687849"/>
              <a:ext cx="0" cy="248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2F23A93-1607-4316-9818-B8AA213AF88B}"/>
                </a:ext>
              </a:extLst>
            </p:cNvPr>
            <p:cNvCxnSpPr/>
            <p:nvPr/>
          </p:nvCxnSpPr>
          <p:spPr>
            <a:xfrm>
              <a:off x="2976235" y="2687849"/>
              <a:ext cx="0" cy="248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AB0C00-7125-4239-B635-CF9FB1A74E7B}"/>
                </a:ext>
              </a:extLst>
            </p:cNvPr>
            <p:cNvSpPr/>
            <p:nvPr/>
          </p:nvSpPr>
          <p:spPr>
            <a:xfrm>
              <a:off x="194066" y="2660582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averaging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A6E400-8C97-4852-AA12-67535FC61042}"/>
                </a:ext>
              </a:extLst>
            </p:cNvPr>
            <p:cNvSpPr/>
            <p:nvPr/>
          </p:nvSpPr>
          <p:spPr>
            <a:xfrm>
              <a:off x="2285993" y="263475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averaging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931FEA-AB8D-412A-BDFB-1262AC68A76A}"/>
                </a:ext>
              </a:extLst>
            </p:cNvPr>
            <p:cNvSpPr/>
            <p:nvPr/>
          </p:nvSpPr>
          <p:spPr>
            <a:xfrm>
              <a:off x="2440354" y="867814"/>
              <a:ext cx="5645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/>
                <a:t>Tree - 1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E21F8FB-8904-49A3-8AF0-C049A8A465A9}"/>
                </a:ext>
              </a:extLst>
            </p:cNvPr>
            <p:cNvSpPr/>
            <p:nvPr/>
          </p:nvSpPr>
          <p:spPr>
            <a:xfrm>
              <a:off x="1157" y="819760"/>
              <a:ext cx="57579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Initial leaf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0BD478-3D11-4917-B666-E4D5C491306F}"/>
              </a:ext>
            </a:extLst>
          </p:cNvPr>
          <p:cNvGrpSpPr/>
          <p:nvPr/>
        </p:nvGrpSpPr>
        <p:grpSpPr>
          <a:xfrm>
            <a:off x="6171658" y="1003527"/>
            <a:ext cx="2941925" cy="1858562"/>
            <a:chOff x="4960069" y="867814"/>
            <a:chExt cx="4129156" cy="234322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F89BF85-E2F5-43A2-8512-0FBCDC0FF5FC}"/>
                </a:ext>
              </a:extLst>
            </p:cNvPr>
            <p:cNvSpPr/>
            <p:nvPr/>
          </p:nvSpPr>
          <p:spPr>
            <a:xfrm>
              <a:off x="6909014" y="1155224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Gender=F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EA1EC76A-6C7C-49E2-A274-0A8038891784}"/>
                </a:ext>
              </a:extLst>
            </p:cNvPr>
            <p:cNvSpPr/>
            <p:nvPr/>
          </p:nvSpPr>
          <p:spPr>
            <a:xfrm>
              <a:off x="6013661" y="1760949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Height&lt;1.6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536E58B-4F75-4F88-A228-743265275D76}"/>
                </a:ext>
              </a:extLst>
            </p:cNvPr>
            <p:cNvSpPr/>
            <p:nvPr/>
          </p:nvSpPr>
          <p:spPr>
            <a:xfrm>
              <a:off x="7742238" y="1760948"/>
              <a:ext cx="1192696" cy="2746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Color Not Blue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0DFBA0F-5B89-4499-A5B8-1696CA86BEDF}"/>
                </a:ext>
              </a:extLst>
            </p:cNvPr>
            <p:cNvSpPr/>
            <p:nvPr/>
          </p:nvSpPr>
          <p:spPr>
            <a:xfrm>
              <a:off x="5029290" y="2413211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-12.28, -11.47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E5C022A-61F2-4ABB-BB60-FFFE8F28408D}"/>
                </a:ext>
              </a:extLst>
            </p:cNvPr>
            <p:cNvSpPr/>
            <p:nvPr/>
          </p:nvSpPr>
          <p:spPr>
            <a:xfrm>
              <a:off x="6288812" y="2394324"/>
              <a:ext cx="683813" cy="29352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3.92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062B022-EF2D-4200-ADC1-F48BB3F2F63D}"/>
                </a:ext>
              </a:extLst>
            </p:cNvPr>
            <p:cNvCxnSpPr>
              <a:stCxn id="69" idx="2"/>
            </p:cNvCxnSpPr>
            <p:nvPr/>
          </p:nvCxnSpPr>
          <p:spPr>
            <a:xfrm flipH="1">
              <a:off x="6765891" y="1429861"/>
              <a:ext cx="739471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56577E1-3250-4677-84AA-3C0026EA9394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7640534" y="1429861"/>
              <a:ext cx="698052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9AF63AA-823A-4A7A-B48A-39C5A2E76192}"/>
                </a:ext>
              </a:extLst>
            </p:cNvPr>
            <p:cNvCxnSpPr/>
            <p:nvPr/>
          </p:nvCxnSpPr>
          <p:spPr>
            <a:xfrm flipH="1">
              <a:off x="5781254" y="2035585"/>
              <a:ext cx="739471" cy="3310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1519381-F77F-43A0-9D6A-2E01FDA6602A}"/>
                </a:ext>
              </a:extLst>
            </p:cNvPr>
            <p:cNvCxnSpPr>
              <a:cxnSpLocks/>
            </p:cNvCxnSpPr>
            <p:nvPr/>
          </p:nvCxnSpPr>
          <p:spPr>
            <a:xfrm>
              <a:off x="6695808" y="2049983"/>
              <a:ext cx="211542" cy="316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8EFE0A3-66DB-4E3D-BA76-6B26F9C067A6}"/>
                </a:ext>
              </a:extLst>
            </p:cNvPr>
            <p:cNvSpPr/>
            <p:nvPr/>
          </p:nvSpPr>
          <p:spPr>
            <a:xfrm>
              <a:off x="7145890" y="2407574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1.49, 4.73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42A6A7B-5D1F-444B-85A2-E5C59C6C2474}"/>
                </a:ext>
              </a:extLst>
            </p:cNvPr>
            <p:cNvSpPr/>
            <p:nvPr/>
          </p:nvSpPr>
          <p:spPr>
            <a:xfrm>
              <a:off x="8405412" y="2388687"/>
              <a:ext cx="683813" cy="293524"/>
            </a:xfrm>
            <a:prstGeom prst="round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13.64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4A3C2D0-82C2-48E7-8EF8-6B58CDFA6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7855" y="2092035"/>
              <a:ext cx="283368" cy="28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6633DBD-1240-4566-84EE-51622F60FEBE}"/>
                </a:ext>
              </a:extLst>
            </p:cNvPr>
            <p:cNvCxnSpPr>
              <a:cxnSpLocks/>
            </p:cNvCxnSpPr>
            <p:nvPr/>
          </p:nvCxnSpPr>
          <p:spPr>
            <a:xfrm>
              <a:off x="8338586" y="2092035"/>
              <a:ext cx="685364" cy="28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F7195A5-6665-4B3E-A10F-6C160CCFDE1D}"/>
                </a:ext>
              </a:extLst>
            </p:cNvPr>
            <p:cNvSpPr/>
            <p:nvPr/>
          </p:nvSpPr>
          <p:spPr>
            <a:xfrm>
              <a:off x="5029290" y="2936399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-13.23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49F9ADF1-CFC0-4C3E-8453-C3E65CD5E09C}"/>
                </a:ext>
              </a:extLst>
            </p:cNvPr>
            <p:cNvSpPr/>
            <p:nvPr/>
          </p:nvSpPr>
          <p:spPr>
            <a:xfrm>
              <a:off x="7145890" y="2936400"/>
              <a:ext cx="1192696" cy="27463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3.42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2547E4C-14A5-44AC-9F80-B1CCC3BF5214}"/>
                </a:ext>
              </a:extLst>
            </p:cNvPr>
            <p:cNvCxnSpPr>
              <a:stCxn id="72" idx="2"/>
              <a:endCxn id="82" idx="0"/>
            </p:cNvCxnSpPr>
            <p:nvPr/>
          </p:nvCxnSpPr>
          <p:spPr>
            <a:xfrm>
              <a:off x="5625638" y="2687848"/>
              <a:ext cx="0" cy="248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280E958-B2D1-49F3-B6BA-8512C05313EB}"/>
                </a:ext>
              </a:extLst>
            </p:cNvPr>
            <p:cNvCxnSpPr/>
            <p:nvPr/>
          </p:nvCxnSpPr>
          <p:spPr>
            <a:xfrm>
              <a:off x="7742238" y="2687848"/>
              <a:ext cx="0" cy="248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A889CE-E7DF-4596-AC26-1C2F2C2B547A}"/>
                </a:ext>
              </a:extLst>
            </p:cNvPr>
            <p:cNvSpPr/>
            <p:nvPr/>
          </p:nvSpPr>
          <p:spPr>
            <a:xfrm>
              <a:off x="4960069" y="2660581"/>
              <a:ext cx="6190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averaging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8063678-53B7-4A2B-8B3C-DE959AA1047D}"/>
                </a:ext>
              </a:extLst>
            </p:cNvPr>
            <p:cNvSpPr/>
            <p:nvPr/>
          </p:nvSpPr>
          <p:spPr>
            <a:xfrm>
              <a:off x="7051996" y="2634758"/>
              <a:ext cx="6190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/>
                <a:t>averaging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31D84CD-BC90-4777-93AB-3AE54F49004D}"/>
                </a:ext>
              </a:extLst>
            </p:cNvPr>
            <p:cNvSpPr/>
            <p:nvPr/>
          </p:nvSpPr>
          <p:spPr>
            <a:xfrm>
              <a:off x="7086601" y="867814"/>
              <a:ext cx="862164" cy="2910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/>
                <a:t>Tree - 3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77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AE25-2395-46E3-B9B0-93E8ED38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algorithms in scikit learn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6F6DD-0D81-4C72-9693-C8AABC95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E66D6-5336-4A1B-B743-CB7B2744F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226C9B-5649-4388-8885-2C8012064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244"/>
              </p:ext>
            </p:extLst>
          </p:nvPr>
        </p:nvGraphicFramePr>
        <p:xfrm>
          <a:off x="141610" y="989371"/>
          <a:ext cx="8860779" cy="3113292"/>
        </p:xfrm>
        <a:graphic>
          <a:graphicData uri="http://schemas.openxmlformats.org/drawingml/2006/table">
            <a:tbl>
              <a:tblPr/>
              <a:tblGrid>
                <a:gridCol w="3239685">
                  <a:extLst>
                    <a:ext uri="{9D8B030D-6E8A-4147-A177-3AD203B41FA5}">
                      <a16:colId xmlns:a16="http://schemas.microsoft.com/office/drawing/2014/main" val="1709382939"/>
                    </a:ext>
                  </a:extLst>
                </a:gridCol>
                <a:gridCol w="5621094">
                  <a:extLst>
                    <a:ext uri="{9D8B030D-6E8A-4147-A177-3AD203B41FA5}">
                      <a16:colId xmlns:a16="http://schemas.microsoft.com/office/drawing/2014/main" val="3326551843"/>
                    </a:ext>
                  </a:extLst>
                </a:gridCol>
              </a:tblGrid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</a:t>
                      </a:r>
                      <a:r>
                        <a:rPr lang="en-US" sz="11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AdaBoostClassifier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([…])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An AdaBoost classifier.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97985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</a:t>
                      </a:r>
                      <a:r>
                        <a:rPr lang="en-US" sz="11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AdaBoostRegressor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([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base_estimator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An AdaBoost regressor.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741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ensemble.BaggingClassifier([base_estimator,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 Bagging classifier.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39048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ensemble.BaggingRegressor([base_estimator,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 Bagging regressor.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59137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ensemble.ExtraTreesClassifier([…])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An extra-trees classifier.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00045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ensemble.ExtraTreesRegressor([n_estimators,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An extra-trees regressor.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009882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</a:t>
                      </a:r>
                      <a:r>
                        <a:rPr lang="en-US" sz="11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GradientBoostingClassifier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([loss,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Gradient Boosting for classification.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28921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</a:t>
                      </a:r>
                      <a:r>
                        <a:rPr lang="en-US" sz="11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([loss,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Gradient Boosting for regression.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717904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ensemble.IsolationForest([n_estimators,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Isolation Forest Algorithm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04406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</a:t>
                      </a:r>
                      <a:r>
                        <a:rPr lang="en-US" sz="11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RandomForestClassifier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([…])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 random forest classifier.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882452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</a:t>
                      </a:r>
                      <a:r>
                        <a:rPr lang="en-US" sz="11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RandomForestRegressor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([…])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 random forest regressor.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020521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ensemble.RandomTreesEmbedding([…])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An ensemble of totally random trees.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664379"/>
                  </a:ext>
                </a:extLst>
              </a:tr>
              <a:tr h="239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ensemble.VotingClassifier(estimators[, …])</a:t>
                      </a:r>
                    </a:p>
                  </a:txBody>
                  <a:tcPr marL="9356" marR="9356" marT="93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1D1F22"/>
                          </a:solidFill>
                          <a:effectLst/>
                          <a:latin typeface="Arial" panose="020B0604020202020204" pitchFamily="34" charset="0"/>
                        </a:rPr>
                        <a:t>Soft Voting/Majority Rule classifier for unfitted estimators.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68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296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CD1-A880-4221-AA93-AA00485B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predict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267EE-0124-4D0D-99C3-9FCD7FE5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4663B-F243-4E54-AEE5-6A607E9B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E9F52A-DD06-4073-842E-389E7513CD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3227"/>
              </p:ext>
            </p:extLst>
          </p:nvPr>
        </p:nvGraphicFramePr>
        <p:xfrm>
          <a:off x="184194" y="1056209"/>
          <a:ext cx="29432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r:id="rId3" imgW="2943297" imgH="1057381" progId="Excel.Sheet.12">
                  <p:embed/>
                </p:oleObj>
              </mc:Choice>
              <mc:Fallback>
                <p:oleObj name="Worksheet" r:id="rId3" imgW="2943297" imgH="10573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194" y="1056209"/>
                        <a:ext cx="2943225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7EBC04-F5DC-42F5-A6A8-D12D939ABAA8}"/>
              </a:ext>
            </a:extLst>
          </p:cNvPr>
          <p:cNvSpPr txBox="1"/>
          <p:nvPr/>
        </p:nvSpPr>
        <p:spPr>
          <a:xfrm>
            <a:off x="184194" y="2473147"/>
            <a:ext cx="8652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New samples for test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Start with initial leaf = 71.2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+ tree 1 residual * learning rate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+ tree 2 residual * learning rate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+ tree 3 residual * learning rate … …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61479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03DC-9877-4959-B42B-40927118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Maths of gradient boosting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BB206-BDCC-4D19-99B9-B427330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EC5D5-ACA9-42D7-9AB8-2C8A0BE11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AA94CC-AD46-4266-8CE7-E5DAEA170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66759"/>
              </p:ext>
            </p:extLst>
          </p:nvPr>
        </p:nvGraphicFramePr>
        <p:xfrm>
          <a:off x="420617" y="1028280"/>
          <a:ext cx="3566983" cy="1300737"/>
        </p:xfrm>
        <a:graphic>
          <a:graphicData uri="http://schemas.openxmlformats.org/drawingml/2006/table">
            <a:tbl>
              <a:tblPr firstRow="1" bandRow="1">
                <a:tableStyleId>{1E5458E1-0376-4910-A6E8-49B6F46B1678}</a:tableStyleId>
              </a:tblPr>
              <a:tblGrid>
                <a:gridCol w="644878">
                  <a:extLst>
                    <a:ext uri="{9D8B030D-6E8A-4147-A177-3AD203B41FA5}">
                      <a16:colId xmlns:a16="http://schemas.microsoft.com/office/drawing/2014/main" val="1292427230"/>
                    </a:ext>
                  </a:extLst>
                </a:gridCol>
                <a:gridCol w="812815">
                  <a:extLst>
                    <a:ext uri="{9D8B030D-6E8A-4147-A177-3AD203B41FA5}">
                      <a16:colId xmlns:a16="http://schemas.microsoft.com/office/drawing/2014/main" val="4136548620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3053573203"/>
                    </a:ext>
                  </a:extLst>
                </a:gridCol>
                <a:gridCol w="1383802">
                  <a:extLst>
                    <a:ext uri="{9D8B030D-6E8A-4147-A177-3AD203B41FA5}">
                      <a16:colId xmlns:a16="http://schemas.microsoft.com/office/drawing/2014/main" val="1253477147"/>
                    </a:ext>
                  </a:extLst>
                </a:gridCol>
              </a:tblGrid>
              <a:tr h="346659">
                <a:tc>
                  <a:txBody>
                    <a:bodyPr/>
                    <a:lstStyle/>
                    <a:p>
                      <a:r>
                        <a:rPr lang="en-US" sz="1200" dirty="0"/>
                        <a:t>Height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Favorite Color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66015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262774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04640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908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D335374-B984-4430-8587-7E7B212F71A0}"/>
              </a:ext>
            </a:extLst>
          </p:cNvPr>
          <p:cNvSpPr/>
          <p:nvPr/>
        </p:nvSpPr>
        <p:spPr>
          <a:xfrm>
            <a:off x="420617" y="1495322"/>
            <a:ext cx="2183027" cy="255373"/>
          </a:xfrm>
          <a:prstGeom prst="rect">
            <a:avLst/>
          </a:prstGeom>
          <a:solidFill>
            <a:srgbClr val="00B0F0">
              <a:alpha val="32000"/>
            </a:srgb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869BB5-BE45-4456-9787-939F9E493F31}"/>
              </a:ext>
            </a:extLst>
          </p:cNvPr>
          <p:cNvSpPr/>
          <p:nvPr/>
        </p:nvSpPr>
        <p:spPr>
          <a:xfrm>
            <a:off x="2603644" y="2034897"/>
            <a:ext cx="1383956" cy="255373"/>
          </a:xfrm>
          <a:prstGeom prst="rect">
            <a:avLst/>
          </a:prstGeom>
          <a:solidFill>
            <a:srgbClr val="92D050">
              <a:alpha val="32000"/>
            </a:srgb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50ADE-8164-422A-9A85-F326193CC9E7}"/>
              </a:ext>
            </a:extLst>
          </p:cNvPr>
          <p:cNvSpPr txBox="1"/>
          <p:nvPr/>
        </p:nvSpPr>
        <p:spPr>
          <a:xfrm>
            <a:off x="0" y="1472661"/>
            <a:ext cx="46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  <a:r>
              <a:rPr lang="en-US" sz="1200" b="1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9279C-582E-4267-AE80-1F009897B29B}"/>
              </a:ext>
            </a:extLst>
          </p:cNvPr>
          <p:cNvSpPr txBox="1"/>
          <p:nvPr/>
        </p:nvSpPr>
        <p:spPr>
          <a:xfrm>
            <a:off x="8726" y="1749660"/>
            <a:ext cx="46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  <a:r>
              <a:rPr lang="en-US" sz="1200" b="1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2871-E2A6-4C33-95C1-E5F44BE561D3}"/>
              </a:ext>
            </a:extLst>
          </p:cNvPr>
          <p:cNvSpPr txBox="1"/>
          <p:nvPr/>
        </p:nvSpPr>
        <p:spPr>
          <a:xfrm>
            <a:off x="17452" y="2026659"/>
            <a:ext cx="46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  <a:r>
              <a:rPr lang="en-US" sz="1200" b="1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7B5DB-5790-49FF-8620-6905E2E086A4}"/>
              </a:ext>
            </a:extLst>
          </p:cNvPr>
          <p:cNvSpPr txBox="1"/>
          <p:nvPr/>
        </p:nvSpPr>
        <p:spPr>
          <a:xfrm>
            <a:off x="3970635" y="1974955"/>
            <a:ext cx="46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  <a:r>
              <a:rPr lang="en-US" sz="1200" b="1" baseline="-25000" dirty="0"/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E300CD-1459-4053-9C89-3479FC49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945" y="1028280"/>
            <a:ext cx="3224981" cy="1423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4C7099-FD4A-4EC4-A351-E13AA6E2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4" y="2853231"/>
            <a:ext cx="3858261" cy="18133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759E59-3F06-48B0-A234-2BF424F53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508" y="2853231"/>
            <a:ext cx="4352119" cy="18133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F9E0DC-D525-4A02-8243-5C6C6D7AE7C1}"/>
              </a:ext>
            </a:extLst>
          </p:cNvPr>
          <p:cNvSpPr txBox="1"/>
          <p:nvPr/>
        </p:nvSpPr>
        <p:spPr>
          <a:xfrm>
            <a:off x="4572000" y="2537804"/>
            <a:ext cx="363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Loss function = ½ * (actual – </a:t>
            </a:r>
            <a:r>
              <a:rPr lang="en-US" sz="1400" dirty="0" err="1"/>
              <a:t>pred</a:t>
            </a:r>
            <a:r>
              <a:rPr lang="en-US" sz="1400" dirty="0"/>
              <a:t>)</a:t>
            </a:r>
            <a:r>
              <a:rPr lang="en-US" sz="14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94589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03DC-9877-4959-B42B-40927118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Maths of gradient boosting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BB206-BDCC-4D19-99B9-B427330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EC5D5-ACA9-42D7-9AB8-2C8A0BE11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B3497-A30D-475B-BACB-A7EFC82BA753}"/>
              </a:ext>
            </a:extLst>
          </p:cNvPr>
          <p:cNvSpPr txBox="1"/>
          <p:nvPr/>
        </p:nvSpPr>
        <p:spPr>
          <a:xfrm>
            <a:off x="123567" y="989090"/>
            <a:ext cx="8880389" cy="288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 1:</a:t>
            </a:r>
          </a:p>
          <a:p>
            <a:endParaRPr lang="en-US" sz="1600" dirty="0"/>
          </a:p>
          <a:p>
            <a:r>
              <a:rPr lang="en-US" sz="1600" dirty="0"/>
              <a:t>[−(88−pred)]+[−(76−pred)]+[−(56−pred)]=0</a:t>
            </a:r>
          </a:p>
          <a:p>
            <a:endParaRPr lang="en-US" sz="1600" dirty="0"/>
          </a:p>
          <a:p>
            <a:r>
              <a:rPr lang="en-US" sz="1600" dirty="0" err="1"/>
              <a:t>pred</a:t>
            </a:r>
            <a:r>
              <a:rPr lang="en-US" sz="1600" dirty="0"/>
              <a:t> + </a:t>
            </a:r>
            <a:r>
              <a:rPr lang="en-US" sz="1600" dirty="0" err="1"/>
              <a:t>pred</a:t>
            </a:r>
            <a:r>
              <a:rPr lang="en-US" sz="1600" dirty="0"/>
              <a:t> + </a:t>
            </a:r>
            <a:r>
              <a:rPr lang="en-US" sz="1600" dirty="0" err="1"/>
              <a:t>pred</a:t>
            </a:r>
            <a:r>
              <a:rPr lang="en-US" sz="1600" dirty="0"/>
              <a:t> = 88 + 76 + 56</a:t>
            </a:r>
          </a:p>
          <a:p>
            <a:endParaRPr lang="en-US" sz="1600" dirty="0"/>
          </a:p>
          <a:p>
            <a:r>
              <a:rPr lang="en-US" sz="1600" dirty="0" err="1"/>
              <a:t>pred</a:t>
            </a:r>
            <a:r>
              <a:rPr lang="en-US" sz="1600" dirty="0"/>
              <a:t> = 73.3</a:t>
            </a:r>
          </a:p>
          <a:p>
            <a:endParaRPr lang="en-US" sz="1600" dirty="0"/>
          </a:p>
          <a:p>
            <a:r>
              <a:rPr lang="en-US" sz="1600" dirty="0"/>
              <a:t>that means that the initial predicted value,  F0(x)F0(x)  is just a leaf = 73.3. this leaf predicts all samples would weigh </a:t>
            </a:r>
            <a:r>
              <a:rPr lang="en-US" sz="1600" dirty="0">
                <a:highlight>
                  <a:srgbClr val="00FF00"/>
                </a:highlight>
              </a:rPr>
              <a:t>73.3kg</a:t>
            </a:r>
          </a:p>
          <a:p>
            <a:endParaRPr lang="en-US" sz="1600" baseline="30000" dirty="0"/>
          </a:p>
          <a:p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13890861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03DC-9877-4959-B42B-40927118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Maths of gradient boosting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BB206-BDCC-4D19-99B9-B427330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EC5D5-ACA9-42D7-9AB8-2C8A0BE11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B3497-A30D-475B-BACB-A7EFC82BA753}"/>
              </a:ext>
            </a:extLst>
          </p:cNvPr>
          <p:cNvSpPr txBox="1"/>
          <p:nvPr/>
        </p:nvSpPr>
        <p:spPr>
          <a:xfrm>
            <a:off x="123567" y="989090"/>
            <a:ext cx="8880389" cy="23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 2:</a:t>
            </a:r>
          </a:p>
          <a:p>
            <a:r>
              <a:rPr lang="en-US" sz="1600" dirty="0"/>
              <a:t>(A) Calculate residual for each sample</a:t>
            </a:r>
            <a:endParaRPr lang="en-US" sz="1600" dirty="0">
              <a:highlight>
                <a:srgbClr val="00FF00"/>
              </a:highlight>
            </a:endParaRPr>
          </a:p>
          <a:p>
            <a:endParaRPr lang="en-US" sz="1600" dirty="0">
              <a:highlight>
                <a:srgbClr val="00FF00"/>
              </a:highlight>
            </a:endParaRPr>
          </a:p>
          <a:p>
            <a:r>
              <a:rPr lang="en-US" sz="1600" dirty="0">
                <a:highlight>
                  <a:srgbClr val="00FF00"/>
                </a:highlight>
              </a:rPr>
              <a:t>Initial leaf : 73.3kg</a:t>
            </a:r>
          </a:p>
          <a:p>
            <a:endParaRPr lang="en-US" sz="1600" dirty="0">
              <a:highlight>
                <a:srgbClr val="00FF00"/>
              </a:highlight>
            </a:endParaRPr>
          </a:p>
          <a:p>
            <a:endParaRPr lang="en-US" sz="1600" dirty="0">
              <a:highlight>
                <a:srgbClr val="00FF00"/>
              </a:highlight>
            </a:endParaRPr>
          </a:p>
          <a:p>
            <a:endParaRPr lang="en-US" sz="1600" dirty="0">
              <a:highlight>
                <a:srgbClr val="00FF00"/>
              </a:highlight>
            </a:endParaRPr>
          </a:p>
          <a:p>
            <a:r>
              <a:rPr lang="en-US" sz="1600" dirty="0"/>
              <a:t>(B) Build regression tree to </a:t>
            </a:r>
            <a:r>
              <a:rPr lang="en-US" sz="1600" dirty="0">
                <a:highlight>
                  <a:srgbClr val="FFFF00"/>
                </a:highlight>
              </a:rPr>
              <a:t>predict the residuals</a:t>
            </a:r>
            <a:r>
              <a:rPr lang="en-US" sz="1600" dirty="0"/>
              <a:t> instead of </a:t>
            </a:r>
            <a:r>
              <a:rPr lang="en-US" sz="1600" dirty="0">
                <a:highlight>
                  <a:srgbClr val="FFFF00"/>
                </a:highlight>
              </a:rPr>
              <a:t>weights</a:t>
            </a:r>
          </a:p>
          <a:p>
            <a:endParaRPr lang="en-US" sz="1600" baseline="30000" dirty="0"/>
          </a:p>
          <a:p>
            <a:endParaRPr lang="en-US" sz="1600" baseline="30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37DE73-C0B5-4FB0-AEAE-E54E60B0F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48572"/>
              </p:ext>
            </p:extLst>
          </p:nvPr>
        </p:nvGraphicFramePr>
        <p:xfrm>
          <a:off x="3806369" y="989090"/>
          <a:ext cx="5197587" cy="1300737"/>
        </p:xfrm>
        <a:graphic>
          <a:graphicData uri="http://schemas.openxmlformats.org/drawingml/2006/table">
            <a:tbl>
              <a:tblPr firstRow="1" bandRow="1">
                <a:tableStyleId>{1E5458E1-0376-4910-A6E8-49B6F46B1678}</a:tableStyleId>
              </a:tblPr>
              <a:tblGrid>
                <a:gridCol w="724442">
                  <a:extLst>
                    <a:ext uri="{9D8B030D-6E8A-4147-A177-3AD203B41FA5}">
                      <a16:colId xmlns:a16="http://schemas.microsoft.com/office/drawing/2014/main" val="1292427230"/>
                    </a:ext>
                  </a:extLst>
                </a:gridCol>
                <a:gridCol w="1037967">
                  <a:extLst>
                    <a:ext uri="{9D8B030D-6E8A-4147-A177-3AD203B41FA5}">
                      <a16:colId xmlns:a16="http://schemas.microsoft.com/office/drawing/2014/main" val="4136548620"/>
                    </a:ext>
                  </a:extLst>
                </a:gridCol>
                <a:gridCol w="749643">
                  <a:extLst>
                    <a:ext uri="{9D8B030D-6E8A-4147-A177-3AD203B41FA5}">
                      <a16:colId xmlns:a16="http://schemas.microsoft.com/office/drawing/2014/main" val="3053573203"/>
                    </a:ext>
                  </a:extLst>
                </a:gridCol>
                <a:gridCol w="766119">
                  <a:extLst>
                    <a:ext uri="{9D8B030D-6E8A-4147-A177-3AD203B41FA5}">
                      <a16:colId xmlns:a16="http://schemas.microsoft.com/office/drawing/2014/main" val="1253477147"/>
                    </a:ext>
                  </a:extLst>
                </a:gridCol>
                <a:gridCol w="1919416">
                  <a:extLst>
                    <a:ext uri="{9D8B030D-6E8A-4147-A177-3AD203B41FA5}">
                      <a16:colId xmlns:a16="http://schemas.microsoft.com/office/drawing/2014/main" val="1014597778"/>
                    </a:ext>
                  </a:extLst>
                </a:gridCol>
              </a:tblGrid>
              <a:tr h="346659">
                <a:tc>
                  <a:txBody>
                    <a:bodyPr/>
                    <a:lstStyle/>
                    <a:p>
                      <a:r>
                        <a:rPr lang="en-US" sz="1200" dirty="0"/>
                        <a:t>Height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Favorite Color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Residual</a:t>
                      </a:r>
                    </a:p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bg1"/>
                          </a:solidFill>
                        </a:rPr>
                        <a:t>i,1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66015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</a:t>
                      </a:r>
                      <a:r>
                        <a:rPr lang="en-US" sz="1200" b="1" baseline="-25000" dirty="0"/>
                        <a:t>1,1</a:t>
                      </a:r>
                      <a:r>
                        <a:rPr lang="en-US" sz="1200" b="1" dirty="0"/>
                        <a:t> = </a:t>
                      </a:r>
                      <a:r>
                        <a:rPr lang="en-US" sz="1200" dirty="0"/>
                        <a:t>88-73.3 = 14.7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262774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</a:t>
                      </a:r>
                      <a:r>
                        <a:rPr lang="en-US" sz="1200" b="1" baseline="-25000" dirty="0"/>
                        <a:t>2,1 </a:t>
                      </a:r>
                      <a:r>
                        <a:rPr lang="en-US" sz="1200" b="1" baseline="0" dirty="0"/>
                        <a:t>= </a:t>
                      </a:r>
                      <a:r>
                        <a:rPr lang="en-US" sz="1200" dirty="0"/>
                        <a:t>76-73.3 = 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04640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</a:t>
                      </a:r>
                      <a:r>
                        <a:rPr lang="en-US" sz="1200" b="1" baseline="-25000" dirty="0"/>
                        <a:t>3,1</a:t>
                      </a:r>
                      <a:r>
                        <a:rPr lang="en-US" sz="1200" dirty="0"/>
                        <a:t> = 56-73.3 = -17.3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90898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00236A-DF5F-490A-A642-F7B3472DBCC1}"/>
              </a:ext>
            </a:extLst>
          </p:cNvPr>
          <p:cNvSpPr/>
          <p:nvPr/>
        </p:nvSpPr>
        <p:spPr>
          <a:xfrm>
            <a:off x="7191090" y="2790856"/>
            <a:ext cx="924210" cy="27463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Height &lt; 1.55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6FFA9-EC50-416D-B836-52A5EC582B0E}"/>
              </a:ext>
            </a:extLst>
          </p:cNvPr>
          <p:cNvSpPr/>
          <p:nvPr/>
        </p:nvSpPr>
        <p:spPr>
          <a:xfrm>
            <a:off x="6559852" y="3334114"/>
            <a:ext cx="924210" cy="2746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-17.3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506D57-9FDB-49D1-B74E-FE13C0047E30}"/>
              </a:ext>
            </a:extLst>
          </p:cNvPr>
          <p:cNvSpPr/>
          <p:nvPr/>
        </p:nvSpPr>
        <p:spPr>
          <a:xfrm>
            <a:off x="7791422" y="3334113"/>
            <a:ext cx="924210" cy="2746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14.7, 2.7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44927E-4A31-4538-B620-42051B9527D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718960" y="3071507"/>
            <a:ext cx="534567" cy="26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99C253-734C-45E9-BE5F-941B9CCA5A7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021957" y="3079300"/>
            <a:ext cx="558776" cy="254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234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9123-125C-4FCE-B9E5-B12ADF52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- classification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EB028-52A8-4060-96E4-1B13B13D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15D94-3A61-45E7-A951-53C28D8A4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90D61-1505-4411-8AD9-7C6E0EBEE162}"/>
              </a:ext>
            </a:extLst>
          </p:cNvPr>
          <p:cNvSpPr/>
          <p:nvPr/>
        </p:nvSpPr>
        <p:spPr>
          <a:xfrm>
            <a:off x="156485" y="891540"/>
            <a:ext cx="8829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70C0"/>
                </a:solidFill>
              </a:rPr>
              <a:t>Gradient boosting </a:t>
            </a:r>
            <a:r>
              <a:rPr lang="en-US" sz="1600" dirty="0"/>
              <a:t>has a lot in common with </a:t>
            </a:r>
            <a:r>
              <a:rPr lang="en-US" sz="1600" dirty="0">
                <a:solidFill>
                  <a:srgbClr val="0070C0"/>
                </a:solidFill>
              </a:rPr>
              <a:t>Logistic Regression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73731F-9433-4667-AC6A-5BB054339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0980"/>
              </p:ext>
            </p:extLst>
          </p:nvPr>
        </p:nvGraphicFramePr>
        <p:xfrm>
          <a:off x="219714" y="1279627"/>
          <a:ext cx="3524596" cy="2144274"/>
        </p:xfrm>
        <a:graphic>
          <a:graphicData uri="http://schemas.openxmlformats.org/drawingml/2006/table">
            <a:tbl>
              <a:tblPr firstRow="1" bandRow="1">
                <a:tableStyleId>{1E5458E1-0376-4910-A6E8-49B6F46B1678}</a:tableStyleId>
              </a:tblPr>
              <a:tblGrid>
                <a:gridCol w="837478">
                  <a:extLst>
                    <a:ext uri="{9D8B030D-6E8A-4147-A177-3AD203B41FA5}">
                      <a16:colId xmlns:a16="http://schemas.microsoft.com/office/drawing/2014/main" val="1292427230"/>
                    </a:ext>
                  </a:extLst>
                </a:gridCol>
                <a:gridCol w="1011869">
                  <a:extLst>
                    <a:ext uri="{9D8B030D-6E8A-4147-A177-3AD203B41FA5}">
                      <a16:colId xmlns:a16="http://schemas.microsoft.com/office/drawing/2014/main" val="4136548620"/>
                    </a:ext>
                  </a:extLst>
                </a:gridCol>
                <a:gridCol w="828520">
                  <a:extLst>
                    <a:ext uri="{9D8B030D-6E8A-4147-A177-3AD203B41FA5}">
                      <a16:colId xmlns:a16="http://schemas.microsoft.com/office/drawing/2014/main" val="3053573203"/>
                    </a:ext>
                  </a:extLst>
                </a:gridCol>
                <a:gridCol w="846729">
                  <a:extLst>
                    <a:ext uri="{9D8B030D-6E8A-4147-A177-3AD203B41FA5}">
                      <a16:colId xmlns:a16="http://schemas.microsoft.com/office/drawing/2014/main" val="1253477147"/>
                    </a:ext>
                  </a:extLst>
                </a:gridCol>
              </a:tblGrid>
              <a:tr h="346659">
                <a:tc>
                  <a:txBody>
                    <a:bodyPr/>
                    <a:lstStyle/>
                    <a:p>
                      <a:r>
                        <a:rPr lang="en-US" sz="1200" dirty="0"/>
                        <a:t>Likes popcorn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Favorite Color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Likes to Gym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66015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262774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04640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90898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88489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742477"/>
                  </a:ext>
                </a:extLst>
              </a:tr>
              <a:tr h="281179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0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054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554F-817F-44B3-9B04-650B407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C6BED-332E-42DB-8B69-3CAD55C4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393C-1E41-4EDE-8658-3E266B39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CBB5AF-C4BE-408A-AC2D-F289CA80B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52876"/>
              </p:ext>
            </p:extLst>
          </p:nvPr>
        </p:nvGraphicFramePr>
        <p:xfrm>
          <a:off x="144644" y="1066812"/>
          <a:ext cx="3566686" cy="2072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53073">
                  <a:extLst>
                    <a:ext uri="{9D8B030D-6E8A-4147-A177-3AD203B41FA5}">
                      <a16:colId xmlns:a16="http://schemas.microsoft.com/office/drawing/2014/main" val="1818704453"/>
                    </a:ext>
                  </a:extLst>
                </a:gridCol>
                <a:gridCol w="952956">
                  <a:extLst>
                    <a:ext uri="{9D8B030D-6E8A-4147-A177-3AD203B41FA5}">
                      <a16:colId xmlns:a16="http://schemas.microsoft.com/office/drawing/2014/main" val="3742198312"/>
                    </a:ext>
                  </a:extLst>
                </a:gridCol>
                <a:gridCol w="1178252">
                  <a:extLst>
                    <a:ext uri="{9D8B030D-6E8A-4147-A177-3AD203B41FA5}">
                      <a16:colId xmlns:a16="http://schemas.microsoft.com/office/drawing/2014/main" val="3575548199"/>
                    </a:ext>
                  </a:extLst>
                </a:gridCol>
                <a:gridCol w="882405">
                  <a:extLst>
                    <a:ext uri="{9D8B030D-6E8A-4147-A177-3AD203B41FA5}">
                      <a16:colId xmlns:a16="http://schemas.microsoft.com/office/drawing/2014/main" val="3175076579"/>
                    </a:ext>
                  </a:extLst>
                </a:gridCol>
              </a:tblGrid>
              <a:tr h="241049">
                <a:tc>
                  <a:txBody>
                    <a:bodyPr/>
                    <a:lstStyle/>
                    <a:p>
                      <a:r>
                        <a:rPr lang="en-US" sz="11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Fav_color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Likes_popcorn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Likes_gym</a:t>
                      </a:r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497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13167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96109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780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286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61958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51250"/>
                  </a:ext>
                </a:extLst>
              </a:tr>
              <a:tr h="2410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4000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3FBDDE-B70A-4A28-96CC-4508F3FCA930}"/>
              </a:ext>
            </a:extLst>
          </p:cNvPr>
          <p:cNvSpPr/>
          <p:nvPr/>
        </p:nvSpPr>
        <p:spPr>
          <a:xfrm>
            <a:off x="4702932" y="1199317"/>
            <a:ext cx="803081" cy="287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71.2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E650600-6B9C-48BE-A9DB-F2CCAB8C4948}"/>
              </a:ext>
            </a:extLst>
          </p:cNvPr>
          <p:cNvSpPr/>
          <p:nvPr/>
        </p:nvSpPr>
        <p:spPr>
          <a:xfrm rot="16200000">
            <a:off x="4223149" y="1089100"/>
            <a:ext cx="325807" cy="46880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5A447-8D8B-4300-8FD7-A6C2C049B1CE}"/>
              </a:ext>
            </a:extLst>
          </p:cNvPr>
          <p:cNvSpPr/>
          <p:nvPr/>
        </p:nvSpPr>
        <p:spPr>
          <a:xfrm>
            <a:off x="4453717" y="891540"/>
            <a:ext cx="130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Average weight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60F12D1B-1945-403C-8BCE-883104B6E7BD}"/>
              </a:ext>
            </a:extLst>
          </p:cNvPr>
          <p:cNvSpPr/>
          <p:nvPr/>
        </p:nvSpPr>
        <p:spPr>
          <a:xfrm>
            <a:off x="6248400" y="1075027"/>
            <a:ext cx="2736573" cy="1565412"/>
          </a:xfrm>
          <a:prstGeom prst="accentBorderCallout1">
            <a:avLst>
              <a:gd name="adj1" fmla="val 18750"/>
              <a:gd name="adj2" fmla="val -8333"/>
              <a:gd name="adj3" fmla="val 18703"/>
              <a:gd name="adj4" fmla="val -2577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first things we do is calculate the initial Prediction of all the people. This is the first attempt at predicting everyone’s liking for gym</a:t>
            </a:r>
          </a:p>
          <a:p>
            <a:endParaRPr lang="en-US" sz="1200" dirty="0"/>
          </a:p>
          <a:p>
            <a:r>
              <a:rPr lang="en-US" sz="1200" dirty="0"/>
              <a:t>This is sort of log(odds) as we saw in Logistic Regression, equivalent of average.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1B23C7-624F-477E-81EF-E55A6AF1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45" y="2640439"/>
            <a:ext cx="2016539" cy="93567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302E17BA-F6C1-4E63-9C08-09DDC5D622BD}"/>
              </a:ext>
            </a:extLst>
          </p:cNvPr>
          <p:cNvSpPr/>
          <p:nvPr/>
        </p:nvSpPr>
        <p:spPr>
          <a:xfrm>
            <a:off x="4941568" y="1623702"/>
            <a:ext cx="325807" cy="820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CAD59-EEC9-4BEE-BF46-25BBD9FAC87E}"/>
              </a:ext>
            </a:extLst>
          </p:cNvPr>
          <p:cNvSpPr txBox="1"/>
          <p:nvPr/>
        </p:nvSpPr>
        <p:spPr>
          <a:xfrm>
            <a:off x="3960320" y="3622197"/>
            <a:ext cx="2108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the next thing is build a tree based on the errors from the first tree</a:t>
            </a:r>
          </a:p>
          <a:p>
            <a:endParaRPr lang="en-US" sz="1200" dirty="0"/>
          </a:p>
          <a:p>
            <a:r>
              <a:rPr lang="en-US" sz="1200" dirty="0"/>
              <a:t>Errors = (actual </a:t>
            </a:r>
            <a:r>
              <a:rPr lang="en-US" sz="1200" dirty="0" err="1"/>
              <a:t>wt</a:t>
            </a:r>
            <a:r>
              <a:rPr lang="en-US" sz="1200" dirty="0"/>
              <a:t> – </a:t>
            </a:r>
            <a:r>
              <a:rPr lang="en-US" sz="1200" dirty="0" err="1"/>
              <a:t>pred</a:t>
            </a:r>
            <a:r>
              <a:rPr lang="en-US" sz="1200" dirty="0"/>
              <a:t> </a:t>
            </a:r>
            <a:r>
              <a:rPr lang="en-US" sz="1200" dirty="0" err="1"/>
              <a:t>wt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8791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CE65-6BAE-43BF-B1E8-9EF900B8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E24AF-C6A0-42AA-8CEB-A4805DFB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59BD2-3E99-40C9-9B2B-D9C8267E3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A5758-5F36-43A2-883C-6795C8352DDB}"/>
              </a:ext>
            </a:extLst>
          </p:cNvPr>
          <p:cNvSpPr/>
          <p:nvPr/>
        </p:nvSpPr>
        <p:spPr>
          <a:xfrm>
            <a:off x="176326" y="978414"/>
            <a:ext cx="860171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When we use GB for regression,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We start with a leaf that is average value of the variable we want to predict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Add a tree based on the residuals (= actual – predicted)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Scale the tree’s contribution with a </a:t>
            </a:r>
            <a:r>
              <a:rPr lang="en-US" dirty="0">
                <a:solidFill>
                  <a:srgbClr val="0070C0"/>
                </a:solidFill>
              </a:rPr>
              <a:t>learning rate </a:t>
            </a:r>
          </a:p>
          <a:p>
            <a:pPr marL="1200150" lvl="2" indent="-285750">
              <a:buFontTx/>
              <a:buChar char="-"/>
            </a:pPr>
            <a:endParaRPr lang="en-US" dirty="0">
              <a:solidFill>
                <a:srgbClr val="0070C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Then we add another tree based on the new residuals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And we keep adding trees till the error is zero OR max tree setting has </a:t>
            </a:r>
            <a:r>
              <a:rPr lang="en-US"/>
              <a:t>maxed out</a:t>
            </a: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9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8A32-0945-4BD5-981C-D35509B5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sklearn.ensemble.GradientBoostingClassifier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78CC8-0DDA-47E5-8560-64D94210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93A9B-7959-4C28-B3F1-F96C22928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B9CB-6D3C-435B-9556-F59636EB369A}"/>
              </a:ext>
            </a:extLst>
          </p:cNvPr>
          <p:cNvSpPr/>
          <p:nvPr/>
        </p:nvSpPr>
        <p:spPr>
          <a:xfrm>
            <a:off x="172720" y="893817"/>
            <a:ext cx="8849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sklearn.ensemble.GradientBoostingClassifier</a:t>
            </a:r>
            <a:r>
              <a:rPr lang="en-US" dirty="0"/>
              <a:t>(loss=’deviance’, </a:t>
            </a:r>
            <a:r>
              <a:rPr lang="en-US" dirty="0" err="1"/>
              <a:t>learning_rate</a:t>
            </a:r>
            <a:r>
              <a:rPr lang="en-US" dirty="0"/>
              <a:t>=0.1, n_estimators=100, subsample=1.0, criterion=’</a:t>
            </a:r>
            <a:r>
              <a:rPr lang="en-US" dirty="0" err="1"/>
              <a:t>friedman_mse</a:t>
            </a:r>
            <a:r>
              <a:rPr lang="en-US" dirty="0"/>
              <a:t>’, min_samples_split=2, min_samples_leaf=1, </a:t>
            </a:r>
            <a:r>
              <a:rPr lang="en-US" dirty="0" err="1"/>
              <a:t>min_weight_fraction_leaf</a:t>
            </a:r>
            <a:r>
              <a:rPr lang="en-US" dirty="0"/>
              <a:t>=0.0, max_depth=3, </a:t>
            </a:r>
            <a:r>
              <a:rPr lang="en-US" dirty="0" err="1"/>
              <a:t>min_impurity_decrease</a:t>
            </a:r>
            <a:r>
              <a:rPr lang="en-US" dirty="0"/>
              <a:t>=0.0, </a:t>
            </a:r>
            <a:r>
              <a:rPr lang="en-US" dirty="0" err="1"/>
              <a:t>min_impurity_split</a:t>
            </a:r>
            <a:r>
              <a:rPr lang="en-US" dirty="0"/>
              <a:t>=None, </a:t>
            </a:r>
            <a:r>
              <a:rPr lang="en-US" dirty="0" err="1"/>
              <a:t>init</a:t>
            </a:r>
            <a:r>
              <a:rPr lang="en-US" dirty="0"/>
              <a:t>=None, </a:t>
            </a:r>
            <a:r>
              <a:rPr lang="en-US" dirty="0" err="1"/>
              <a:t>random_state</a:t>
            </a:r>
            <a:r>
              <a:rPr lang="en-US" dirty="0"/>
              <a:t>=None, max_features=None, verbose=0, </a:t>
            </a:r>
            <a:r>
              <a:rPr lang="en-US" dirty="0" err="1"/>
              <a:t>max_leaf_nodes</a:t>
            </a:r>
            <a:r>
              <a:rPr lang="en-US" dirty="0"/>
              <a:t>=None, </a:t>
            </a:r>
            <a:r>
              <a:rPr lang="en-US" dirty="0" err="1"/>
              <a:t>warm_start</a:t>
            </a:r>
            <a:r>
              <a:rPr lang="en-US" dirty="0"/>
              <a:t>=False, presort=’auto’, </a:t>
            </a:r>
            <a:r>
              <a:rPr lang="en-US" dirty="0" err="1"/>
              <a:t>validation_fraction</a:t>
            </a:r>
            <a:r>
              <a:rPr lang="en-US" dirty="0"/>
              <a:t>=0.1, </a:t>
            </a:r>
            <a:r>
              <a:rPr lang="en-US" dirty="0" err="1"/>
              <a:t>n_iter_no_change</a:t>
            </a:r>
            <a:r>
              <a:rPr lang="en-US" dirty="0"/>
              <a:t>=None, </a:t>
            </a:r>
            <a:r>
              <a:rPr lang="en-US" dirty="0" err="1"/>
              <a:t>tol</a:t>
            </a:r>
            <a:r>
              <a:rPr lang="en-US" dirty="0"/>
              <a:t>=0.0001)[source]</a:t>
            </a:r>
          </a:p>
        </p:txBody>
      </p:sp>
    </p:spTree>
    <p:extLst>
      <p:ext uri="{BB962C8B-B14F-4D97-AF65-F5344CB8AC3E}">
        <p14:creationId xmlns:p14="http://schemas.microsoft.com/office/powerpoint/2010/main" val="24501325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A4D2-7C85-4472-9447-4CD7741A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78ED8-0AB3-4357-BB1F-CDBBA2E2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F6E69-C393-4D33-B07C-D57F6123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0B0ED-5EE3-4DCB-8978-DF328E134D10}"/>
              </a:ext>
            </a:extLst>
          </p:cNvPr>
          <p:cNvSpPr/>
          <p:nvPr/>
        </p:nvSpPr>
        <p:spPr>
          <a:xfrm>
            <a:off x="79063" y="891540"/>
            <a:ext cx="897555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XGBoost </a:t>
            </a:r>
            <a:r>
              <a:rPr lang="en-US" sz="1600" dirty="0"/>
              <a:t>stands for </a:t>
            </a:r>
            <a:r>
              <a:rPr lang="en-US" sz="1600" dirty="0" err="1"/>
              <a:t>e</a:t>
            </a:r>
            <a:r>
              <a:rPr lang="en-US" sz="1600" b="1" dirty="0" err="1"/>
              <a:t>X</a:t>
            </a:r>
            <a:r>
              <a:rPr lang="en-US" sz="1600" dirty="0" err="1"/>
              <a:t>treme</a:t>
            </a:r>
            <a:r>
              <a:rPr lang="en-US" sz="1600" dirty="0"/>
              <a:t> </a:t>
            </a:r>
            <a:r>
              <a:rPr lang="en-US" sz="1600" b="1" dirty="0"/>
              <a:t>G</a:t>
            </a:r>
            <a:r>
              <a:rPr lang="en-US" sz="1600" dirty="0"/>
              <a:t>radient </a:t>
            </a:r>
            <a:r>
              <a:rPr lang="en-US" sz="1600" b="1" dirty="0"/>
              <a:t>B</a:t>
            </a:r>
            <a:r>
              <a:rPr lang="en-US" sz="1600" dirty="0"/>
              <a:t>oosting</a:t>
            </a:r>
            <a:r>
              <a:rPr lang="en-US" sz="1600" dirty="0">
                <a:solidFill>
                  <a:srgbClr val="0070C0"/>
                </a:solidFill>
              </a:rPr>
              <a:t>.  </a:t>
            </a:r>
            <a:r>
              <a:rPr lang="en-US" sz="1600" dirty="0"/>
              <a:t>Also known as ‘</a:t>
            </a:r>
            <a:r>
              <a:rPr lang="en-US" sz="1600" dirty="0">
                <a:highlight>
                  <a:srgbClr val="FFFF00"/>
                </a:highlight>
              </a:rPr>
              <a:t>regularized boosting</a:t>
            </a:r>
            <a:r>
              <a:rPr lang="en-US" sz="1600" dirty="0"/>
              <a:t>‘ technique</a:t>
            </a:r>
            <a:r>
              <a:rPr lang="en-US" sz="16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XGBoost</a:t>
            </a:r>
            <a:r>
              <a:rPr lang="en-US" sz="1600" dirty="0"/>
              <a:t> is an variant of </a:t>
            </a:r>
            <a:r>
              <a:rPr lang="en-US" sz="1600" dirty="0">
                <a:highlight>
                  <a:srgbClr val="FFFF00"/>
                </a:highlight>
              </a:rPr>
              <a:t>gradient boosted decision trees </a:t>
            </a:r>
            <a:r>
              <a:rPr lang="en-US" sz="1600" dirty="0"/>
              <a:t>designed for speed and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open source tool (computation in C++, R/Python interface provided)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 main forms of gradient boosting are supported: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Gradient Boosting </a:t>
            </a:r>
            <a:r>
              <a:rPr lang="en-US" sz="1600" dirty="0"/>
              <a:t>algorithm also called gradient boosting machine including the learning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Stochastic Gradient Boosting </a:t>
            </a:r>
            <a:r>
              <a:rPr lang="en-US" sz="1600" dirty="0"/>
              <a:t>with sub-sampling at the row, column and column per split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Regularized Gradient Boosting </a:t>
            </a:r>
            <a:r>
              <a:rPr lang="en-US" sz="1600" dirty="0"/>
              <a:t>with both L1 and L2 regularization.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default base learners of </a:t>
            </a:r>
            <a:r>
              <a:rPr lang="en-US" sz="1600" dirty="0">
                <a:solidFill>
                  <a:srgbClr val="0070C0"/>
                </a:solidFill>
              </a:rPr>
              <a:t>XGBoost</a:t>
            </a:r>
            <a:r>
              <a:rPr lang="en-US" sz="1600" dirty="0"/>
              <a:t>:  </a:t>
            </a:r>
            <a:r>
              <a:rPr lang="en-US" sz="1600" dirty="0">
                <a:solidFill>
                  <a:srgbClr val="0070C0"/>
                </a:solidFill>
              </a:rPr>
              <a:t>tree ensembles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Trees are grown one after another ,and attempts to reduce the misclassification rate are made in subsequent iterations.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82697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BD8-8EFD-48D6-A9E8-A7422B90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 – salient features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21E5C-5DAE-4DF8-A3AD-510C3B0C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6A61F-9FBA-478D-A6FE-03576AC1F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7002FC-DF63-4754-B37E-09F0F2211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31251"/>
              </p:ext>
            </p:extLst>
          </p:nvPr>
        </p:nvGraphicFramePr>
        <p:xfrm>
          <a:off x="210839" y="1034764"/>
          <a:ext cx="8823158" cy="2788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6719">
                  <a:extLst>
                    <a:ext uri="{9D8B030D-6E8A-4147-A177-3AD203B41FA5}">
                      <a16:colId xmlns:a16="http://schemas.microsoft.com/office/drawing/2014/main" val="1181142624"/>
                    </a:ext>
                  </a:extLst>
                </a:gridCol>
                <a:gridCol w="6916439">
                  <a:extLst>
                    <a:ext uri="{9D8B030D-6E8A-4147-A177-3AD203B41FA5}">
                      <a16:colId xmlns:a16="http://schemas.microsoft.com/office/drawing/2014/main" val="1216951722"/>
                    </a:ext>
                  </a:extLst>
                </a:gridCol>
              </a:tblGrid>
              <a:tr h="235223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93314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r>
                        <a:rPr lang="en-US" b="0" dirty="0"/>
                        <a:t>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in built regularization (unlike GBM models)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577258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r>
                        <a:rPr lang="en-US" dirty="0"/>
                        <a:t>Parallel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a single machine, can be run on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95783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r>
                        <a:rPr lang="en-US" dirty="0"/>
                        <a:t>Handling 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an in-built routine to handle missing values. XGBoost tries different things as it encounters a missing value on each node and learns which path to take for missing values in future.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39677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r>
                        <a:rPr lang="en-US" dirty="0"/>
                        <a:t>Tree 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splits up to the max_depth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391498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r>
                        <a:rPr lang="en-US" dirty="0"/>
                        <a:t>Built-in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9815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r>
                        <a:rPr lang="en-US" dirty="0"/>
                        <a:t>Continue on Existing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start training an XGBoost model from its last iteration of previous run. This can be of significant advantage in certain specific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95507"/>
                  </a:ext>
                </a:extLst>
              </a:tr>
              <a:tr h="235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4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010A-EF47-48C3-97ED-2445ED7C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techniques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15330-DD5C-414B-8C60-53E56E45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14714-4EE2-4E62-BBB4-6C6F23322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0A1D9-3660-43BD-B787-A954AB61EF50}"/>
              </a:ext>
            </a:extLst>
          </p:cNvPr>
          <p:cNvSpPr/>
          <p:nvPr/>
        </p:nvSpPr>
        <p:spPr>
          <a:xfrm>
            <a:off x="96716" y="891540"/>
            <a:ext cx="893298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Ensemble methods are meta-algorithms that combine several machine learning techniques into one predictive model in order to 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decrease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variance (</a:t>
            </a:r>
            <a:r>
              <a:rPr lang="en-US" sz="1600" dirty="0">
                <a:solidFill>
                  <a:srgbClr val="0070C0"/>
                </a:solidFill>
              </a:rPr>
              <a:t>bagging</a:t>
            </a:r>
            <a:r>
              <a:rPr lang="en-US" sz="1600" dirty="0"/>
              <a:t>)  --- part of the error caused by the </a:t>
            </a:r>
            <a:r>
              <a:rPr lang="en-US" sz="1600" dirty="0">
                <a:highlight>
                  <a:srgbClr val="FFFF00"/>
                </a:highlight>
              </a:rPr>
              <a:t>data</a:t>
            </a:r>
            <a:r>
              <a:rPr lang="en-US" sz="1600" dirty="0"/>
              <a:t>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(</a:t>
            </a:r>
            <a:r>
              <a:rPr lang="en-US" sz="1600" dirty="0">
                <a:solidFill>
                  <a:srgbClr val="0070C0"/>
                </a:solidFill>
              </a:rPr>
              <a:t>boosting</a:t>
            </a:r>
            <a:r>
              <a:rPr lang="en-US" sz="1600" dirty="0"/>
              <a:t>)      --- part of the error caused by </a:t>
            </a:r>
            <a:r>
              <a:rPr lang="en-US" sz="1600" dirty="0">
                <a:highlight>
                  <a:srgbClr val="FFFF00"/>
                </a:highlight>
              </a:rPr>
              <a:t>bad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or </a:t>
            </a:r>
            <a:r>
              <a:rPr lang="en-US" sz="1600" dirty="0">
                <a:highlight>
                  <a:srgbClr val="FFFF00"/>
                </a:highlight>
              </a:rPr>
              <a:t>improve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predictions (</a:t>
            </a:r>
            <a:r>
              <a:rPr lang="en-US" sz="1600" dirty="0">
                <a:solidFill>
                  <a:srgbClr val="0070C0"/>
                </a:solidFill>
              </a:rPr>
              <a:t>stacking,  blending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05201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7E54-3D11-403D-AF45-A89299B5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 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A8E90-A945-41AD-8803-7AEF81C6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8F4B5-ADBE-4AF0-8446-A613E8EDD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8BE8AC-B0A7-4EC2-8800-D4A110D76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75473"/>
              </p:ext>
            </p:extLst>
          </p:nvPr>
        </p:nvGraphicFramePr>
        <p:xfrm>
          <a:off x="158129" y="934690"/>
          <a:ext cx="8899160" cy="4274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61720">
                  <a:extLst>
                    <a:ext uri="{9D8B030D-6E8A-4147-A177-3AD203B41FA5}">
                      <a16:colId xmlns:a16="http://schemas.microsoft.com/office/drawing/2014/main" val="2498345904"/>
                    </a:ext>
                  </a:extLst>
                </a:gridCol>
                <a:gridCol w="3162710">
                  <a:extLst>
                    <a:ext uri="{9D8B030D-6E8A-4147-A177-3AD203B41FA5}">
                      <a16:colId xmlns:a16="http://schemas.microsoft.com/office/drawing/2014/main" val="1181839432"/>
                    </a:ext>
                  </a:extLst>
                </a:gridCol>
                <a:gridCol w="2774730">
                  <a:extLst>
                    <a:ext uri="{9D8B030D-6E8A-4147-A177-3AD203B41FA5}">
                      <a16:colId xmlns:a16="http://schemas.microsoft.com/office/drawing/2014/main" val="899227355"/>
                    </a:ext>
                  </a:extLst>
                </a:gridCol>
              </a:tblGrid>
              <a:tr h="283582">
                <a:tc>
                  <a:txBody>
                    <a:bodyPr/>
                    <a:lstStyle/>
                    <a:p>
                      <a:r>
                        <a:rPr lang="en-US" dirty="0"/>
                        <a:t>General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Booster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Task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94419"/>
                  </a:ext>
                </a:extLst>
              </a:tr>
              <a:tr h="88710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booster</a:t>
                      </a:r>
                      <a:r>
                        <a:rPr lang="en-US" sz="1100" dirty="0"/>
                        <a:t> [default=</a:t>
                      </a:r>
                      <a:r>
                        <a:rPr lang="en-US" sz="1100" dirty="0" err="1"/>
                        <a:t>gbtree</a:t>
                      </a:r>
                      <a:r>
                        <a:rPr lang="en-US" sz="1100" dirty="0"/>
                        <a:t>]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- type of model to run at each iteration.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gbtree</a:t>
                      </a:r>
                      <a:r>
                        <a:rPr lang="en-US" sz="1100" dirty="0"/>
                        <a:t>: tree-based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gblinear</a:t>
                      </a:r>
                      <a:r>
                        <a:rPr lang="en-US" sz="1100" dirty="0"/>
                        <a:t>: linear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eta</a:t>
                      </a:r>
                      <a:r>
                        <a:rPr lang="en-US" sz="1100" dirty="0"/>
                        <a:t> [default=0.3]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dirty="0"/>
                        <a:t>learning rate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100" dirty="0"/>
                        <a:t>Typical final values : 0.01-0.2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objective</a:t>
                      </a:r>
                      <a:r>
                        <a:rPr lang="en-US" sz="1100" dirty="0"/>
                        <a:t> [default=</a:t>
                      </a:r>
                      <a:r>
                        <a:rPr lang="en-US" sz="1100" dirty="0" err="1"/>
                        <a:t>reg:linear</a:t>
                      </a:r>
                      <a:r>
                        <a:rPr lang="en-US" sz="1100" dirty="0"/>
                        <a:t>]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/>
                        <a:t>defines the loss function to be minimized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binary:logistic</a:t>
                      </a:r>
                      <a:endParaRPr lang="en-US" sz="1100" dirty="0">
                        <a:solidFill>
                          <a:srgbClr val="0070C0"/>
                        </a:solidFill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multi:softmax</a:t>
                      </a:r>
                      <a:endParaRPr 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421"/>
                  </a:ext>
                </a:extLst>
              </a:tr>
              <a:tr h="72713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silent</a:t>
                      </a:r>
                      <a:r>
                        <a:rPr lang="en-US" sz="1100" dirty="0"/>
                        <a:t> [default=0]: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min_child_weight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[default=1]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Used to control over-fitting.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Too high values can lead to under-fitting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tuned using CV.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eval_metric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rmse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mae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–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Logloss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mlogloss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Error,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merror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mlogloss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– Multiclass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logloss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59745"/>
                  </a:ext>
                </a:extLst>
              </a:tr>
              <a:tr h="887101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nthread</a:t>
                      </a:r>
                      <a:r>
                        <a:rPr lang="en-US" sz="1100" dirty="0"/>
                        <a:t> (default is max number of threads if not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max_depth </a:t>
                      </a:r>
                      <a:r>
                        <a:rPr lang="en-US" sz="1100" dirty="0"/>
                        <a:t>[default=6]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Used to control over-fitting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Too high values can lead to over-fitting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tuned using CV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Typical values 3 -10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seed [default=0]</a:t>
                      </a:r>
                    </a:p>
                    <a:p>
                      <a:r>
                        <a:rPr lang="en-US" sz="1100" dirty="0"/>
                        <a:t>The random number seed.</a:t>
                      </a:r>
                    </a:p>
                    <a:p>
                      <a:r>
                        <a:rPr lang="en-US" sz="1100" dirty="0"/>
                        <a:t>Can be used for generating reproducible results and also for parameter tuning.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543801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max_leaf_nodes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86010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gamma [default=0]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minimum loss reduction required for a split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Depends on the loss function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Tuning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5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57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7E54-3D11-403D-AF45-A89299B5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 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A8E90-A945-41AD-8803-7AEF81C6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8F4B5-ADBE-4AF0-8446-A613E8EDD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8BE8AC-B0A7-4EC2-8800-D4A110D76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20285"/>
              </p:ext>
            </p:extLst>
          </p:nvPr>
        </p:nvGraphicFramePr>
        <p:xfrm>
          <a:off x="158129" y="934690"/>
          <a:ext cx="8899160" cy="29337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61720">
                  <a:extLst>
                    <a:ext uri="{9D8B030D-6E8A-4147-A177-3AD203B41FA5}">
                      <a16:colId xmlns:a16="http://schemas.microsoft.com/office/drawing/2014/main" val="2498345904"/>
                    </a:ext>
                  </a:extLst>
                </a:gridCol>
                <a:gridCol w="3162710">
                  <a:extLst>
                    <a:ext uri="{9D8B030D-6E8A-4147-A177-3AD203B41FA5}">
                      <a16:colId xmlns:a16="http://schemas.microsoft.com/office/drawing/2014/main" val="1181839432"/>
                    </a:ext>
                  </a:extLst>
                </a:gridCol>
                <a:gridCol w="2774730">
                  <a:extLst>
                    <a:ext uri="{9D8B030D-6E8A-4147-A177-3AD203B41FA5}">
                      <a16:colId xmlns:a16="http://schemas.microsoft.com/office/drawing/2014/main" val="899227355"/>
                    </a:ext>
                  </a:extLst>
                </a:gridCol>
              </a:tblGrid>
              <a:tr h="283582">
                <a:tc>
                  <a:txBody>
                    <a:bodyPr/>
                    <a:lstStyle/>
                    <a:p>
                      <a:r>
                        <a:rPr lang="en-US" dirty="0"/>
                        <a:t>General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Booster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Task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94419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max_leaf_nodes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86010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gamma [default=0]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minimum loss reduction required for a split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Depends on the loss function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Tuning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53594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subsample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[default=1]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% of observations to be randomly sampled for each tree.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Typical values : 0.5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00367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lambda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[default=1]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L2 regularization term (RIDGE)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16715"/>
                  </a:ext>
                </a:extLst>
              </a:tr>
              <a:tr h="2474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alpha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[default=0]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L1 regularization term (LASSO)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13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6252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F705-9959-48A8-85B3-6B9B24D4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051F5-5545-42BE-819F-52C77468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A9144-DA8F-4194-B6A0-5026A01F4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62DC3-FD5E-4E7A-A2B6-38B71330F30F}"/>
              </a:ext>
            </a:extLst>
          </p:cNvPr>
          <p:cNvSpPr/>
          <p:nvPr/>
        </p:nvSpPr>
        <p:spPr>
          <a:xfrm>
            <a:off x="0" y="953086"/>
            <a:ext cx="90648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Choosing the right ensembles </a:t>
            </a:r>
            <a:r>
              <a:rPr lang="en-US" sz="2400" dirty="0">
                <a:highlight>
                  <a:srgbClr val="FFFF00"/>
                </a:highlight>
              </a:rPr>
              <a:t>is more of an art </a:t>
            </a:r>
            <a:r>
              <a:rPr lang="en-US" sz="2400" dirty="0"/>
              <a:t>than straight forward science.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Which ensemble learner to use in different kinds of scenario and base learners, comes with experience and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2696257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F705-9959-48A8-85B3-6B9B24D4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051F5-5545-42BE-819F-52C77468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A9144-DA8F-4194-B6A0-5026A01F4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41A6-0B8B-434D-A6EB-B9FBD80E1CFC}"/>
              </a:ext>
            </a:extLst>
          </p:cNvPr>
          <p:cNvSpPr/>
          <p:nvPr/>
        </p:nvSpPr>
        <p:spPr>
          <a:xfrm>
            <a:off x="121920" y="1021854"/>
            <a:ext cx="89001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single algorithm performs best or worst.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wisdom known to machine learning practitioners, but difficult to grasp for beginners in the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no silver bullet and you must test a suite of algorithms on a given dataset to see what works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“… it is worth noting that no one ML algorithm performs best across all 165 datasets. For example, there are 9 datasets for which Multinomial NB performs as well as or better than Gradient Tree Boosting, despite being the overall worst- and best-ranked algorithms, respectively. Therefore, it is still important to consider different ML algorithms when applying ML to new datasets.”</a:t>
            </a:r>
          </a:p>
        </p:txBody>
      </p:sp>
    </p:spTree>
    <p:extLst>
      <p:ext uri="{BB962C8B-B14F-4D97-AF65-F5344CB8AC3E}">
        <p14:creationId xmlns:p14="http://schemas.microsoft.com/office/powerpoint/2010/main" val="22729822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D07D-BE8C-4014-BCD8-280E7F8E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vs gradient boosting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E4118-C85B-42C0-898A-50865717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D8694-0E0E-4E6F-B1AA-6989AFFD2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D6E27F-60A3-4FF0-906F-780CD2E43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71215"/>
              </p:ext>
            </p:extLst>
          </p:nvPr>
        </p:nvGraphicFramePr>
        <p:xfrm>
          <a:off x="191814" y="1018552"/>
          <a:ext cx="8810296" cy="1986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05148">
                  <a:extLst>
                    <a:ext uri="{9D8B030D-6E8A-4147-A177-3AD203B41FA5}">
                      <a16:colId xmlns:a16="http://schemas.microsoft.com/office/drawing/2014/main" val="1653363021"/>
                    </a:ext>
                  </a:extLst>
                </a:gridCol>
                <a:gridCol w="4405148">
                  <a:extLst>
                    <a:ext uri="{9D8B030D-6E8A-4147-A177-3AD203B41FA5}">
                      <a16:colId xmlns:a16="http://schemas.microsoft.com/office/drawing/2014/main" val="278557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74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‘shortcomings’ are identified by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high-weight</a:t>
                      </a:r>
                      <a:r>
                        <a:rPr lang="en-US" dirty="0"/>
                        <a:t> data points. ‘Amount of say’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‘shortcomings’ (of existing weak learners) are identified by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gradients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8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4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15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1953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DB18-156A-40A8-A5C1-8601ED4D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B024D-4650-4B26-912D-813D8885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FA4B3-9779-4F41-810A-DC4C15927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199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297A-456B-4608-9676-4FF724FA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Voting and Averaging Based Ensemble Methods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5D0C2-3F60-4C10-965B-F5883EF1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CF755-2643-4487-B586-D74CBD927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14C6D-B99F-4F4F-A5BB-20E43C3CD806}"/>
              </a:ext>
            </a:extLst>
          </p:cNvPr>
          <p:cNvSpPr/>
          <p:nvPr/>
        </p:nvSpPr>
        <p:spPr>
          <a:xfrm>
            <a:off x="70337" y="973618"/>
            <a:ext cx="89417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Voting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averaging</a:t>
            </a:r>
            <a:r>
              <a:rPr lang="en-US" dirty="0"/>
              <a:t> are two of the easiest ensemble methods.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Voting</a:t>
            </a:r>
            <a:r>
              <a:rPr lang="en-US" dirty="0"/>
              <a:t> is used for </a:t>
            </a:r>
            <a:r>
              <a:rPr lang="en-US" dirty="0">
                <a:solidFill>
                  <a:srgbClr val="0070C0"/>
                </a:solidFill>
              </a:rPr>
              <a:t>classification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averaging</a:t>
            </a:r>
            <a:r>
              <a:rPr lang="en-US" dirty="0"/>
              <a:t> is used for </a:t>
            </a:r>
            <a:r>
              <a:rPr lang="en-US" dirty="0">
                <a:solidFill>
                  <a:srgbClr val="0070C0"/>
                </a:solidFill>
              </a:rPr>
              <a:t>regression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both methods, the first step is to create </a:t>
            </a:r>
            <a:r>
              <a:rPr lang="en-US" dirty="0">
                <a:highlight>
                  <a:srgbClr val="FFFF00"/>
                </a:highlight>
              </a:rPr>
              <a:t>multiple</a:t>
            </a:r>
            <a:r>
              <a:rPr lang="en-US" dirty="0"/>
              <a:t> classification/regression models using some training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base model can be created using </a:t>
            </a:r>
            <a:r>
              <a:rPr lang="en-US" dirty="0">
                <a:highlight>
                  <a:srgbClr val="FFFF00"/>
                </a:highlight>
              </a:rPr>
              <a:t>different splits </a:t>
            </a:r>
            <a:r>
              <a:rPr lang="en-US" dirty="0"/>
              <a:t>of the same training dataset and same algorithm, or using the same dataset with different algorithms, or any other method.</a:t>
            </a:r>
          </a:p>
        </p:txBody>
      </p:sp>
    </p:spTree>
    <p:extLst>
      <p:ext uri="{BB962C8B-B14F-4D97-AF65-F5344CB8AC3E}">
        <p14:creationId xmlns:p14="http://schemas.microsoft.com/office/powerpoint/2010/main" val="35023997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2900-5C72-4E3A-8A0A-7B256118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AC6ED-8D85-44B0-9A98-F48B471E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24CB1-A3CE-4950-B55C-46B6FFBE3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37A3D-7F2D-463A-A188-253B0A9FD887}"/>
              </a:ext>
            </a:extLst>
          </p:cNvPr>
          <p:cNvSpPr/>
          <p:nvPr/>
        </p:nvSpPr>
        <p:spPr>
          <a:xfrm>
            <a:off x="149470" y="891540"/>
            <a:ext cx="88890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train 	= </a:t>
            </a:r>
            <a:r>
              <a:rPr lang="en-US" sz="1600" dirty="0" err="1">
                <a:solidFill>
                  <a:srgbClr val="0070C0"/>
                </a:solidFill>
              </a:rPr>
              <a:t>load_csv</a:t>
            </a:r>
            <a:r>
              <a:rPr lang="en-US" sz="1600" dirty="0">
                <a:solidFill>
                  <a:srgbClr val="0070C0"/>
                </a:solidFill>
              </a:rPr>
              <a:t>("train.csv")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target 	= train["target"]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train 	= </a:t>
            </a:r>
            <a:r>
              <a:rPr lang="en-US" sz="1600" dirty="0" err="1">
                <a:solidFill>
                  <a:srgbClr val="0070C0"/>
                </a:solidFill>
              </a:rPr>
              <a:t>train.drop</a:t>
            </a:r>
            <a:r>
              <a:rPr lang="en-US" sz="1600" dirty="0">
                <a:solidFill>
                  <a:srgbClr val="0070C0"/>
                </a:solidFill>
              </a:rPr>
              <a:t>("target")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test 	= </a:t>
            </a:r>
            <a:r>
              <a:rPr lang="en-US" sz="1600" dirty="0" err="1">
                <a:solidFill>
                  <a:srgbClr val="0070C0"/>
                </a:solidFill>
              </a:rPr>
              <a:t>load_csv</a:t>
            </a:r>
            <a:r>
              <a:rPr lang="en-US" sz="1600" dirty="0">
                <a:solidFill>
                  <a:srgbClr val="0070C0"/>
                </a:solidFill>
              </a:rPr>
              <a:t>("test.csv")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algorithms = [</a:t>
            </a:r>
            <a:r>
              <a:rPr lang="en-US" sz="1600" dirty="0" err="1">
                <a:solidFill>
                  <a:srgbClr val="0070C0"/>
                </a:solidFill>
              </a:rPr>
              <a:t>logistic_regression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decision_tree_classification</a:t>
            </a:r>
            <a:r>
              <a:rPr lang="en-US" sz="1600" dirty="0">
                <a:solidFill>
                  <a:srgbClr val="0070C0"/>
                </a:solidFill>
              </a:rPr>
              <a:t>, ...] 	</a:t>
            </a:r>
            <a:r>
              <a:rPr lang="en-US" sz="1600" dirty="0"/>
              <a:t># for classification</a:t>
            </a:r>
          </a:p>
          <a:p>
            <a:r>
              <a:rPr lang="en-US" sz="1600" dirty="0">
                <a:solidFill>
                  <a:srgbClr val="0070C0"/>
                </a:solidFill>
              </a:rPr>
              <a:t>algorithms = [</a:t>
            </a:r>
            <a:r>
              <a:rPr lang="en-US" sz="1600" dirty="0" err="1">
                <a:solidFill>
                  <a:srgbClr val="0070C0"/>
                </a:solidFill>
              </a:rPr>
              <a:t>linear_regression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decision_tree_regressor</a:t>
            </a:r>
            <a:r>
              <a:rPr lang="en-US" sz="1600" dirty="0">
                <a:solidFill>
                  <a:srgbClr val="0070C0"/>
                </a:solidFill>
              </a:rPr>
              <a:t>, ...] 	</a:t>
            </a:r>
            <a:r>
              <a:rPr lang="en-US" sz="1600" dirty="0"/>
              <a:t># for regression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predictions = matrix(</a:t>
            </a:r>
            <a:r>
              <a:rPr lang="en-US" sz="1600" dirty="0" err="1">
                <a:solidFill>
                  <a:srgbClr val="0070C0"/>
                </a:solidFill>
              </a:rPr>
              <a:t>row_length</a:t>
            </a:r>
            <a:r>
              <a:rPr lang="en-US" sz="1600" dirty="0">
                <a:solidFill>
                  <a:srgbClr val="0070C0"/>
                </a:solidFill>
              </a:rPr>
              <a:t>=</a:t>
            </a:r>
            <a:r>
              <a:rPr lang="en-US" sz="1600" dirty="0" err="1">
                <a:solidFill>
                  <a:srgbClr val="0070C0"/>
                </a:solidFill>
              </a:rPr>
              <a:t>len</a:t>
            </a:r>
            <a:r>
              <a:rPr lang="en-US" sz="1600" dirty="0">
                <a:solidFill>
                  <a:srgbClr val="0070C0"/>
                </a:solidFill>
              </a:rPr>
              <a:t>(target), </a:t>
            </a:r>
            <a:r>
              <a:rPr lang="en-US" sz="1600" dirty="0" err="1">
                <a:solidFill>
                  <a:srgbClr val="0070C0"/>
                </a:solidFill>
              </a:rPr>
              <a:t>column_length</a:t>
            </a:r>
            <a:r>
              <a:rPr lang="en-US" sz="1600" dirty="0">
                <a:solidFill>
                  <a:srgbClr val="0070C0"/>
                </a:solidFill>
              </a:rPr>
              <a:t>=</a:t>
            </a:r>
            <a:r>
              <a:rPr lang="en-US" sz="1600" dirty="0" err="1">
                <a:solidFill>
                  <a:srgbClr val="0070C0"/>
                </a:solidFill>
              </a:rPr>
              <a:t>len</a:t>
            </a:r>
            <a:r>
              <a:rPr lang="en-US" sz="1600" dirty="0">
                <a:solidFill>
                  <a:srgbClr val="0070C0"/>
                </a:solidFill>
              </a:rPr>
              <a:t>(algorithms))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for 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, algorithm in enumerate(algorithms):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	model 	     = </a:t>
            </a:r>
            <a:r>
              <a:rPr lang="en-US" sz="1600" dirty="0" err="1">
                <a:solidFill>
                  <a:srgbClr val="0070C0"/>
                </a:solidFill>
              </a:rPr>
              <a:t>algorithm.fit</a:t>
            </a:r>
            <a:r>
              <a:rPr lang="en-US" sz="1600" dirty="0">
                <a:solidFill>
                  <a:srgbClr val="0070C0"/>
                </a:solidFill>
              </a:rPr>
              <a:t>(train, target)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	predictions[,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] = </a:t>
            </a:r>
            <a:r>
              <a:rPr lang="en-US" sz="1600" dirty="0" err="1">
                <a:solidFill>
                  <a:srgbClr val="0070C0"/>
                </a:solidFill>
              </a:rPr>
              <a:t>model.predict</a:t>
            </a:r>
            <a:r>
              <a:rPr lang="en-US" sz="1600" dirty="0">
                <a:solidFill>
                  <a:srgbClr val="0070C0"/>
                </a:solidFill>
              </a:rPr>
              <a:t>(test)</a:t>
            </a:r>
          </a:p>
          <a:p>
            <a:endParaRPr lang="en-US" sz="1600" dirty="0"/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76F680B0-E3F6-44A2-986F-4CBC3813650C}"/>
              </a:ext>
            </a:extLst>
          </p:cNvPr>
          <p:cNvSpPr/>
          <p:nvPr/>
        </p:nvSpPr>
        <p:spPr>
          <a:xfrm>
            <a:off x="5644662" y="3648807"/>
            <a:ext cx="3393830" cy="106386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04"/>
              <a:gd name="adj6" fmla="val -4407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predictions for each model saved in a matrix, where each column contains predictions from one model.</a:t>
            </a:r>
          </a:p>
        </p:txBody>
      </p:sp>
    </p:spTree>
    <p:extLst>
      <p:ext uri="{BB962C8B-B14F-4D97-AF65-F5344CB8AC3E}">
        <p14:creationId xmlns:p14="http://schemas.microsoft.com/office/powerpoint/2010/main" val="3489395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6D48-8363-49AE-9848-BCB394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Voting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786DB-3400-43F1-8E24-25E8415A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82BA2-40C1-4D5B-9694-1DA0446F0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8C209-F01C-40DD-8E02-F275C8220383}"/>
              </a:ext>
            </a:extLst>
          </p:cNvPr>
          <p:cNvSpPr/>
          <p:nvPr/>
        </p:nvSpPr>
        <p:spPr>
          <a:xfrm>
            <a:off x="87923" y="891540"/>
            <a:ext cx="89681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 model makes a prediction (votes) for each test instance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Final output </a:t>
            </a:r>
            <a:r>
              <a:rPr lang="en-US" sz="1600" dirty="0"/>
              <a:t>prediction is the one that receives </a:t>
            </a:r>
            <a:r>
              <a:rPr lang="en-US" sz="1600" dirty="0">
                <a:highlight>
                  <a:srgbClr val="FFFF00"/>
                </a:highlight>
              </a:rPr>
              <a:t>more than half </a:t>
            </a:r>
            <a:r>
              <a:rPr lang="en-US" sz="1600" dirty="0"/>
              <a:t>of the votes. (</a:t>
            </a:r>
            <a:r>
              <a:rPr lang="en-US" sz="1600" dirty="0">
                <a:solidFill>
                  <a:srgbClr val="0070C0"/>
                </a:solidFill>
              </a:rPr>
              <a:t>majority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none of the predictions get more than half of the votes, we may say that the </a:t>
            </a:r>
            <a:r>
              <a:rPr lang="en-US" sz="1600" dirty="0">
                <a:solidFill>
                  <a:srgbClr val="0070C0"/>
                </a:solidFill>
              </a:rPr>
              <a:t>ensemble</a:t>
            </a:r>
            <a:r>
              <a:rPr lang="en-US" sz="1600" dirty="0"/>
              <a:t> method could not make a stable prediction for this instance.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Most voted prediction </a:t>
            </a:r>
            <a:r>
              <a:rPr lang="en-US" sz="1600" dirty="0"/>
              <a:t>(even if that is less than half of the votes) as the final prediction.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Also called “</a:t>
            </a:r>
            <a:r>
              <a:rPr lang="en-US" sz="1600" dirty="0">
                <a:solidFill>
                  <a:srgbClr val="0070C0"/>
                </a:solidFill>
              </a:rPr>
              <a:t>plurality voting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7157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E158-F8BB-4282-8061-C40CC50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Voting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67D81-6FC4-4E16-B7BA-1B3D0454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B9D12-F7BC-43D9-98DC-5AA328FF6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61174-4507-4B39-8BE6-563DF2C78DEE}"/>
              </a:ext>
            </a:extLst>
          </p:cNvPr>
          <p:cNvSpPr/>
          <p:nvPr/>
        </p:nvSpPr>
        <p:spPr>
          <a:xfrm>
            <a:off x="105508" y="891540"/>
            <a:ext cx="89681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importance of one or more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weighted voting count the prediction of the better models multiple times.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Finding a reasonable set of weights is up to the analyst.</a:t>
            </a:r>
          </a:p>
        </p:txBody>
      </p:sp>
    </p:spTree>
    <p:extLst>
      <p:ext uri="{BB962C8B-B14F-4D97-AF65-F5344CB8AC3E}">
        <p14:creationId xmlns:p14="http://schemas.microsoft.com/office/powerpoint/2010/main" val="28733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747A-0B99-4E93-9516-9FC438ED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E554D-A903-442F-8FAA-80AE6ECD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6A6E6-E9E4-4A9F-88CE-39DAC587D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A13091-BC40-4CA5-807F-B0E3DEB85787}"/>
              </a:ext>
            </a:extLst>
          </p:cNvPr>
          <p:cNvSpPr/>
          <p:nvPr/>
        </p:nvSpPr>
        <p:spPr>
          <a:xfrm>
            <a:off x="0" y="1061955"/>
            <a:ext cx="88650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Stacking</a:t>
            </a:r>
            <a:r>
              <a:rPr lang="en-US" sz="1600" dirty="0"/>
              <a:t> is an ensemble learning technique that uses predictions from multiple models (for example decision tree, </a:t>
            </a:r>
            <a:r>
              <a:rPr lang="en-US" sz="1600" dirty="0" err="1"/>
              <a:t>knn</a:t>
            </a:r>
            <a:r>
              <a:rPr lang="en-US" sz="1600" dirty="0"/>
              <a:t> or </a:t>
            </a:r>
            <a:r>
              <a:rPr lang="en-US" sz="1600" dirty="0" err="1"/>
              <a:t>svm</a:t>
            </a:r>
            <a:r>
              <a:rPr lang="en-US" sz="1600" dirty="0"/>
              <a:t>) to build a new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model is used for making predictions on the test 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Works with </a:t>
            </a:r>
            <a:r>
              <a:rPr lang="en-US" sz="1600" dirty="0">
                <a:solidFill>
                  <a:srgbClr val="0070C0"/>
                </a:solidFill>
              </a:rPr>
              <a:t>classifiers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regressors</a:t>
            </a:r>
            <a:r>
              <a:rPr lang="en-US" sz="1600" dirty="0"/>
              <a:t> alike.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64191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44AB-03AE-4C77-9376-C1858CD8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Averaging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23F44-EE4F-431B-AFBB-47A5A4E9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965-8897-4138-94F1-BFEDB3F0C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50726-623C-4E24-9299-04569FFD3E35}"/>
              </a:ext>
            </a:extLst>
          </p:cNvPr>
          <p:cNvSpPr/>
          <p:nvPr/>
        </p:nvSpPr>
        <p:spPr>
          <a:xfrm>
            <a:off x="131884" y="1057021"/>
            <a:ext cx="87395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simple averaging method, for every instance of test dataset, the average predictions are calculated. </a:t>
            </a:r>
          </a:p>
          <a:p>
            <a:endParaRPr lang="en-US" sz="1600" dirty="0"/>
          </a:p>
          <a:p>
            <a:r>
              <a:rPr lang="en-US" sz="1600" dirty="0"/>
              <a:t>The following pseudocode code shows this simple averaging method: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final_predictions</a:t>
            </a:r>
            <a:r>
              <a:rPr lang="en-US" sz="1600" dirty="0">
                <a:solidFill>
                  <a:srgbClr val="0070C0"/>
                </a:solidFill>
              </a:rPr>
              <a:t> = []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for </a:t>
            </a:r>
            <a:r>
              <a:rPr lang="en-US" sz="1600" dirty="0" err="1">
                <a:solidFill>
                  <a:srgbClr val="0070C0"/>
                </a:solidFill>
              </a:rPr>
              <a:t>row_number</a:t>
            </a:r>
            <a:r>
              <a:rPr lang="en-US" sz="1600" dirty="0">
                <a:solidFill>
                  <a:srgbClr val="0070C0"/>
                </a:solidFill>
              </a:rPr>
              <a:t> in </a:t>
            </a:r>
            <a:r>
              <a:rPr lang="en-US" sz="1600" dirty="0" err="1">
                <a:solidFill>
                  <a:srgbClr val="0070C0"/>
                </a:solidFill>
              </a:rPr>
              <a:t>len</a:t>
            </a:r>
            <a:r>
              <a:rPr lang="en-US" sz="1600" dirty="0">
                <a:solidFill>
                  <a:srgbClr val="0070C0"/>
                </a:solidFill>
              </a:rPr>
              <a:t>(predictions):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</a:t>
            </a:r>
            <a:r>
              <a:rPr lang="en-US" sz="1600" dirty="0" err="1">
                <a:solidFill>
                  <a:srgbClr val="0070C0"/>
                </a:solidFill>
              </a:rPr>
              <a:t>final_predictions.append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mean(prediction[</a:t>
            </a:r>
            <a:r>
              <a:rPr lang="en-US" sz="1600" dirty="0" err="1">
                <a:solidFill>
                  <a:srgbClr val="0070C0"/>
                </a:solidFill>
              </a:rPr>
              <a:t>row_number</a:t>
            </a:r>
            <a:r>
              <a:rPr lang="en-US" sz="1600" dirty="0">
                <a:solidFill>
                  <a:srgbClr val="0070C0"/>
                </a:solidFill>
              </a:rPr>
              <a:t>, ])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26807153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29C6-8274-4A9B-AFCF-EF0E7303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Averaging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F8A00-42F5-4595-86EB-B6B354E6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31D52-6EC1-4F43-B0AC-8FC66C84A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60137-4F82-435D-9B2D-921632328057}"/>
              </a:ext>
            </a:extLst>
          </p:cNvPr>
          <p:cNvSpPr/>
          <p:nvPr/>
        </p:nvSpPr>
        <p:spPr>
          <a:xfrm>
            <a:off x="87922" y="896183"/>
            <a:ext cx="8836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Modified version of simple averaging, where the prediction of each model is multiplied by the weight and then their average is calculated.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following pseudocode code shows the weighted averaging: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weights = [..., ..., ...] 		</a:t>
            </a:r>
            <a:r>
              <a:rPr lang="en-US" sz="1600" dirty="0"/>
              <a:t># length is equal to </a:t>
            </a:r>
            <a:r>
              <a:rPr lang="en-US" sz="1600" dirty="0" err="1"/>
              <a:t>len</a:t>
            </a:r>
            <a:r>
              <a:rPr lang="en-US" sz="1600" dirty="0"/>
              <a:t>(algorithms)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final_predictions</a:t>
            </a:r>
            <a:r>
              <a:rPr lang="en-US" sz="1600" dirty="0">
                <a:solidFill>
                  <a:srgbClr val="0070C0"/>
                </a:solidFill>
              </a:rPr>
              <a:t> = []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for </a:t>
            </a:r>
            <a:r>
              <a:rPr lang="en-US" sz="1600" dirty="0" err="1">
                <a:solidFill>
                  <a:srgbClr val="0070C0"/>
                </a:solidFill>
              </a:rPr>
              <a:t>row_number</a:t>
            </a:r>
            <a:r>
              <a:rPr lang="en-US" sz="1600" dirty="0">
                <a:solidFill>
                  <a:srgbClr val="0070C0"/>
                </a:solidFill>
              </a:rPr>
              <a:t> in </a:t>
            </a:r>
            <a:r>
              <a:rPr lang="en-US" sz="1600" dirty="0" err="1">
                <a:solidFill>
                  <a:srgbClr val="0070C0"/>
                </a:solidFill>
              </a:rPr>
              <a:t>len</a:t>
            </a:r>
            <a:r>
              <a:rPr lang="en-US" sz="1600" dirty="0">
                <a:solidFill>
                  <a:srgbClr val="0070C0"/>
                </a:solidFill>
              </a:rPr>
              <a:t>(predictions):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</a:t>
            </a:r>
            <a:r>
              <a:rPr lang="en-US" sz="1600" dirty="0" err="1">
                <a:solidFill>
                  <a:srgbClr val="0070C0"/>
                </a:solidFill>
              </a:rPr>
              <a:t>final_predictions.append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mean(prediction[</a:t>
            </a:r>
            <a:r>
              <a:rPr lang="en-US" sz="1600" dirty="0" err="1">
                <a:solidFill>
                  <a:srgbClr val="0070C0"/>
                </a:solidFill>
              </a:rPr>
              <a:t>row_number</a:t>
            </a:r>
            <a:r>
              <a:rPr lang="en-US" sz="1600" dirty="0">
                <a:solidFill>
                  <a:srgbClr val="0070C0"/>
                </a:solidFill>
              </a:rPr>
              <a:t>, ]*weights)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423654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B33F-4B2D-41C7-A23E-96D89C62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Stackingclassifier and </a:t>
            </a:r>
            <a:r>
              <a:rPr lang="en-US" dirty="0" err="1"/>
              <a:t>stackingcv</a:t>
            </a:r>
            <a:r>
              <a:rPr lang="en-US" dirty="0"/>
              <a:t>-classifier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6495F-F35C-4277-8728-551922B7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5/2/19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38AA5-1276-418D-927C-18E962BF9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716057-CB6C-48B8-83F0-B0C8C235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0" y="907941"/>
            <a:ext cx="4556649" cy="3874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1E3A69-F0AC-4068-83C4-EDE3A56A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536" y="928147"/>
            <a:ext cx="3208844" cy="38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47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152575</TotalTime>
  <Words>6341</Words>
  <Application>Microsoft Office PowerPoint</Application>
  <PresentationFormat>On-screen Show (16:9)</PresentationFormat>
  <Paragraphs>1325</Paragraphs>
  <Slides>81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Gill Sans MT</vt:lpstr>
      <vt:lpstr>Arial</vt:lpstr>
      <vt:lpstr>Calibri</vt:lpstr>
      <vt:lpstr>Parcel</vt:lpstr>
      <vt:lpstr>Worksheet</vt:lpstr>
      <vt:lpstr>Ensemble learning</vt:lpstr>
      <vt:lpstr>Ensemble learning</vt:lpstr>
      <vt:lpstr>Ensemble scoring Techniques</vt:lpstr>
      <vt:lpstr>Ensemble Techniques</vt:lpstr>
      <vt:lpstr>Ensemble Techniques</vt:lpstr>
      <vt:lpstr>Ensemble algorithms in scikit learn</vt:lpstr>
      <vt:lpstr>ensemble learning techniques</vt:lpstr>
      <vt:lpstr>stacking</vt:lpstr>
      <vt:lpstr>Stackingclassifier and stackingcv-classifier</vt:lpstr>
      <vt:lpstr>Stacking-regressor</vt:lpstr>
      <vt:lpstr>stacking</vt:lpstr>
      <vt:lpstr>When should you use a ENSEMBLE model?</vt:lpstr>
      <vt:lpstr>When it may not be good</vt:lpstr>
      <vt:lpstr>Stacking - tips</vt:lpstr>
      <vt:lpstr>Blending</vt:lpstr>
      <vt:lpstr>Blending</vt:lpstr>
      <vt:lpstr>bagging</vt:lpstr>
      <vt:lpstr>Bagging - key points</vt:lpstr>
      <vt:lpstr>Another view</vt:lpstr>
      <vt:lpstr>Example – decision tree</vt:lpstr>
      <vt:lpstr>scikit-learn implementation</vt:lpstr>
      <vt:lpstr>Bootstrapping</vt:lpstr>
      <vt:lpstr>Stacking </vt:lpstr>
      <vt:lpstr>boosting</vt:lpstr>
      <vt:lpstr>boosting</vt:lpstr>
      <vt:lpstr>Basic idea</vt:lpstr>
      <vt:lpstr>Idea of boosting </vt:lpstr>
      <vt:lpstr>Base classifiers</vt:lpstr>
      <vt:lpstr>Types of boosting algorithms</vt:lpstr>
      <vt:lpstr>How XGBoost helps </vt:lpstr>
      <vt:lpstr>How XGBoost helps </vt:lpstr>
      <vt:lpstr>adaboost</vt:lpstr>
      <vt:lpstr>Adaboost - How it works</vt:lpstr>
      <vt:lpstr>AdaBoost</vt:lpstr>
      <vt:lpstr>Adaboost vs dt/rf</vt:lpstr>
      <vt:lpstr>Adaboost vs dt/rf</vt:lpstr>
      <vt:lpstr>Example dataset</vt:lpstr>
      <vt:lpstr>Stump, total error, amount of say</vt:lpstr>
      <vt:lpstr>Amount of say of a stump</vt:lpstr>
      <vt:lpstr>Modify the weights</vt:lpstr>
      <vt:lpstr>Modify the weights</vt:lpstr>
      <vt:lpstr>sklearn.ensemble.AdaBoostClassifier</vt:lpstr>
      <vt:lpstr>parameters</vt:lpstr>
      <vt:lpstr>parameters</vt:lpstr>
      <vt:lpstr>parameters</vt:lpstr>
      <vt:lpstr>parameters</vt:lpstr>
      <vt:lpstr>attributes</vt:lpstr>
      <vt:lpstr>Gradient boosting</vt:lpstr>
      <vt:lpstr>Gradient Boosting algorithm</vt:lpstr>
      <vt:lpstr>GB and Adaboost</vt:lpstr>
      <vt:lpstr>GB – contrast with Adaboost</vt:lpstr>
      <vt:lpstr>Gradient boost - configuration</vt:lpstr>
      <vt:lpstr>Gradient boost - configuration</vt:lpstr>
      <vt:lpstr>Gradient boost - configuration</vt:lpstr>
      <vt:lpstr>Gradient boost - configuration</vt:lpstr>
      <vt:lpstr>Gradient boost - configuration</vt:lpstr>
      <vt:lpstr>Gradient boost - configuration</vt:lpstr>
      <vt:lpstr>Gradient boost - configuration</vt:lpstr>
      <vt:lpstr>Gradient boost - configuration</vt:lpstr>
      <vt:lpstr>So how do we predict</vt:lpstr>
      <vt:lpstr>Maths of gradient boosting</vt:lpstr>
      <vt:lpstr>Maths of gradient boosting</vt:lpstr>
      <vt:lpstr>Maths of gradient boosting</vt:lpstr>
      <vt:lpstr>Gradient boosting - classification</vt:lpstr>
      <vt:lpstr>configuration</vt:lpstr>
      <vt:lpstr>summary</vt:lpstr>
      <vt:lpstr>sklearn.ensemble.GradientBoostingClassifier</vt:lpstr>
      <vt:lpstr>xgboost</vt:lpstr>
      <vt:lpstr>XGB – salient features</vt:lpstr>
      <vt:lpstr>XGBoost Parameters</vt:lpstr>
      <vt:lpstr>XGBoost Parameters</vt:lpstr>
      <vt:lpstr>Important</vt:lpstr>
      <vt:lpstr>Important</vt:lpstr>
      <vt:lpstr>Adaboost vs gradient boosting</vt:lpstr>
      <vt:lpstr>end</vt:lpstr>
      <vt:lpstr>Voting and Averaging Based Ensemble Methods</vt:lpstr>
      <vt:lpstr>pseudocode </vt:lpstr>
      <vt:lpstr>Majority Voting</vt:lpstr>
      <vt:lpstr>Weighted Voting</vt:lpstr>
      <vt:lpstr>Simple Averaging</vt:lpstr>
      <vt:lpstr>Weighted Averaging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2065</cp:revision>
  <cp:lastPrinted>2017-04-27T07:15:37Z</cp:lastPrinted>
  <dcterms:modified xsi:type="dcterms:W3CDTF">2019-05-02T12:30:39Z</dcterms:modified>
</cp:coreProperties>
</file>