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35"/>
  </p:notesMasterIdLst>
  <p:handoutMasterIdLst>
    <p:handoutMasterId r:id="rId36"/>
  </p:handoutMasterIdLst>
  <p:sldIdLst>
    <p:sldId id="416" r:id="rId2"/>
    <p:sldId id="412" r:id="rId3"/>
    <p:sldId id="433" r:id="rId4"/>
    <p:sldId id="434" r:id="rId5"/>
    <p:sldId id="421" r:id="rId6"/>
    <p:sldId id="422" r:id="rId7"/>
    <p:sldId id="413" r:id="rId8"/>
    <p:sldId id="423" r:id="rId9"/>
    <p:sldId id="424" r:id="rId10"/>
    <p:sldId id="425" r:id="rId11"/>
    <p:sldId id="426" r:id="rId12"/>
    <p:sldId id="427" r:id="rId13"/>
    <p:sldId id="419" r:id="rId14"/>
    <p:sldId id="428" r:id="rId15"/>
    <p:sldId id="429" r:id="rId16"/>
    <p:sldId id="435" r:id="rId17"/>
    <p:sldId id="449" r:id="rId18"/>
    <p:sldId id="447" r:id="rId19"/>
    <p:sldId id="446" r:id="rId20"/>
    <p:sldId id="448" r:id="rId21"/>
    <p:sldId id="430" r:id="rId22"/>
    <p:sldId id="431" r:id="rId23"/>
    <p:sldId id="432" r:id="rId24"/>
    <p:sldId id="436" r:id="rId25"/>
    <p:sldId id="437" r:id="rId26"/>
    <p:sldId id="445" r:id="rId27"/>
    <p:sldId id="438" r:id="rId28"/>
    <p:sldId id="439" r:id="rId29"/>
    <p:sldId id="440" r:id="rId30"/>
    <p:sldId id="441" r:id="rId31"/>
    <p:sldId id="442" r:id="rId32"/>
    <p:sldId id="444" r:id="rId33"/>
    <p:sldId id="443" r:id="rId34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rbel" panose="020B0503020204020204" pitchFamily="34" charset="0"/>
      <p:regular r:id="rId41"/>
      <p:bold r:id="rId42"/>
      <p:italic r:id="rId43"/>
      <p:boldItalic r:id="rId44"/>
    </p:embeddedFont>
    <p:embeddedFont>
      <p:font typeface="Gill Sans MT" panose="020B0502020104020203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9" autoAdjust="0"/>
    <p:restoredTop sz="95628" autoAdjust="0"/>
  </p:normalViewPr>
  <p:slideViewPr>
    <p:cSldViewPr snapToGrid="0">
      <p:cViewPr varScale="1">
        <p:scale>
          <a:sx n="116" d="100"/>
          <a:sy n="116" d="100"/>
        </p:scale>
        <p:origin x="12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8-22T03:34:15.9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1055 117 0,'0'-22'156,"-22"22"-156,1 0 16,-1 0-16,0 0 15,0 0-15,-21-22 16,21 22-16,-21 0 16,21 0-16,-21 0 15,21 0 1,-21 0-16,21 0 15,-22 0 1,23 0 15,-23 0-15,23 0 0,-23 0-1,22 0 1,-21 0-1,21 0 1,1 0 0,-1 0-1,0 44-15,-21-44 32,21 0-32,0 21 31,1-21-16,21 22-15,-22-22 16,22 22 0,-22-1-1,1-21 1,21 22 0,0 0-16,0-1 31,0 1-16,0 0-15,0 0 16,-22 21 0,22-21-1,0-1 1,0 1-16,-22 0 16,22 0-1,0-1-15,0 23 16,0-23-1,0 1-15,0 0 16,0 0-16,0-1 16,0 1-16,0 0 15,0-1-15,-43 23 16,43-1-16,0-21 16,0 0-1,0-1-15,0 1 16,0 21-1,0 1 1,-22-44-16,22 22 16,0 21-16,0-21 31,0-1-15,0 1-16,0 0 15,0 0-15,-43 21 16,43 0-1,0-21 1,0 22 0,0-23-1,0 23 1,0-23 0,0 1-1,0 22 1,0-1-1,0-21 1,0-1-16,0 1 16,0 0-16,0-1 15,0 1 1,0 0-16,0 21 16,0-21-16,0 21 15,0 1 1,0-1-1,0-21 1,0 21-16,0 1 16,0-22-1,0 21 1,0-21-16,0-1 16,0 23-16,0-23 15,0 1-15,0 22 16,0-23-16,0 23 15,0-23-15,0 1 16,21 22-16,-21-23 16,0 1-1,0 0-15,22-1 16,0 23 0,-1-22 15,1-22-16,0 21-15,-22 1 16,43-22-16,-21 0 16,43 22-16,-43-22 15,21 21-15,22-21 16,0 22-16,1-22 16,-1 0-1,22 0-15,-1 0 16,1 0-16,0 0 15,0 0-15,0 0 16,43 0-16,0 0 16,1 0-16,-66 0 15,0 0-15,22 0 16,-22 0-16,0 0 16,-43 0-16,43 0 15,-44-22-15,23 22 16,-22-21-16,21 21 15,-21-22-15,-1 0 16,1 22-16,-22-21 16,22-1-16,0 0 15,-1 22-15,1-22 16,0-21 0,-1 43-16,1-22 15,-22 1-15,0-1 16,22 22-16,-22-22 15,21-21-15,1 21 16,0-21-16,0-23 16,-1 1-16,-21 44 15,44-23 1,-44 1-16,43-44 16,-21 65-16,-22-21 15,0-1-15,22-21 16,-1 0-16,1 65 15,-22-22-15,0-21 16,0 21-16,0-21 16,0 21-16,0-43 15,22 43-15,-22-21 16,0 21-16,0-21 16,21 21-1,-21-21-15,0 21 16,0-43-1,0 43-15,0 0 16,0 1-16,0-44 16,0 43-16,0-22 15,0 23 1,0-23 0,0 23-16,0-23 15,0 1 1,0 21-1,0 0-15,0 1 16,0-23-16,0 23 16,-21-45-1,-1 66-15,0-65 16,-21 22 0,21 21-16,22 0 15,-22 1-15,22-1 16,-21 0-16,-1 1 15,0 21-15,22-22 16,-43-22 0,21 44-16,22-21 15,-22-1 1,22 0-16,-21 22 16,-1 0-16,0-21 15,22-1-15,-43 0 16,21 22-16,1 0 15,-1-21-15,22-1 16,-44 22-16,23 0 16,-1-22-16,0 22 15,1 0-15,-1 0 16,-22-22 0,1 22-1,21-21-15,-21 21 16,21 0-16,0-22 15,-21 22-15,0 0 16,21 0 0,0 0-16,-21 0 15,21 0-15,-21 0 16,-1 0-16,1 0 16,21 0-16,-21 0 15,-22 0-15,43 0 16,0 0-16,0 0 15,1 0-15,-1 0 16,0 0-16,1 0 16,-1 0-1,-22 22-15,23-22 16,-23 0 0,23 0-1,21 21-15,-44-21 16,23 22-1,-45-22 1,66 22 0,-21-22-1,-1 0 1,0 0 0,1 22-1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5T05:49:24.9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 0,'26'0'110,"50"0"-110,-25 0 15,0 0-15,50 0 16,-25 0-16,1 0 16,-52 0-16,51 0 15,-50 0-15,24 0 16,-24 0-16,-1 0 15,1 0-15,-1 0 16,26 0-16,0 0 16,-1 0-1,-24 0-15,25 0 16,-1 25-16,27-25 16,-27 0-16,1 0 15,0 0 1,-26 0-1,1 0 1,-1 0-16,1 0 31,-1 0-15,0 0-16,26 0 31,-25 0-15,-1 0-1,0 0 1,1 0 93,50 0-93,-51 0-16,26-25 16,-25 25-16,24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5T05:49:27.51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0 102 0,'25'0'110,"127"0"-95,1 0-15,50 0 16,-25 0-16,25 0 16,26 0-16,25 0 15,-26 0-15,-25 0 16,26 0-16,-26 0 15,-127 0-15,26 0 16,25 0-16,-76 0 16,-26 0-1,1 0 1,-1 0 0,0 0-16,1-25 15,-1 25-15,51 0 16,-25 0-16,0 0 15,-26 0-15,1 0 16,50 0-16,-51 0 16,1 0-16,-1 0 15,1 0 1,-1 0 0,0 0 30,1 0 64,-1-26-48,1 26-46,-1 0-16,0 0 141,1 0-95,-1 0 1,1 0-31,24 0-16,-24 0 16,25 0-16,-1 0 15,1 0-15,-25 0 31,-26-25 204,50-1-235,-24 26 15,-1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5T07:12:05.924"/>
    </inkml:context>
    <inkml:brush xml:id="br0">
      <inkml:brushProperty name="width" value="0.05" units="cm"/>
      <inkml:brushProperty name="height" value="0.05" units="cm"/>
      <inkml:brushProperty name="color" value="#00B050"/>
      <inkml:brushProperty name="fitToCurve" value="1"/>
    </inkml:brush>
  </inkml:definitions>
  <inkml:trace contextRef="#ctx0" brushRef="#br0">0 2439 0,'51'0'453,"25"0"-437,-51 25-16,52 26 15,-52-51-15,26 0 16,-26 25 0,26-25-16,0 0 31,-26 0 0,1 51-31,-1-51 16,51 26-16,0-1 15,-25-25 1,0 25-16,0 1 16,-26-1-1,26-25-15,0 51 32,-26-51-32,1 0 46,-1 0-30,0 0 15,1 25 63,-1-25-78,26 0-1</inkml:trace>
  <inkml:trace contextRef="#ctx0" brushRef="#br0" timeOffset="2465">4216 51 0,'26'0'172,"25"0"-172,25 0 16,0 26-16,-25-26 16,25 0-16,-25 25 15,25-25-15,-25 0 16,25 0-16,0 25 15,-25 1-15,-26-26 16,1 0-16,-1 0 16,26 0-16,0 25 15,0 1 1,-1-26-16,1 0 16,0 25-16,0 0 15,0 1-15,-1-26 16,1 0-16,51 51 15,-26-26 1,-51-25-16,1 0 16,50 25-16,-25-25 15,-26 26-15,1-1 16,24-25-16,27 0 16,-77 26-16,25-26 15,26 0-15,-26 0 110,26 0 140</inkml:trace>
  <inkml:trace contextRef="#ctx0" brushRef="#br0" timeOffset="5472">51 2261 0,'25'0'16,"26"-25"62,-26 25-63,1-26-15,-1-50 16,26 25 0,-26 0-16,52 26 15,-77 0-15,50-52 16,1 52-16,-25-26 15,-1 51-15,51-51 16,-76 26-16,51-26 16,25 26-16,0-51 15,-50 50-15,25 1 16,50-51-16,-75 76 16,75-77-16,-75 77 15,50-25 1,0-26-16,-51 26 15,26-1 1,-25 1-16,24-26 16,1 26-1,0-1-15,-26 1 16,1 0-16,-1 25 16,26-51-16,-26 51 15,1-26-15,-1 1 16,1 0-16,-1-1 15,0 26-15,-25-25 16,51-1-16,0 1 16,0 0-1,25-26 1,-51 51-16,26-26 16,-25 1-1,50 0-15,-51-1 16,51 26-16,-50-25 15,50-1-15,-25 26 16,25-25-16,-25 0 16,25 25-16,-25-26 15,25 1-15,0-1 16,-25 1 0,-26 25-1,52 0-15,-52-51 16,0 51 15,1 0-15,-1 0-1,1 0 1,24-25 0,1 25-1,-25 0 1,-26-26-16,50 26 15,-24 0 1,25 0-16,-26 0 16,26-25-16,-26 25 15,51 0-15,-50-25 16,25 25-16,-1 0 16,1 0-16,-25-26 140,-26 1-46,0-1-78,0 1 15,25 0-31,0-1 15,1 1 1,25-26 0,-26 26-1,0 25-15,26-51 16,0 51 0,-26-26-1</inkml:trace>
  <inkml:trace contextRef="#ctx0" brushRef="#br0" timeOffset="7681">1372 2769 0,'25'-25'63,"26"-1"-32,-26 26-31,1-51 16,24 26-16,-24 0 15,50-1-15,0-50 16,26 51-16,25-77 16,0 51-16,51-50 15,-1-1-15,52-50 16,-102 75-16,-25 27 15,101-52-15,-102 51 16,26-50 0,0-1-16,51 26 15,-51-26-15,0 26 16,-25 51-16,50-102 16,-76 127-16,1-77 15,-27 52-15,27 0 16,-77-1-16,50 26 15,-50-25-15,26 25 16,-26-26-16,51 1 16,-1 0-16,-24-1 15,50-25-15,26 1 16,-52 24-16,27-25 16,24-25-16,-25 76 15,1-51-15,50 1 16,-77 24-1,1 1-15,0 25 16,0-51-16,-26 26 16,26 25-16,-26-51 15,1 51 1,-1-26 0,1 26-16,-1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8-22T04:33:41.9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0 122 0,'43'-21'313,"-21"21"-298,0 0 1,-1 0-16,-21-22 16,22 22-1,0 0-15,0 0 16,-1 0-16,1 0 16,0-22-16,-1 22 15,23 0 1,-22 0-1,-1 0 1,1 0 0,0 0 31,-1 0-32,1 0-15,0-22 16,-1 22-1,1 0-15,0 0 16,0 0-16,-1-21 16,1 21-1,0 0-15,-1 0 16,1 0 15,0 0-31,0 0 16,21 0-1,-21 0 1,-1 0 0,1 0-1,0 0 32,0 0-31,-1 0-1,1 0 1,0 0 0,-1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8-22T05:53:55.7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1086 108 0,'0'86'125,"0"-21"-110,0-21-15,0 43 16,0 0-16,21 21 16,1-64-16,0 21 15,-22-22-15,0 22 16,0 0-16,0-43 15,0 43-15,21-21 16,-21-23 0,0 44-16,0-21 15,0-1-15,0 1 16,0-23-16,0 1 16,0 0-1,0 0-15,0-1 16,0 1-1,22-22 345,22 22-345,-1-22-15,44 21 16,21 1-16,1 0 16,43 21-16,-65-43 15,0 0-15,-1 0 16,-42 22-16,21-22 16,-22 0-16,1 0 15,-22 0-15,21 0 16,-21 0-16,43 0 15,22 0-15,-22 0 16,0 0-16,22 0 16,-22 0-16,-22 0 15,22 0-15,-43 0 16,0 0 0,0 0-16,-1 0 46,23 0-30,-1 0-16,0 0 16,23 0-16,-45 0 15,23 0-15,-23 0 16,1 0-16,22 0 16,-23 0-16,23 0 15,-23 0 1,23 0-16,-22 0 15,21 0 1,0 0-16,1 0 16,21 0-16,-22 0 15,22 0-15,1 0 16,-1 0-16,-22 0 16,22 0-16,0 0 15,1 0-15,-23 0 16,0 0-16,1 0 15,-1 0 1,-21 0-16,21 0 16,22 0-16,-43 0 15,22 0-15,-1 0 16,0 0 0,1 0-16,-1 0 15,-21 0-15,0 0 16,21 0-16,1 0 15,-1 0 1,0 0-16,-21 0 16,21 0-16,-21 0 15,43 0-15,-21 0 16,-1 0-16,22 0 16,-43 0-16,21 0 15,-21 0-15,43 0 16,0 0-16,-21 0 15,-1 0-15,44 0 16,-65 0-16,86 0 16,-43 22-16,22-22 15,22 0-15,-22 43 16,-22-21-16,22-22 16,-22 0-16,-22 0 15,22 0 1,0 0-16,-21 0 15,21 0-15,0 21 16,22-21-16,-22 0 16,0 0-16,0 0 15,0 0-15,1 0 16,-1 0-16,0 0 16,-22 0-16,-21 0 15,21 0-15,1 0 16,-22 0-1,21 0 1,-21 0-16,-1 0 16,1 0-16,0 0 15,21 0 1</inkml:trace>
  <inkml:trace contextRef="#ctx0" brushRef="#br0" timeOffset="3584">1042 151 0,'22'0'46,"21"0"-30,22 0-16,1 0 16,42 0-16,-21 0 15,22 0-15,-23 0 16,1 0-16,43 0 16,-43 0-16,-22 0 15,1 0-15,-45 0 16,23 0-16,-1 0 15,1 0-15,-1 0 16,0 0-16,1 0 16,-1 0-16,22 0 15,-21 0-15,-1 0 16,1 0-16,-1 0 16,0 0-16,-21 0 15,43 0-15,0 0 16,-43 0-16,43 0 15,-43 0 1,43 0-16,0 0 16,22 0-16,-22 0 15,-21 0-15,21 0 16,0 0-16,0 0 16,-22 0-16,23 0 15,-1 0-15,0 0 16,-22 0-16,44 0 15,-22 0-15,0 0 16,0 0-16,1 0 16,20 0-16,-20 0 15,20 0-15,-21 0 16,1 0-16,64 0 16,-22 0-16,44 0 15,-43 0-15,43 0 16,0 0-16,0 0 15,-65 0-15,-1 0 16,1 0-16,-22 0 16,1 0-16,-45 0 15,44-22-15,-43 22 16,22 0-16,-1 0 16,-21 0-1,-1 0 1,1 0-16,22 0 15,-1-43-15,-21 43 16,21 0-16,22-22 16,22 22-16,-44 0 15,23 0-15,-23 0 16,22 0-16,-43 0 16,43 0-16,-22 0 15,23-22-15,-1 22 16,0 0-16,0 0 15,0 0-15,0 0 16,-21 0-16,21 0 16,-44 0-16,23 0 15,-22 0-15,-1 0 16,1 0-16,0 0 16,-1 0-1,23 0-15,-23 0 16,23-21-16,-22-1 15,21 22-15,0 0 16,-21 0 234,-22 22-234,22 43-1,-22 0-15,0-43 16,22 43-16,-22 0 16,0-43-16,0 43 15,0 0-15,21-43 16,-21 43-16,0-44 15,0 1 1,0 0-16,0 0 16,0-1-16,0 1 15,0 0-15,0-1 16,0 23-16,0-1 16,0-21-1,0 21-15,0-21 16,0 21-1,0-21-15,0 22 16,0-23 0,0 1-16,0 0 15,0 21-15,0 1 16,0-23-16,0 1 16,0 21-16,0-21 15,0 0 1,0 0-1,0-1 173,0 23-172,0-23-1,0 1 1,0 0 78,0-1-32,0 1-62,0 0 47,0 0 78,0-1-109,0 1 46,-21 0-62,-1-22 16,-22 21-1,23-21-15,-1 0 16,-21 0-16,43 22 16,-22-22-16,0 0 15,0 22-15,1-22 47,-1 0-31,0 0 15,1 22-15,-1-22 62,0 0-63,-21 0 110,-1 0-125</inkml:trace>
  <inkml:trace contextRef="#ctx0" brushRef="#br0" timeOffset="9816">0 889 0,'22'0'109,"21"0"-78,-21-22-31,0 1 16,-1 21-16,1 0 15,0 0-15,21 0 16,-21 0-16,0 0 16,-1-22-16,1 22 31,0 0-31,0 0 16,-1 0-1,23-22 1,-23 22 15,1 0-15,0 0-1,-1 0 1,-21-22-16,22 22 16,0 0 15,0 0 16,-1 0-32,1 0 1,21 0-16,-21 0 16,0 0-16,21 0 15,-43-21-15,22 21 16,0 0-16,-1 0 15,1 0 1,0-22 0,0 22-1,-1 0 32,1 0-31,0 0-16,43-22 15,-43 22-15,43 0 16,-22-21-16,0 21 16,1 0-16,-1 0 15,1 0-15,-23 0 16,1 0-16,0-22 16,0 22-16</inkml:trace>
  <inkml:trace contextRef="#ctx0" brushRef="#br0" timeOffset="12200">1086 542 0,'21'0'110,"1"0"-95,0 0 1,-1 0 0,1 0-1,0 21 1,0-21-1,-1 22 48,1-22-32,-22 22 0,0 0-15,22-22-16,-22 21 0,21-21 16,1 44-1,0-44 32,0 21 313,-1-21-329,1 0-16,0 22-15,-1 0 16,1-22 15,-44 0 422,-21 0-453,0 21 32,21-21-32,22 22 15,-22 0-15,-21 0 16,-1 21 0,1-21-16,-22 21 15,43 1 1,-21-23-16,-1 1 15,44 0 1,-21-1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2/22/19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2/22/19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2/22/19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2/22/19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2/22/19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2/22/19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emf"/><Relationship Id="rId5" Type="http://schemas.openxmlformats.org/officeDocument/2006/relationships/customXml" Target="../ink/ink3.xml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A1566-8D34-4F1C-9135-177ACA77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36C6D4-2361-4B0C-BB66-73DE6732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EFC8B7-FF46-4CFD-9D61-BBE9D518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36D1-1915-4C4E-AF91-F2D9EEA9B987}" type="datetime1">
              <a:rPr lang="en-US" smtClean="0"/>
              <a:t>2/22/19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7BC4-387E-4D33-97F2-FD540F92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Maths – intuition </a:t>
            </a:r>
          </a:p>
        </p:txBody>
      </p:sp>
    </p:spTree>
    <p:extLst>
      <p:ext uri="{BB962C8B-B14F-4D97-AF65-F5344CB8AC3E}">
        <p14:creationId xmlns:p14="http://schemas.microsoft.com/office/powerpoint/2010/main" val="324543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A9C0-B10C-4FA2-926B-91787A06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3F19-2CB1-4BFD-9B79-0534277C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If the DV is binary then the focus should be to see what makes it change from y=0 to y=1</a:t>
            </a:r>
          </a:p>
          <a:p>
            <a:endParaRPr lang="en-US" sz="1600" dirty="0"/>
          </a:p>
          <a:p>
            <a:r>
              <a:rPr lang="en-US" sz="1600" dirty="0"/>
              <a:t>This is also explained as the likelihood of subscription or </a:t>
            </a:r>
            <a:r>
              <a:rPr lang="en-US" sz="1600" dirty="0">
                <a:solidFill>
                  <a:srgbClr val="0070C0"/>
                </a:solidFill>
              </a:rPr>
              <a:t>p (subscribe = 1)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s-ES" sz="1600" dirty="0">
                <a:solidFill>
                  <a:srgbClr val="0070C0"/>
                </a:solidFill>
              </a:rPr>
              <a:t>y (subscribe) = -1.700 + 0.064 * Age</a:t>
            </a:r>
          </a:p>
          <a:p>
            <a:r>
              <a:rPr lang="es-ES" sz="1600" dirty="0">
                <a:solidFill>
                  <a:srgbClr val="0070C0"/>
                </a:solidFill>
              </a:rPr>
              <a:t>P (subscribe = 1) = p = -1.700 + 0.064 * Age</a:t>
            </a:r>
          </a:p>
          <a:p>
            <a:endParaRPr lang="es-E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Every additional year of </a:t>
            </a:r>
            <a:r>
              <a:rPr lang="en-US" sz="1600" dirty="0">
                <a:solidFill>
                  <a:srgbClr val="0070C0"/>
                </a:solidFill>
              </a:rPr>
              <a:t>Age</a:t>
            </a:r>
            <a:r>
              <a:rPr lang="en-US" sz="1600" dirty="0">
                <a:solidFill>
                  <a:schemeClr val="tx1"/>
                </a:solidFill>
              </a:rPr>
              <a:t>, increases the probability of subscription by 6.4%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7D96-F547-493B-B3F9-94CB1168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7DD59-F80F-4D7E-85A7-01439F33B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D27F-36D8-4542-8D86-4DB00A7D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linear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D340-3C5D-4AD2-8974-BE821271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Probabilities are bounded, ) 0 =&lt; p =&lt; 1</a:t>
            </a:r>
          </a:p>
          <a:p>
            <a:r>
              <a:rPr lang="en-US" sz="1600" dirty="0"/>
              <a:t>The range of </a:t>
            </a:r>
            <a:r>
              <a:rPr lang="en-US" sz="1600" dirty="0">
                <a:solidFill>
                  <a:srgbClr val="0070C0"/>
                </a:solidFill>
              </a:rPr>
              <a:t>age</a:t>
            </a:r>
            <a:r>
              <a:rPr lang="en-US" sz="1600" dirty="0"/>
              <a:t> in the data is 20 =&lt; age =&lt; 55</a:t>
            </a:r>
          </a:p>
          <a:p>
            <a:endParaRPr lang="en-US" sz="1600" dirty="0"/>
          </a:p>
          <a:p>
            <a:r>
              <a:rPr lang="en-US" sz="1600" dirty="0"/>
              <a:t>The probability that a 35 year old person subscribes is </a:t>
            </a:r>
          </a:p>
          <a:p>
            <a:pPr lvl="1"/>
            <a:r>
              <a:rPr lang="en-US" sz="1450" dirty="0"/>
              <a:t>P = -1.700 + 0.064 * </a:t>
            </a:r>
            <a:r>
              <a:rPr lang="en-US" sz="1450" dirty="0">
                <a:solidFill>
                  <a:srgbClr val="0070C0"/>
                </a:solidFill>
              </a:rPr>
              <a:t>35</a:t>
            </a:r>
            <a:r>
              <a:rPr lang="en-US" sz="1450" dirty="0"/>
              <a:t> = 0.54</a:t>
            </a:r>
          </a:p>
          <a:p>
            <a:pPr lvl="1"/>
            <a:endParaRPr lang="en-US" sz="1450" dirty="0"/>
          </a:p>
          <a:p>
            <a:r>
              <a:rPr lang="en-US" sz="1600" dirty="0"/>
              <a:t>The probability that a person 25 years or 45 years subscribes?</a:t>
            </a:r>
          </a:p>
          <a:p>
            <a:pPr lvl="1"/>
            <a:r>
              <a:rPr lang="en-US" sz="1450" dirty="0"/>
              <a:t>P = -1.700 + 0.064 * </a:t>
            </a:r>
            <a:r>
              <a:rPr lang="en-US" sz="1450" dirty="0">
                <a:solidFill>
                  <a:srgbClr val="0070C0"/>
                </a:solidFill>
              </a:rPr>
              <a:t>25</a:t>
            </a:r>
            <a:r>
              <a:rPr lang="en-US" sz="1450" dirty="0"/>
              <a:t> = -0.09 		… possible?</a:t>
            </a:r>
          </a:p>
          <a:p>
            <a:pPr lvl="1"/>
            <a:r>
              <a:rPr lang="en-US" sz="1450" dirty="0"/>
              <a:t>P = -1.700 + 0.064 * </a:t>
            </a:r>
            <a:r>
              <a:rPr lang="en-US" sz="1450" dirty="0">
                <a:solidFill>
                  <a:srgbClr val="0070C0"/>
                </a:solidFill>
              </a:rPr>
              <a:t>45</a:t>
            </a:r>
            <a:r>
              <a:rPr lang="en-US" sz="1450" dirty="0"/>
              <a:t> = +1.20</a:t>
            </a:r>
          </a:p>
          <a:p>
            <a:pPr lvl="1"/>
            <a:endParaRPr lang="en-US" sz="145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40AE-7E03-4BDF-9E30-444FED3D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2E18B-1DE6-4A57-BF3E-538CC6316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B57FF7-9461-4F10-99A3-7F50AAD6D0E3}"/>
                  </a:ext>
                </a:extLst>
              </p14:cNvPr>
              <p14:cNvContentPartPr/>
              <p14:nvPr/>
            </p14:nvContentPartPr>
            <p14:xfrm>
              <a:off x="2332163" y="3177991"/>
              <a:ext cx="966600" cy="954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B57FF7-9461-4F10-99A3-7F50AAD6D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163" y="3168991"/>
                <a:ext cx="984240" cy="9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2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74A7-CD7F-49CB-AEC4-8A7CA7BD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3E0EE0-5DC5-4C8A-8E11-0C894FB8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45" y="1024610"/>
            <a:ext cx="3819525" cy="2705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AA52-3FC5-411F-90AA-C9641327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B0A65-D98B-4401-B6F7-CDEC2A98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728374D-D194-40CA-BB0E-20E912BE39DF}"/>
              </a:ext>
            </a:extLst>
          </p:cNvPr>
          <p:cNvSpPr/>
          <p:nvPr/>
        </p:nvSpPr>
        <p:spPr>
          <a:xfrm>
            <a:off x="176945" y="3838545"/>
            <a:ext cx="3597886" cy="906584"/>
          </a:xfrm>
          <a:prstGeom prst="accentBorderCallout2">
            <a:avLst>
              <a:gd name="adj1" fmla="val 48060"/>
              <a:gd name="adj2" fmla="val 106262"/>
              <a:gd name="adj3" fmla="val -5388"/>
              <a:gd name="adj4" fmla="val 105969"/>
              <a:gd name="adj5" fmla="val -35776"/>
              <a:gd name="adj6" fmla="val 570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/>
              <a:t>Customers of more than 45 years of age have probability &gt; 1</a:t>
            </a:r>
          </a:p>
          <a:p>
            <a:pPr marL="342900" indent="-342900">
              <a:buAutoNum type="arabicPeriod"/>
            </a:pPr>
            <a:r>
              <a:rPr lang="en-US" sz="1200" dirty="0"/>
              <a:t>Customer who are less than 25 years age, the probability is less than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19D74-95D4-4ACC-8036-82441A92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46" y="1022017"/>
            <a:ext cx="3743179" cy="2713564"/>
          </a:xfrm>
          <a:prstGeom prst="rect">
            <a:avLst/>
          </a:prstGeom>
        </p:spPr>
      </p:pic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42139F00-1FC8-4F31-8C32-CA31CD05FB02}"/>
              </a:ext>
            </a:extLst>
          </p:cNvPr>
          <p:cNvSpPr/>
          <p:nvPr/>
        </p:nvSpPr>
        <p:spPr>
          <a:xfrm>
            <a:off x="5306646" y="3828219"/>
            <a:ext cx="3597886" cy="906584"/>
          </a:xfrm>
          <a:prstGeom prst="accentBorderCallout2">
            <a:avLst>
              <a:gd name="adj1" fmla="val 48922"/>
              <a:gd name="adj2" fmla="val 104090"/>
              <a:gd name="adj3" fmla="val -3664"/>
              <a:gd name="adj4" fmla="val 104231"/>
              <a:gd name="adj5" fmla="val -35776"/>
              <a:gd name="adj6" fmla="val 570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/>
              <a:t>Any probability &gt; 1.0, can be made 1.0</a:t>
            </a:r>
          </a:p>
          <a:p>
            <a:pPr marL="342900" indent="-342900">
              <a:buAutoNum type="arabicPeriod"/>
            </a:pPr>
            <a:r>
              <a:rPr lang="en-US" sz="1200" dirty="0"/>
              <a:t>Any probability &lt; 0.0, can be made 0.0</a:t>
            </a:r>
          </a:p>
        </p:txBody>
      </p:sp>
    </p:spTree>
    <p:extLst>
      <p:ext uri="{BB962C8B-B14F-4D97-AF65-F5344CB8AC3E}">
        <p14:creationId xmlns:p14="http://schemas.microsoft.com/office/powerpoint/2010/main" val="340064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A247-5197-43DE-96F3-5DCC50C9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 -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BE81-747C-472D-A35E-D13EB095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D285-2E94-45B9-983A-A61454211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98BE9-7AEF-4491-BD35-1B4F8ABA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037164"/>
            <a:ext cx="3383158" cy="2309140"/>
          </a:xfrm>
          <a:prstGeom prst="rect">
            <a:avLst/>
          </a:prstGeom>
        </p:spPr>
      </p:pic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AEA7A4B0-383E-4924-9162-019535234B5B}"/>
              </a:ext>
            </a:extLst>
          </p:cNvPr>
          <p:cNvSpPr/>
          <p:nvPr/>
        </p:nvSpPr>
        <p:spPr>
          <a:xfrm>
            <a:off x="4498848" y="1037164"/>
            <a:ext cx="4480560" cy="1069848"/>
          </a:xfrm>
          <a:prstGeom prst="accentBorderCallout1">
            <a:avLst>
              <a:gd name="adj1" fmla="val 18750"/>
              <a:gd name="adj2" fmla="val -8333"/>
              <a:gd name="adj3" fmla="val 19833"/>
              <a:gd name="adj4" fmla="val -20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Predictor : X : age</a:t>
            </a:r>
          </a:p>
          <a:p>
            <a:r>
              <a:rPr lang="en-US" sz="1400" dirty="0"/>
              <a:t>Outcome : Action : y : </a:t>
            </a:r>
          </a:p>
          <a:p>
            <a:endParaRPr lang="en-US" sz="1400" dirty="0"/>
          </a:p>
          <a:p>
            <a:r>
              <a:rPr lang="en-US" sz="1400" dirty="0"/>
              <a:t>Depending on age, predict if the person will take the offer or not (ACTION = 1 or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138770-E872-471B-9AD8-C03B8A516BB4}"/>
                  </a:ext>
                </a:extLst>
              </p14:cNvPr>
              <p14:cNvContentPartPr/>
              <p14:nvPr/>
            </p14:nvContentPartPr>
            <p14:xfrm>
              <a:off x="2684511" y="3135669"/>
              <a:ext cx="640440" cy="14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138770-E872-471B-9AD8-C03B8A516B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8511" y="3063669"/>
                <a:ext cx="7120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EBE994-00FC-40AA-BD43-9466A0E940C8}"/>
                  </a:ext>
                </a:extLst>
              </p14:cNvPr>
              <p14:cNvContentPartPr/>
              <p14:nvPr/>
            </p14:nvContentPartPr>
            <p14:xfrm>
              <a:off x="371192" y="1179240"/>
              <a:ext cx="1362600" cy="4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EBE994-00FC-40AA-BD43-9466A0E940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192" y="1107240"/>
                <a:ext cx="1434240" cy="18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28B2611-D083-45B8-8C3D-66F1DB296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030" y="2571750"/>
            <a:ext cx="3288152" cy="216589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A1CA7D-63B9-4CEC-AAC4-3BB72A11C667}"/>
              </a:ext>
            </a:extLst>
          </p:cNvPr>
          <p:cNvCxnSpPr>
            <a:cxnSpLocks/>
          </p:cNvCxnSpPr>
          <p:nvPr/>
        </p:nvCxnSpPr>
        <p:spPr>
          <a:xfrm>
            <a:off x="3324951" y="2571750"/>
            <a:ext cx="2434581" cy="12046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E162B2-CF22-4B3E-A80D-42085620DF24}"/>
                  </a:ext>
                </a:extLst>
              </p14:cNvPr>
              <p14:cNvContentPartPr/>
              <p14:nvPr/>
            </p14:nvContentPartPr>
            <p14:xfrm>
              <a:off x="6272784" y="3346560"/>
              <a:ext cx="2240640" cy="1006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E162B2-CF22-4B3E-A80D-42085620DF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3784" y="3337560"/>
                <a:ext cx="22582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48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F36E-D9C7-495A-9F99-36FB587C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39EC-D961-4057-AAD5-D7C5CB4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need to somehow constrain </a:t>
            </a:r>
            <a:r>
              <a:rPr lang="en-US" sz="1600" dirty="0">
                <a:solidFill>
                  <a:srgbClr val="0070C0"/>
                </a:solidFill>
              </a:rPr>
              <a:t>p</a:t>
            </a:r>
            <a:r>
              <a:rPr lang="en-US" sz="1600" dirty="0"/>
              <a:t> such that 0 ≤ p ≤ 1</a:t>
            </a:r>
          </a:p>
          <a:p>
            <a:endParaRPr lang="en-US" sz="1600" dirty="0"/>
          </a:p>
          <a:p>
            <a:r>
              <a:rPr lang="en-US" sz="1600" dirty="0"/>
              <a:t>We need to ensure</a:t>
            </a:r>
          </a:p>
          <a:p>
            <a:pPr lvl="1"/>
            <a:r>
              <a:rPr lang="en-US" sz="1450" dirty="0"/>
              <a:t>Probability , </a:t>
            </a:r>
            <a:r>
              <a:rPr lang="en-US" sz="1450" dirty="0">
                <a:solidFill>
                  <a:srgbClr val="0070C0"/>
                </a:solidFill>
              </a:rPr>
              <a:t>p</a:t>
            </a:r>
            <a:r>
              <a:rPr lang="en-US" sz="1450" dirty="0"/>
              <a:t>, must always be POSITVE</a:t>
            </a:r>
          </a:p>
          <a:p>
            <a:pPr lvl="1"/>
            <a:r>
              <a:rPr lang="en-US" sz="1450" dirty="0"/>
              <a:t>It must be </a:t>
            </a:r>
            <a:r>
              <a:rPr lang="en-US" sz="1600" dirty="0"/>
              <a:t>≤ 1</a:t>
            </a:r>
            <a:endParaRPr lang="en-US" sz="145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BF0E-70EE-4795-AACF-94A066C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B468-7262-46D5-A7E6-BE4EB71F0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0FC3-B2EF-4C2D-AD5E-8ED11D85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fix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CB776-A784-4B63-B3B0-8DAAB79E5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02511"/>
              </p:ext>
            </p:extLst>
          </p:nvPr>
        </p:nvGraphicFramePr>
        <p:xfrm>
          <a:off x="0" y="891540"/>
          <a:ext cx="9144000" cy="43193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49415">
                  <a:extLst>
                    <a:ext uri="{9D8B030D-6E8A-4147-A177-3AD203B41FA5}">
                      <a16:colId xmlns:a16="http://schemas.microsoft.com/office/drawing/2014/main" val="3185694071"/>
                    </a:ext>
                  </a:extLst>
                </a:gridCol>
                <a:gridCol w="2891693">
                  <a:extLst>
                    <a:ext uri="{9D8B030D-6E8A-4147-A177-3AD203B41FA5}">
                      <a16:colId xmlns:a16="http://schemas.microsoft.com/office/drawing/2014/main" val="1048062042"/>
                    </a:ext>
                  </a:extLst>
                </a:gridCol>
                <a:gridCol w="3602892">
                  <a:extLst>
                    <a:ext uri="{9D8B030D-6E8A-4147-A177-3AD203B41FA5}">
                      <a16:colId xmlns:a16="http://schemas.microsoft.com/office/drawing/2014/main" val="2062910789"/>
                    </a:ext>
                  </a:extLst>
                </a:gridCol>
              </a:tblGrid>
              <a:tr h="782346">
                <a:tc>
                  <a:txBody>
                    <a:bodyPr/>
                    <a:lstStyle/>
                    <a:p>
                      <a:r>
                        <a:rPr lang="en-US" sz="1600" dirty="0"/>
                        <a:t>Absolute of a number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p = |X|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Square of a number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p = X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Taking exponentiation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p = e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l-GR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lang="el-GR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1Age)</a:t>
                      </a:r>
                      <a:endParaRPr lang="en-US" sz="16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15834"/>
                  </a:ext>
                </a:extLst>
              </a:tr>
              <a:tr h="782346">
                <a:tc>
                  <a:txBody>
                    <a:bodyPr/>
                    <a:lstStyle/>
                    <a:p>
                      <a:r>
                        <a:rPr lang="en-US" sz="1600" dirty="0"/>
                        <a:t>Solves the ≤ 0 issue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Does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sz="1600" dirty="0"/>
                        <a:t> solve the &gt;1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Solves the ≤ 0 issue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Does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sz="1600" dirty="0"/>
                        <a:t> solve the &gt; 1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Solves the ≤ 0 issue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Does not solve the &gt; 1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50693"/>
                  </a:ext>
                </a:extLst>
              </a:tr>
              <a:tr h="4732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p = e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l-GR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lang="el-GR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lang="en-US" sz="16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[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e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l-GR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lang="el-GR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lang="en-US" sz="16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+ 1]</a:t>
                      </a:r>
                      <a:endParaRPr lang="en-US" sz="1600" baseline="30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2722"/>
                  </a:ext>
                </a:extLst>
              </a:tr>
              <a:tr h="217559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        = 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 [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1/p       = [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+ 1] /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1/p      = 1 + 1/ [e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1/p – 1 =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1/ [e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(1-p)/p = 1/ [e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p/(1-p) = e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+ </a:t>
                      </a:r>
                      <a:r>
                        <a:rPr kumimoji="0" lang="el-GR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1Age)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ln(p/1-p) = </a:t>
                      </a:r>
                      <a:r>
                        <a:rPr kumimoji="0" lang="el-G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β0  + β1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016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2512-15F1-415C-9210-BF170224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1482A-05F7-4608-A369-8D6D15CB6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DEBFA9-B958-4048-ACED-FD2A1A9E3F9B}"/>
                  </a:ext>
                </a:extLst>
              </p14:cNvPr>
              <p14:cNvContentPartPr/>
              <p14:nvPr/>
            </p14:nvContentPartPr>
            <p14:xfrm>
              <a:off x="7877946" y="2908365"/>
              <a:ext cx="336240" cy="4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DEBFA9-B958-4048-ACED-FD2A1A9E3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8946" y="2899365"/>
                <a:ext cx="353880" cy="61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B2494792-74B6-42F2-88EA-DB509657227A}"/>
              </a:ext>
            </a:extLst>
          </p:cNvPr>
          <p:cNvSpPr/>
          <p:nvPr/>
        </p:nvSpPr>
        <p:spPr>
          <a:xfrm>
            <a:off x="176945" y="3080951"/>
            <a:ext cx="3597886" cy="1664178"/>
          </a:xfrm>
          <a:prstGeom prst="accentBorderCallout2">
            <a:avLst>
              <a:gd name="adj1" fmla="val 48060"/>
              <a:gd name="adj2" fmla="val 106262"/>
              <a:gd name="adj3" fmla="val -5388"/>
              <a:gd name="adj4" fmla="val 105969"/>
              <a:gd name="adj5" fmla="val -53879"/>
              <a:gd name="adj6" fmla="val 1474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/>
              <a:t>Even though the probability of a customer subscribing (p) is not a linear function of </a:t>
            </a:r>
            <a:r>
              <a:rPr lang="en-US" sz="1200" dirty="0">
                <a:solidFill>
                  <a:srgbClr val="0070C0"/>
                </a:solidFill>
              </a:rPr>
              <a:t>age</a:t>
            </a:r>
            <a:r>
              <a:rPr lang="en-US" sz="1200" dirty="0"/>
              <a:t>, the simple transformation is now a linear function of </a:t>
            </a:r>
            <a:r>
              <a:rPr lang="en-US" sz="1200" dirty="0">
                <a:solidFill>
                  <a:srgbClr val="0070C0"/>
                </a:solidFill>
              </a:rPr>
              <a:t>age</a:t>
            </a:r>
          </a:p>
          <a:p>
            <a:pPr marL="342900" indent="-342900">
              <a:buAutoNum type="arabicPeriod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Refer to the code demo</a:t>
            </a:r>
          </a:p>
          <a:p>
            <a:r>
              <a:rPr lang="en-US" sz="1200" dirty="0">
                <a:solidFill>
                  <a:srgbClr val="0070C0"/>
                </a:solidFill>
              </a:rPr>
              <a:t>ML-LOGIT-13-glass-coeff-logodds-prob-maths-interpretation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0AB575-EC13-4A08-9B1A-F101453083C9}"/>
                  </a:ext>
                </a:extLst>
              </p14:cNvPr>
              <p14:cNvContentPartPr/>
              <p14:nvPr/>
            </p14:nvContentPartPr>
            <p14:xfrm>
              <a:off x="5068375" y="4443809"/>
              <a:ext cx="2782080" cy="602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0AB575-EC13-4A08-9B1A-F101453083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9375" y="4434809"/>
                <a:ext cx="2799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1FB91E-5DFE-4914-94B2-D9600F9D9881}"/>
              </a:ext>
            </a:extLst>
          </p:cNvPr>
          <p:cNvSpPr txBox="1"/>
          <p:nvPr/>
        </p:nvSpPr>
        <p:spPr>
          <a:xfrm>
            <a:off x="3951776" y="4569391"/>
            <a:ext cx="158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Equation for logistic regressions</a:t>
            </a:r>
          </a:p>
        </p:txBody>
      </p:sp>
    </p:spTree>
    <p:extLst>
      <p:ext uri="{BB962C8B-B14F-4D97-AF65-F5344CB8AC3E}">
        <p14:creationId xmlns:p14="http://schemas.microsoft.com/office/powerpoint/2010/main" val="106000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E656-185A-4958-88B1-64F5974D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 a sigmoid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F18B29-60C2-483B-B722-5928F2EA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4" y="986326"/>
            <a:ext cx="3596484" cy="37728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3FEE-10EE-4713-BF98-65F0AB67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0799E-9D8F-4E99-92EC-A0B70EEA2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C337E-229A-4C10-88B6-CB82CE9B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61" y="1260963"/>
            <a:ext cx="4885275" cy="32046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972B977-36AE-40B6-BCC8-DFA6641E8C90}"/>
              </a:ext>
            </a:extLst>
          </p:cNvPr>
          <p:cNvSpPr/>
          <p:nvPr/>
        </p:nvSpPr>
        <p:spPr>
          <a:xfrm>
            <a:off x="3543300" y="1676400"/>
            <a:ext cx="87630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847B-8F7A-4631-B365-461BE729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B8EA-CBF3-48D7-BBC1-390EA1F2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threshold when creating predictions is 0.5. </a:t>
            </a:r>
          </a:p>
          <a:p>
            <a:r>
              <a:rPr lang="en-US" dirty="0"/>
              <a:t>How can we change the default setting ? Say we want the model to predict a '1' for probability greater than 0.25, not 0.5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EB5A3-3EA0-4BB0-A633-3CEE468B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9DAF2-53FC-438E-BFD6-774286449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1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1E0B-5DDB-46ED-AAB0-376E232D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etc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356803-9D70-4335-A245-E56A47554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888677"/>
              </p:ext>
            </p:extLst>
          </p:nvPr>
        </p:nvGraphicFramePr>
        <p:xfrm>
          <a:off x="215485" y="1010385"/>
          <a:ext cx="2057400" cy="3724734"/>
        </p:xfrm>
        <a:graphic>
          <a:graphicData uri="http://schemas.openxmlformats.org/drawingml/2006/table">
            <a:tbl>
              <a:tblPr/>
              <a:tblGrid>
                <a:gridCol w="618088">
                  <a:extLst>
                    <a:ext uri="{9D8B030D-6E8A-4147-A177-3AD203B41FA5}">
                      <a16:colId xmlns:a16="http://schemas.microsoft.com/office/drawing/2014/main" val="3789771134"/>
                    </a:ext>
                  </a:extLst>
                </a:gridCol>
                <a:gridCol w="765665">
                  <a:extLst>
                    <a:ext uri="{9D8B030D-6E8A-4147-A177-3AD203B41FA5}">
                      <a16:colId xmlns:a16="http://schemas.microsoft.com/office/drawing/2014/main" val="804118487"/>
                    </a:ext>
                  </a:extLst>
                </a:gridCol>
                <a:gridCol w="673647">
                  <a:extLst>
                    <a:ext uri="{9D8B030D-6E8A-4147-A177-3AD203B41FA5}">
                      <a16:colId xmlns:a16="http://schemas.microsoft.com/office/drawing/2014/main" val="84035408"/>
                    </a:ext>
                  </a:extLst>
                </a:gridCol>
              </a:tblGrid>
              <a:tr h="1431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6099" marR="6099" marT="60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6099" marR="6099" marT="60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logodds  </a:t>
                      </a:r>
                    </a:p>
                  </a:txBody>
                  <a:tcPr marL="6099" marR="6099" marT="60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87691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0.001001001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-6.906754779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134871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0.01010101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-4.59511985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797135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0.052631579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-2.944438979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6124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0.111111111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-2.197224577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65807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0.176470588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-1.734601055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0406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-1.386294361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05029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0.333333333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-1.098612289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47315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0.428571429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-0.84729786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85425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0.538461538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-0.619039208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008177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0.666666667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-0.405465108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11543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0.818181818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-0.200670695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53308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-1.11022E-16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80387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1.222222222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0.200670695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19284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0.405465108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27610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1.857142857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0.619039208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65282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2.333333333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0.84729786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21764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1.098612289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87842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1.386294361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3244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5.666666667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1.734601055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44979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2.197224577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51012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4.59511985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279440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6.906754779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744323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9.210240367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529842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13.81550956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036194"/>
                  </a:ext>
                </a:extLst>
              </a:tr>
              <a:tr h="13763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1000000027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20.72326586</a:t>
                      </a:r>
                    </a:p>
                  </a:txBody>
                  <a:tcPr marL="6099" marR="6099" marT="60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81350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544E-DFAA-4EDB-B3B0-5AFB8DB5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C695A-4BC4-4DA5-9E8B-CC229B9DA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A3A42-4A80-4A0D-BA1C-B2BC3F98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02" y="1173117"/>
            <a:ext cx="3392899" cy="1766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00C72-0306-40A7-AF02-AD70F972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02" y="3009823"/>
            <a:ext cx="3392899" cy="1766245"/>
          </a:xfrm>
          <a:prstGeom prst="rect">
            <a:avLst/>
          </a:prstGeom>
        </p:spPr>
      </p:pic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8E0F1888-48AC-4DBB-B9E8-602A5E3426FC}"/>
              </a:ext>
            </a:extLst>
          </p:cNvPr>
          <p:cNvSpPr/>
          <p:nvPr/>
        </p:nvSpPr>
        <p:spPr>
          <a:xfrm>
            <a:off x="6036590" y="1698755"/>
            <a:ext cx="3022170" cy="2347993"/>
          </a:xfrm>
          <a:prstGeom prst="accentBorderCallout1">
            <a:avLst>
              <a:gd name="adj1" fmla="val 18750"/>
              <a:gd name="adj2" fmla="val -8333"/>
              <a:gd name="adj3" fmla="val 55223"/>
              <a:gd name="adj4" fmla="val -663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Why do we take all the trouble doing the transformation from </a:t>
            </a:r>
            <a:r>
              <a:rPr lang="en-US" sz="1100" dirty="0">
                <a:highlight>
                  <a:srgbClr val="FFFF00"/>
                </a:highlight>
              </a:rPr>
              <a:t>probability to log odds</a:t>
            </a:r>
            <a:r>
              <a:rPr lang="en-US" sz="1100" dirty="0"/>
              <a:t>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One reason is that it is usually difficult to model a variable which has restricted range, such as probability.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transformation is an attempt to get around the restricted range problem.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It maps probability ranging between </a:t>
            </a:r>
            <a:r>
              <a:rPr lang="en-US" sz="1100" dirty="0">
                <a:highlight>
                  <a:srgbClr val="FFFF00"/>
                </a:highlight>
              </a:rPr>
              <a:t>0 and 1 </a:t>
            </a:r>
            <a:r>
              <a:rPr lang="en-US" sz="1100" dirty="0"/>
              <a:t>to log odds ranging from </a:t>
            </a:r>
            <a:r>
              <a:rPr lang="en-US" sz="1100" dirty="0">
                <a:highlight>
                  <a:srgbClr val="FFFF00"/>
                </a:highlight>
              </a:rPr>
              <a:t>negative infinity to positive infinity. </a:t>
            </a:r>
          </a:p>
        </p:txBody>
      </p:sp>
    </p:spTree>
    <p:extLst>
      <p:ext uri="{BB962C8B-B14F-4D97-AF65-F5344CB8AC3E}">
        <p14:creationId xmlns:p14="http://schemas.microsoft.com/office/powerpoint/2010/main" val="58850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B628-6210-4EC3-9FC8-532DFD6D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ODDS RATIOS IN LOGISTIC REGRESSION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0D7872-5692-47ED-905C-95CBFA220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226484"/>
              </p:ext>
            </p:extLst>
          </p:nvPr>
        </p:nvGraphicFramePr>
        <p:xfrm>
          <a:off x="0" y="892175"/>
          <a:ext cx="9144000" cy="3764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384432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446643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978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of odds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probability of success of some event is .8.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probability of failure 1- .8 = .2.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odds of success are defined as the ratio of the probability of success over the probability of failure.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So, the odds of success are .8/.2 =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That is to say that the odds of success are  4 to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Log(p/(1-p))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odds increase as the probability increases or vice versa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7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Probability ranges from 0 and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5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Odds range from 0 and positive infinity.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–infinity to +infinity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576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3F46-2989-49A2-930F-CA25906C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6D9CC-7124-46D0-A688-1C72E5882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DDB3-E44D-4F0E-B312-82C9EB9D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5A79-9494-48F6-972B-EAB4FB5C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Logistic regression </a:t>
            </a:r>
            <a:r>
              <a:rPr lang="en-US" sz="1600" dirty="0"/>
              <a:t>is the appropriate regression analysis to conduct when the dependent variable is dichotomous (</a:t>
            </a:r>
            <a:r>
              <a:rPr lang="en-US" sz="1600" dirty="0">
                <a:solidFill>
                  <a:srgbClr val="0070C0"/>
                </a:solidFill>
              </a:rPr>
              <a:t>binary</a:t>
            </a:r>
            <a:r>
              <a:rPr lang="en-US" sz="1600" dirty="0"/>
              <a:t>).  </a:t>
            </a:r>
          </a:p>
          <a:p>
            <a:endParaRPr lang="en-US" sz="1600" dirty="0"/>
          </a:p>
          <a:p>
            <a:r>
              <a:rPr lang="en-US" sz="1600" dirty="0"/>
              <a:t>Like all regression analyses, the logistic regression is a </a:t>
            </a:r>
            <a:r>
              <a:rPr lang="en-US" sz="1600" dirty="0">
                <a:solidFill>
                  <a:srgbClr val="0070C0"/>
                </a:solidFill>
              </a:rPr>
              <a:t>predictive</a:t>
            </a:r>
            <a:r>
              <a:rPr lang="en-US" sz="1600" dirty="0"/>
              <a:t> analysis.  </a:t>
            </a:r>
          </a:p>
          <a:p>
            <a:endParaRPr lang="en-US" sz="1600" dirty="0"/>
          </a:p>
          <a:p>
            <a:r>
              <a:rPr lang="en-US" sz="1600" dirty="0"/>
              <a:t>Logistic regression is used to describe the relationship between one dependent binary variable and one or more nominal, ordinal, interval or ratio-level independent variables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In other words, the logistic regression model predicts P(Y=1) as a function of X.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3F9B-C22F-42C2-BCB5-CF2FE0A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2993-5F03-4F89-B743-B97A7A53F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27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4637-9755-44FA-B95E-E373810C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4740-C263-4B57-9E4F-E4964553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5467148" cy="3971405"/>
          </a:xfrm>
        </p:spPr>
        <p:txBody>
          <a:bodyPr>
            <a:normAutofit/>
          </a:bodyPr>
          <a:lstStyle/>
          <a:p>
            <a:r>
              <a:rPr lang="en-US" sz="1600" dirty="0"/>
              <a:t>In linear regression, the line is fit using the values predicated by the regression function. </a:t>
            </a:r>
          </a:p>
          <a:p>
            <a:endParaRPr lang="en-US" sz="1600" dirty="0"/>
          </a:p>
          <a:p>
            <a:r>
              <a:rPr lang="en-US" sz="1600" dirty="0"/>
              <a:t>Instead in log reg, the is fit using an S shape logit function</a:t>
            </a:r>
          </a:p>
          <a:p>
            <a:endParaRPr lang="en-US" sz="1600" dirty="0"/>
          </a:p>
          <a:p>
            <a:r>
              <a:rPr lang="en-US" sz="1600" dirty="0"/>
              <a:t>This S curve is basically a sigmoid function.</a:t>
            </a:r>
          </a:p>
          <a:p>
            <a:endParaRPr lang="en-US" sz="1600" dirty="0"/>
          </a:p>
          <a:p>
            <a:r>
              <a:rPr lang="en-US" sz="1600" dirty="0"/>
              <a:t>The curve tells the probability of a given point, that probability is used to decide the predicated class.</a:t>
            </a:r>
          </a:p>
          <a:p>
            <a:endParaRPr lang="en-US" sz="1600" dirty="0"/>
          </a:p>
          <a:p>
            <a:r>
              <a:rPr lang="en-US" sz="1600" dirty="0"/>
              <a:t>Coefficients are presented using </a:t>
            </a:r>
            <a:r>
              <a:rPr lang="en-US" sz="1600" dirty="0">
                <a:solidFill>
                  <a:srgbClr val="0070C0"/>
                </a:solidFill>
              </a:rPr>
              <a:t>logodds</a:t>
            </a:r>
            <a:r>
              <a:rPr lang="en-US" sz="1600" dirty="0"/>
              <a:t>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0AE7-E98B-4F57-B6CA-D71AF7AF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15F83-EF1E-4D68-942C-69A9AA23A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B732D-4E52-4472-90BE-30574E7C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148" y="997415"/>
            <a:ext cx="3628775" cy="38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5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E1D1-446C-4BCC-A224-DF15A49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4B650A-A0A7-4B54-A727-FB55A079E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20258"/>
              </p:ext>
            </p:extLst>
          </p:nvPr>
        </p:nvGraphicFramePr>
        <p:xfrm>
          <a:off x="0" y="1047451"/>
          <a:ext cx="9144000" cy="2621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3907208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709772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Convenient probability scores for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perform well when feature/dimensions/columns space is too 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7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Efficient implementations available across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handle large number of categorical features/variables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4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Multi-collinearity is not really an issue </a:t>
                      </a:r>
                      <a:r>
                        <a:rPr lang="en-US" dirty="0"/>
                        <a:t>and can be countered with L2 regularization to an extent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Relies on transformations for non-linear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5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 spread industry comfort for logistic regression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77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223-654E-41E2-A130-D796534E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5EAC2-4DD9-4919-A1AA-3E436828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7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002D-8FF9-43F1-B798-301BE162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linear regression and logistic regression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5B20AD-8FD6-4629-8899-1F9715F50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764842"/>
              </p:ext>
            </p:extLst>
          </p:nvPr>
        </p:nvGraphicFramePr>
        <p:xfrm>
          <a:off x="0" y="952557"/>
          <a:ext cx="9144000" cy="25882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818531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27752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4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linear regression, the outcome (dependent variable) is continuous.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Binary classification; 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is used when the response variable is categorical in nature.  E.g. yes/no, true/false, red/green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2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relationship between dependent and independent variables is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relationship between dependent and independent variables is NOT 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3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the linear regression, the independent variable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can be correlated</a:t>
                      </a:r>
                      <a:r>
                        <a:rPr lang="en-US" dirty="0"/>
                        <a:t> with each other.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variable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must not be correlated </a:t>
                      </a:r>
                      <a:r>
                        <a:rPr lang="en-US" dirty="0"/>
                        <a:t>with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525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72F6-E890-44A1-8834-61328ECA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5389D-561C-4F5B-BDB7-D0EB7D2AB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6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0609-9E55-4E55-BD6E-4EB46F03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68E-906B-44AA-B3DA-B472F5BB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Logistic regression </a:t>
            </a:r>
            <a:r>
              <a:rPr lang="en-US" dirty="0">
                <a:solidFill>
                  <a:srgbClr val="00B050"/>
                </a:solidFill>
              </a:rPr>
              <a:t>doesn’t require linear relationship </a:t>
            </a:r>
            <a:r>
              <a:rPr lang="en-US" dirty="0"/>
              <a:t>between dependent and independent variables</a:t>
            </a:r>
            <a:r>
              <a:rPr lang="en-US" i="1" dirty="0"/>
              <a:t>.  It can handle various types of relationships because it applies a non-linear log transformation to the predicted odds ratio</a:t>
            </a:r>
          </a:p>
          <a:p>
            <a:endParaRPr lang="en-US" dirty="0"/>
          </a:p>
          <a:p>
            <a:r>
              <a:rPr lang="en-US" dirty="0"/>
              <a:t>To avoid over fitting and under fitting, we should include all significant variables. 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dirty="0">
                <a:highlight>
                  <a:srgbClr val="FFFF00"/>
                </a:highlight>
              </a:rPr>
              <a:t>requires large sample sizes </a:t>
            </a:r>
            <a:r>
              <a:rPr lang="en-US" dirty="0"/>
              <a:t>because maximum likelihood estimates are less powerful at low sample sizes than ordinary least square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independent variables should not be correlated with each other i.e. no multi collinearity</a:t>
            </a:r>
            <a:r>
              <a:rPr lang="en-US" dirty="0"/>
              <a:t>.  However, we have the options to include interaction effects of categorical variables in the analysis and in the model.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>
                <a:highlight>
                  <a:srgbClr val="FFFF00"/>
                </a:highlight>
              </a:rPr>
              <a:t>values of dependent variable is ordinal</a:t>
            </a:r>
            <a:r>
              <a:rPr lang="en-US" dirty="0"/>
              <a:t>, then it is called as </a:t>
            </a:r>
            <a:r>
              <a:rPr lang="en-US" dirty="0">
                <a:solidFill>
                  <a:srgbClr val="0070C0"/>
                </a:solidFill>
              </a:rPr>
              <a:t>Ordinal logistic regression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dependent variable is multi class then it is known as </a:t>
            </a:r>
            <a:r>
              <a:rPr lang="en-US" dirty="0">
                <a:solidFill>
                  <a:srgbClr val="0070C0"/>
                </a:solidFill>
              </a:rPr>
              <a:t>Multinomial Logistic regression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DF5B-DC57-4371-B97F-1B7F3FB5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09A12-C1E0-4C41-8D3C-C93F26CA1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5BD4-5E6D-49C3-9EB4-5C915B7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8A72-2804-4509-828B-6191227D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Binary Classification:</a:t>
            </a:r>
          </a:p>
          <a:p>
            <a:pPr lvl="1"/>
            <a:r>
              <a:rPr lang="en-US" sz="1600" dirty="0"/>
              <a:t>Given the subject and the email text predicting, Email Spam or not.</a:t>
            </a:r>
          </a:p>
          <a:p>
            <a:pPr lvl="1"/>
            <a:r>
              <a:rPr lang="en-US" sz="1600" dirty="0"/>
              <a:t>Sunny or rainy day prediction, using the weather information.</a:t>
            </a:r>
          </a:p>
          <a:p>
            <a:pPr lvl="1"/>
            <a:r>
              <a:rPr lang="en-US" sz="1600" dirty="0"/>
              <a:t>Based on the bank customer history, Predicting whether to give the loan or not.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Multi-Classification:</a:t>
            </a:r>
          </a:p>
          <a:p>
            <a:pPr lvl="1"/>
            <a:r>
              <a:rPr lang="en-US" sz="1600" dirty="0"/>
              <a:t>Given the dimensional information of the object, Identifying the shape of the object.</a:t>
            </a:r>
          </a:p>
          <a:p>
            <a:pPr lvl="1"/>
            <a:r>
              <a:rPr lang="en-US" sz="1600" dirty="0"/>
              <a:t>Identifying the different kinds of vehicles.</a:t>
            </a:r>
          </a:p>
          <a:p>
            <a:pPr lvl="1"/>
            <a:r>
              <a:rPr lang="en-US" sz="1600" dirty="0"/>
              <a:t>Based on the color intensities, Predicting the color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AD63-0AFD-485C-94D8-FF418D3B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06B3-47EE-4FE1-92D7-09FCC4CC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2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11B6-9B93-42C1-A995-6D8EC217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Sigmoid Function and </a:t>
            </a:r>
            <a:r>
              <a:rPr lang="en-US" dirty="0" err="1"/>
              <a:t>Softmax</a:t>
            </a:r>
            <a:r>
              <a:rPr lang="en-US" dirty="0"/>
              <a:t> Function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E8A8FC-42C2-4769-9AE1-0BCFEA172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743068"/>
              </p:ext>
            </p:extLst>
          </p:nvPr>
        </p:nvGraphicFramePr>
        <p:xfrm>
          <a:off x="65314" y="956933"/>
          <a:ext cx="9006840" cy="3602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555409">
                  <a:extLst>
                    <a:ext uri="{9D8B030D-6E8A-4147-A177-3AD203B41FA5}">
                      <a16:colId xmlns:a16="http://schemas.microsoft.com/office/drawing/2014/main" val="3577421604"/>
                    </a:ext>
                  </a:extLst>
                </a:gridCol>
                <a:gridCol w="4451431">
                  <a:extLst>
                    <a:ext uri="{9D8B030D-6E8A-4147-A177-3AD203B41FA5}">
                      <a16:colId xmlns:a16="http://schemas.microsoft.com/office/drawing/2014/main" val="4116799640"/>
                    </a:ext>
                  </a:extLst>
                </a:gridCol>
              </a:tblGrid>
              <a:tr h="71594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Softmax</a:t>
                      </a:r>
                      <a:r>
                        <a:rPr lang="en-US" sz="1600" b="1" dirty="0">
                          <a:effectLst/>
                        </a:rPr>
                        <a:t> Function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Sigmoid Function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3431252471"/>
                  </a:ext>
                </a:extLst>
              </a:tr>
              <a:tr h="7159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Used for multi-classification in logistic regression model.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Used for binary classification in logistic regression model.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2973400219"/>
                  </a:ext>
                </a:extLst>
              </a:tr>
              <a:tr h="7159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The probabilities sum will be 1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The probabilities sum need not be 1.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3393770105"/>
                  </a:ext>
                </a:extLst>
              </a:tr>
              <a:tr h="7159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Used in the different layers of neural networks.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Used as activation function while building neural networks.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2276246566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The high value will have the higher probability than other values.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The high value will have the high probability but not the higher probability.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237615400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9959-F3E6-4AC2-A888-62E3390D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D2555-DAB1-4099-B77E-E0C51A6E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8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DEBA-8966-4444-A482-77EFF008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Logistic Regression with Other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37D13F-29E3-4DD5-820B-7B59A219A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543325"/>
              </p:ext>
            </p:extLst>
          </p:nvPr>
        </p:nvGraphicFramePr>
        <p:xfrm>
          <a:off x="0" y="892175"/>
          <a:ext cx="9144000" cy="2727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7972675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4396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 of logistic regression: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 of logistic regression: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Highly interpretable, Outputs well-calibrated predicted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Presumes a linear relationship between the features and the log-odds of the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2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training and prediction are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0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tuning is required (excluding regularization)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9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don't need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perform well with a small number of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2706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35BD-5DA1-4720-A98C-413D886C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2E3EA-2466-4562-934C-51B5189E9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1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D5E9-FF44-44F8-A71B-E609E13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sklearn.linear_model.LogisticRegression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7CE3-42AB-4EB2-9354-CBC8B90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sklearn.linear_model.LogisticRegression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penalty</a:t>
            </a:r>
            <a:r>
              <a:rPr lang="en-US" sz="1600" dirty="0">
                <a:solidFill>
                  <a:srgbClr val="0070C0"/>
                </a:solidFill>
              </a:rPr>
              <a:t>=’l2’, dual=False,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=0.0001, C=1.0,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intercept_scaling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solver</a:t>
            </a:r>
            <a:r>
              <a:rPr lang="en-US" sz="1600" dirty="0">
                <a:solidFill>
                  <a:srgbClr val="0070C0"/>
                </a:solidFill>
              </a:rPr>
              <a:t>=’warn’,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=100,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multi_class</a:t>
            </a:r>
            <a:r>
              <a:rPr lang="en-US" sz="1600" dirty="0">
                <a:solidFill>
                  <a:srgbClr val="0070C0"/>
                </a:solidFill>
              </a:rPr>
              <a:t>=’warn’, verbose=0, </a:t>
            </a:r>
            <a:r>
              <a:rPr lang="en-US" sz="1600" dirty="0" err="1">
                <a:solidFill>
                  <a:srgbClr val="0070C0"/>
                </a:solidFill>
              </a:rPr>
              <a:t>warm_start</a:t>
            </a:r>
            <a:r>
              <a:rPr lang="en-US" sz="1600" dirty="0">
                <a:solidFill>
                  <a:srgbClr val="0070C0"/>
                </a:solidFill>
              </a:rPr>
              <a:t>=False, </a:t>
            </a:r>
            <a:r>
              <a:rPr lang="en-US" sz="1600" dirty="0" err="1">
                <a:solidFill>
                  <a:srgbClr val="0070C0"/>
                </a:solidFill>
              </a:rPr>
              <a:t>n_jobs</a:t>
            </a:r>
            <a:r>
              <a:rPr lang="en-US" sz="1600" dirty="0">
                <a:solidFill>
                  <a:srgbClr val="0070C0"/>
                </a:solidFill>
              </a:rPr>
              <a:t>=None)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penalty : str,  ‘l1’ or ‘l2’, 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default: ‘l2’</a:t>
            </a:r>
          </a:p>
          <a:p>
            <a:pPr marL="171450" lvl="1" indent="0">
              <a:buNone/>
            </a:pPr>
            <a:r>
              <a:rPr lang="en-US" sz="1450" dirty="0">
                <a:solidFill>
                  <a:schemeClr val="tx1"/>
                </a:solidFill>
              </a:rPr>
              <a:t>Used to specify the norm used in the penalization.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</a:rPr>
              <a:t> : float, default: 1.0</a:t>
            </a:r>
          </a:p>
          <a:p>
            <a:pPr marL="171450" lvl="1" indent="0">
              <a:buNone/>
            </a:pPr>
            <a:r>
              <a:rPr lang="en-US" sz="1450" dirty="0">
                <a:solidFill>
                  <a:schemeClr val="tx1"/>
                </a:solidFill>
              </a:rPr>
              <a:t>Inverse of regularization strength; must be a positive float.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solver</a:t>
            </a:r>
            <a:r>
              <a:rPr lang="en-US" sz="1600" dirty="0">
                <a:solidFill>
                  <a:schemeClr val="tx1"/>
                </a:solidFill>
              </a:rPr>
              <a:t> : str, {‘newton-cg’, ‘</a:t>
            </a:r>
            <a:r>
              <a:rPr lang="en-US" sz="1600" dirty="0" err="1">
                <a:solidFill>
                  <a:schemeClr val="tx1"/>
                </a:solidFill>
              </a:rPr>
              <a:t>lbfgs</a:t>
            </a:r>
            <a:r>
              <a:rPr lang="en-US" sz="1600" dirty="0">
                <a:solidFill>
                  <a:schemeClr val="tx1"/>
                </a:solidFill>
              </a:rPr>
              <a:t>’, ‘</a:t>
            </a:r>
            <a:r>
              <a:rPr lang="en-US" sz="1600" dirty="0" err="1">
                <a:solidFill>
                  <a:schemeClr val="tx1"/>
                </a:solidFill>
              </a:rPr>
              <a:t>liblinear</a:t>
            </a:r>
            <a:r>
              <a:rPr lang="en-US" sz="1600" dirty="0">
                <a:solidFill>
                  <a:schemeClr val="tx1"/>
                </a:solidFill>
              </a:rPr>
              <a:t>’, ‘sag’, ‘saga’},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default: ‘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liblinear</a:t>
            </a:r>
            <a:r>
              <a:rPr lang="en-US" sz="1600" dirty="0">
                <a:solidFill>
                  <a:schemeClr val="tx1"/>
                </a:solidFill>
              </a:rPr>
              <a:t>’.</a:t>
            </a:r>
          </a:p>
          <a:p>
            <a:pPr marL="171450" lvl="1" indent="0">
              <a:buNone/>
            </a:pPr>
            <a:r>
              <a:rPr lang="en-US" sz="1450" dirty="0">
                <a:solidFill>
                  <a:schemeClr val="tx1"/>
                </a:solidFill>
              </a:rPr>
              <a:t>Algorithm to use in the optimization problem.</a:t>
            </a:r>
          </a:p>
          <a:p>
            <a:pPr marL="171450" lvl="1" indent="0">
              <a:buNone/>
            </a:pPr>
            <a:r>
              <a:rPr lang="en-US" sz="1450" dirty="0">
                <a:solidFill>
                  <a:schemeClr val="tx1"/>
                </a:solidFill>
                <a:highlight>
                  <a:srgbClr val="FFFF00"/>
                </a:highlight>
              </a:rPr>
              <a:t>For small datasets</a:t>
            </a:r>
            <a:r>
              <a:rPr lang="en-US" sz="1450" dirty="0">
                <a:solidFill>
                  <a:schemeClr val="tx1"/>
                </a:solidFill>
              </a:rPr>
              <a:t>, ‘</a:t>
            </a:r>
            <a:r>
              <a:rPr lang="en-US" sz="1450" dirty="0" err="1">
                <a:solidFill>
                  <a:schemeClr val="tx1"/>
                </a:solidFill>
              </a:rPr>
              <a:t>liblinear</a:t>
            </a:r>
            <a:r>
              <a:rPr lang="en-US" sz="1450" dirty="0">
                <a:solidFill>
                  <a:schemeClr val="tx1"/>
                </a:solidFill>
              </a:rPr>
              <a:t>’ is a good choice, whereas ‘sag’ and ‘saga’ are faster for large ones.</a:t>
            </a:r>
          </a:p>
          <a:p>
            <a:pPr marL="171450" lvl="1" indent="0">
              <a:buNone/>
            </a:pPr>
            <a:r>
              <a:rPr lang="en-US" sz="1450" dirty="0">
                <a:solidFill>
                  <a:schemeClr val="tx1"/>
                </a:solidFill>
                <a:highlight>
                  <a:srgbClr val="FFFF00"/>
                </a:highlight>
              </a:rPr>
              <a:t>For multiclass problems</a:t>
            </a:r>
            <a:r>
              <a:rPr lang="en-US" sz="1450" dirty="0">
                <a:solidFill>
                  <a:schemeClr val="tx1"/>
                </a:solidFill>
              </a:rPr>
              <a:t>, only ‘newton-cg’, ‘sag’, ‘saga’ and ‘</a:t>
            </a:r>
            <a:r>
              <a:rPr lang="en-US" sz="1450" dirty="0" err="1">
                <a:solidFill>
                  <a:schemeClr val="tx1"/>
                </a:solidFill>
              </a:rPr>
              <a:t>lbfgs</a:t>
            </a:r>
            <a:r>
              <a:rPr lang="en-US" sz="1450" dirty="0">
                <a:solidFill>
                  <a:schemeClr val="tx1"/>
                </a:solidFill>
              </a:rPr>
              <a:t>’ handle multinomial loss; ‘</a:t>
            </a:r>
            <a:r>
              <a:rPr lang="en-US" sz="1450" dirty="0" err="1">
                <a:solidFill>
                  <a:schemeClr val="tx1"/>
                </a:solidFill>
              </a:rPr>
              <a:t>liblinear</a:t>
            </a:r>
            <a:r>
              <a:rPr lang="en-US" sz="1450" dirty="0">
                <a:solidFill>
                  <a:schemeClr val="tx1"/>
                </a:solidFill>
              </a:rPr>
              <a:t>’ is limited to one-versus-rest schemes.</a:t>
            </a:r>
          </a:p>
          <a:p>
            <a:pPr marL="171450" lvl="1" indent="0">
              <a:buNone/>
            </a:pP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86FC-96D7-4106-96C3-3279E96B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F517-E795-479D-B936-CDDC5F8AA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7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D5E9-FF44-44F8-A71B-E609E13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sklearn.linear_model.LogisticRegression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7CE3-42AB-4EB2-9354-CBC8B90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sklearn.linear_model.LogisticRegression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penalty</a:t>
            </a:r>
            <a:r>
              <a:rPr lang="en-US" sz="1600" dirty="0">
                <a:solidFill>
                  <a:srgbClr val="0070C0"/>
                </a:solidFill>
              </a:rPr>
              <a:t>=’l2’, dual=False,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=0.0001, C=1.0,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intercept_scaling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solver</a:t>
            </a:r>
            <a:r>
              <a:rPr lang="en-US" sz="1600" dirty="0">
                <a:solidFill>
                  <a:srgbClr val="0070C0"/>
                </a:solidFill>
              </a:rPr>
              <a:t>=’warn’,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=100,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multi_class</a:t>
            </a:r>
            <a:r>
              <a:rPr lang="en-US" sz="1600" dirty="0">
                <a:solidFill>
                  <a:srgbClr val="0070C0"/>
                </a:solidFill>
              </a:rPr>
              <a:t>=’warn’, verbose=0, </a:t>
            </a:r>
            <a:r>
              <a:rPr lang="en-US" sz="1600" dirty="0" err="1">
                <a:solidFill>
                  <a:srgbClr val="0070C0"/>
                </a:solidFill>
              </a:rPr>
              <a:t>warm_start</a:t>
            </a:r>
            <a:r>
              <a:rPr lang="en-US" sz="1600" dirty="0">
                <a:solidFill>
                  <a:srgbClr val="0070C0"/>
                </a:solidFill>
              </a:rPr>
              <a:t>=False, </a:t>
            </a:r>
            <a:r>
              <a:rPr lang="en-US" sz="1600" dirty="0" err="1">
                <a:solidFill>
                  <a:srgbClr val="0070C0"/>
                </a:solidFill>
              </a:rPr>
              <a:t>n_jobs</a:t>
            </a:r>
            <a:r>
              <a:rPr lang="en-US" sz="1600" dirty="0">
                <a:solidFill>
                  <a:srgbClr val="0070C0"/>
                </a:solidFill>
              </a:rPr>
              <a:t>=None)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pPr marL="171450" lvl="1" indent="0">
              <a:buNone/>
            </a:pPr>
            <a:r>
              <a:rPr lang="en-US" sz="1450" dirty="0" err="1">
                <a:solidFill>
                  <a:srgbClr val="0070C0"/>
                </a:solidFill>
              </a:rPr>
              <a:t>multi_class</a:t>
            </a:r>
            <a:r>
              <a:rPr lang="en-US" sz="1450" dirty="0">
                <a:solidFill>
                  <a:srgbClr val="0070C0"/>
                </a:solidFill>
              </a:rPr>
              <a:t> </a:t>
            </a:r>
            <a:r>
              <a:rPr lang="en-US" sz="1450" dirty="0">
                <a:solidFill>
                  <a:schemeClr val="tx1"/>
                </a:solidFill>
              </a:rPr>
              <a:t>: str, {‘</a:t>
            </a:r>
            <a:r>
              <a:rPr lang="en-US" sz="1450" dirty="0" err="1">
                <a:solidFill>
                  <a:schemeClr val="tx1"/>
                </a:solidFill>
              </a:rPr>
              <a:t>ovr</a:t>
            </a:r>
            <a:r>
              <a:rPr lang="en-US" sz="1450" dirty="0">
                <a:solidFill>
                  <a:schemeClr val="tx1"/>
                </a:solidFill>
              </a:rPr>
              <a:t>’,  ‘multinomial’,  ‘auto’}, </a:t>
            </a:r>
          </a:p>
          <a:p>
            <a:pPr marL="171450" lvl="1" indent="0">
              <a:buNone/>
            </a:pPr>
            <a:endParaRPr lang="en-US" sz="1450" dirty="0">
              <a:solidFill>
                <a:schemeClr val="tx1"/>
              </a:solidFill>
            </a:endParaRPr>
          </a:p>
          <a:p>
            <a:pPr marL="171450" lvl="1" indent="0">
              <a:buNone/>
            </a:pPr>
            <a:r>
              <a:rPr lang="en-US" sz="1450" dirty="0">
                <a:solidFill>
                  <a:srgbClr val="0070C0"/>
                </a:solidFill>
              </a:rPr>
              <a:t>default: ‘</a:t>
            </a:r>
            <a:r>
              <a:rPr lang="en-US" sz="1450" dirty="0" err="1">
                <a:solidFill>
                  <a:srgbClr val="0070C0"/>
                </a:solidFill>
              </a:rPr>
              <a:t>ovr</a:t>
            </a:r>
            <a:r>
              <a:rPr lang="en-US" sz="1450" dirty="0">
                <a:solidFill>
                  <a:srgbClr val="0070C0"/>
                </a:solidFill>
              </a:rPr>
              <a:t>’</a:t>
            </a:r>
          </a:p>
          <a:p>
            <a:pPr marL="171450" lvl="1" indent="0">
              <a:buNone/>
            </a:pPr>
            <a:r>
              <a:rPr lang="en-US" sz="1450" dirty="0">
                <a:solidFill>
                  <a:schemeClr val="tx1"/>
                </a:solidFill>
              </a:rPr>
              <a:t>If the option chosen is ‘</a:t>
            </a:r>
            <a:r>
              <a:rPr lang="en-US" sz="1450" dirty="0" err="1">
                <a:solidFill>
                  <a:srgbClr val="0070C0"/>
                </a:solidFill>
              </a:rPr>
              <a:t>ovr</a:t>
            </a:r>
            <a:r>
              <a:rPr lang="en-US" sz="1450" dirty="0">
                <a:solidFill>
                  <a:schemeClr val="tx1"/>
                </a:solidFill>
              </a:rPr>
              <a:t>’, then a binary problem is fit for each label.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86FC-96D7-4106-96C3-3279E96B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F517-E795-479D-B936-CDDC5F8AA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4F1C5CE5-7E46-49D4-8D28-AFF790CE8597}"/>
              </a:ext>
            </a:extLst>
          </p:cNvPr>
          <p:cNvSpPr/>
          <p:nvPr/>
        </p:nvSpPr>
        <p:spPr>
          <a:xfrm>
            <a:off x="5531370" y="1956217"/>
            <a:ext cx="3507699" cy="2825646"/>
          </a:xfrm>
          <a:prstGeom prst="accentBorderCallout1">
            <a:avLst>
              <a:gd name="adj1" fmla="val 18750"/>
              <a:gd name="adj2" fmla="val -8333"/>
              <a:gd name="adj3" fmla="val -2011"/>
              <a:gd name="adj4" fmla="val -259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solver : str, {‘newton-cg’, ‘</a:t>
            </a:r>
            <a:r>
              <a:rPr lang="en-US" sz="1100" dirty="0" err="1"/>
              <a:t>lbfgs</a:t>
            </a:r>
            <a:r>
              <a:rPr lang="en-US" sz="1100" dirty="0"/>
              <a:t>’, ‘</a:t>
            </a:r>
            <a:r>
              <a:rPr lang="en-US" sz="1100" dirty="0" err="1"/>
              <a:t>liblinear</a:t>
            </a:r>
            <a:r>
              <a:rPr lang="en-US" sz="1100" dirty="0"/>
              <a:t>’, ‘sag’, ‘saga’},</a:t>
            </a:r>
          </a:p>
          <a:p>
            <a:endParaRPr lang="en-US" sz="1100" dirty="0"/>
          </a:p>
          <a:p>
            <a:r>
              <a:rPr lang="en-US" sz="1100" dirty="0"/>
              <a:t>default : ‘</a:t>
            </a:r>
            <a:r>
              <a:rPr lang="en-US" sz="1100" dirty="0" err="1"/>
              <a:t>liblinear</a:t>
            </a:r>
            <a:r>
              <a:rPr lang="en-US" sz="1100" dirty="0"/>
              <a:t>’.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small datasets, ‘</a:t>
            </a:r>
            <a:r>
              <a:rPr lang="en-US" sz="1100" dirty="0" err="1"/>
              <a:t>liblinear</a:t>
            </a:r>
            <a:r>
              <a:rPr lang="en-US" sz="1100" dirty="0"/>
              <a:t>’ is a good choice,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large datasets, ‘sag’ and ‘saga’</a:t>
            </a:r>
          </a:p>
          <a:p>
            <a:endParaRPr lang="en-US" sz="1100" dirty="0"/>
          </a:p>
          <a:p>
            <a:r>
              <a:rPr lang="en-US" sz="1100" dirty="0"/>
              <a:t>multiclass problems - only ‘newton-cg’, ‘sag’, ‘saga’ and ‘</a:t>
            </a:r>
            <a:r>
              <a:rPr lang="en-US" sz="1100" dirty="0" err="1"/>
              <a:t>lbfgs</a:t>
            </a:r>
            <a:r>
              <a:rPr lang="en-US" sz="1100" dirty="0"/>
              <a:t>’ handle multinomial loss;</a:t>
            </a:r>
          </a:p>
          <a:p>
            <a:endParaRPr lang="en-US" sz="1100" dirty="0"/>
          </a:p>
          <a:p>
            <a:r>
              <a:rPr lang="en-US" sz="1100" dirty="0"/>
              <a:t>one-versus-rest schemes - ‘</a:t>
            </a:r>
            <a:r>
              <a:rPr lang="en-US" sz="1100" dirty="0" err="1"/>
              <a:t>liblinear</a:t>
            </a:r>
            <a:r>
              <a:rPr lang="en-US" sz="1100" dirty="0"/>
              <a:t>’</a:t>
            </a:r>
          </a:p>
          <a:p>
            <a:endParaRPr lang="en-US" sz="1100" dirty="0"/>
          </a:p>
          <a:p>
            <a:r>
              <a:rPr lang="en-US" sz="1100" dirty="0"/>
              <a:t>L2 penalty - ‘newton-cg’, ‘</a:t>
            </a:r>
            <a:r>
              <a:rPr lang="en-US" sz="1100" dirty="0" err="1"/>
              <a:t>lbfgs</a:t>
            </a:r>
            <a:r>
              <a:rPr lang="en-US" sz="1100" dirty="0"/>
              <a:t>’ and ‘sag’</a:t>
            </a:r>
          </a:p>
          <a:p>
            <a:r>
              <a:rPr lang="en-US" sz="1100" dirty="0"/>
              <a:t>L1 penalty - ‘</a:t>
            </a:r>
            <a:r>
              <a:rPr lang="en-US" sz="1100" dirty="0" err="1"/>
              <a:t>liblinear</a:t>
            </a:r>
            <a:r>
              <a:rPr lang="en-US" sz="1100" dirty="0"/>
              <a:t>’ and ‘saga’</a:t>
            </a:r>
          </a:p>
        </p:txBody>
      </p:sp>
    </p:spTree>
    <p:extLst>
      <p:ext uri="{BB962C8B-B14F-4D97-AF65-F5344CB8AC3E}">
        <p14:creationId xmlns:p14="http://schemas.microsoft.com/office/powerpoint/2010/main" val="358607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45F5-9A5A-41DA-87FF-B804FF09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74DF-E0E4-453C-BDEE-0E52128E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66AC5-656B-4892-B56C-032598EC1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4519-2927-4DA8-A5A2-357C0E054B30}"/>
              </a:ext>
            </a:extLst>
          </p:cNvPr>
          <p:cNvSpPr/>
          <p:nvPr/>
        </p:nvSpPr>
        <p:spPr>
          <a:xfrm>
            <a:off x="111033" y="891540"/>
            <a:ext cx="769402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Is Logistic regression mainly used for Regression?</a:t>
            </a:r>
          </a:p>
          <a:p>
            <a:endParaRPr lang="en-US" sz="1400" dirty="0"/>
          </a:p>
          <a:p>
            <a:r>
              <a:rPr lang="en-US" sz="1400" dirty="0"/>
              <a:t>A) TRUE</a:t>
            </a:r>
          </a:p>
          <a:p>
            <a:r>
              <a:rPr lang="en-US" sz="1400" dirty="0"/>
              <a:t>B) FALSE</a:t>
            </a:r>
          </a:p>
          <a:p>
            <a:endParaRPr lang="en-US" sz="1400" dirty="0"/>
          </a:p>
          <a:p>
            <a:r>
              <a:rPr lang="en-US" sz="1400" dirty="0"/>
              <a:t>Is it possible to apply a logistic regression algorithm on a 3-class Classification problem?</a:t>
            </a:r>
          </a:p>
          <a:p>
            <a:endParaRPr lang="en-US" sz="1400" dirty="0"/>
          </a:p>
          <a:p>
            <a:r>
              <a:rPr lang="en-US" sz="1400" dirty="0"/>
              <a:t>A) TRUE</a:t>
            </a:r>
          </a:p>
          <a:p>
            <a:r>
              <a:rPr lang="en-US" sz="1400" dirty="0"/>
              <a:t>B) FALSE</a:t>
            </a:r>
          </a:p>
          <a:p>
            <a:endParaRPr lang="en-US" sz="1400" dirty="0"/>
          </a:p>
          <a:p>
            <a:r>
              <a:rPr lang="en-US" sz="1400" dirty="0"/>
              <a:t>Which of the following methods do we use to best fit the data in Logistic Regression?</a:t>
            </a:r>
          </a:p>
          <a:p>
            <a:endParaRPr lang="en-US" sz="1400" dirty="0"/>
          </a:p>
          <a:p>
            <a:r>
              <a:rPr lang="en-US" sz="1400" dirty="0"/>
              <a:t>A) Least Square Error</a:t>
            </a:r>
          </a:p>
          <a:p>
            <a:r>
              <a:rPr lang="en-US" sz="1400" dirty="0"/>
              <a:t>B) Maximum Likelihood</a:t>
            </a:r>
          </a:p>
          <a:p>
            <a:r>
              <a:rPr lang="en-US" sz="1400" dirty="0"/>
              <a:t>C) Jaccard distance</a:t>
            </a:r>
          </a:p>
          <a:p>
            <a:r>
              <a:rPr lang="en-US" sz="1400" dirty="0"/>
              <a:t>D) Both A and B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44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D8DE-2C2E-4A12-B5FF-54E8924F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is a type of classification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3FEE-4623-4417-952D-DEFF0E82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Unlike actual regression, </a:t>
            </a:r>
            <a:r>
              <a:rPr lang="en-US" sz="1600" dirty="0">
                <a:solidFill>
                  <a:srgbClr val="0070C0"/>
                </a:solidFill>
              </a:rPr>
              <a:t>logistic regression </a:t>
            </a:r>
            <a:r>
              <a:rPr lang="en-US" sz="1600" dirty="0"/>
              <a:t>does not try to predict the value of a numeric variable given a set of inputs.</a:t>
            </a:r>
          </a:p>
          <a:p>
            <a:endParaRPr lang="en-US" sz="1600" dirty="0"/>
          </a:p>
          <a:p>
            <a:r>
              <a:rPr lang="en-US" sz="1600" dirty="0"/>
              <a:t>Instead, the output is a </a:t>
            </a:r>
            <a:r>
              <a:rPr lang="en-US" sz="1600" dirty="0">
                <a:highlight>
                  <a:srgbClr val="FFFF00"/>
                </a:highlight>
              </a:rPr>
              <a:t>probability</a:t>
            </a:r>
            <a:r>
              <a:rPr lang="en-US" sz="1600" dirty="0"/>
              <a:t> that the given input point belongs to a certain class. </a:t>
            </a:r>
          </a:p>
          <a:p>
            <a:endParaRPr lang="en-US" sz="1600" dirty="0"/>
          </a:p>
          <a:p>
            <a:r>
              <a:rPr lang="en-US" sz="1600" dirty="0"/>
              <a:t>For simplicity, lets assume that we have only two classes, and the probability in question is </a:t>
            </a:r>
          </a:p>
          <a:p>
            <a:pPr lvl="1"/>
            <a:r>
              <a:rPr lang="en-US" sz="1450" dirty="0"/>
              <a:t>P_+ -&gt; the probability that a certain data point belongs to the ‘+‘ class. </a:t>
            </a:r>
          </a:p>
          <a:p>
            <a:pPr lvl="1"/>
            <a:r>
              <a:rPr lang="en-US" sz="1450" dirty="0"/>
              <a:t>P_- = 1 - P_+. </a:t>
            </a:r>
          </a:p>
          <a:p>
            <a:pPr lvl="1"/>
            <a:endParaRPr lang="en-US" sz="1450" dirty="0"/>
          </a:p>
          <a:p>
            <a:r>
              <a:rPr lang="en-US" sz="1600" dirty="0"/>
              <a:t>Thus, the output of </a:t>
            </a:r>
            <a:r>
              <a:rPr lang="en-US" sz="1600" dirty="0">
                <a:solidFill>
                  <a:srgbClr val="0070C0"/>
                </a:solidFill>
              </a:rPr>
              <a:t>Logistic Regression </a:t>
            </a:r>
            <a:r>
              <a:rPr lang="en-US" sz="1600" dirty="0"/>
              <a:t>always lies in [0, 1].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183F-AA30-4649-9661-91A77D71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F82F-35D1-451C-8BDC-5B65355FB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45F5-9A5A-41DA-87FF-B804FF09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74DF-E0E4-453C-BDEE-0E52128E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66AC5-656B-4892-B56C-032598EC1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4519-2927-4DA8-A5A2-357C0E054B30}"/>
              </a:ext>
            </a:extLst>
          </p:cNvPr>
          <p:cNvSpPr/>
          <p:nvPr/>
        </p:nvSpPr>
        <p:spPr>
          <a:xfrm>
            <a:off x="111033" y="891540"/>
            <a:ext cx="892846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Which of the following evaluation metrics can not be applied in case of logistic regression output to compare with target?</a:t>
            </a:r>
          </a:p>
          <a:p>
            <a:endParaRPr lang="en-US" sz="1400" dirty="0"/>
          </a:p>
          <a:p>
            <a:r>
              <a:rPr lang="en-US" sz="1400" dirty="0"/>
              <a:t>A) AUC-ROC</a:t>
            </a:r>
          </a:p>
          <a:p>
            <a:r>
              <a:rPr lang="en-US" sz="1400" dirty="0"/>
              <a:t>B) Accuracy</a:t>
            </a:r>
          </a:p>
          <a:p>
            <a:r>
              <a:rPr lang="en-US" sz="1400" dirty="0"/>
              <a:t>C) </a:t>
            </a:r>
            <a:r>
              <a:rPr lang="en-US" sz="1400" dirty="0" err="1"/>
              <a:t>Logloss</a:t>
            </a:r>
            <a:endParaRPr lang="en-US" sz="1400" dirty="0"/>
          </a:p>
          <a:p>
            <a:r>
              <a:rPr lang="en-US" sz="1400" dirty="0"/>
              <a:t>D) Mean-Squared-Error</a:t>
            </a:r>
          </a:p>
          <a:p>
            <a:endParaRPr lang="en-US" sz="1400" dirty="0"/>
          </a:p>
          <a:p>
            <a:r>
              <a:rPr lang="en-US" sz="1400" dirty="0"/>
              <a:t>One of the very good methods to analyze the performance of Logistic Regression is AIC, which is similar to R-Squared in Linear Regression. Which of the following is true about AIC?</a:t>
            </a:r>
          </a:p>
          <a:p>
            <a:endParaRPr lang="en-US" sz="1400" dirty="0"/>
          </a:p>
          <a:p>
            <a:r>
              <a:rPr lang="en-US" sz="1400" dirty="0"/>
              <a:t>A) We prefer a model with minimum AIC value</a:t>
            </a:r>
          </a:p>
          <a:p>
            <a:r>
              <a:rPr lang="en-US" sz="1400" dirty="0"/>
              <a:t>B)  We prefer a model with maximum AIC value</a:t>
            </a:r>
          </a:p>
          <a:p>
            <a:r>
              <a:rPr lang="en-US" sz="1400" dirty="0"/>
              <a:t>C) Both but depend on the situation</a:t>
            </a:r>
          </a:p>
          <a:p>
            <a:r>
              <a:rPr lang="en-US" sz="1400" dirty="0"/>
              <a:t>D) None of these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3944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45F5-9A5A-41DA-87FF-B804FF09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74DF-E0E4-453C-BDEE-0E52128E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66AC5-656B-4892-B56C-032598EC1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4519-2927-4DA8-A5A2-357C0E054B30}"/>
              </a:ext>
            </a:extLst>
          </p:cNvPr>
          <p:cNvSpPr/>
          <p:nvPr/>
        </p:nvSpPr>
        <p:spPr>
          <a:xfrm>
            <a:off x="111033" y="891540"/>
            <a:ext cx="89284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Standardisation</a:t>
            </a:r>
            <a:r>
              <a:rPr lang="en-US" sz="1400" dirty="0"/>
              <a:t> of features is required before training a Logistic Regression.</a:t>
            </a:r>
          </a:p>
          <a:p>
            <a:endParaRPr lang="en-US" sz="1400" dirty="0"/>
          </a:p>
          <a:p>
            <a:r>
              <a:rPr lang="en-US" sz="1400" dirty="0"/>
              <a:t>A) TRUE</a:t>
            </a:r>
          </a:p>
          <a:p>
            <a:r>
              <a:rPr lang="en-US" sz="1400" dirty="0"/>
              <a:t>B) FALSE</a:t>
            </a:r>
          </a:p>
          <a:p>
            <a:endParaRPr lang="en-US" sz="1400" dirty="0"/>
          </a:p>
          <a:p>
            <a:r>
              <a:rPr lang="en-US" sz="1400" dirty="0"/>
              <a:t>Suppose you have been given a fair coin and you want to find out the odds of getting heads. Which of the following option is true for such a case?</a:t>
            </a:r>
          </a:p>
          <a:p>
            <a:endParaRPr lang="en-US" sz="1400" dirty="0"/>
          </a:p>
          <a:p>
            <a:r>
              <a:rPr lang="en-US" sz="1400" dirty="0"/>
              <a:t>A) odds will be 0</a:t>
            </a:r>
          </a:p>
          <a:p>
            <a:r>
              <a:rPr lang="en-US" sz="1400" dirty="0"/>
              <a:t>B) odds will be 0.5</a:t>
            </a:r>
          </a:p>
          <a:p>
            <a:r>
              <a:rPr lang="en-US" sz="1400" dirty="0"/>
              <a:t>C) odds will be 1</a:t>
            </a:r>
          </a:p>
          <a:p>
            <a:r>
              <a:rPr lang="en-US" sz="1400" dirty="0"/>
              <a:t>D) None of these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6859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45F5-9A5A-41DA-87FF-B804FF09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74DF-E0E4-453C-BDEE-0E52128E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66AC5-656B-4892-B56C-032598EC1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8DAAE-0170-43F2-9DB3-BFF43097E789}"/>
              </a:ext>
            </a:extLst>
          </p:cNvPr>
          <p:cNvSpPr/>
          <p:nvPr/>
        </p:nvSpPr>
        <p:spPr>
          <a:xfrm>
            <a:off x="91439" y="891540"/>
            <a:ext cx="881742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logit function(given as l(x)) is the log of odds function. What could be the range of logit function in the domain x=[0,1]?</a:t>
            </a:r>
          </a:p>
          <a:p>
            <a:endParaRPr lang="en-US" sz="1600" dirty="0"/>
          </a:p>
          <a:p>
            <a:r>
              <a:rPr lang="en-US" sz="1600" dirty="0"/>
              <a:t>A) (– ∞ , ∞)</a:t>
            </a:r>
          </a:p>
          <a:p>
            <a:r>
              <a:rPr lang="en-US" sz="1600" dirty="0"/>
              <a:t>B) (0,1)</a:t>
            </a:r>
          </a:p>
          <a:p>
            <a:r>
              <a:rPr lang="en-US" sz="1600" dirty="0"/>
              <a:t>C) (0, ∞)</a:t>
            </a:r>
          </a:p>
          <a:p>
            <a:r>
              <a:rPr lang="en-US" sz="1600" dirty="0"/>
              <a:t>D) (- ∞, 0)</a:t>
            </a:r>
          </a:p>
        </p:txBody>
      </p:sp>
    </p:spTree>
    <p:extLst>
      <p:ext uri="{BB962C8B-B14F-4D97-AF65-F5344CB8AC3E}">
        <p14:creationId xmlns:p14="http://schemas.microsoft.com/office/powerpoint/2010/main" val="248760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12DD-AF00-4ED4-9C61-0F42A97A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FC8-B06A-4A88-84D4-FE1A4395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0411-7CE0-46B3-9B4F-9C1800B0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ABEFB-3556-4F09-A47B-DB741BEF4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630A-88E3-4900-8B60-9451E5C0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separable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B1E6-C695-4E82-8134-74C96D76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central premise of Logistic Regression is the assumption that input space can be separated into two nice ‘regions’, one for each class, by a linear boundary. </a:t>
            </a:r>
          </a:p>
          <a:p>
            <a:endParaRPr lang="en-US" sz="1600" dirty="0"/>
          </a:p>
          <a:p>
            <a:r>
              <a:rPr lang="en-US" sz="1600" dirty="0"/>
              <a:t>So what does a ‘linear’ boundary mean? </a:t>
            </a:r>
          </a:p>
          <a:p>
            <a:endParaRPr lang="en-US" sz="1600" dirty="0"/>
          </a:p>
          <a:p>
            <a:r>
              <a:rPr lang="en-US" sz="1600" dirty="0"/>
              <a:t>For 2 dimensions, its a </a:t>
            </a:r>
            <a:r>
              <a:rPr lang="en-US" sz="1600" dirty="0">
                <a:highlight>
                  <a:srgbClr val="FFFF00"/>
                </a:highlight>
              </a:rPr>
              <a:t>straight line- </a:t>
            </a:r>
            <a:r>
              <a:rPr lang="en-US" sz="1600" dirty="0"/>
              <a:t>no curving. </a:t>
            </a:r>
          </a:p>
          <a:p>
            <a:endParaRPr lang="en-US" sz="1600" dirty="0"/>
          </a:p>
          <a:p>
            <a:r>
              <a:rPr lang="en-US" sz="1600" dirty="0"/>
              <a:t>For 3 dimensions, its a </a:t>
            </a:r>
            <a:r>
              <a:rPr lang="en-US" sz="1600" dirty="0">
                <a:highlight>
                  <a:srgbClr val="FFFF00"/>
                </a:highlight>
              </a:rPr>
              <a:t>plane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This dividing plane is called a </a:t>
            </a:r>
            <a:r>
              <a:rPr lang="en-US" sz="1600" dirty="0">
                <a:solidFill>
                  <a:srgbClr val="0070C0"/>
                </a:solidFill>
              </a:rPr>
              <a:t>linear discriminant</a:t>
            </a:r>
            <a:r>
              <a:rPr lang="en-US" sz="1600" dirty="0"/>
              <a:t>, </a:t>
            </a:r>
          </a:p>
          <a:p>
            <a:pPr lvl="1"/>
            <a:r>
              <a:rPr lang="en-US" sz="1450" dirty="0"/>
              <a:t>its linear in terms of its function, </a:t>
            </a:r>
          </a:p>
          <a:p>
            <a:pPr lvl="1"/>
            <a:r>
              <a:rPr lang="en-US" sz="1450" dirty="0"/>
              <a:t>it helps the model ‘</a:t>
            </a:r>
            <a:r>
              <a:rPr lang="en-US" sz="1450" dirty="0">
                <a:highlight>
                  <a:srgbClr val="FFFF00"/>
                </a:highlight>
              </a:rPr>
              <a:t>discriminate</a:t>
            </a:r>
            <a:r>
              <a:rPr lang="en-US" sz="1450" dirty="0"/>
              <a:t>’ between classes.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21C1-69FE-4560-85C4-FD7995A4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15D8-ED58-473B-831E-9FB2A946C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756F4-C2BD-4A38-A60F-78CBF69A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9" y="1249937"/>
            <a:ext cx="3641407" cy="35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DDB3-E44D-4F0E-B312-82C9EB9D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5A79-9494-48F6-972B-EAB4FB5C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Type of questions that a </a:t>
            </a:r>
            <a:r>
              <a:rPr lang="en-US" sz="1600" dirty="0">
                <a:solidFill>
                  <a:srgbClr val="0070C0"/>
                </a:solidFill>
              </a:rPr>
              <a:t>binary logistic regression </a:t>
            </a:r>
            <a:r>
              <a:rPr lang="en-US" sz="1600" dirty="0"/>
              <a:t>can examine.</a:t>
            </a:r>
          </a:p>
          <a:p>
            <a:pPr lvl="1"/>
            <a:r>
              <a:rPr lang="en-US" sz="1450" dirty="0"/>
              <a:t>How does the probability of getting lung cancer (yes vs. no) change for every additional pound a person is overweight and for every pack of cigarettes smoked per day?</a:t>
            </a:r>
          </a:p>
          <a:p>
            <a:pPr lvl="1"/>
            <a:endParaRPr lang="en-US" sz="1450" dirty="0"/>
          </a:p>
          <a:p>
            <a:pPr lvl="1"/>
            <a:r>
              <a:rPr lang="en-US" sz="1450" dirty="0"/>
              <a:t>Do body weight, calorie intake, fat intake, and age have an influence on the probability of having a heart attack (yes vs. no)?</a:t>
            </a:r>
          </a:p>
          <a:p>
            <a:pPr lvl="1"/>
            <a:endParaRPr lang="en-US" sz="1450" dirty="0"/>
          </a:p>
          <a:p>
            <a:pPr lvl="1"/>
            <a:r>
              <a:rPr lang="en-US" sz="1450" dirty="0"/>
              <a:t>Should a bank give a person a loan? Yes/ No</a:t>
            </a:r>
          </a:p>
          <a:p>
            <a:pPr lvl="1"/>
            <a:endParaRPr lang="en-US" sz="1450" dirty="0"/>
          </a:p>
          <a:p>
            <a:pPr lvl="1"/>
            <a:r>
              <a:rPr lang="en-US" sz="1450" dirty="0"/>
              <a:t>Is an individual transaction fraudulent or not? </a:t>
            </a:r>
          </a:p>
          <a:p>
            <a:pPr lvl="1"/>
            <a:endParaRPr lang="en-US" sz="1450" dirty="0"/>
          </a:p>
          <a:p>
            <a:pPr lvl="1"/>
            <a:r>
              <a:rPr lang="en-US" sz="1450" dirty="0"/>
              <a:t>If people are likely to vote for new legislation or not?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3F9B-C22F-42C2-BCB5-CF2FE0A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2993-5F03-4F89-B743-B97A7A53F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0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DDB3-E44D-4F0E-B312-82C9EB9D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5A79-9494-48F6-972B-EAB4FB5C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Continuous Vs categorical variables</a:t>
            </a:r>
          </a:p>
          <a:p>
            <a:r>
              <a:rPr lang="en-US" sz="1600" dirty="0"/>
              <a:t>General linear regression model : y = b0 + b1.x1 + b2.x2 + 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Independent variables </a:t>
            </a:r>
            <a:r>
              <a:rPr lang="en-US" sz="1600" dirty="0"/>
              <a:t>(</a:t>
            </a:r>
            <a:r>
              <a:rPr lang="en-US" sz="1600" dirty="0" err="1"/>
              <a:t>Xs</a:t>
            </a:r>
            <a:r>
              <a:rPr lang="en-US" sz="1600" dirty="0"/>
              <a:t>) </a:t>
            </a:r>
          </a:p>
          <a:p>
            <a:pPr lvl="1"/>
            <a:r>
              <a:rPr lang="en-US" sz="1300" dirty="0">
                <a:solidFill>
                  <a:srgbClr val="0070C0"/>
                </a:solidFill>
              </a:rPr>
              <a:t>Continuous</a:t>
            </a:r>
            <a:r>
              <a:rPr lang="en-US" sz="1300" dirty="0"/>
              <a:t> : age, income, height, -&gt; use numerical values</a:t>
            </a:r>
          </a:p>
          <a:p>
            <a:pPr lvl="1"/>
            <a:r>
              <a:rPr lang="en-US" sz="1300" dirty="0">
                <a:solidFill>
                  <a:srgbClr val="0070C0"/>
                </a:solidFill>
              </a:rPr>
              <a:t>Categorical</a:t>
            </a:r>
            <a:r>
              <a:rPr lang="en-US" sz="1300" dirty="0"/>
              <a:t> : gender, ethnicity, sex, status -&gt; use dummy variables</a:t>
            </a:r>
          </a:p>
          <a:p>
            <a:r>
              <a:rPr lang="en-US" sz="1450" dirty="0">
                <a:solidFill>
                  <a:srgbClr val="0070C0"/>
                </a:solidFill>
              </a:rPr>
              <a:t>Binary</a:t>
            </a:r>
            <a:r>
              <a:rPr lang="en-US" sz="1450" dirty="0"/>
              <a:t> outcomes</a:t>
            </a:r>
          </a:p>
          <a:p>
            <a:pPr lvl="1"/>
            <a:r>
              <a:rPr lang="en-US" sz="1300" dirty="0"/>
              <a:t>Representing a binary outcome</a:t>
            </a:r>
          </a:p>
          <a:p>
            <a:pPr lvl="2"/>
            <a:r>
              <a:rPr lang="en-US" sz="1300" dirty="0"/>
              <a:t>YES | NO</a:t>
            </a:r>
          </a:p>
          <a:p>
            <a:pPr lvl="2"/>
            <a:r>
              <a:rPr lang="en-US" sz="1300" dirty="0"/>
              <a:t>Use dummy variables </a:t>
            </a:r>
            <a:r>
              <a:rPr lang="en-US" sz="1300" dirty="0">
                <a:sym typeface="Wingdings" panose="05000000000000000000" pitchFamily="2" charset="2"/>
              </a:rPr>
              <a:t> YES: 1, NO: 0</a:t>
            </a:r>
            <a:endParaRPr lang="en-US" sz="1300" dirty="0"/>
          </a:p>
          <a:p>
            <a:pPr lvl="2"/>
            <a:endParaRPr lang="en-US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3F9B-C22F-42C2-BCB5-CF2FE0A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2993-5F03-4F89-B743-B97A7A53F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2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651F-70B2-4F46-84BF-7F83D21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logistic regression major 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FBF5-1440-46EE-8E2E-27AFE6A7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dependent variable should be </a:t>
            </a:r>
            <a:r>
              <a:rPr lang="en-US" sz="1600" dirty="0">
                <a:solidFill>
                  <a:srgbClr val="0070C0"/>
                </a:solidFill>
              </a:rPr>
              <a:t>dichotomous</a:t>
            </a:r>
            <a:r>
              <a:rPr lang="en-US" sz="1600" dirty="0"/>
              <a:t> in nature (e.g., presence vs. absent).</a:t>
            </a:r>
          </a:p>
          <a:p>
            <a:endParaRPr lang="en-US" sz="1600" dirty="0"/>
          </a:p>
          <a:p>
            <a:r>
              <a:rPr lang="en-US" sz="1600" dirty="0"/>
              <a:t>There should be </a:t>
            </a:r>
            <a:r>
              <a:rPr lang="en-US" sz="1600" dirty="0">
                <a:highlight>
                  <a:srgbClr val="FFFF00"/>
                </a:highlight>
              </a:rPr>
              <a:t>no outliers </a:t>
            </a:r>
            <a:r>
              <a:rPr lang="en-US" sz="1600" dirty="0"/>
              <a:t>in the data, </a:t>
            </a:r>
          </a:p>
          <a:p>
            <a:pPr lvl="1"/>
            <a:r>
              <a:rPr lang="en-US" sz="1600" dirty="0"/>
              <a:t>E.g. which can be assessed by converting the continuous predictors to standardized scores, and removing values below -3.29 or greater than 3.29.</a:t>
            </a:r>
          </a:p>
          <a:p>
            <a:pPr lvl="1"/>
            <a:endParaRPr lang="en-US" sz="1600" dirty="0"/>
          </a:p>
          <a:p>
            <a:r>
              <a:rPr lang="en-US" sz="1600" dirty="0"/>
              <a:t>There should be </a:t>
            </a:r>
            <a:r>
              <a:rPr lang="en-US" sz="1600" dirty="0">
                <a:highlight>
                  <a:srgbClr val="FFFF00"/>
                </a:highlight>
              </a:rPr>
              <a:t>no high correlations </a:t>
            </a:r>
            <a:r>
              <a:rPr lang="en-US" sz="1600" dirty="0"/>
              <a:t>(multicollinearity) among the predictors.  </a:t>
            </a:r>
          </a:p>
          <a:p>
            <a:pPr lvl="1"/>
            <a:r>
              <a:rPr lang="en-US" sz="1600" dirty="0"/>
              <a:t>This can be assessed by a correlation matrix among the predictors. </a:t>
            </a:r>
          </a:p>
          <a:p>
            <a:pPr lvl="1"/>
            <a:endParaRPr lang="en-US" sz="1600" dirty="0"/>
          </a:p>
          <a:p>
            <a:r>
              <a:rPr lang="en-US" sz="1600" dirty="0"/>
              <a:t>At the center of the logistic regression analysis is the task estimating the </a:t>
            </a:r>
            <a:r>
              <a:rPr lang="en-US" sz="1600" dirty="0">
                <a:solidFill>
                  <a:srgbClr val="0070C0"/>
                </a:solidFill>
              </a:rPr>
              <a:t>log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odds</a:t>
            </a:r>
            <a:r>
              <a:rPr lang="en-US" sz="1600" dirty="0"/>
              <a:t> of an event. </a:t>
            </a:r>
          </a:p>
          <a:p>
            <a:endParaRPr lang="en-US" sz="1600" dirty="0"/>
          </a:p>
          <a:p>
            <a:r>
              <a:rPr lang="en-US" sz="1600" dirty="0"/>
              <a:t>Logistic regression requires quite large sample sizes.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8F00-2F86-48EF-A6AD-628C4E4C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BFF94-A92D-495F-8589-C6F263E51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4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B48D-C234-49DD-8C05-B99AB66D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84BF-33F9-458D-B577-3FDDF7DD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have data on 1000 random customers from a given city. We want to know what determines their decision to subscribe to a magazine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Subscribe</a:t>
            </a:r>
            <a:r>
              <a:rPr lang="en-US" sz="1600" dirty="0"/>
              <a:t> : Indicates if a customer has subscribed to the magazine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Age</a:t>
            </a:r>
            <a:r>
              <a:rPr lang="en-US" sz="1600" dirty="0"/>
              <a:t>: Examine how age influences the likelihood of the subscription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Other attributes </a:t>
            </a:r>
            <a:r>
              <a:rPr lang="en-US" sz="1600" dirty="0"/>
              <a:t>: …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9255-CA7A-4AF0-8D91-5BA79E9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DAA19-FB08-44EB-97B3-3738979C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F55D-D100-418E-AF10-96B1A977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F00B-B44F-4A25-9717-DDC44549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Besides the outcome being binary, there is nothing special about the DV (y, subscribe)</a:t>
            </a:r>
          </a:p>
          <a:p>
            <a:endParaRPr lang="en-US" sz="1600" dirty="0"/>
          </a:p>
          <a:p>
            <a:r>
              <a:rPr lang="en-US" sz="1600" dirty="0"/>
              <a:t>If a customer subscribes, the value of y is higher (from 0 to 1)</a:t>
            </a:r>
          </a:p>
          <a:p>
            <a:endParaRPr lang="en-US" sz="1600" dirty="0"/>
          </a:p>
          <a:p>
            <a:r>
              <a:rPr lang="en-US" sz="1600" dirty="0"/>
              <a:t>We can apply the linear regression:-</a:t>
            </a:r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y (subscribe) = </a:t>
            </a:r>
            <a:r>
              <a:rPr lang="el-GR" sz="14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5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sz="14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14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5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+ </a:t>
            </a:r>
            <a:r>
              <a:rPr lang="el-GR" sz="14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14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(subscribe) = -1.700 + 0.064 * Age</a:t>
            </a:r>
          </a:p>
          <a:p>
            <a:pPr lvl="1"/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FB71-0E99-42A2-B707-718F538F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69082-0510-4CEE-9C04-DBA732C16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9ACD-B7C1-4562-B149-386BCB18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16" y="2450572"/>
            <a:ext cx="2847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44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142528</TotalTime>
  <Words>3032</Words>
  <Application>Microsoft Office PowerPoint</Application>
  <PresentationFormat>On-screen Show (16:9)</PresentationFormat>
  <Paragraphs>472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Times New Roman</vt:lpstr>
      <vt:lpstr>Calibri</vt:lpstr>
      <vt:lpstr>Gill Sans MT</vt:lpstr>
      <vt:lpstr>Corbel</vt:lpstr>
      <vt:lpstr>Parcel</vt:lpstr>
      <vt:lpstr>Logistic regression</vt:lpstr>
      <vt:lpstr>What is logistic regression</vt:lpstr>
      <vt:lpstr>Logistic Regression is a type of classification algorithm</vt:lpstr>
      <vt:lpstr>Linearly separable classes</vt:lpstr>
      <vt:lpstr>What is logistic regression</vt:lpstr>
      <vt:lpstr>What is logistic regression</vt:lpstr>
      <vt:lpstr>Binary logistic regression major assumptions:</vt:lpstr>
      <vt:lpstr>Example </vt:lpstr>
      <vt:lpstr>A linear model?</vt:lpstr>
      <vt:lpstr>Interpreting the results</vt:lpstr>
      <vt:lpstr>Problems with the linear approach</vt:lpstr>
      <vt:lpstr>Probability plot</vt:lpstr>
      <vt:lpstr>Logistic function - example</vt:lpstr>
      <vt:lpstr>Fixing the issue</vt:lpstr>
      <vt:lpstr>Ways to fix</vt:lpstr>
      <vt:lpstr>Basically a sigmoid function</vt:lpstr>
      <vt:lpstr>Probability threshold</vt:lpstr>
      <vt:lpstr>Odds etc</vt:lpstr>
      <vt:lpstr>INTERPRET ODDS RATIOS IN LOGISTIC REGRESSION</vt:lpstr>
      <vt:lpstr>Main points</vt:lpstr>
      <vt:lpstr>Pros and cons</vt:lpstr>
      <vt:lpstr>difference between linear regression and logistic regression</vt:lpstr>
      <vt:lpstr>Important Points:</vt:lpstr>
      <vt:lpstr>Multinomial Logistic Regression</vt:lpstr>
      <vt:lpstr>Difference Between Sigmoid Function and Softmax Function </vt:lpstr>
      <vt:lpstr>Comparing Logistic Regression with Other Models</vt:lpstr>
      <vt:lpstr>sklearn.linear_model.LogisticRegression</vt:lpstr>
      <vt:lpstr>sklearn.linear_model.LogisticRegression</vt:lpstr>
      <vt:lpstr>qs</vt:lpstr>
      <vt:lpstr>qs</vt:lpstr>
      <vt:lpstr>qs</vt:lpstr>
      <vt:lpstr>qs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1830</cp:revision>
  <cp:lastPrinted>2017-04-27T07:15:37Z</cp:lastPrinted>
  <dcterms:modified xsi:type="dcterms:W3CDTF">2019-02-22T06:01:58Z</dcterms:modified>
</cp:coreProperties>
</file>