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11"/>
  </p:notesMasterIdLst>
  <p:handoutMasterIdLst>
    <p:handoutMasterId r:id="rId12"/>
  </p:handoutMasterIdLst>
  <p:sldIdLst>
    <p:sldId id="350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 MT" panose="020B050202010402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1" autoAdjust="0"/>
    <p:restoredTop sz="95628" autoAdjust="0"/>
  </p:normalViewPr>
  <p:slideViewPr>
    <p:cSldViewPr snapToGrid="0">
      <p:cViewPr varScale="1">
        <p:scale>
          <a:sx n="122" d="100"/>
          <a:sy n="122" d="100"/>
        </p:scale>
        <p:origin x="108" y="4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3/4/19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3/4/19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3/4/19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3/4/19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3/4/19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3/4/19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3/4/19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3/4/19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AF92-55E8-4F6F-BC8E-4EDC2FF9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6F03-087C-46F3-BAFC-BC576AE9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Overfitting (review)</a:t>
            </a:r>
          </a:p>
          <a:p>
            <a:r>
              <a:rPr lang="en-US" sz="1400" dirty="0"/>
              <a:t>Overfitting with linear models</a:t>
            </a:r>
          </a:p>
          <a:p>
            <a:r>
              <a:rPr lang="en-US" sz="1400" dirty="0"/>
              <a:t>Regularization of linear models</a:t>
            </a:r>
          </a:p>
          <a:p>
            <a:r>
              <a:rPr lang="en-US" sz="1400" dirty="0"/>
              <a:t>Regularized regression in scikit-learn</a:t>
            </a:r>
          </a:p>
          <a:p>
            <a:r>
              <a:rPr lang="en-US" sz="1400" dirty="0"/>
              <a:t>Regularized classification in scikit-learn</a:t>
            </a:r>
          </a:p>
          <a:p>
            <a:r>
              <a:rPr lang="en-US" sz="1400" dirty="0"/>
              <a:t>Comparing regularized linear models with unregularized linear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288A-F4C0-4135-89A2-52B676AF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FCC12-6CF7-4161-AD97-4BC141D1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3/4/19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A1F0-C612-4E37-8A5D-D06C6418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5F088-8B78-42CB-867F-0E2CFE75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3/4/19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C50B-8039-411F-9B95-3371F2867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C2ECD7-8845-461B-9049-E71CC37B1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59990"/>
              </p:ext>
            </p:extLst>
          </p:nvPr>
        </p:nvGraphicFramePr>
        <p:xfrm>
          <a:off x="117231" y="953965"/>
          <a:ext cx="8940800" cy="2956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28984">
                  <a:extLst>
                    <a:ext uri="{9D8B030D-6E8A-4147-A177-3AD203B41FA5}">
                      <a16:colId xmlns:a16="http://schemas.microsoft.com/office/drawing/2014/main" val="4285239666"/>
                    </a:ext>
                  </a:extLst>
                </a:gridCol>
                <a:gridCol w="2399323">
                  <a:extLst>
                    <a:ext uri="{9D8B030D-6E8A-4147-A177-3AD203B41FA5}">
                      <a16:colId xmlns:a16="http://schemas.microsoft.com/office/drawing/2014/main" val="1516718790"/>
                    </a:ext>
                  </a:extLst>
                </a:gridCol>
                <a:gridCol w="2266462">
                  <a:extLst>
                    <a:ext uri="{9D8B030D-6E8A-4147-A177-3AD203B41FA5}">
                      <a16:colId xmlns:a16="http://schemas.microsoft.com/office/drawing/2014/main" val="298656704"/>
                    </a:ext>
                  </a:extLst>
                </a:gridCol>
                <a:gridCol w="1946031">
                  <a:extLst>
                    <a:ext uri="{9D8B030D-6E8A-4147-A177-3AD203B41FA5}">
                      <a16:colId xmlns:a16="http://schemas.microsoft.com/office/drawing/2014/main" val="263444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How does it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 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2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Building a model that matches the training data "too closely“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Evaluating a model by testing it on the same data that was used to train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will do well on the training data, but won't generalize to out-of-sample data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Low model complexity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 bias, low 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7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Learning from the 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noise</a:t>
                      </a:r>
                      <a:r>
                        <a:rPr lang="en-US" sz="1600" dirty="0"/>
                        <a:t> in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Creating a model that is "too complex"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Model will have low bias, but high variance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96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60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A1F0-C612-4E37-8A5D-D06C6418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5F088-8B78-42CB-867F-0E2CFE75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3/4/19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C50B-8039-411F-9B95-3371F2867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C2ECD7-8845-461B-9049-E71CC37B1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36578"/>
              </p:ext>
            </p:extLst>
          </p:nvPr>
        </p:nvGraphicFramePr>
        <p:xfrm>
          <a:off x="117231" y="953965"/>
          <a:ext cx="8940800" cy="38836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33784">
                  <a:extLst>
                    <a:ext uri="{9D8B030D-6E8A-4147-A177-3AD203B41FA5}">
                      <a16:colId xmlns:a16="http://schemas.microsoft.com/office/drawing/2014/main" val="4285239666"/>
                    </a:ext>
                  </a:extLst>
                </a:gridCol>
                <a:gridCol w="2383693">
                  <a:extLst>
                    <a:ext uri="{9D8B030D-6E8A-4147-A177-3AD203B41FA5}">
                      <a16:colId xmlns:a16="http://schemas.microsoft.com/office/drawing/2014/main" val="1516718790"/>
                    </a:ext>
                  </a:extLst>
                </a:gridCol>
                <a:gridCol w="2243015">
                  <a:extLst>
                    <a:ext uri="{9D8B030D-6E8A-4147-A177-3AD203B41FA5}">
                      <a16:colId xmlns:a16="http://schemas.microsoft.com/office/drawing/2014/main" val="298656704"/>
                    </a:ext>
                  </a:extLst>
                </a:gridCol>
                <a:gridCol w="1680308">
                  <a:extLst>
                    <a:ext uri="{9D8B030D-6E8A-4147-A177-3AD203B41FA5}">
                      <a16:colId xmlns:a16="http://schemas.microsoft.com/office/drawing/2014/main" val="263444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Irrelevant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52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models can overfit if you include "irrelevant features", meaning features that are unrelated to the response. </a:t>
                      </a:r>
                    </a:p>
                    <a:p>
                      <a:r>
                        <a:rPr lang="en-US" dirty="0"/>
                        <a:t>Why 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Because it will learn a coefficient for every feature you include in the model.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models can overfit if the included features are highly correlated with one another, producing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high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models can overfit if the coefficients (after feature standardization) are too large. Why?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Because the larger the absolute value of the coefficient, the more power it has to change the predicted response, resulting in a higher variance.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7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is especially a problem when p (number of features) is close to n (number of observations), because that model will naturally have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high variance.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96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5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FA7C-B789-40AD-805F-B9BF35EF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of linear models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0B202-BB83-476E-A57C-3F408A5F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3/4/19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87401-BE85-47E7-9487-9940B0039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67A14-280F-4C60-8E9C-21A8C90234CB}"/>
              </a:ext>
            </a:extLst>
          </p:cNvPr>
          <p:cNvSpPr/>
          <p:nvPr/>
        </p:nvSpPr>
        <p:spPr>
          <a:xfrm>
            <a:off x="152400" y="972111"/>
            <a:ext cx="878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Regularization is a method for "constraining" or "regularizing" the size of the coefficients, thus "shrinking" them towards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dirty="0">
                <a:highlight>
                  <a:srgbClr val="FFFF00"/>
                </a:highlight>
              </a:rPr>
              <a:t>reduces</a:t>
            </a:r>
            <a:r>
              <a:rPr lang="en-US" dirty="0"/>
              <a:t> model variance and thus </a:t>
            </a:r>
            <a:r>
              <a:rPr lang="en-US" dirty="0">
                <a:highlight>
                  <a:srgbClr val="FFFF00"/>
                </a:highlight>
              </a:rPr>
              <a:t>minimizes overfitting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model is too complex, it tends to reduce variance more than it increases bias, resulting in a model that is more likely to generalize.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7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6624-2C44-4FCD-A7F1-7A1C67F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regularization work?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0D823-24DA-4709-8A53-49683C86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3/4/19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D54C2-9893-42B5-AD91-4E350A191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7D0D3-D54E-4F03-91F1-D06CFF380E0B}"/>
              </a:ext>
            </a:extLst>
          </p:cNvPr>
          <p:cNvSpPr/>
          <p:nvPr/>
        </p:nvSpPr>
        <p:spPr>
          <a:xfrm>
            <a:off x="121139" y="891540"/>
            <a:ext cx="8936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For a normal linear regression model, we estimate the coefficients using the least squares criterion, which minimizes the residual sum of squares (RSS):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4BE64-571F-4710-AAD1-FC91598D4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1" y="2122613"/>
            <a:ext cx="5623024" cy="19976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BD263-8715-4FD6-B610-E5E76517F09F}"/>
              </a:ext>
            </a:extLst>
          </p:cNvPr>
          <p:cNvSpPr/>
          <p:nvPr/>
        </p:nvSpPr>
        <p:spPr>
          <a:xfrm>
            <a:off x="5732584" y="1627231"/>
            <a:ext cx="2723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Ridge regression </a:t>
            </a:r>
          </a:p>
          <a:p>
            <a:r>
              <a:rPr lang="en-US" sz="1200" dirty="0"/>
              <a:t>(or "L2 regularization") minimizes: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42E3F1-AAD4-4F1A-AF41-A9B2A96E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04" y="2122613"/>
            <a:ext cx="2295525" cy="8858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BFDFDBF-FBCC-485A-B5F8-F0E469C07213}"/>
              </a:ext>
            </a:extLst>
          </p:cNvPr>
          <p:cNvSpPr/>
          <p:nvPr/>
        </p:nvSpPr>
        <p:spPr>
          <a:xfrm>
            <a:off x="5744996" y="4152345"/>
            <a:ext cx="2425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Lasso regression </a:t>
            </a:r>
          </a:p>
          <a:p>
            <a:r>
              <a:rPr lang="en-US" sz="1200" dirty="0"/>
              <a:t>(or "L1 regularization") minimizes: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F1E4BC-E0BB-42FD-8978-07A82D85D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956" y="3040517"/>
            <a:ext cx="2295525" cy="10879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1C2519-B9C4-4A9D-80A2-A115CEF74837}"/>
              </a:ext>
            </a:extLst>
          </p:cNvPr>
          <p:cNvSpPr/>
          <p:nvPr/>
        </p:nvSpPr>
        <p:spPr>
          <a:xfrm>
            <a:off x="140990" y="4120266"/>
            <a:ext cx="5680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p  is the number of features</a:t>
            </a:r>
          </a:p>
          <a:p>
            <a:r>
              <a:rPr lang="en-US" sz="1200" i="1" dirty="0"/>
              <a:t>βj is a model coefficient</a:t>
            </a:r>
          </a:p>
          <a:p>
            <a:r>
              <a:rPr lang="en-US" sz="1200" i="1" dirty="0"/>
              <a:t>α is a tuning parameter: Increasing the α penalizes the coefficients and thus shrinks them.</a:t>
            </a:r>
          </a:p>
        </p:txBody>
      </p:sp>
    </p:spTree>
    <p:extLst>
      <p:ext uri="{BB962C8B-B14F-4D97-AF65-F5344CB8AC3E}">
        <p14:creationId xmlns:p14="http://schemas.microsoft.com/office/powerpoint/2010/main" val="278013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6A0C-3548-43DD-91D2-393A759C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Advice for applying regularization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09905-E62D-4E4E-82DC-4896C1D2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3/4/19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81211-1A03-476B-87E5-14395DEE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021566-381B-49CF-AF86-E739E9E4C440}"/>
              </a:ext>
            </a:extLst>
          </p:cNvPr>
          <p:cNvSpPr/>
          <p:nvPr/>
        </p:nvSpPr>
        <p:spPr>
          <a:xfrm>
            <a:off x="0" y="2339228"/>
            <a:ext cx="8827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F43E81-D14D-47BE-A909-5B4036E9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73621"/>
              </p:ext>
            </p:extLst>
          </p:nvPr>
        </p:nvGraphicFramePr>
        <p:xfrm>
          <a:off x="171938" y="1054039"/>
          <a:ext cx="8901724" cy="2560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50862">
                  <a:extLst>
                    <a:ext uri="{9D8B030D-6E8A-4147-A177-3AD203B41FA5}">
                      <a16:colId xmlns:a16="http://schemas.microsoft.com/office/drawing/2014/main" val="907677228"/>
                    </a:ext>
                  </a:extLst>
                </a:gridCol>
                <a:gridCol w="4450862">
                  <a:extLst>
                    <a:ext uri="{9D8B030D-6E8A-4147-A177-3AD203B41FA5}">
                      <a16:colId xmlns:a16="http://schemas.microsoft.com/office/drawing/2014/main" val="222306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Should features be standardized?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choose between Lasso regression and Ridge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2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Yes, because otherwise, features would be penalized simply because of their scale.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Lasso</a:t>
                      </a:r>
                      <a:r>
                        <a:rPr lang="en-US" sz="1600" dirty="0"/>
                        <a:t> regression is preferred if we believe many features are irrelevant or if we prefer a sparse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33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model performance is your primary concern, it is best to try both.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ElasticNet</a:t>
                      </a:r>
                      <a:r>
                        <a:rPr lang="en-US" sz="1600" dirty="0"/>
                        <a:t> regression is a combination of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lasso</a:t>
                      </a:r>
                      <a:r>
                        <a:rPr lang="en-US" sz="1600" dirty="0"/>
                        <a:t> regression and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ridge</a:t>
                      </a:r>
                      <a:r>
                        <a:rPr lang="en-US" sz="1600" dirty="0"/>
                        <a:t> Regression.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33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09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8724-7E25-478A-8DDC-31BF7642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regularization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6B857-DC0A-4119-9181-36D1071A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3/4/19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EEF9E-E377-4715-8A92-654ABE54F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50F28-82C5-4FA6-8A24-C202DE61D39C}"/>
              </a:ext>
            </a:extLst>
          </p:cNvPr>
          <p:cNvSpPr/>
          <p:nvPr/>
        </p:nvSpPr>
        <p:spPr>
          <a:xfrm>
            <a:off x="74246" y="891540"/>
            <a:ext cx="89368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when we apply regularization?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general idea is that we are restricting the allowed values of the coefficients to a certain "region".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that region, we want to find the coefficients that result in the best model.</a:t>
            </a:r>
          </a:p>
        </p:txBody>
      </p:sp>
    </p:spTree>
    <p:extLst>
      <p:ext uri="{BB962C8B-B14F-4D97-AF65-F5344CB8AC3E}">
        <p14:creationId xmlns:p14="http://schemas.microsoft.com/office/powerpoint/2010/main" val="131336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5778-5585-40A6-9956-C21E09FE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F910C-82C4-4202-9C6C-D38D2B1C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3/4/19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FE126-411E-4405-B904-D6DA8123B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29101-4101-4BE9-9393-A293B37F1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694"/>
            <a:ext cx="5523278" cy="3666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968425-F3B6-456A-9732-3E3D3CC78633}"/>
              </a:ext>
            </a:extLst>
          </p:cNvPr>
          <p:cNvSpPr/>
          <p:nvPr/>
        </p:nvSpPr>
        <p:spPr>
          <a:xfrm>
            <a:off x="5594131" y="891540"/>
            <a:ext cx="3549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Regularization restricts the allowed positions of β̂  to the </a:t>
            </a:r>
            <a:r>
              <a:rPr lang="en-US" sz="1200" dirty="0">
                <a:solidFill>
                  <a:srgbClr val="0070C0"/>
                </a:solidFill>
              </a:rPr>
              <a:t>blue</a:t>
            </a:r>
            <a:r>
              <a:rPr lang="en-US" sz="1200" dirty="0"/>
              <a:t> constraint region: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For lasso, this region is a diamond because it constrains the absolute value of the coefficients.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For ridge, this region is a circle because it constrains the square of the coefficients.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size of the </a:t>
            </a:r>
            <a:r>
              <a:rPr lang="en-US" sz="1200" dirty="0">
                <a:solidFill>
                  <a:srgbClr val="0070C0"/>
                </a:solidFill>
              </a:rPr>
              <a:t>blue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region</a:t>
            </a:r>
            <a:r>
              <a:rPr lang="en-US" sz="1200" dirty="0"/>
              <a:t> is determined by α, with a smaller α resulting in a larger 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α is zero, the </a:t>
            </a:r>
            <a:r>
              <a:rPr lang="en-US" sz="1200" dirty="0">
                <a:solidFill>
                  <a:srgbClr val="0070C0"/>
                </a:solidFill>
              </a:rPr>
              <a:t>blue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region</a:t>
            </a:r>
            <a:r>
              <a:rPr lang="en-US" sz="1200" dirty="0"/>
              <a:t> is infinitely large, and thus the coefficient sizes are not constrained.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α increases, the </a:t>
            </a:r>
            <a:r>
              <a:rPr lang="en-US" sz="1200" dirty="0">
                <a:solidFill>
                  <a:srgbClr val="0070C0"/>
                </a:solidFill>
              </a:rPr>
              <a:t>blue region </a:t>
            </a:r>
            <a:r>
              <a:rPr lang="en-US" sz="1200" dirty="0"/>
              <a:t>gets smaller and smaller.</a:t>
            </a:r>
          </a:p>
        </p:txBody>
      </p:sp>
    </p:spTree>
    <p:extLst>
      <p:ext uri="{BB962C8B-B14F-4D97-AF65-F5344CB8AC3E}">
        <p14:creationId xmlns:p14="http://schemas.microsoft.com/office/powerpoint/2010/main" val="374786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5383-474C-4C0E-A8D2-0ABD0BA5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31C04-2100-47B1-A3D4-98CD444E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3/4/19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9813B-2908-46C2-AEF1-4BBB9AFE4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AA478-73BF-49BC-81A0-92F4196C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" y="956106"/>
            <a:ext cx="4428932" cy="3225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7C8882-8CA9-4907-8088-C6081728A37A}"/>
              </a:ext>
            </a:extLst>
          </p:cNvPr>
          <p:cNvSpPr/>
          <p:nvPr/>
        </p:nvSpPr>
        <p:spPr>
          <a:xfrm>
            <a:off x="4652545" y="914985"/>
            <a:ext cx="44289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 a 2 dimensional feature space, the constraint regions are plotted for Lasso and Ridge regression with </a:t>
            </a:r>
            <a:r>
              <a:rPr lang="en-US" sz="1200" dirty="0">
                <a:solidFill>
                  <a:srgbClr val="00B0F0"/>
                </a:solidFill>
              </a:rPr>
              <a:t>cyan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00B050"/>
                </a:solidFill>
              </a:rPr>
              <a:t>green</a:t>
            </a:r>
            <a:r>
              <a:rPr lang="en-US" sz="1200" dirty="0"/>
              <a:t> colors.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elliptical contours are the cost function of linear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Now if we have relaxed conditions on the coefficients, then the </a:t>
            </a:r>
            <a:r>
              <a:rPr lang="en-US" sz="1200" dirty="0">
                <a:highlight>
                  <a:srgbClr val="FFFF00"/>
                </a:highlight>
              </a:rPr>
              <a:t>constrained regions </a:t>
            </a:r>
            <a:r>
              <a:rPr lang="en-US" sz="1200" dirty="0"/>
              <a:t>can get bigger and eventually they will hit the center of the ellipse.  This is the case when Ridge and Lasso regression resembles linear regression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Otherwise, both methods determine coefficients by finding the </a:t>
            </a:r>
            <a:r>
              <a:rPr lang="en-US" sz="1200" dirty="0">
                <a:highlight>
                  <a:srgbClr val="FFFF00"/>
                </a:highlight>
              </a:rPr>
              <a:t>first point</a:t>
            </a:r>
            <a:r>
              <a:rPr lang="en-US" sz="1200" dirty="0"/>
              <a:t> where the elliptical contours hit the region of constraints.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diamond (Lasso) has corners on the axes, unlike the disk, and whenever the elliptical region hits such point, one of the features completely vanishes! </a:t>
            </a:r>
          </a:p>
        </p:txBody>
      </p:sp>
    </p:spTree>
    <p:extLst>
      <p:ext uri="{BB962C8B-B14F-4D97-AF65-F5344CB8AC3E}">
        <p14:creationId xmlns:p14="http://schemas.microsoft.com/office/powerpoint/2010/main" val="22334685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137981</TotalTime>
  <Words>796</Words>
  <Application>Microsoft Office PowerPoint</Application>
  <PresentationFormat>On-screen Show (16:9)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Gill Sans MT</vt:lpstr>
      <vt:lpstr>Arial</vt:lpstr>
      <vt:lpstr>Calibri</vt:lpstr>
      <vt:lpstr>Parcel</vt:lpstr>
      <vt:lpstr>Regularization</vt:lpstr>
      <vt:lpstr>overfitting</vt:lpstr>
      <vt:lpstr>causes</vt:lpstr>
      <vt:lpstr>Regularization of linear models</vt:lpstr>
      <vt:lpstr>How does regularization work?</vt:lpstr>
      <vt:lpstr>Advice for applying regularization</vt:lpstr>
      <vt:lpstr>Visualizing regularization</vt:lpstr>
      <vt:lpstr>Explanation</vt:lpstr>
      <vt:lpstr>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1835</cp:revision>
  <cp:lastPrinted>2017-04-27T07:15:37Z</cp:lastPrinted>
  <dcterms:modified xsi:type="dcterms:W3CDTF">2019-03-04T13:46:03Z</dcterms:modified>
</cp:coreProperties>
</file>