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26"/>
  </p:notesMasterIdLst>
  <p:handoutMasterIdLst>
    <p:handoutMasterId r:id="rId27"/>
  </p:handoutMasterIdLst>
  <p:sldIdLst>
    <p:sldId id="350" r:id="rId2"/>
    <p:sldId id="450" r:id="rId3"/>
    <p:sldId id="443" r:id="rId4"/>
    <p:sldId id="423" r:id="rId5"/>
    <p:sldId id="44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48" r:id="rId19"/>
    <p:sldId id="449" r:id="rId20"/>
    <p:sldId id="451" r:id="rId21"/>
    <p:sldId id="447" r:id="rId22"/>
    <p:sldId id="440" r:id="rId23"/>
    <p:sldId id="441" r:id="rId24"/>
    <p:sldId id="442" r:id="rId25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5628" autoAdjust="0"/>
  </p:normalViewPr>
  <p:slideViewPr>
    <p:cSldViewPr snapToGrid="0">
      <p:cViewPr varScale="1">
        <p:scale>
          <a:sx n="146" d="100"/>
          <a:sy n="146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11/24/18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11/24/18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11/24/18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11/24/18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11/24/18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11/24/18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11/24/18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F92-55E8-4F6F-BC8E-4EDC2FF9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6F03-087C-46F3-BAFC-BC576AE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/>
              <a:t>Overview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Main ideas behind Ridge regression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How it works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Situations where Ridge regression works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288A-F4C0-4135-89A2-52B676AF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CC12-6CF7-4161-AD97-4BC141D1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11/24/18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44B9-6E61-4531-963A-D804F396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behind ridge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5DAD1-BF71-48CE-8933-6D8F74DE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77829-831D-4A79-A883-D65652B43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BAFB-3C7F-4E4F-98D9-B4AE5257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50682"/>
            <a:ext cx="4057650" cy="3076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A7B70D-159B-451E-ABA3-89EFCF7AB683}"/>
              </a:ext>
            </a:extLst>
          </p:cNvPr>
          <p:cNvSpPr/>
          <p:nvPr/>
        </p:nvSpPr>
        <p:spPr>
          <a:xfrm>
            <a:off x="-71742" y="891540"/>
            <a:ext cx="4353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just saw that the Least Squares results is a </a:t>
            </a:r>
            <a:r>
              <a:rPr lang="en-US" sz="1400" dirty="0">
                <a:solidFill>
                  <a:srgbClr val="FF0000"/>
                </a:solidFill>
              </a:rPr>
              <a:t>LINE</a:t>
            </a:r>
            <a:r>
              <a:rPr lang="en-US" sz="1400" dirty="0"/>
              <a:t> that is </a:t>
            </a:r>
            <a:r>
              <a:rPr lang="en-US" sz="1400" dirty="0">
                <a:solidFill>
                  <a:srgbClr val="0070C0"/>
                </a:solidFill>
              </a:rPr>
              <a:t>overfit</a:t>
            </a:r>
            <a:r>
              <a:rPr lang="en-US" sz="1400" dirty="0"/>
              <a:t> and has </a:t>
            </a:r>
            <a:r>
              <a:rPr lang="en-US" sz="1400" dirty="0">
                <a:solidFill>
                  <a:srgbClr val="0070C0"/>
                </a:solidFill>
              </a:rPr>
              <a:t>High 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504FC-8758-436F-860C-355AF3A7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50681"/>
            <a:ext cx="4114800" cy="3076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AFBF08-14BA-46BA-9570-0BEDFCC27200}"/>
              </a:ext>
            </a:extLst>
          </p:cNvPr>
          <p:cNvSpPr/>
          <p:nvPr/>
        </p:nvSpPr>
        <p:spPr>
          <a:xfrm>
            <a:off x="4862211" y="891540"/>
            <a:ext cx="4281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main idea behind </a:t>
            </a:r>
            <a:r>
              <a:rPr lang="en-US" sz="1400" dirty="0">
                <a:solidFill>
                  <a:srgbClr val="0070C0"/>
                </a:solidFill>
              </a:rPr>
              <a:t>Ridge Regression </a:t>
            </a:r>
            <a:r>
              <a:rPr lang="en-US" sz="1400" dirty="0"/>
              <a:t>is to find a </a:t>
            </a:r>
            <a:r>
              <a:rPr lang="en-US" sz="1400" dirty="0">
                <a:solidFill>
                  <a:srgbClr val="0070C0"/>
                </a:solidFill>
              </a:rPr>
              <a:t>New line </a:t>
            </a:r>
            <a:r>
              <a:rPr lang="en-US" sz="1400" dirty="0"/>
              <a:t>that doesn't fit the </a:t>
            </a:r>
            <a:r>
              <a:rPr lang="en-US" sz="1400" dirty="0">
                <a:solidFill>
                  <a:srgbClr val="FF0000"/>
                </a:solidFill>
              </a:rPr>
              <a:t>Training Data </a:t>
            </a:r>
            <a:r>
              <a:rPr lang="en-US" sz="1400" dirty="0"/>
              <a:t>as well.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23A6F-771B-43C3-85E6-2CC55AED522C}"/>
              </a:ext>
            </a:extLst>
          </p:cNvPr>
          <p:cNvSpPr/>
          <p:nvPr/>
        </p:nvSpPr>
        <p:spPr>
          <a:xfrm>
            <a:off x="6644640" y="3188968"/>
            <a:ext cx="2542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.. We introduce a small amount of </a:t>
            </a:r>
            <a:r>
              <a:rPr lang="en-US" sz="1400" dirty="0">
                <a:solidFill>
                  <a:srgbClr val="0070C0"/>
                </a:solidFill>
              </a:rPr>
              <a:t>Bias</a:t>
            </a:r>
            <a:r>
              <a:rPr lang="en-US" sz="1400" dirty="0"/>
              <a:t> into how the </a:t>
            </a:r>
            <a:r>
              <a:rPr lang="en-US" sz="1400" dirty="0">
                <a:solidFill>
                  <a:srgbClr val="0070C0"/>
                </a:solidFill>
              </a:rPr>
              <a:t>New Line </a:t>
            </a:r>
            <a:r>
              <a:rPr lang="en-US" sz="1400" dirty="0"/>
              <a:t>is fit to the </a:t>
            </a:r>
            <a:r>
              <a:rPr lang="en-US" sz="1400" dirty="0">
                <a:solidFill>
                  <a:srgbClr val="FF000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58926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A6A5-92FF-4A0C-806C-00914F8B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9ACB3-FEAB-473B-B798-D97E5E0C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BF129-2B4E-4967-9C8A-7740D30EA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14F30-015F-4E6E-A628-6AE9BF1E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" y="1203960"/>
            <a:ext cx="4105275" cy="3181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F7196F-5FC4-43EF-8154-D7811A5259A0}"/>
              </a:ext>
            </a:extLst>
          </p:cNvPr>
          <p:cNvSpPr/>
          <p:nvPr/>
        </p:nvSpPr>
        <p:spPr>
          <a:xfrm>
            <a:off x="4465971" y="1203960"/>
            <a:ext cx="45265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return for that small amount of </a:t>
            </a:r>
            <a:r>
              <a:rPr lang="en-US" sz="1400" dirty="0">
                <a:solidFill>
                  <a:srgbClr val="0070C0"/>
                </a:solidFill>
              </a:rPr>
              <a:t>Bias</a:t>
            </a:r>
            <a:r>
              <a:rPr lang="en-US" sz="1400" dirty="0"/>
              <a:t>, we get a significant </a:t>
            </a:r>
            <a:r>
              <a:rPr lang="en-US" sz="1400" dirty="0">
                <a:highlight>
                  <a:srgbClr val="FFFF00"/>
                </a:highlight>
              </a:rPr>
              <a:t>drop</a:t>
            </a:r>
            <a:r>
              <a:rPr lang="en-US" sz="1400" dirty="0"/>
              <a:t> in </a:t>
            </a:r>
            <a:r>
              <a:rPr lang="en-US" sz="1400" dirty="0">
                <a:solidFill>
                  <a:srgbClr val="0070C0"/>
                </a:solidFill>
              </a:rPr>
              <a:t>Variance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other words, by starting with slightly worse fit, </a:t>
            </a:r>
            <a:r>
              <a:rPr lang="en-US" sz="1400" dirty="0">
                <a:solidFill>
                  <a:srgbClr val="0070C0"/>
                </a:solidFill>
              </a:rPr>
              <a:t>Ridge regression </a:t>
            </a:r>
            <a:r>
              <a:rPr lang="en-US" sz="1400" dirty="0"/>
              <a:t>can provide </a:t>
            </a:r>
            <a:r>
              <a:rPr lang="en-US" sz="1400" dirty="0">
                <a:highlight>
                  <a:srgbClr val="FFFF00"/>
                </a:highlight>
              </a:rPr>
              <a:t>better long term </a:t>
            </a:r>
            <a:r>
              <a:rPr lang="en-US" sz="1400" dirty="0"/>
              <a:t>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1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D7B6-9759-464A-8FE0-C3AF5825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ridge regression 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B9D8-0A90-4CFC-8A35-682AD032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995F9-34E5-4A84-B0F2-274507088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CC001-C522-4190-96ED-DF220B27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8" y="2245042"/>
            <a:ext cx="2643187" cy="2533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38E67-44C7-4F1F-AF70-C134BD1685E6}"/>
              </a:ext>
            </a:extLst>
          </p:cNvPr>
          <p:cNvSpPr/>
          <p:nvPr/>
        </p:nvSpPr>
        <p:spPr>
          <a:xfrm>
            <a:off x="-1" y="891540"/>
            <a:ext cx="42139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</a:t>
            </a:r>
            <a:r>
              <a:rPr lang="en-US" sz="1400" dirty="0">
                <a:solidFill>
                  <a:srgbClr val="FF0000"/>
                </a:solidFill>
              </a:rPr>
              <a:t>Lease Squares </a:t>
            </a:r>
            <a:r>
              <a:rPr lang="en-US" sz="1400" dirty="0"/>
              <a:t>determines values for the parameters in the linear equation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The sum of the squared residuals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CF454-73E9-41E5-AC3E-7119BB25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97" y="2379564"/>
            <a:ext cx="2643187" cy="23988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DA5DE-F487-4F19-B653-14E1B41779DE}"/>
              </a:ext>
            </a:extLst>
          </p:cNvPr>
          <p:cNvSpPr/>
          <p:nvPr/>
        </p:nvSpPr>
        <p:spPr>
          <a:xfrm>
            <a:off x="4953000" y="905767"/>
            <a:ext cx="4251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contrast when </a:t>
            </a:r>
            <a:r>
              <a:rPr lang="en-US" sz="1400" dirty="0">
                <a:solidFill>
                  <a:srgbClr val="0070C0"/>
                </a:solidFill>
              </a:rPr>
              <a:t>Ridge Regression </a:t>
            </a:r>
            <a:r>
              <a:rPr lang="en-US" sz="1400" dirty="0"/>
              <a:t>determines values for the parameters in the linear equation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 … The sum of the squared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plus</a:t>
            </a:r>
            <a:r>
              <a:rPr lang="en-US" sz="1400" dirty="0">
                <a:solidFill>
                  <a:srgbClr val="0070C0"/>
                </a:solidFill>
              </a:rPr>
              <a:t>      *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slope</a:t>
            </a:r>
            <a:r>
              <a:rPr lang="en-US" sz="1400" baseline="30000" dirty="0">
                <a:solidFill>
                  <a:srgbClr val="0070C0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D7F15-0523-4823-9DD6-9FA2FDBBF7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78752" y="2455546"/>
            <a:ext cx="116570" cy="157162"/>
          </a:xfrm>
          <a:prstGeom prst="rect">
            <a:avLst/>
          </a:prstGeom>
        </p:spPr>
      </p:pic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ED213814-0267-4E53-B7A4-3D949B2813F7}"/>
              </a:ext>
            </a:extLst>
          </p:cNvPr>
          <p:cNvSpPr/>
          <p:nvPr/>
        </p:nvSpPr>
        <p:spPr>
          <a:xfrm>
            <a:off x="4213977" y="4334471"/>
            <a:ext cx="1623060" cy="3048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9999"/>
              <a:gd name="adj6" fmla="val 968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Severity of penalty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8ABA18D0-57B3-46E2-BFD3-57A981B652DA}"/>
              </a:ext>
            </a:extLst>
          </p:cNvPr>
          <p:cNvSpPr/>
          <p:nvPr/>
        </p:nvSpPr>
        <p:spPr>
          <a:xfrm>
            <a:off x="5083792" y="3932933"/>
            <a:ext cx="1623060" cy="3048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7499"/>
              <a:gd name="adj6" fmla="val 682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penalty</a:t>
            </a:r>
          </a:p>
        </p:txBody>
      </p:sp>
    </p:spTree>
    <p:extLst>
      <p:ext uri="{BB962C8B-B14F-4D97-AF65-F5344CB8AC3E}">
        <p14:creationId xmlns:p14="http://schemas.microsoft.com/office/powerpoint/2010/main" val="189227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D928-2ADE-4A4C-947E-91927A98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understand it better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F084F-5D6B-4F12-93B7-B92DB68C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933A9-22C9-404B-85A6-BC549B8D4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618C1-AFAE-4FD1-9681-DB87B5FE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8" y="2245042"/>
            <a:ext cx="2643187" cy="2533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0387AC-1252-4081-A921-B34CF8A8B648}"/>
              </a:ext>
            </a:extLst>
          </p:cNvPr>
          <p:cNvSpPr/>
          <p:nvPr/>
        </p:nvSpPr>
        <p:spPr>
          <a:xfrm>
            <a:off x="0" y="891540"/>
            <a:ext cx="4541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Plug in the numbers that correspond to the </a:t>
            </a:r>
            <a:r>
              <a:rPr lang="en-US" sz="1400" dirty="0">
                <a:solidFill>
                  <a:srgbClr val="FF0000"/>
                </a:solidFill>
              </a:rPr>
              <a:t>Least Squares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0.4 + 1.3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The sum of the squared residuals</a:t>
            </a:r>
            <a:r>
              <a:rPr lang="en-US" sz="1400" dirty="0"/>
              <a:t>)  +     * </a:t>
            </a:r>
            <a:r>
              <a:rPr lang="en-US" sz="1400" dirty="0">
                <a:solidFill>
                  <a:srgbClr val="0070C0"/>
                </a:solidFill>
              </a:rPr>
              <a:t>slope</a:t>
            </a:r>
            <a:r>
              <a:rPr lang="en-US" sz="1400" baseline="30000" dirty="0">
                <a:solidFill>
                  <a:srgbClr val="0070C0"/>
                </a:solidFill>
              </a:rPr>
              <a:t>2</a:t>
            </a:r>
            <a:r>
              <a:rPr lang="en-US" sz="1400" baseline="30000" dirty="0"/>
              <a:t>                                   </a:t>
            </a:r>
          </a:p>
        </p:txBody>
      </p:sp>
      <p:pic>
        <p:nvPicPr>
          <p:cNvPr id="1026" name="Picture 2" descr="lambda symbol in PowerPoint 2016">
            <a:extLst>
              <a:ext uri="{FF2B5EF4-FFF2-40B4-BE49-F238E27FC236}">
                <a16:creationId xmlns:a16="http://schemas.microsoft.com/office/drawing/2014/main" id="{7545E4E6-CB97-4649-91A2-95C52232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73" y="2018329"/>
            <a:ext cx="114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5B5262-DEDE-4330-8679-9BEF79E02A53}"/>
              </a:ext>
            </a:extLst>
          </p:cNvPr>
          <p:cNvSpPr txBox="1"/>
          <p:nvPr/>
        </p:nvSpPr>
        <p:spPr>
          <a:xfrm>
            <a:off x="2965574" y="2211045"/>
            <a:ext cx="40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A27D9-DDED-419B-9139-7E1927DE0D72}"/>
              </a:ext>
            </a:extLst>
          </p:cNvPr>
          <p:cNvSpPr txBox="1"/>
          <p:nvPr/>
        </p:nvSpPr>
        <p:spPr>
          <a:xfrm>
            <a:off x="3373748" y="2231785"/>
            <a:ext cx="672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1.3</a:t>
            </a:r>
            <a:r>
              <a:rPr lang="en-US" sz="1200" baseline="30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80A28-3800-4BD7-A12D-167531F07898}"/>
              </a:ext>
            </a:extLst>
          </p:cNvPr>
          <p:cNvSpPr txBox="1"/>
          <p:nvPr/>
        </p:nvSpPr>
        <p:spPr>
          <a:xfrm>
            <a:off x="3040380" y="2535298"/>
            <a:ext cx="8839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1.69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8EFE3D-E128-4840-9098-0EEEFE48D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70284"/>
            <a:ext cx="2643187" cy="23988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8A16BD4-329A-4B7A-A1DA-C490C1AF784F}"/>
              </a:ext>
            </a:extLst>
          </p:cNvPr>
          <p:cNvSpPr/>
          <p:nvPr/>
        </p:nvSpPr>
        <p:spPr>
          <a:xfrm>
            <a:off x="4541520" y="890297"/>
            <a:ext cx="44272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Plug in the numbers for </a:t>
            </a:r>
            <a:r>
              <a:rPr lang="en-US" sz="1400" dirty="0">
                <a:solidFill>
                  <a:srgbClr val="0070C0"/>
                </a:solidFill>
              </a:rPr>
              <a:t>Ridge Regression </a:t>
            </a:r>
            <a:r>
              <a:rPr lang="en-US" sz="1400" dirty="0"/>
              <a:t>line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0.9 + 0.8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The sum of the squared residuals</a:t>
            </a:r>
            <a:r>
              <a:rPr lang="en-US" sz="1400" dirty="0"/>
              <a:t>)  +     * </a:t>
            </a:r>
            <a:r>
              <a:rPr lang="en-US" sz="1400" dirty="0">
                <a:solidFill>
                  <a:srgbClr val="0070C0"/>
                </a:solidFill>
              </a:rPr>
              <a:t>slope</a:t>
            </a:r>
            <a:r>
              <a:rPr lang="en-US" sz="1400" baseline="30000" dirty="0">
                <a:solidFill>
                  <a:srgbClr val="0070C0"/>
                </a:solidFill>
              </a:rPr>
              <a:t>2</a:t>
            </a:r>
            <a:r>
              <a:rPr lang="en-US" sz="1400" baseline="30000" dirty="0"/>
              <a:t>                                   </a:t>
            </a:r>
          </a:p>
        </p:txBody>
      </p:sp>
      <p:pic>
        <p:nvPicPr>
          <p:cNvPr id="17" name="Picture 2" descr="lambda symbol in PowerPoint 2016">
            <a:extLst>
              <a:ext uri="{FF2B5EF4-FFF2-40B4-BE49-F238E27FC236}">
                <a16:creationId xmlns:a16="http://schemas.microsoft.com/office/drawing/2014/main" id="{C1CEDE10-9891-451E-A0F8-E5F07748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13" y="1818304"/>
            <a:ext cx="114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232EC4-E8B7-401F-A799-734F94F01EE1}"/>
              </a:ext>
            </a:extLst>
          </p:cNvPr>
          <p:cNvSpPr txBox="1"/>
          <p:nvPr/>
        </p:nvSpPr>
        <p:spPr>
          <a:xfrm>
            <a:off x="5253274" y="2018329"/>
            <a:ext cx="41148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0.3</a:t>
            </a:r>
            <a:r>
              <a:rPr lang="en-US" sz="900" baseline="30000" dirty="0"/>
              <a:t>2</a:t>
            </a:r>
            <a:endParaRPr lang="en-US" sz="105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19034-61F8-4D00-A822-7CA37E2BD076}"/>
              </a:ext>
            </a:extLst>
          </p:cNvPr>
          <p:cNvSpPr txBox="1"/>
          <p:nvPr/>
        </p:nvSpPr>
        <p:spPr>
          <a:xfrm>
            <a:off x="5935960" y="2018329"/>
            <a:ext cx="41148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0.1</a:t>
            </a:r>
            <a:r>
              <a:rPr lang="en-US" sz="900" baseline="30000" dirty="0"/>
              <a:t>2</a:t>
            </a:r>
            <a:endParaRPr lang="en-US" sz="1050" baseline="30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D7C5D4-3A0A-4644-8543-79DD8A16DA9E}"/>
              </a:ext>
            </a:extLst>
          </p:cNvPr>
          <p:cNvCxnSpPr>
            <a:stCxn id="18" idx="2"/>
          </p:cNvCxnSpPr>
          <p:nvPr/>
        </p:nvCxnSpPr>
        <p:spPr>
          <a:xfrm>
            <a:off x="5459017" y="2249161"/>
            <a:ext cx="0" cy="146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2F168-4D78-48C7-9B64-0955A0A88066}"/>
              </a:ext>
            </a:extLst>
          </p:cNvPr>
          <p:cNvCxnSpPr>
            <a:stCxn id="19" idx="2"/>
          </p:cNvCxnSpPr>
          <p:nvPr/>
        </p:nvCxnSpPr>
        <p:spPr>
          <a:xfrm>
            <a:off x="6141703" y="2249161"/>
            <a:ext cx="0" cy="83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9FFFAF-9B4F-4327-B696-59A5C5CDD036}"/>
              </a:ext>
            </a:extLst>
          </p:cNvPr>
          <p:cNvSpPr txBox="1"/>
          <p:nvPr/>
        </p:nvSpPr>
        <p:spPr>
          <a:xfrm>
            <a:off x="7522838" y="1979706"/>
            <a:ext cx="40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EF0073-7B11-440D-8964-30AB673FB893}"/>
              </a:ext>
            </a:extLst>
          </p:cNvPr>
          <p:cNvSpPr txBox="1"/>
          <p:nvPr/>
        </p:nvSpPr>
        <p:spPr>
          <a:xfrm>
            <a:off x="7904520" y="1976934"/>
            <a:ext cx="672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0.8</a:t>
            </a:r>
            <a:r>
              <a:rPr lang="en-US" sz="1200" baseline="30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76B328-C825-4EC0-A7D2-EB99E44C3E23}"/>
              </a:ext>
            </a:extLst>
          </p:cNvPr>
          <p:cNvSpPr txBox="1"/>
          <p:nvPr/>
        </p:nvSpPr>
        <p:spPr>
          <a:xfrm>
            <a:off x="7651311" y="2480219"/>
            <a:ext cx="8839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BECE-65F4-4766-B752-B2D345AB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02292-238F-42AC-945F-321FC9F8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FCE06-8F70-4469-BDA3-6274A1807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215A9-CEA5-4DED-BED7-6FA5E0DB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33824"/>
            <a:ext cx="3721417" cy="3851536"/>
          </a:xfrm>
          <a:prstGeom prst="rect">
            <a:avLst/>
          </a:prstGeom>
        </p:spPr>
      </p:pic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B9E2A8EB-4974-4188-9CF2-74079F69E129}"/>
              </a:ext>
            </a:extLst>
          </p:cNvPr>
          <p:cNvSpPr/>
          <p:nvPr/>
        </p:nvSpPr>
        <p:spPr>
          <a:xfrm>
            <a:off x="5745480" y="1005852"/>
            <a:ext cx="3253740" cy="176020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750"/>
              <a:gd name="adj6" fmla="val -827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With small amount of bias the Ridge Regression line has less variance</a:t>
            </a:r>
          </a:p>
        </p:txBody>
      </p:sp>
    </p:spTree>
    <p:extLst>
      <p:ext uri="{BB962C8B-B14F-4D97-AF65-F5344CB8AC3E}">
        <p14:creationId xmlns:p14="http://schemas.microsoft.com/office/powerpoint/2010/main" val="28406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C5BC-3F6C-42D3-B54F-B455D952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15A2E-C985-40EA-84C5-D5A65697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A3CD-A71D-4B7D-B6C5-CCA905367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8D43D-8A2E-4AE1-A8FA-8950E39E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06162"/>
            <a:ext cx="3398519" cy="3592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C30901-681C-440D-8296-B03FF9504753}"/>
              </a:ext>
            </a:extLst>
          </p:cNvPr>
          <p:cNvSpPr/>
          <p:nvPr/>
        </p:nvSpPr>
        <p:spPr>
          <a:xfrm>
            <a:off x="2231750" y="3486990"/>
            <a:ext cx="13877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 unit increase in X leads to 1 unit increase in y</a:t>
            </a:r>
            <a:endParaRPr lang="en-US" sz="1100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B175E-EB1A-496C-8063-E3EF58C7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872" y="1399064"/>
            <a:ext cx="2269032" cy="3099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988946-36E0-4C2F-AB6B-6C8BF6185DE9}"/>
              </a:ext>
            </a:extLst>
          </p:cNvPr>
          <p:cNvSpPr/>
          <p:nvPr/>
        </p:nvSpPr>
        <p:spPr>
          <a:xfrm>
            <a:off x="3908629" y="1047603"/>
            <a:ext cx="14935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When the slope is steeper,  the prediction (y) is more sensitive to change in X</a:t>
            </a:r>
            <a:endParaRPr lang="en-US" sz="1100" baseline="30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7AB205-2C8C-4177-95B0-BED1D6FB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913" y="1986322"/>
            <a:ext cx="2578638" cy="25014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D6B5C6-63AC-4390-BF57-D0974CD4E857}"/>
              </a:ext>
            </a:extLst>
          </p:cNvPr>
          <p:cNvSpPr/>
          <p:nvPr/>
        </p:nvSpPr>
        <p:spPr>
          <a:xfrm>
            <a:off x="7543800" y="3098538"/>
            <a:ext cx="13877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 is less sensitive</a:t>
            </a:r>
            <a:endParaRPr lang="en-US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197330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7864-27A8-4683-9D74-C9349734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means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2BB89-51DE-4AF9-9270-061E7DEC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C64B-C84B-453B-BF42-9C859D3F7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B9DFB-B543-4C49-94C7-676C9897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85850"/>
            <a:ext cx="6838950" cy="3371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5342EE-B883-4842-A4E8-90AF148873B7}"/>
              </a:ext>
            </a:extLst>
          </p:cNvPr>
          <p:cNvSpPr/>
          <p:nvPr/>
        </p:nvSpPr>
        <p:spPr>
          <a:xfrm>
            <a:off x="3177108" y="3088451"/>
            <a:ext cx="4938192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Ridge regression penalty resulted in a line that has </a:t>
            </a:r>
            <a:r>
              <a:rPr lang="en-US" sz="1400" dirty="0">
                <a:highlight>
                  <a:srgbClr val="FFFF00"/>
                </a:highlight>
              </a:rPr>
              <a:t>smaller slope</a:t>
            </a:r>
            <a:r>
              <a:rPr lang="en-US" sz="14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That means predictions made by Ridge regression lines are less sensitive to X</a:t>
            </a:r>
          </a:p>
          <a:p>
            <a:endParaRPr lang="en-US" sz="1400" baseline="30000" dirty="0">
              <a:highlight>
                <a:srgbClr val="FFFF00"/>
              </a:highlight>
            </a:endParaRPr>
          </a:p>
          <a:p>
            <a:endParaRPr lang="en-US" sz="1400" baseline="30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853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9CF1-1697-4527-86F8-B7826A22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74BC-E79D-407B-9A70-E432C90C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98D7C-5C19-414A-9CA4-1A5F9622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 descr="lambda symbol in PowerPoint 2016">
            <a:extLst>
              <a:ext uri="{FF2B5EF4-FFF2-40B4-BE49-F238E27FC236}">
                <a16:creationId xmlns:a16="http://schemas.microsoft.com/office/drawing/2014/main" id="{CD3DD74E-9A01-4DC7-B5C2-CA2EF74C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08" y="258594"/>
            <a:ext cx="264248" cy="37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16756E-03C3-4B28-9E13-FF181D23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" y="989981"/>
            <a:ext cx="3705225" cy="37655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49303F-7AFC-42A2-83E8-26E800FCF66F}"/>
              </a:ext>
            </a:extLst>
          </p:cNvPr>
          <p:cNvSpPr/>
          <p:nvPr/>
        </p:nvSpPr>
        <p:spPr>
          <a:xfrm>
            <a:off x="3740988" y="1061531"/>
            <a:ext cx="4938192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lambda = 0, the Ridge regression line and Lease Square line is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Sum of the residuals + lambda * slope</a:t>
            </a:r>
            <a:r>
              <a:rPr lang="en-US" sz="1400" baseline="30000" dirty="0">
                <a:solidFill>
                  <a:srgbClr val="0070C0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Sum of the residuals + 0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aseline="300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3709B1-9C90-4040-83A5-93B5B0A5DDE3}"/>
              </a:ext>
            </a:extLst>
          </p:cNvPr>
          <p:cNvCxnSpPr>
            <a:cxnSpLocks/>
          </p:cNvCxnSpPr>
          <p:nvPr/>
        </p:nvCxnSpPr>
        <p:spPr>
          <a:xfrm flipV="1">
            <a:off x="572237" y="2095500"/>
            <a:ext cx="2506243" cy="2202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7A720A-45D3-440A-AFAE-34B64EF6D3CA}"/>
              </a:ext>
            </a:extLst>
          </p:cNvPr>
          <p:cNvCxnSpPr>
            <a:cxnSpLocks/>
          </p:cNvCxnSpPr>
          <p:nvPr/>
        </p:nvCxnSpPr>
        <p:spPr>
          <a:xfrm flipV="1">
            <a:off x="464820" y="2354580"/>
            <a:ext cx="2880360" cy="156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41260910-0A80-465F-AFE5-A15B2CA2270E}"/>
              </a:ext>
            </a:extLst>
          </p:cNvPr>
          <p:cNvSpPr/>
          <p:nvPr/>
        </p:nvSpPr>
        <p:spPr>
          <a:xfrm>
            <a:off x="5029200" y="2571750"/>
            <a:ext cx="3878580" cy="5600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561"/>
              <a:gd name="adj6" fmla="val -9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Lambda = 2 (slopes gets even smaller)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958B8293-5E59-4525-8AD5-B2E4386824A1}"/>
              </a:ext>
            </a:extLst>
          </p:cNvPr>
          <p:cNvSpPr/>
          <p:nvPr/>
        </p:nvSpPr>
        <p:spPr>
          <a:xfrm>
            <a:off x="5029200" y="3200400"/>
            <a:ext cx="3878580" cy="5600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479"/>
              <a:gd name="adj6" fmla="val -109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Lambda = 1 (slope gets smaller)</a:t>
            </a:r>
          </a:p>
        </p:txBody>
      </p:sp>
    </p:spTree>
    <p:extLst>
      <p:ext uri="{BB962C8B-B14F-4D97-AF65-F5344CB8AC3E}">
        <p14:creationId xmlns:p14="http://schemas.microsoft.com/office/powerpoint/2010/main" val="357316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B5C297-B68C-4592-90F7-8E10C5D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77" y="256777"/>
            <a:ext cx="262151" cy="37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BA55AC-1AA1-48CE-8A2D-DDFC84C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8AF3F-33EE-4EF7-AE15-0E6F966A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AF4E6-19D6-424B-AB02-93991C902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4D63B-B6B5-48B2-A72C-BAB4B00753DF}"/>
              </a:ext>
            </a:extLst>
          </p:cNvPr>
          <p:cNvSpPr/>
          <p:nvPr/>
        </p:nvSpPr>
        <p:spPr>
          <a:xfrm>
            <a:off x="87406" y="940271"/>
            <a:ext cx="89826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λ controls the strength of the </a:t>
            </a:r>
            <a:r>
              <a:rPr lang="en-US" sz="1600" dirty="0">
                <a:highlight>
                  <a:srgbClr val="FFFF00"/>
                </a:highlight>
              </a:rPr>
              <a:t>penalty term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λ = 0, the objective becomes similar to simple linear regression. So we get the same coefficients as simple linear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λ = ∞, the coefficients will be zero because of infinite weightage on the square of coefficients as anything less than zero makes the objective infinite.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0 &lt; λ &lt; ∞, the magnitude of λ decides the weightage given to the different parts of the objective.</a:t>
            </a:r>
          </a:p>
          <a:p>
            <a:endParaRPr lang="en-US" sz="1600" dirty="0"/>
          </a:p>
          <a:p>
            <a:r>
              <a:rPr lang="en-US" sz="1600" dirty="0"/>
              <a:t>In simple terms, the minimization objective = OLS Obj + λ (sum of the </a:t>
            </a:r>
            <a:r>
              <a:rPr lang="en-US" sz="1600" dirty="0">
                <a:highlight>
                  <a:srgbClr val="FFFF00"/>
                </a:highlight>
              </a:rPr>
              <a:t>square</a:t>
            </a:r>
            <a:r>
              <a:rPr lang="en-US" sz="1600" dirty="0"/>
              <a:t> of coefficients)</a:t>
            </a:r>
          </a:p>
        </p:txBody>
      </p:sp>
    </p:spTree>
    <p:extLst>
      <p:ext uri="{BB962C8B-B14F-4D97-AF65-F5344CB8AC3E}">
        <p14:creationId xmlns:p14="http://schemas.microsoft.com/office/powerpoint/2010/main" val="154917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5C3B-F2C4-418A-9A7B-530B206D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8A0C8-726F-4111-AB5E-1C494B69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56B4-AF2B-434F-B511-FFF81DCA2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460B5-63EB-411F-ACFF-BAA5B22A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1" y="1689565"/>
            <a:ext cx="3706915" cy="25253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AC0AE6-152D-4434-9894-3813B05E16F9}"/>
              </a:ext>
            </a:extLst>
          </p:cNvPr>
          <p:cNvSpPr/>
          <p:nvPr/>
        </p:nvSpPr>
        <p:spPr>
          <a:xfrm>
            <a:off x="3993357" y="1551849"/>
            <a:ext cx="50414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ellipses correspond to the contours of residual sum of squares (RSS): the inner ellipse has smaller RSS, and RSS is minimized at ordinal least square (OLS) estimates.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 p = 2, the constraint in ridge regression corresponds to a circle, ∑p</a:t>
            </a:r>
            <a:r>
              <a:rPr lang="en-US" sz="1600" baseline="-25000" dirty="0">
                <a:solidFill>
                  <a:srgbClr val="000000"/>
                </a:solidFill>
              </a:rPr>
              <a:t>j=1</a:t>
            </a:r>
            <a:r>
              <a:rPr lang="en-US" sz="1600" dirty="0">
                <a:solidFill>
                  <a:srgbClr val="000000"/>
                </a:solidFill>
              </a:rPr>
              <a:t>β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baseline="-25000" dirty="0">
                <a:solidFill>
                  <a:srgbClr val="000000"/>
                </a:solidFill>
              </a:rPr>
              <a:t>j </a:t>
            </a:r>
            <a:r>
              <a:rPr lang="en-US" sz="1600" dirty="0">
                <a:solidFill>
                  <a:srgbClr val="000000"/>
                </a:solidFill>
              </a:rPr>
              <a:t>&lt; 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Goal is to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minimize</a:t>
            </a:r>
            <a:r>
              <a:rPr lang="en-US" sz="1600" dirty="0">
                <a:solidFill>
                  <a:srgbClr val="000000"/>
                </a:solidFill>
              </a:rPr>
              <a:t> the ellipse size and circle simultaneously in the ridge regression. The ridge estimate is given by the point at which the ellipse and the circle touch.</a:t>
            </a:r>
          </a:p>
        </p:txBody>
      </p:sp>
    </p:spTree>
    <p:extLst>
      <p:ext uri="{BB962C8B-B14F-4D97-AF65-F5344CB8AC3E}">
        <p14:creationId xmlns:p14="http://schemas.microsoft.com/office/powerpoint/2010/main" val="288644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E3C6-783A-433C-A60C-FACE0DD9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ridge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FCD52-50F6-4EC0-AC21-7890D531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31C2C-2321-4CC3-8610-7C609DB7E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52674-DA8B-4D97-AC11-B522397524B6}"/>
              </a:ext>
            </a:extLst>
          </p:cNvPr>
          <p:cNvSpPr/>
          <p:nvPr/>
        </p:nvSpPr>
        <p:spPr>
          <a:xfrm>
            <a:off x="84525" y="946620"/>
            <a:ext cx="88520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Motivation: too many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not unusual to see the number of input variables greatly exceed the number of observations, e.g. micro-array data analysis, environmental pollution studies.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With many predictors, fitting the full model without penalization will result in large prediction intervals, and LS regression estimator may not uniquely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Motivation: ill-conditioned X</a:t>
            </a: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Because the LS estimates depend upon (X′X)</a:t>
            </a:r>
            <a:r>
              <a:rPr lang="en-US" sz="1600" baseline="30000" dirty="0">
                <a:solidFill>
                  <a:srgbClr val="000000"/>
                </a:solidFill>
              </a:rPr>
              <a:t>−1</a:t>
            </a:r>
            <a:r>
              <a:rPr lang="en-US" sz="1600" dirty="0">
                <a:solidFill>
                  <a:srgbClr val="000000"/>
                </a:solidFill>
              </a:rPr>
              <a:t>, we would have problems in computing β</a:t>
            </a:r>
            <a:r>
              <a:rPr lang="en-US" sz="1600" baseline="-25000" dirty="0">
                <a:solidFill>
                  <a:srgbClr val="000000"/>
                </a:solidFill>
              </a:rPr>
              <a:t>LS</a:t>
            </a:r>
            <a:r>
              <a:rPr lang="en-US" sz="1600" dirty="0">
                <a:solidFill>
                  <a:srgbClr val="000000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those cases, small changes to the elements of X lead to large changes in (X′X)</a:t>
            </a:r>
            <a:r>
              <a:rPr lang="en-US" sz="1600" baseline="30000" dirty="0">
                <a:solidFill>
                  <a:srgbClr val="000000"/>
                </a:solidFill>
              </a:rPr>
              <a:t>−1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least square estimator β</a:t>
            </a:r>
            <a:r>
              <a:rPr lang="en-US" sz="1600" baseline="-25000" dirty="0">
                <a:solidFill>
                  <a:srgbClr val="000000"/>
                </a:solidFill>
              </a:rPr>
              <a:t>LS</a:t>
            </a:r>
            <a:r>
              <a:rPr lang="en-US" sz="1600" dirty="0">
                <a:solidFill>
                  <a:srgbClr val="000000"/>
                </a:solidFill>
              </a:rPr>
              <a:t> may provide a good fit to the training data, but it will not fit sufficiently well to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188912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5C3B-F2C4-418A-9A7B-530B206D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" y="0"/>
            <a:ext cx="9144000" cy="891540"/>
          </a:xfrm>
        </p:spPr>
        <p:txBody>
          <a:bodyPr/>
          <a:lstStyle/>
          <a:p>
            <a:r>
              <a:rPr lang="en-US" dirty="0"/>
              <a:t>Geometric interpretation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8A0C8-726F-4111-AB5E-1C494B69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56B4-AF2B-434F-B511-FFF81DCA2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460B5-63EB-411F-ACFF-BAA5B22A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7" y="1496097"/>
            <a:ext cx="3686674" cy="25115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79577F-EC89-4133-8C1D-C83140E80362}"/>
              </a:ext>
            </a:extLst>
          </p:cNvPr>
          <p:cNvSpPr/>
          <p:nvPr/>
        </p:nvSpPr>
        <p:spPr>
          <a:xfrm>
            <a:off x="3794311" y="1078483"/>
            <a:ext cx="52420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There is a trade-off between the </a:t>
            </a:r>
            <a:r>
              <a:rPr lang="en-US" sz="1600" dirty="0">
                <a:solidFill>
                  <a:srgbClr val="0070C0"/>
                </a:solidFill>
              </a:rPr>
              <a:t>penalty term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dirty="0">
                <a:solidFill>
                  <a:srgbClr val="0070C0"/>
                </a:solidFill>
              </a:rPr>
              <a:t>RSS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 large </a:t>
            </a:r>
            <a:r>
              <a:rPr lang="en-US" sz="1600" dirty="0">
                <a:solidFill>
                  <a:srgbClr val="0070C0"/>
                </a:solidFill>
              </a:rPr>
              <a:t>β </a:t>
            </a:r>
            <a:r>
              <a:rPr lang="en-US" sz="1600" dirty="0">
                <a:solidFill>
                  <a:srgbClr val="000000"/>
                </a:solidFill>
              </a:rPr>
              <a:t>would give a better residual sum of squares but then it will push the </a:t>
            </a:r>
            <a:r>
              <a:rPr lang="en-US" sz="1600" dirty="0">
                <a:solidFill>
                  <a:srgbClr val="0070C0"/>
                </a:solidFill>
              </a:rPr>
              <a:t>penalty term </a:t>
            </a:r>
            <a:r>
              <a:rPr lang="en-US" sz="1600" dirty="0">
                <a:solidFill>
                  <a:srgbClr val="000000"/>
                </a:solidFill>
              </a:rPr>
              <a:t>higher.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prefer smaller </a:t>
            </a:r>
            <a:r>
              <a:rPr lang="en-US" sz="1600" dirty="0">
                <a:solidFill>
                  <a:srgbClr val="0070C0"/>
                </a:solidFill>
              </a:rPr>
              <a:t>β</a:t>
            </a:r>
            <a:r>
              <a:rPr lang="en-US" sz="1600" dirty="0">
                <a:solidFill>
                  <a:srgbClr val="000000"/>
                </a:solidFill>
              </a:rPr>
              <a:t>'s with </a:t>
            </a:r>
            <a:r>
              <a:rPr lang="en-US" sz="1600" dirty="0">
                <a:solidFill>
                  <a:srgbClr val="FF0000"/>
                </a:solidFill>
              </a:rPr>
              <a:t>worse</a:t>
            </a:r>
            <a:r>
              <a:rPr lang="en-US" sz="1600" dirty="0">
                <a:solidFill>
                  <a:srgbClr val="000000"/>
                </a:solidFill>
              </a:rPr>
              <a:t> residual sum of squares.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larger the λ is, the more you prefer the β</a:t>
            </a:r>
            <a:r>
              <a:rPr lang="en-US" sz="1600" baseline="-25000" dirty="0">
                <a:solidFill>
                  <a:srgbClr val="000000"/>
                </a:solidFill>
              </a:rPr>
              <a:t>j</a:t>
            </a:r>
            <a:r>
              <a:rPr lang="en-US" sz="1600" dirty="0">
                <a:solidFill>
                  <a:srgbClr val="000000"/>
                </a:solidFill>
              </a:rPr>
              <a:t>'s close to zero.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the extreme case when λ=0, then you would simply be doing a normal linear regression.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And the other extreme as λ approaches infinity,  you set all the β's to zero.</a:t>
            </a:r>
          </a:p>
        </p:txBody>
      </p:sp>
    </p:spTree>
    <p:extLst>
      <p:ext uri="{BB962C8B-B14F-4D97-AF65-F5344CB8AC3E}">
        <p14:creationId xmlns:p14="http://schemas.microsoft.com/office/powerpoint/2010/main" val="391471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C6E6-522E-4202-9954-E996D370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18CBB-437F-4CED-9564-772A0D6B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DEA3-BB6F-45A8-8417-CFFDF9A18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FA337-E40E-42D0-8644-5979001181E4}"/>
              </a:ext>
            </a:extLst>
          </p:cNvPr>
          <p:cNvSpPr/>
          <p:nvPr/>
        </p:nvSpPr>
        <p:spPr>
          <a:xfrm>
            <a:off x="91440" y="891540"/>
            <a:ext cx="37054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λ parameter is a scalar that should be learned as well, using a method called </a:t>
            </a:r>
            <a:r>
              <a:rPr lang="en-US" sz="1600" dirty="0">
                <a:solidFill>
                  <a:srgbClr val="0070C0"/>
                </a:solidFill>
              </a:rPr>
              <a:t>cross validation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enforces the β coefficients to be lower, but it does not enforce them to be zero.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That is, it will not get rid of irrelevant features but rather minimize their impact on the trained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5CE03-4370-4AF9-B3E3-9FACD968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14" y="924967"/>
            <a:ext cx="4346745" cy="37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8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96B3-FEA5-4E08-9AAB-7753D989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Scitkit</a:t>
            </a:r>
            <a:r>
              <a:rPr lang="en-US" dirty="0"/>
              <a:t> learn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14DC0-352A-4177-A87B-0F9FC4C4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88938-A212-4568-9B08-02C01FC80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7CBFA-8421-4D86-887F-3F15164AE739}"/>
              </a:ext>
            </a:extLst>
          </p:cNvPr>
          <p:cNvSpPr/>
          <p:nvPr/>
        </p:nvSpPr>
        <p:spPr>
          <a:xfrm>
            <a:off x="91440" y="988606"/>
            <a:ext cx="8961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sklearn.linear_model.Ridge</a:t>
            </a:r>
            <a:r>
              <a:rPr lang="en-US" sz="1600" dirty="0">
                <a:solidFill>
                  <a:srgbClr val="0070C0"/>
                </a:solidFill>
              </a:rPr>
              <a:t>(alpha=1.0, </a:t>
            </a:r>
            <a:r>
              <a:rPr lang="en-US" sz="1600" dirty="0" err="1">
                <a:solidFill>
                  <a:srgbClr val="0070C0"/>
                </a:solidFill>
              </a:rPr>
              <a:t>fit_intercept</a:t>
            </a:r>
            <a:r>
              <a:rPr lang="en-US" sz="1600" dirty="0">
                <a:solidFill>
                  <a:srgbClr val="0070C0"/>
                </a:solidFill>
              </a:rPr>
              <a:t>=True, normalize=False, </a:t>
            </a:r>
            <a:r>
              <a:rPr lang="en-US" sz="1600" dirty="0" err="1">
                <a:solidFill>
                  <a:srgbClr val="0070C0"/>
                </a:solidFill>
              </a:rPr>
              <a:t>copy_X</a:t>
            </a:r>
            <a:r>
              <a:rPr lang="en-US" sz="1600" dirty="0">
                <a:solidFill>
                  <a:srgbClr val="0070C0"/>
                </a:solidFill>
              </a:rPr>
              <a:t>=True, </a:t>
            </a:r>
            <a:r>
              <a:rPr lang="en-US" sz="1600" dirty="0" err="1">
                <a:solidFill>
                  <a:srgbClr val="0070C0"/>
                </a:solidFill>
              </a:rPr>
              <a:t>max_iter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tol</a:t>
            </a:r>
            <a:r>
              <a:rPr lang="en-US" sz="1600" dirty="0">
                <a:solidFill>
                  <a:srgbClr val="0070C0"/>
                </a:solidFill>
              </a:rPr>
              <a:t>=0.001, solver=’auto’,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D7E4D-23E7-4A3C-9674-BB3355554FF5}"/>
              </a:ext>
            </a:extLst>
          </p:cNvPr>
          <p:cNvSpPr/>
          <p:nvPr/>
        </p:nvSpPr>
        <p:spPr>
          <a:xfrm>
            <a:off x="91440" y="1694587"/>
            <a:ext cx="8961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alpha</a:t>
            </a:r>
            <a:r>
              <a:rPr lang="en-US" sz="1600" dirty="0"/>
              <a:t> : {float, array-like}, shape (</a:t>
            </a:r>
            <a:r>
              <a:rPr lang="en-US" sz="1600" dirty="0" err="1"/>
              <a:t>n_targets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 strength; must be a positive float.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 improves the conditioning of the problem and reduces the variance of the estimates.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Larger values specify stronger regularization.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an array is passed, penalties are assumed to be specific to the targets. Hence they must correspond in number.</a:t>
            </a:r>
          </a:p>
        </p:txBody>
      </p:sp>
    </p:spTree>
    <p:extLst>
      <p:ext uri="{BB962C8B-B14F-4D97-AF65-F5344CB8AC3E}">
        <p14:creationId xmlns:p14="http://schemas.microsoft.com/office/powerpoint/2010/main" val="4268127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96B3-FEA5-4E08-9AAB-7753D989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Scitkit</a:t>
            </a:r>
            <a:r>
              <a:rPr lang="en-US" dirty="0"/>
              <a:t> learn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14DC0-352A-4177-A87B-0F9FC4C4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88938-A212-4568-9B08-02C01FC80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7CBFA-8421-4D86-887F-3F15164AE739}"/>
              </a:ext>
            </a:extLst>
          </p:cNvPr>
          <p:cNvSpPr/>
          <p:nvPr/>
        </p:nvSpPr>
        <p:spPr>
          <a:xfrm>
            <a:off x="91440" y="988606"/>
            <a:ext cx="8961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sklearn.linear_model.Ridge</a:t>
            </a:r>
            <a:r>
              <a:rPr lang="en-US" sz="1600" dirty="0">
                <a:solidFill>
                  <a:srgbClr val="0070C0"/>
                </a:solidFill>
              </a:rPr>
              <a:t>(alpha=1.0, </a:t>
            </a:r>
            <a:r>
              <a:rPr lang="en-US" sz="1600" dirty="0" err="1">
                <a:solidFill>
                  <a:srgbClr val="0070C0"/>
                </a:solidFill>
              </a:rPr>
              <a:t>fit_intercept</a:t>
            </a:r>
            <a:r>
              <a:rPr lang="en-US" sz="1600" dirty="0">
                <a:solidFill>
                  <a:srgbClr val="0070C0"/>
                </a:solidFill>
              </a:rPr>
              <a:t>=True, normalize=False, </a:t>
            </a:r>
            <a:r>
              <a:rPr lang="en-US" sz="1600" dirty="0" err="1">
                <a:solidFill>
                  <a:srgbClr val="0070C0"/>
                </a:solidFill>
              </a:rPr>
              <a:t>copy_X</a:t>
            </a:r>
            <a:r>
              <a:rPr lang="en-US" sz="1600" dirty="0">
                <a:solidFill>
                  <a:srgbClr val="0070C0"/>
                </a:solidFill>
              </a:rPr>
              <a:t>=True, </a:t>
            </a:r>
            <a:r>
              <a:rPr lang="en-US" sz="1600" dirty="0" err="1">
                <a:solidFill>
                  <a:srgbClr val="0070C0"/>
                </a:solidFill>
              </a:rPr>
              <a:t>max_iter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tol</a:t>
            </a:r>
            <a:r>
              <a:rPr lang="en-US" sz="1600" dirty="0">
                <a:solidFill>
                  <a:srgbClr val="0070C0"/>
                </a:solidFill>
              </a:rPr>
              <a:t>=0.001, solver=’auto’,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D7E4D-23E7-4A3C-9674-BB3355554FF5}"/>
              </a:ext>
            </a:extLst>
          </p:cNvPr>
          <p:cNvSpPr/>
          <p:nvPr/>
        </p:nvSpPr>
        <p:spPr>
          <a:xfrm>
            <a:off x="91440" y="1694587"/>
            <a:ext cx="8961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normalize : </a:t>
            </a:r>
            <a:r>
              <a:rPr lang="en-US" sz="1600" dirty="0" err="1"/>
              <a:t>boolean</a:t>
            </a:r>
            <a:r>
              <a:rPr lang="en-US" sz="1600" dirty="0"/>
              <a:t>, optional, </a:t>
            </a:r>
            <a:r>
              <a:rPr lang="en-US" sz="1600" dirty="0">
                <a:highlight>
                  <a:srgbClr val="FFFF00"/>
                </a:highlight>
              </a:rPr>
              <a:t>default False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True, the regressors X will be normalized before regression by subtracting the mean and dividing by the l2-norm.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wish to standardize, please use </a:t>
            </a:r>
            <a:r>
              <a:rPr lang="en-US" sz="1600" dirty="0" err="1"/>
              <a:t>sklearn.preprocessing.StandardScaler</a:t>
            </a:r>
            <a:r>
              <a:rPr lang="en-US" sz="1600" dirty="0"/>
              <a:t> before calling fit on an estimator with normalize=False.</a:t>
            </a:r>
          </a:p>
        </p:txBody>
      </p:sp>
    </p:spTree>
    <p:extLst>
      <p:ext uri="{BB962C8B-B14F-4D97-AF65-F5344CB8AC3E}">
        <p14:creationId xmlns:p14="http://schemas.microsoft.com/office/powerpoint/2010/main" val="307850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96B3-FEA5-4E08-9AAB-7753D989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Scitkit</a:t>
            </a:r>
            <a:r>
              <a:rPr lang="en-US" dirty="0"/>
              <a:t> learn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14DC0-352A-4177-A87B-0F9FC4C4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88938-A212-4568-9B08-02C01FC80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7CBFA-8421-4D86-887F-3F15164AE739}"/>
              </a:ext>
            </a:extLst>
          </p:cNvPr>
          <p:cNvSpPr/>
          <p:nvPr/>
        </p:nvSpPr>
        <p:spPr>
          <a:xfrm>
            <a:off x="91440" y="891540"/>
            <a:ext cx="8961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sklearn.linear_model.Ridge</a:t>
            </a:r>
            <a:r>
              <a:rPr lang="en-US" sz="1600" dirty="0">
                <a:solidFill>
                  <a:srgbClr val="0070C0"/>
                </a:solidFill>
              </a:rPr>
              <a:t>(alpha=1.0, </a:t>
            </a:r>
            <a:r>
              <a:rPr lang="en-US" sz="1600" dirty="0" err="1">
                <a:solidFill>
                  <a:srgbClr val="0070C0"/>
                </a:solidFill>
              </a:rPr>
              <a:t>fit_intercept</a:t>
            </a:r>
            <a:r>
              <a:rPr lang="en-US" sz="1600" dirty="0">
                <a:solidFill>
                  <a:srgbClr val="0070C0"/>
                </a:solidFill>
              </a:rPr>
              <a:t>=True, normalize=False, </a:t>
            </a:r>
            <a:r>
              <a:rPr lang="en-US" sz="1600" dirty="0" err="1">
                <a:solidFill>
                  <a:srgbClr val="0070C0"/>
                </a:solidFill>
              </a:rPr>
              <a:t>copy_X</a:t>
            </a:r>
            <a:r>
              <a:rPr lang="en-US" sz="1600" dirty="0">
                <a:solidFill>
                  <a:srgbClr val="0070C0"/>
                </a:solidFill>
              </a:rPr>
              <a:t>=True, </a:t>
            </a:r>
            <a:r>
              <a:rPr lang="en-US" sz="1600" dirty="0" err="1">
                <a:solidFill>
                  <a:srgbClr val="0070C0"/>
                </a:solidFill>
              </a:rPr>
              <a:t>max_iter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tol</a:t>
            </a:r>
            <a:r>
              <a:rPr lang="en-US" sz="1600" dirty="0">
                <a:solidFill>
                  <a:srgbClr val="0070C0"/>
                </a:solidFill>
              </a:rPr>
              <a:t>=0.001, solver=’auto’,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D7E4D-23E7-4A3C-9674-BB3355554FF5}"/>
              </a:ext>
            </a:extLst>
          </p:cNvPr>
          <p:cNvSpPr/>
          <p:nvPr/>
        </p:nvSpPr>
        <p:spPr>
          <a:xfrm>
            <a:off x="91440" y="1636561"/>
            <a:ext cx="8961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solver : {‘auto’, ‘</a:t>
            </a:r>
            <a:r>
              <a:rPr lang="en-US" sz="1600" dirty="0" err="1">
                <a:solidFill>
                  <a:srgbClr val="0070C0"/>
                </a:solidFill>
              </a:rPr>
              <a:t>svd</a:t>
            </a:r>
            <a:r>
              <a:rPr lang="en-US" sz="1600" dirty="0">
                <a:solidFill>
                  <a:srgbClr val="0070C0"/>
                </a:solidFill>
              </a:rPr>
              <a:t>’, ‘</a:t>
            </a:r>
            <a:r>
              <a:rPr lang="en-US" sz="1600" dirty="0" err="1">
                <a:solidFill>
                  <a:srgbClr val="0070C0"/>
                </a:solidFill>
              </a:rPr>
              <a:t>cholesky</a:t>
            </a:r>
            <a:r>
              <a:rPr lang="en-US" sz="1600" dirty="0">
                <a:solidFill>
                  <a:srgbClr val="0070C0"/>
                </a:solidFill>
              </a:rPr>
              <a:t>’, ‘</a:t>
            </a:r>
            <a:r>
              <a:rPr lang="en-US" sz="1600" dirty="0" err="1">
                <a:solidFill>
                  <a:srgbClr val="0070C0"/>
                </a:solidFill>
              </a:rPr>
              <a:t>lsqr</a:t>
            </a:r>
            <a:r>
              <a:rPr lang="en-US" sz="1600" dirty="0">
                <a:solidFill>
                  <a:srgbClr val="0070C0"/>
                </a:solidFill>
              </a:rPr>
              <a:t>’, ‘</a:t>
            </a:r>
            <a:r>
              <a:rPr lang="en-US" sz="1600" dirty="0" err="1">
                <a:solidFill>
                  <a:srgbClr val="0070C0"/>
                </a:solidFill>
              </a:rPr>
              <a:t>sparse_cg</a:t>
            </a:r>
            <a:r>
              <a:rPr lang="en-US" sz="1600" dirty="0">
                <a:solidFill>
                  <a:srgbClr val="0070C0"/>
                </a:solidFill>
              </a:rPr>
              <a:t>’, ‘sag’, ‘saga’}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Solver to use in the computational routines: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>
                <a:solidFill>
                  <a:srgbClr val="0070C0"/>
                </a:solidFill>
              </a:rPr>
              <a:t>auto</a:t>
            </a:r>
            <a:r>
              <a:rPr lang="en-US" sz="1600" dirty="0"/>
              <a:t>’ chooses the solver automatically based on the type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 err="1">
                <a:solidFill>
                  <a:srgbClr val="0070C0"/>
                </a:solidFill>
              </a:rPr>
              <a:t>svd</a:t>
            </a:r>
            <a:r>
              <a:rPr lang="en-US" sz="1600" dirty="0"/>
              <a:t>’ uses a Singular Value Decomposition of X to compute the Ridge coefficients. More stable for singular matrices than ‘</a:t>
            </a:r>
            <a:r>
              <a:rPr lang="en-US" sz="1600" dirty="0" err="1"/>
              <a:t>cholesky</a:t>
            </a:r>
            <a:r>
              <a:rPr lang="en-US" sz="1600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 err="1">
                <a:solidFill>
                  <a:srgbClr val="0070C0"/>
                </a:solidFill>
              </a:rPr>
              <a:t>cholesky</a:t>
            </a:r>
            <a:r>
              <a:rPr lang="en-US" sz="1600" dirty="0"/>
              <a:t>’ uses the standard </a:t>
            </a:r>
            <a:r>
              <a:rPr lang="en-US" sz="1600" dirty="0" err="1">
                <a:solidFill>
                  <a:srgbClr val="0070C0"/>
                </a:solidFill>
              </a:rPr>
              <a:t>scipy.linalg.solve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function to obtain a closed-form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 err="1">
                <a:solidFill>
                  <a:srgbClr val="0070C0"/>
                </a:solidFill>
              </a:rPr>
              <a:t>lsqr</a:t>
            </a:r>
            <a:r>
              <a:rPr lang="en-US" sz="1600" dirty="0"/>
              <a:t>’ uses the dedicated regularized least-squares routine </a:t>
            </a:r>
            <a:r>
              <a:rPr lang="en-US" sz="1600" dirty="0" err="1"/>
              <a:t>scipy.sparse.linalg.lsqr</a:t>
            </a:r>
            <a:r>
              <a:rPr lang="en-US" sz="1600" dirty="0"/>
              <a:t>. It is the fastest and uses an iterative procedure.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‘sag’ uses a Stochastic Average Gradient descent, and ‘saga’ uses its improved, unbiased version named SAGA. </a:t>
            </a:r>
          </a:p>
        </p:txBody>
      </p:sp>
    </p:spTree>
    <p:extLst>
      <p:ext uri="{BB962C8B-B14F-4D97-AF65-F5344CB8AC3E}">
        <p14:creationId xmlns:p14="http://schemas.microsoft.com/office/powerpoint/2010/main" val="109252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52FA-ACC6-4F7A-9493-3EEC5C99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3C65B-AB60-4920-A893-30F0A540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51852-9849-45C4-A19C-F8505AC71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114D6-AE85-4089-838A-F792B6E13E1B}"/>
              </a:ext>
            </a:extLst>
          </p:cNvPr>
          <p:cNvSpPr/>
          <p:nvPr/>
        </p:nvSpPr>
        <p:spPr>
          <a:xfrm>
            <a:off x="119743" y="891540"/>
            <a:ext cx="89045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some cases when we want to </a:t>
            </a:r>
            <a:r>
              <a:rPr lang="en-US" sz="1600" dirty="0">
                <a:highlight>
                  <a:srgbClr val="FFFF00"/>
                </a:highlight>
              </a:rPr>
              <a:t>shrink or constrain</a:t>
            </a:r>
            <a:r>
              <a:rPr lang="en-US" sz="1600" dirty="0"/>
              <a:t> the parameters that we estimate in a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example,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Case 1</a:t>
            </a:r>
            <a:r>
              <a:rPr lang="en-US" sz="1600" dirty="0"/>
              <a:t> – To have a model that is </a:t>
            </a:r>
            <a:r>
              <a:rPr lang="en-US" sz="1600" dirty="0">
                <a:highlight>
                  <a:srgbClr val="FFFF00"/>
                </a:highlight>
              </a:rPr>
              <a:t>less prone to over-fitting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Case 2 </a:t>
            </a:r>
            <a:r>
              <a:rPr lang="en-US" sz="1600" dirty="0"/>
              <a:t>- we have variables that are correlated and want to check the stability of our estimates in the presence of </a:t>
            </a:r>
            <a:r>
              <a:rPr lang="en-US" sz="1600" dirty="0">
                <a:highlight>
                  <a:srgbClr val="FFFF00"/>
                </a:highlight>
              </a:rPr>
              <a:t>multicollinearity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Case 3 - </a:t>
            </a:r>
            <a:r>
              <a:rPr lang="en-US" sz="1600" dirty="0"/>
              <a:t>we want to </a:t>
            </a:r>
            <a:r>
              <a:rPr lang="en-US" sz="1600" dirty="0">
                <a:highlight>
                  <a:srgbClr val="FFFF00"/>
                </a:highlight>
              </a:rPr>
              <a:t>select a subset of variables </a:t>
            </a:r>
            <a:r>
              <a:rPr lang="en-US" sz="1600" dirty="0"/>
              <a:t>from a large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mechanisms for avoiding </a:t>
            </a:r>
            <a:r>
              <a:rPr lang="en-US" sz="1600" dirty="0">
                <a:solidFill>
                  <a:srgbClr val="0070C0"/>
                </a:solidFill>
              </a:rPr>
              <a:t>overfit</a:t>
            </a:r>
            <a:r>
              <a:rPr lang="en-US" sz="1600" dirty="0"/>
              <a:t> is called </a:t>
            </a:r>
            <a:r>
              <a:rPr lang="en-US" sz="1600" dirty="0">
                <a:solidFill>
                  <a:srgbClr val="0070C0"/>
                </a:solidFill>
              </a:rPr>
              <a:t>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Ridge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Lasso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ElasticNet regression</a:t>
            </a:r>
          </a:p>
        </p:txBody>
      </p:sp>
    </p:spTree>
    <p:extLst>
      <p:ext uri="{BB962C8B-B14F-4D97-AF65-F5344CB8AC3E}">
        <p14:creationId xmlns:p14="http://schemas.microsoft.com/office/powerpoint/2010/main" val="42396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A1F0-C612-4E37-8A5D-D06C6418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5F088-8B78-42CB-867F-0E2CFE75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C50B-8039-411F-9B95-3371F286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91D37-0797-41CD-B7C9-2815FEE66081}"/>
              </a:ext>
            </a:extLst>
          </p:cNvPr>
          <p:cNvSpPr/>
          <p:nvPr/>
        </p:nvSpPr>
        <p:spPr>
          <a:xfrm>
            <a:off x="105507" y="893817"/>
            <a:ext cx="8837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Ridge</a:t>
            </a:r>
            <a:r>
              <a:rPr lang="en-US" sz="1600" dirty="0"/>
              <a:t> Regression is a technique for analyzing data that suffer from </a:t>
            </a:r>
            <a:r>
              <a:rPr lang="en-US" sz="1600" dirty="0">
                <a:solidFill>
                  <a:srgbClr val="0070C0"/>
                </a:solidFill>
              </a:rPr>
              <a:t>multicollinearity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</a:t>
            </a:r>
            <a:r>
              <a:rPr lang="en-US" sz="1600" dirty="0">
                <a:solidFill>
                  <a:srgbClr val="0070C0"/>
                </a:solidFill>
              </a:rPr>
              <a:t>multicollinearity</a:t>
            </a:r>
            <a:r>
              <a:rPr lang="en-US" sz="1600" dirty="0"/>
              <a:t> occurs, least squares estimates are </a:t>
            </a:r>
            <a:r>
              <a:rPr lang="en-US" sz="1600" dirty="0">
                <a:solidFill>
                  <a:srgbClr val="0070C0"/>
                </a:solidFill>
              </a:rPr>
              <a:t>unbiased</a:t>
            </a:r>
            <a:r>
              <a:rPr lang="en-US" sz="1600" dirty="0"/>
              <a:t>, but their variances are large so they may be far from the true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</a:t>
            </a:r>
            <a:r>
              <a:rPr lang="en-US" sz="1600" dirty="0">
                <a:highlight>
                  <a:srgbClr val="FFFF00"/>
                </a:highlight>
              </a:rPr>
              <a:t>adding a degree of bias </a:t>
            </a:r>
            <a:r>
              <a:rPr lang="en-US" sz="1600" dirty="0"/>
              <a:t>to the regression estimates, </a:t>
            </a:r>
            <a:r>
              <a:rPr lang="en-US" sz="1600" dirty="0">
                <a:solidFill>
                  <a:srgbClr val="0070C0"/>
                </a:solidFill>
              </a:rPr>
              <a:t>ridge</a:t>
            </a:r>
            <a:r>
              <a:rPr lang="en-US" sz="1600" dirty="0"/>
              <a:t> regression </a:t>
            </a:r>
            <a:r>
              <a:rPr lang="en-US" sz="1600" dirty="0">
                <a:highlight>
                  <a:srgbClr val="FFFF00"/>
                </a:highlight>
              </a:rPr>
              <a:t>reduces</a:t>
            </a:r>
            <a:r>
              <a:rPr lang="en-US" sz="1600" dirty="0"/>
              <a:t> the standard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 know as </a:t>
            </a:r>
            <a:r>
              <a:rPr lang="en-US" sz="1600" dirty="0">
                <a:solidFill>
                  <a:srgbClr val="0070C0"/>
                </a:solidFill>
              </a:rPr>
              <a:t>Tikhonov</a:t>
            </a:r>
            <a:r>
              <a:rPr lang="en-US" sz="1600" dirty="0"/>
              <a:t>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960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1843-66E4-4EAE-BB06-F9D7CFFA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1C4DB-C52A-4BD3-AA16-F04C619B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97010-C659-4EC1-A875-050F84659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2C946-C2AA-457E-A2FD-F267406582D1}"/>
              </a:ext>
            </a:extLst>
          </p:cNvPr>
          <p:cNvSpPr/>
          <p:nvPr/>
        </p:nvSpPr>
        <p:spPr>
          <a:xfrm>
            <a:off x="100149" y="891540"/>
            <a:ext cx="8904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Regularized</a:t>
            </a:r>
            <a:r>
              <a:rPr lang="en-US" sz="1600" dirty="0"/>
              <a:t> machine learning model, is a model that its </a:t>
            </a:r>
            <a:r>
              <a:rPr lang="en-US" sz="1600" dirty="0">
                <a:solidFill>
                  <a:srgbClr val="0070C0"/>
                </a:solidFill>
              </a:rPr>
              <a:t>loss</a:t>
            </a:r>
            <a:r>
              <a:rPr lang="en-US" sz="1600" dirty="0"/>
              <a:t> function contains another element that should be minimized as well. </a:t>
            </a:r>
          </a:p>
          <a:p>
            <a:endParaRPr lang="en-US" sz="1600" dirty="0"/>
          </a:p>
          <a:p>
            <a:r>
              <a:rPr lang="en-US" sz="1600" dirty="0"/>
              <a:t>Let’s see an example: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39A83-B467-4706-BA3C-649BC50A66AC}"/>
              </a:ext>
            </a:extLst>
          </p:cNvPr>
          <p:cNvSpPr/>
          <p:nvPr/>
        </p:nvSpPr>
        <p:spPr>
          <a:xfrm>
            <a:off x="139337" y="2091868"/>
            <a:ext cx="2362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24242"/>
                </a:solidFill>
                <a:latin typeface="Liberation Serif"/>
              </a:rPr>
              <a:t>L = ∑( Ŷ</a:t>
            </a:r>
            <a:r>
              <a:rPr lang="en-US" i="1" baseline="-25000" dirty="0">
                <a:solidFill>
                  <a:srgbClr val="424242"/>
                </a:solidFill>
                <a:latin typeface="Liberation Serif"/>
              </a:rPr>
              <a:t>i</a:t>
            </a:r>
            <a:r>
              <a:rPr lang="en-US" i="1" dirty="0">
                <a:solidFill>
                  <a:srgbClr val="424242"/>
                </a:solidFill>
                <a:latin typeface="Liberation Serif"/>
              </a:rPr>
              <a:t>– Y</a:t>
            </a:r>
            <a:r>
              <a:rPr lang="en-US" i="1" baseline="-25000" dirty="0">
                <a:solidFill>
                  <a:srgbClr val="424242"/>
                </a:solidFill>
                <a:latin typeface="Liberation Serif"/>
              </a:rPr>
              <a:t>i</a:t>
            </a:r>
            <a:r>
              <a:rPr lang="en-US" i="1" dirty="0">
                <a:solidFill>
                  <a:srgbClr val="424242"/>
                </a:solidFill>
                <a:latin typeface="Liberation Serif"/>
              </a:rPr>
              <a:t>)</a:t>
            </a:r>
            <a:r>
              <a:rPr lang="en-US" i="1" baseline="30000" dirty="0">
                <a:solidFill>
                  <a:srgbClr val="424242"/>
                </a:solidFill>
                <a:latin typeface="Liberation Serif"/>
              </a:rPr>
              <a:t>2</a:t>
            </a:r>
            <a:r>
              <a:rPr lang="en-US" i="1" dirty="0">
                <a:solidFill>
                  <a:srgbClr val="424242"/>
                </a:solidFill>
                <a:latin typeface="Source Sans Pro" panose="020B0503030403020204" pitchFamily="34" charset="0"/>
              </a:rPr>
              <a:t> </a:t>
            </a:r>
            <a:r>
              <a:rPr lang="en-US" i="1" dirty="0">
                <a:solidFill>
                  <a:srgbClr val="424242"/>
                </a:solidFill>
                <a:latin typeface="Liberation Serif"/>
              </a:rPr>
              <a:t>+ </a:t>
            </a:r>
            <a:r>
              <a:rPr lang="el-GR" i="1" dirty="0">
                <a:solidFill>
                  <a:srgbClr val="424242"/>
                </a:solidFill>
                <a:latin typeface="Liberation Serif"/>
              </a:rPr>
              <a:t>λ</a:t>
            </a:r>
            <a:r>
              <a:rPr lang="en-US" i="1" dirty="0">
                <a:solidFill>
                  <a:srgbClr val="424242"/>
                </a:solidFill>
                <a:latin typeface="Liberation Serif"/>
              </a:rPr>
              <a:t> </a:t>
            </a:r>
            <a:r>
              <a:rPr lang="el-GR" i="1" dirty="0">
                <a:solidFill>
                  <a:srgbClr val="424242"/>
                </a:solidFill>
                <a:latin typeface="Liberation Serif"/>
              </a:rPr>
              <a:t>∑ β</a:t>
            </a:r>
            <a:r>
              <a:rPr lang="el-GR" i="1" baseline="30000" dirty="0">
                <a:solidFill>
                  <a:srgbClr val="424242"/>
                </a:solidFill>
                <a:latin typeface="Liberation Serif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B41EEA-4323-470A-AC83-33114B4B51AB}"/>
              </a:ext>
            </a:extLst>
          </p:cNvPr>
          <p:cNvSpPr/>
          <p:nvPr/>
        </p:nvSpPr>
        <p:spPr>
          <a:xfrm>
            <a:off x="100148" y="2545641"/>
            <a:ext cx="89045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This </a:t>
            </a:r>
            <a:r>
              <a:rPr lang="en-US" sz="1600" dirty="0">
                <a:solidFill>
                  <a:srgbClr val="0070C0"/>
                </a:solidFill>
              </a:rPr>
              <a:t>loss</a:t>
            </a:r>
            <a:r>
              <a:rPr lang="en-US" sz="1600" dirty="0"/>
              <a:t> function includes 2 elements.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sum of square distances </a:t>
            </a:r>
            <a:r>
              <a:rPr lang="en-US" sz="1600" dirty="0"/>
              <a:t>between each prediction and its ground truth.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second element is the </a:t>
            </a:r>
            <a:r>
              <a:rPr lang="en-US" sz="1600" dirty="0">
                <a:highlight>
                  <a:srgbClr val="FFFF00"/>
                </a:highlight>
              </a:rPr>
              <a:t>regularization</a:t>
            </a:r>
            <a:r>
              <a:rPr lang="en-US" sz="1600" dirty="0"/>
              <a:t> term,</a:t>
            </a:r>
          </a:p>
        </p:txBody>
      </p:sp>
    </p:spTree>
    <p:extLst>
      <p:ext uri="{BB962C8B-B14F-4D97-AF65-F5344CB8AC3E}">
        <p14:creationId xmlns:p14="http://schemas.microsoft.com/office/powerpoint/2010/main" val="126802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3B60-30D7-442F-9A58-19FE9C32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22757-AC28-4BB1-981C-1FD37CF0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0B38B-8402-40B9-B1EF-D1F0B8111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D5414-2212-446D-BC0C-D2970F42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1260872"/>
            <a:ext cx="5090160" cy="3425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62B54-C2C3-437F-9F63-53E544BD3BD3}"/>
              </a:ext>
            </a:extLst>
          </p:cNvPr>
          <p:cNvSpPr txBox="1"/>
          <p:nvPr/>
        </p:nvSpPr>
        <p:spPr>
          <a:xfrm>
            <a:off x="106680" y="978139"/>
            <a:ext cx="40690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Data looks linear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We can use </a:t>
            </a:r>
            <a:r>
              <a:rPr lang="en-US" sz="1600" dirty="0">
                <a:solidFill>
                  <a:srgbClr val="0070C0"/>
                </a:solidFill>
              </a:rPr>
              <a:t>linear regression</a:t>
            </a:r>
            <a:r>
              <a:rPr lang="en-US" sz="1600" dirty="0"/>
              <a:t>, (least squares to model the relationship between size and weight)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size</a:t>
            </a:r>
            <a:r>
              <a:rPr lang="en-US" sz="1600" dirty="0"/>
              <a:t> = 0.9 + 0.75 * </a:t>
            </a:r>
            <a:r>
              <a:rPr lang="en-US" sz="1600" dirty="0">
                <a:solidFill>
                  <a:srgbClr val="0070C0"/>
                </a:solidFill>
              </a:rPr>
              <a:t>weight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We can be confident that the </a:t>
            </a:r>
            <a:r>
              <a:rPr lang="en-US" sz="1600" dirty="0">
                <a:solidFill>
                  <a:srgbClr val="0070C0"/>
                </a:solidFill>
              </a:rPr>
              <a:t>linear model </a:t>
            </a:r>
            <a:r>
              <a:rPr lang="en-US" sz="1600" dirty="0"/>
              <a:t>will perform well if we have a lot of data points 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37505-F796-4C6C-94AF-7C0EF42D56D0}"/>
              </a:ext>
            </a:extLst>
          </p:cNvPr>
          <p:cNvSpPr/>
          <p:nvPr/>
        </p:nvSpPr>
        <p:spPr>
          <a:xfrm>
            <a:off x="4634951" y="891540"/>
            <a:ext cx="257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size</a:t>
            </a:r>
            <a:r>
              <a:rPr lang="en-US" dirty="0"/>
              <a:t> = 0.9 + 0.75 * </a:t>
            </a:r>
            <a:r>
              <a:rPr lang="en-US" dirty="0">
                <a:solidFill>
                  <a:srgbClr val="0070C0"/>
                </a:solidFill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605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8DB8-E103-4029-AEFB-B9929187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78E98-9CF2-48C6-870C-4C5F1477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C8520-ED3F-4F48-8F36-95B6E3088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EA48A-13BA-483C-B0B9-BC1ABD3DB6F4}"/>
              </a:ext>
            </a:extLst>
          </p:cNvPr>
          <p:cNvSpPr/>
          <p:nvPr/>
        </p:nvSpPr>
        <p:spPr>
          <a:xfrm>
            <a:off x="76512" y="977384"/>
            <a:ext cx="3436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What if we have only 2 measurements?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92229-52FF-4458-96E4-482C79DE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3" y="1538644"/>
            <a:ext cx="4131043" cy="2764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CA11F-A1B8-4EE4-94A5-AF1B33AF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45" y="1477089"/>
            <a:ext cx="3600709" cy="25212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3D9690-0363-40CF-913C-60A7D47B14DA}"/>
              </a:ext>
            </a:extLst>
          </p:cNvPr>
          <p:cNvSpPr/>
          <p:nvPr/>
        </p:nvSpPr>
        <p:spPr>
          <a:xfrm>
            <a:off x="5787473" y="1045815"/>
            <a:ext cx="2634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We fit a </a:t>
            </a:r>
            <a:r>
              <a:rPr lang="en-US" sz="1200" dirty="0">
                <a:solidFill>
                  <a:srgbClr val="FF0000"/>
                </a:solidFill>
              </a:rPr>
              <a:t>NEW LINE </a:t>
            </a:r>
            <a:r>
              <a:rPr lang="en-US" sz="1200" dirty="0"/>
              <a:t>with least squares </a:t>
            </a:r>
          </a:p>
        </p:txBody>
      </p:sp>
    </p:spTree>
    <p:extLst>
      <p:ext uri="{BB962C8B-B14F-4D97-AF65-F5344CB8AC3E}">
        <p14:creationId xmlns:p14="http://schemas.microsoft.com/office/powerpoint/2010/main" val="116067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8DB8-E103-4029-AEFB-B9929187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78E98-9CF2-48C6-870C-4C5F1477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C8520-ED3F-4F48-8F36-95B6E3088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9D0CB-9F96-4295-A121-D47F26E9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432" y="1542705"/>
            <a:ext cx="4089398" cy="2660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BE6C3-AFBA-4189-AA2E-16D69332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91776"/>
            <a:ext cx="3512966" cy="25219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87C459-725A-40DA-A078-7A272F8CFCEE}"/>
              </a:ext>
            </a:extLst>
          </p:cNvPr>
          <p:cNvSpPr/>
          <p:nvPr/>
        </p:nvSpPr>
        <p:spPr>
          <a:xfrm>
            <a:off x="2167963" y="1866691"/>
            <a:ext cx="18020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Since the </a:t>
            </a:r>
            <a:r>
              <a:rPr lang="en-US" sz="1400" dirty="0">
                <a:solidFill>
                  <a:srgbClr val="FF0000"/>
                </a:solidFill>
              </a:rPr>
              <a:t>NEW LINE </a:t>
            </a:r>
            <a:r>
              <a:rPr lang="en-US" sz="1400" dirty="0"/>
              <a:t>overlaps the two data points, the minimum sum of squared residuals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A631B-08D4-4197-8EFF-69A0A7E49611}"/>
              </a:ext>
            </a:extLst>
          </p:cNvPr>
          <p:cNvCxnSpPr>
            <a:cxnSpLocks/>
          </p:cNvCxnSpPr>
          <p:nvPr/>
        </p:nvCxnSpPr>
        <p:spPr>
          <a:xfrm>
            <a:off x="3874770" y="2752746"/>
            <a:ext cx="895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7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0C05-3CA6-4421-8C8B-8C5FE888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original points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8E759-7DFD-452F-A22C-E794D7DD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A632-BA82-4ABF-81B2-05092DE8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A4986-A675-4AD3-9575-E15D2F46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" y="1064670"/>
            <a:ext cx="4353533" cy="32198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7D60F5-50AB-43F9-9580-33401B725464}"/>
              </a:ext>
            </a:extLst>
          </p:cNvPr>
          <p:cNvSpPr/>
          <p:nvPr/>
        </p:nvSpPr>
        <p:spPr>
          <a:xfrm>
            <a:off x="2672139" y="2674619"/>
            <a:ext cx="18020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Here are the </a:t>
            </a:r>
            <a:r>
              <a:rPr lang="en-US" sz="1400" dirty="0">
                <a:solidFill>
                  <a:srgbClr val="00B050"/>
                </a:solidFill>
              </a:rPr>
              <a:t>original data</a:t>
            </a:r>
            <a:r>
              <a:rPr lang="en-US" sz="1400" dirty="0"/>
              <a:t> and original line, with the </a:t>
            </a:r>
            <a:r>
              <a:rPr lang="en-US" sz="1400" dirty="0">
                <a:solidFill>
                  <a:srgbClr val="FF0000"/>
                </a:solidFill>
              </a:rPr>
              <a:t>NEW LINE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03BE7-8CA8-4BE7-AD89-95124FC0E637}"/>
              </a:ext>
            </a:extLst>
          </p:cNvPr>
          <p:cNvSpPr/>
          <p:nvPr/>
        </p:nvSpPr>
        <p:spPr>
          <a:xfrm>
            <a:off x="4572000" y="982980"/>
            <a:ext cx="43535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us call the 2 </a:t>
            </a:r>
            <a:r>
              <a:rPr lang="en-US" sz="1400" dirty="0">
                <a:solidFill>
                  <a:srgbClr val="FF0000"/>
                </a:solidFill>
              </a:rPr>
              <a:t>RED DOTS </a:t>
            </a:r>
            <a:r>
              <a:rPr lang="en-US" sz="1400" dirty="0"/>
              <a:t>the </a:t>
            </a:r>
            <a:r>
              <a:rPr lang="en-US" sz="1400" dirty="0">
                <a:solidFill>
                  <a:srgbClr val="FF0000"/>
                </a:solidFill>
              </a:rPr>
              <a:t>training</a:t>
            </a:r>
            <a:r>
              <a:rPr lang="en-US" sz="1400" dirty="0"/>
              <a:t> data and the remaining </a:t>
            </a:r>
            <a:r>
              <a:rPr lang="en-US" sz="1400" dirty="0">
                <a:solidFill>
                  <a:srgbClr val="00B050"/>
                </a:solidFill>
              </a:rPr>
              <a:t>Green Dots </a:t>
            </a:r>
            <a:r>
              <a:rPr lang="en-US" sz="1400" dirty="0"/>
              <a:t>the </a:t>
            </a:r>
            <a:r>
              <a:rPr lang="en-US" sz="1400" dirty="0">
                <a:solidFill>
                  <a:srgbClr val="00B050"/>
                </a:solidFill>
              </a:rPr>
              <a:t>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sum of the squared residuals for the just 2 </a:t>
            </a:r>
            <a:r>
              <a:rPr lang="en-US" sz="1400" dirty="0">
                <a:solidFill>
                  <a:srgbClr val="FF0000"/>
                </a:solidFill>
              </a:rPr>
              <a:t>RED DOTS </a:t>
            </a:r>
            <a:r>
              <a:rPr lang="en-US" sz="1400" dirty="0"/>
              <a:t>is small (in this case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sum of squared residuals for the </a:t>
            </a:r>
            <a:r>
              <a:rPr lang="en-US" sz="1400" dirty="0">
                <a:solidFill>
                  <a:srgbClr val="00B050"/>
                </a:solidFill>
              </a:rPr>
              <a:t>GREEN DOTS</a:t>
            </a:r>
            <a:r>
              <a:rPr lang="en-US" sz="1400" dirty="0"/>
              <a:t>, the testing data is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That means the </a:t>
            </a:r>
            <a:r>
              <a:rPr lang="en-US" sz="1400" dirty="0">
                <a:solidFill>
                  <a:srgbClr val="FF0000"/>
                </a:solidFill>
              </a:rPr>
              <a:t>NEW LINE </a:t>
            </a:r>
            <a:r>
              <a:rPr lang="en-US" sz="1400" dirty="0"/>
              <a:t>has </a:t>
            </a:r>
            <a:r>
              <a:rPr lang="en-US" sz="1400" dirty="0">
                <a:solidFill>
                  <a:srgbClr val="0070C0"/>
                </a:solidFill>
              </a:rPr>
              <a:t>High variance. </a:t>
            </a:r>
            <a:r>
              <a:rPr lang="en-US" sz="1400" dirty="0"/>
              <a:t>We also say in ML language that the </a:t>
            </a:r>
            <a:r>
              <a:rPr lang="en-US" sz="1400" dirty="0">
                <a:solidFill>
                  <a:srgbClr val="FF0000"/>
                </a:solidFill>
              </a:rPr>
              <a:t>NEW LINE </a:t>
            </a:r>
            <a:r>
              <a:rPr lang="en-US" sz="1400" dirty="0"/>
              <a:t>is </a:t>
            </a:r>
            <a:r>
              <a:rPr lang="en-US" sz="1400" dirty="0">
                <a:solidFill>
                  <a:srgbClr val="0070C0"/>
                </a:solidFill>
              </a:rPr>
              <a:t>Overfit</a:t>
            </a:r>
            <a:r>
              <a:rPr lang="en-US" sz="1400" dirty="0"/>
              <a:t> to the training data. </a:t>
            </a:r>
          </a:p>
        </p:txBody>
      </p:sp>
    </p:spTree>
    <p:extLst>
      <p:ext uri="{BB962C8B-B14F-4D97-AF65-F5344CB8AC3E}">
        <p14:creationId xmlns:p14="http://schemas.microsoft.com/office/powerpoint/2010/main" val="9518422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145454</TotalTime>
  <Words>1611</Words>
  <Application>Microsoft Office PowerPoint</Application>
  <PresentationFormat>On-screen Show (16:9)</PresentationFormat>
  <Paragraphs>247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Liberation Serif</vt:lpstr>
      <vt:lpstr>Calibri</vt:lpstr>
      <vt:lpstr>Source Sans Pro</vt:lpstr>
      <vt:lpstr>Arial</vt:lpstr>
      <vt:lpstr>Gill Sans MT</vt:lpstr>
      <vt:lpstr>Parcel</vt:lpstr>
      <vt:lpstr>ridge regression</vt:lpstr>
      <vt:lpstr>Why ridge regression</vt:lpstr>
      <vt:lpstr>background</vt:lpstr>
      <vt:lpstr>ridge regression</vt:lpstr>
      <vt:lpstr>regularization</vt:lpstr>
      <vt:lpstr>example</vt:lpstr>
      <vt:lpstr>But …</vt:lpstr>
      <vt:lpstr>comparison</vt:lpstr>
      <vt:lpstr>With original points</vt:lpstr>
      <vt:lpstr>Main idea behind ridge regression</vt:lpstr>
      <vt:lpstr>result</vt:lpstr>
      <vt:lpstr>How ridge regression works</vt:lpstr>
      <vt:lpstr>Let us understand it better</vt:lpstr>
      <vt:lpstr>basically</vt:lpstr>
      <vt:lpstr>slope</vt:lpstr>
      <vt:lpstr>It means …</vt:lpstr>
      <vt:lpstr>lambda</vt:lpstr>
      <vt:lpstr>Lambda</vt:lpstr>
      <vt:lpstr>Geometric interpretation</vt:lpstr>
      <vt:lpstr>Geometric interpretation</vt:lpstr>
      <vt:lpstr>Ridge regression</vt:lpstr>
      <vt:lpstr>Scitkit learn</vt:lpstr>
      <vt:lpstr>Scitkit learn</vt:lpstr>
      <vt:lpstr>Scitkit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Bhupen</dc:creator>
  <cp:lastModifiedBy>Bhupen Sinha</cp:lastModifiedBy>
  <cp:revision>1916</cp:revision>
  <cp:lastPrinted>2017-04-27T07:15:37Z</cp:lastPrinted>
  <dcterms:modified xsi:type="dcterms:W3CDTF">2018-11-24T17:30:39Z</dcterms:modified>
</cp:coreProperties>
</file>