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15"/>
  </p:notesMasterIdLst>
  <p:handoutMasterIdLst>
    <p:handoutMasterId r:id="rId16"/>
  </p:handoutMasterIdLst>
  <p:sldIdLst>
    <p:sldId id="350" r:id="rId2"/>
    <p:sldId id="423" r:id="rId3"/>
    <p:sldId id="433" r:id="rId4"/>
    <p:sldId id="443" r:id="rId5"/>
    <p:sldId id="444" r:id="rId6"/>
    <p:sldId id="445" r:id="rId7"/>
    <p:sldId id="449" r:id="rId8"/>
    <p:sldId id="450" r:id="rId9"/>
    <p:sldId id="451" r:id="rId10"/>
    <p:sldId id="452" r:id="rId11"/>
    <p:sldId id="446" r:id="rId12"/>
    <p:sldId id="447" r:id="rId13"/>
    <p:sldId id="448" r:id="rId14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2" autoAdjust="0"/>
    <p:restoredTop sz="95628" autoAdjust="0"/>
  </p:normalViewPr>
  <p:slideViewPr>
    <p:cSldViewPr snapToGrid="0">
      <p:cViewPr varScale="1">
        <p:scale>
          <a:sx n="123" d="100"/>
          <a:sy n="123" d="100"/>
        </p:scale>
        <p:origin x="10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11/23/18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11/23/18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11/23/18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11/23/18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11/23/18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11/23/18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/>
              <a:t>Overview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Main ideas behind Lasso regression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How it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Situations where Lasso regression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11/23/18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FBB9-8925-47FC-A8E9-507AF830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68300-F81B-4017-8265-3AB8E4C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1A13-9AC4-4549-8F12-70633865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B5A4B-41EE-4B54-AC96-3276B9E8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67" y="1071804"/>
            <a:ext cx="4353824" cy="3042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EB3C53-0373-4BA3-AD42-3F0050A33757}"/>
              </a:ext>
            </a:extLst>
          </p:cNvPr>
          <p:cNvSpPr/>
          <p:nvPr/>
        </p:nvSpPr>
        <p:spPr>
          <a:xfrm>
            <a:off x="71010" y="959926"/>
            <a:ext cx="477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>
                <a:solidFill>
                  <a:srgbClr val="000000"/>
                </a:solidFill>
              </a:rPr>
              <a:t> performs L1 shrinkage, so that there are "corners'' in the constraint, which in two dimensions corresponds to a diamond.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sum of squares "hits'' one of these corners, then the coefficient corresponding to the axis is shrunk to zero.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271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97D-E4AC-4F2A-A528-55FAB41F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0DCBD-3758-494D-83EA-6236FDD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EB5D-0BC6-4D35-836E-34A1A1F9A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FF640-E6A1-4080-98D4-E9D26AEC69AC}"/>
              </a:ext>
            </a:extLst>
          </p:cNvPr>
          <p:cNvSpPr/>
          <p:nvPr/>
        </p:nvSpPr>
        <p:spPr>
          <a:xfrm>
            <a:off x="83820" y="955447"/>
            <a:ext cx="8869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sklearn.linear_model.Lasso</a:t>
            </a:r>
            <a:r>
              <a:rPr lang="en-US" sz="1600" dirty="0">
                <a:solidFill>
                  <a:srgbClr val="0070C0"/>
                </a:solidFill>
              </a:rPr>
              <a:t>(alpha=1.0,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normalize=False, precompute=False, </a:t>
            </a:r>
            <a:r>
              <a:rPr lang="en-US" sz="1600" dirty="0" err="1">
                <a:solidFill>
                  <a:srgbClr val="0070C0"/>
                </a:solidFill>
              </a:rPr>
              <a:t>copy_X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=1000,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=0.0001, </a:t>
            </a:r>
            <a:r>
              <a:rPr lang="en-US" sz="1600" dirty="0" err="1">
                <a:solidFill>
                  <a:srgbClr val="0070C0"/>
                </a:solidFill>
              </a:rPr>
              <a:t>warm_start</a:t>
            </a:r>
            <a:r>
              <a:rPr lang="en-US" sz="1600" dirty="0">
                <a:solidFill>
                  <a:srgbClr val="0070C0"/>
                </a:solidFill>
              </a:rPr>
              <a:t>=False, positive=False,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selection=’cyclic’)[source]¶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C7553-9D18-4451-83C1-09120020A2C3}"/>
              </a:ext>
            </a:extLst>
          </p:cNvPr>
          <p:cNvSpPr/>
          <p:nvPr/>
        </p:nvSpPr>
        <p:spPr>
          <a:xfrm>
            <a:off x="83820" y="1850351"/>
            <a:ext cx="8869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alpha</a:t>
            </a:r>
            <a:r>
              <a:rPr lang="en-US" sz="1600" dirty="0"/>
              <a:t> : float, optional</a:t>
            </a:r>
          </a:p>
          <a:p>
            <a:endParaRPr lang="en-US" sz="1600" dirty="0"/>
          </a:p>
          <a:p>
            <a:r>
              <a:rPr lang="en-US" sz="1600" dirty="0"/>
              <a:t>Constant that multiplies the L1 term. 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Defaults to 1.0.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alpha = 0 </a:t>
            </a:r>
            <a:r>
              <a:rPr lang="en-US" sz="1600" dirty="0"/>
              <a:t>is equivalent to an </a:t>
            </a:r>
            <a:r>
              <a:rPr lang="en-US" sz="1600" dirty="0">
                <a:solidFill>
                  <a:srgbClr val="0070C0"/>
                </a:solidFill>
              </a:rPr>
              <a:t>ordinary least square</a:t>
            </a:r>
            <a:r>
              <a:rPr lang="en-US" sz="1600" dirty="0"/>
              <a:t>, solved by the </a:t>
            </a:r>
            <a:r>
              <a:rPr lang="en-US" sz="1600" dirty="0" err="1">
                <a:solidFill>
                  <a:srgbClr val="0070C0"/>
                </a:solidFill>
              </a:rPr>
              <a:t>LinearRegression</a:t>
            </a:r>
            <a:r>
              <a:rPr lang="en-US" sz="1600" dirty="0"/>
              <a:t> object. For numerical reasons, using alpha = 0 with the Lasso object is not advised. </a:t>
            </a:r>
          </a:p>
        </p:txBody>
      </p:sp>
    </p:spTree>
    <p:extLst>
      <p:ext uri="{BB962C8B-B14F-4D97-AF65-F5344CB8AC3E}">
        <p14:creationId xmlns:p14="http://schemas.microsoft.com/office/powerpoint/2010/main" val="333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97D-E4AC-4F2A-A528-55FAB41F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0DCBD-3758-494D-83EA-6236FDD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EB5D-0BC6-4D35-836E-34A1A1F9A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FF640-E6A1-4080-98D4-E9D26AEC69AC}"/>
              </a:ext>
            </a:extLst>
          </p:cNvPr>
          <p:cNvSpPr/>
          <p:nvPr/>
        </p:nvSpPr>
        <p:spPr>
          <a:xfrm>
            <a:off x="83820" y="955447"/>
            <a:ext cx="8869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sklearn.linear_model.Lasso</a:t>
            </a:r>
            <a:r>
              <a:rPr lang="en-US" sz="1600" dirty="0">
                <a:solidFill>
                  <a:srgbClr val="0070C0"/>
                </a:solidFill>
              </a:rPr>
              <a:t>(alpha=1.0, </a:t>
            </a:r>
            <a:r>
              <a:rPr lang="en-US" sz="1600" dirty="0" err="1">
                <a:solidFill>
                  <a:srgbClr val="0070C0"/>
                </a:solidFill>
              </a:rPr>
              <a:t>fit_intercept</a:t>
            </a:r>
            <a:r>
              <a:rPr lang="en-US" sz="1600" dirty="0">
                <a:solidFill>
                  <a:srgbClr val="0070C0"/>
                </a:solidFill>
              </a:rPr>
              <a:t>=True, normalize=False, precompute=False, </a:t>
            </a:r>
            <a:r>
              <a:rPr lang="en-US" sz="1600" dirty="0" err="1">
                <a:solidFill>
                  <a:srgbClr val="0070C0"/>
                </a:solidFill>
              </a:rPr>
              <a:t>copy_X</a:t>
            </a:r>
            <a:r>
              <a:rPr lang="en-US" sz="1600" dirty="0">
                <a:solidFill>
                  <a:srgbClr val="0070C0"/>
                </a:solidFill>
              </a:rPr>
              <a:t>=True, </a:t>
            </a:r>
            <a:r>
              <a:rPr lang="en-US" sz="1600" dirty="0" err="1">
                <a:solidFill>
                  <a:srgbClr val="0070C0"/>
                </a:solidFill>
              </a:rPr>
              <a:t>max_iter</a:t>
            </a:r>
            <a:r>
              <a:rPr lang="en-US" sz="1600" dirty="0">
                <a:solidFill>
                  <a:srgbClr val="0070C0"/>
                </a:solidFill>
              </a:rPr>
              <a:t>=1000, </a:t>
            </a:r>
            <a:r>
              <a:rPr lang="en-US" sz="1600" dirty="0" err="1">
                <a:solidFill>
                  <a:srgbClr val="0070C0"/>
                </a:solidFill>
              </a:rPr>
              <a:t>tol</a:t>
            </a:r>
            <a:r>
              <a:rPr lang="en-US" sz="1600" dirty="0">
                <a:solidFill>
                  <a:srgbClr val="0070C0"/>
                </a:solidFill>
              </a:rPr>
              <a:t>=0.0001, </a:t>
            </a:r>
            <a:r>
              <a:rPr lang="en-US" sz="1600" dirty="0" err="1">
                <a:solidFill>
                  <a:srgbClr val="0070C0"/>
                </a:solidFill>
              </a:rPr>
              <a:t>warm_start</a:t>
            </a:r>
            <a:r>
              <a:rPr lang="en-US" sz="1600" dirty="0">
                <a:solidFill>
                  <a:srgbClr val="0070C0"/>
                </a:solidFill>
              </a:rPr>
              <a:t>=False, positive=False, </a:t>
            </a:r>
            <a:r>
              <a:rPr lang="en-US" sz="1600" dirty="0" err="1">
                <a:solidFill>
                  <a:srgbClr val="0070C0"/>
                </a:solidFill>
              </a:rPr>
              <a:t>random_state</a:t>
            </a:r>
            <a:r>
              <a:rPr lang="en-US" sz="1600" dirty="0">
                <a:solidFill>
                  <a:srgbClr val="0070C0"/>
                </a:solidFill>
              </a:rPr>
              <a:t>=None, selection=’cyclic’)[source]¶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C7553-9D18-4451-83C1-09120020A2C3}"/>
              </a:ext>
            </a:extLst>
          </p:cNvPr>
          <p:cNvSpPr/>
          <p:nvPr/>
        </p:nvSpPr>
        <p:spPr>
          <a:xfrm>
            <a:off x="83820" y="1850351"/>
            <a:ext cx="8869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normalize : </a:t>
            </a:r>
            <a:r>
              <a:rPr lang="en-US" sz="1600" dirty="0" err="1"/>
              <a:t>boolean</a:t>
            </a:r>
            <a:r>
              <a:rPr lang="en-US" sz="1600" dirty="0"/>
              <a:t>, optional, </a:t>
            </a:r>
            <a:r>
              <a:rPr lang="en-US" sz="1600" dirty="0">
                <a:highlight>
                  <a:srgbClr val="FFFF00"/>
                </a:highlight>
              </a:rPr>
              <a:t>default False</a:t>
            </a:r>
          </a:p>
          <a:p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If True, the regressors X will be normalized before regression by subtracting the mean and dividing by the l2-norm. </a:t>
            </a:r>
          </a:p>
          <a:p>
            <a:endParaRPr lang="en-US" sz="1600" dirty="0"/>
          </a:p>
          <a:p>
            <a:r>
              <a:rPr lang="en-US" sz="1600" dirty="0"/>
              <a:t>If you wish to standardize, please use </a:t>
            </a:r>
            <a:r>
              <a:rPr lang="en-US" sz="1600" dirty="0" err="1">
                <a:solidFill>
                  <a:srgbClr val="0070C0"/>
                </a:solidFill>
              </a:rPr>
              <a:t>sklearn.preprocessing.StandardScaler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before calling fit on an estimator with normalize=False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94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97D-E4AC-4F2A-A528-55FAB41F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- attributes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0DCBD-3758-494D-83EA-6236FDDF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EB5D-0BC6-4D35-836E-34A1A1F9A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C7553-9D18-4451-83C1-09120020A2C3}"/>
              </a:ext>
            </a:extLst>
          </p:cNvPr>
          <p:cNvSpPr/>
          <p:nvPr/>
        </p:nvSpPr>
        <p:spPr>
          <a:xfrm>
            <a:off x="75112" y="891540"/>
            <a:ext cx="9007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alpha_ :</a:t>
            </a:r>
            <a:r>
              <a:rPr lang="en-US" sz="1600" dirty="0"/>
              <a:t> float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The amount of penalization chosen by cross validation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coef</a:t>
            </a:r>
            <a:r>
              <a:rPr lang="en-US" sz="1600" dirty="0">
                <a:solidFill>
                  <a:srgbClr val="0070C0"/>
                </a:solidFill>
              </a:rPr>
              <a:t>_</a:t>
            </a:r>
            <a:r>
              <a:rPr lang="en-US" sz="1600" dirty="0"/>
              <a:t> : array, shape (</a:t>
            </a:r>
            <a:r>
              <a:rPr lang="en-US" sz="1600" dirty="0" err="1"/>
              <a:t>n_features</a:t>
            </a:r>
            <a:r>
              <a:rPr lang="en-US" sz="1600" dirty="0"/>
              <a:t>,) | (</a:t>
            </a:r>
            <a:r>
              <a:rPr lang="en-US" sz="1600" dirty="0" err="1"/>
              <a:t>n_targets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)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parameter vector (w in the cost function formula)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intercept_ </a:t>
            </a:r>
            <a:r>
              <a:rPr lang="en-US" sz="1600" dirty="0"/>
              <a:t>: float | array, shape (</a:t>
            </a:r>
            <a:r>
              <a:rPr lang="en-US" sz="1600" dirty="0" err="1"/>
              <a:t>n_targets</a:t>
            </a:r>
            <a:r>
              <a:rPr lang="en-US" sz="1600" dirty="0"/>
              <a:t>,)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independent term in decision function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mse_path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array, shape (</a:t>
            </a:r>
            <a:r>
              <a:rPr lang="en-US" sz="1600" dirty="0" err="1"/>
              <a:t>n_alphas</a:t>
            </a:r>
            <a:r>
              <a:rPr lang="en-US" sz="1600" dirty="0"/>
              <a:t>, </a:t>
            </a:r>
            <a:r>
              <a:rPr lang="en-US" sz="1600" dirty="0" err="1"/>
              <a:t>n_folds</a:t>
            </a:r>
            <a:r>
              <a:rPr lang="en-US" sz="1600" dirty="0"/>
              <a:t>)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mean square error for the test set on each fold, varying alpha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alphas_ </a:t>
            </a:r>
            <a:r>
              <a:rPr lang="en-US" sz="1600" dirty="0"/>
              <a:t>: </a:t>
            </a:r>
            <a:r>
              <a:rPr lang="en-US" sz="1600" dirty="0" err="1"/>
              <a:t>numpy</a:t>
            </a:r>
            <a:r>
              <a:rPr lang="en-US" sz="1600" dirty="0"/>
              <a:t> array, shape (</a:t>
            </a:r>
            <a:r>
              <a:rPr lang="en-US" sz="1600" dirty="0" err="1"/>
              <a:t>n_alphas</a:t>
            </a:r>
            <a:r>
              <a:rPr lang="en-US" sz="1600" dirty="0"/>
              <a:t>,)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The grid of alphas used for fitting</a:t>
            </a:r>
          </a:p>
          <a:p>
            <a:endParaRPr lang="en-US" sz="1600" dirty="0"/>
          </a:p>
          <a:p>
            <a:r>
              <a:rPr lang="en-US" sz="1600" dirty="0" err="1">
                <a:solidFill>
                  <a:srgbClr val="0070C0"/>
                </a:solidFill>
              </a:rPr>
              <a:t>n_iter</a:t>
            </a:r>
            <a:r>
              <a:rPr lang="en-US" sz="1600" dirty="0"/>
              <a:t>_ : int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number of iterations run by the coordinate descent solver to reach the specified tolerance for the optimal alpha.</a:t>
            </a:r>
          </a:p>
        </p:txBody>
      </p:sp>
    </p:spTree>
    <p:extLst>
      <p:ext uri="{BB962C8B-B14F-4D97-AF65-F5344CB8AC3E}">
        <p14:creationId xmlns:p14="http://schemas.microsoft.com/office/powerpoint/2010/main" val="39746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LASSO regression?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91D37-0797-41CD-B7C9-2815FEE66081}"/>
              </a:ext>
            </a:extLst>
          </p:cNvPr>
          <p:cNvSpPr/>
          <p:nvPr/>
        </p:nvSpPr>
        <p:spPr>
          <a:xfrm>
            <a:off x="105507" y="893817"/>
            <a:ext cx="88375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lasso regression </a:t>
            </a:r>
            <a:r>
              <a:rPr lang="en-US" sz="1600" dirty="0"/>
              <a:t>model was developed in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LASSO </a:t>
            </a:r>
            <a:r>
              <a:rPr lang="en-US" sz="1600" dirty="0"/>
              <a:t>regression is similar to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but there is a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stands for </a:t>
            </a:r>
            <a:r>
              <a:rPr lang="en-US" sz="1600" dirty="0">
                <a:solidFill>
                  <a:srgbClr val="0070C0"/>
                </a:solidFill>
              </a:rPr>
              <a:t>least absolute shrinkage and selection operator </a:t>
            </a:r>
            <a:r>
              <a:rPr lang="en-US" sz="1600" dirty="0"/>
              <a:t>is a </a:t>
            </a:r>
            <a:r>
              <a:rPr lang="en-US" sz="1600" dirty="0">
                <a:highlight>
                  <a:srgbClr val="FFFF00"/>
                </a:highlight>
              </a:rPr>
              <a:t>penalized</a:t>
            </a:r>
            <a:r>
              <a:rPr lang="en-US" sz="1600" dirty="0"/>
              <a:t> regression analysis method that performs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selection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shrinkage.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Suppose we have many features and we want to know which are the most useful features in predicting target in that case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can help 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that are not helping in decision making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will set their coefficients value very low potentially zero.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6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D7B6-9759-464A-8FE0-C3AF5825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LASSO regression 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B9D8-0A90-4CFC-8A35-682AD032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95F9-34E5-4A84-B0F2-27450708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CC001-C522-4190-96ED-DF220B27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" y="2245042"/>
            <a:ext cx="2643187" cy="2533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38E67-44C7-4F1F-AF70-C134BD1685E6}"/>
              </a:ext>
            </a:extLst>
          </p:cNvPr>
          <p:cNvSpPr/>
          <p:nvPr/>
        </p:nvSpPr>
        <p:spPr>
          <a:xfrm>
            <a:off x="0" y="891540"/>
            <a:ext cx="4046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</a:t>
            </a:r>
            <a:r>
              <a:rPr lang="en-US" sz="1400" dirty="0">
                <a:solidFill>
                  <a:srgbClr val="FF0000"/>
                </a:solidFill>
              </a:rPr>
              <a:t>Lease Squares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The sum of the squared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CF454-73E9-41E5-AC3E-7119BB25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97" y="2379564"/>
            <a:ext cx="2643187" cy="23988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DA5DE-F487-4F19-B653-14E1B41779DE}"/>
              </a:ext>
            </a:extLst>
          </p:cNvPr>
          <p:cNvSpPr/>
          <p:nvPr/>
        </p:nvSpPr>
        <p:spPr>
          <a:xfrm>
            <a:off x="4953000" y="905767"/>
            <a:ext cx="425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contrast when </a:t>
            </a:r>
            <a:r>
              <a:rPr lang="en-US" sz="1400" dirty="0">
                <a:solidFill>
                  <a:srgbClr val="0070C0"/>
                </a:solidFill>
              </a:rPr>
              <a:t>LASSO Regression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plus</a:t>
            </a:r>
            <a:r>
              <a:rPr lang="en-US" sz="1400" dirty="0">
                <a:solidFill>
                  <a:srgbClr val="0070C0"/>
                </a:solidFill>
              </a:rPr>
              <a:t>      *</a:t>
            </a:r>
            <a:r>
              <a:rPr lang="en-US" sz="1400" dirty="0"/>
              <a:t> |</a:t>
            </a:r>
            <a:r>
              <a:rPr lang="en-US" sz="1400" dirty="0">
                <a:solidFill>
                  <a:srgbClr val="0070C0"/>
                </a:solidFill>
              </a:rPr>
              <a:t>slope</a:t>
            </a:r>
            <a:r>
              <a:rPr lang="en-US" sz="1400" dirty="0"/>
              <a:t>|</a:t>
            </a:r>
            <a:endParaRPr lang="en-US" sz="1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D7F15-0523-4823-9DD6-9FA2FDBBF7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8752" y="2455546"/>
            <a:ext cx="116570" cy="157162"/>
          </a:xfrm>
          <a:prstGeom prst="rect">
            <a:avLst/>
          </a:prstGeom>
        </p:spPr>
      </p:pic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D213814-0267-4E53-B7A4-3D949B2813F7}"/>
              </a:ext>
            </a:extLst>
          </p:cNvPr>
          <p:cNvSpPr/>
          <p:nvPr/>
        </p:nvSpPr>
        <p:spPr>
          <a:xfrm>
            <a:off x="4213977" y="4334471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999"/>
              <a:gd name="adj6" fmla="val 968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Severity of penalty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8ABA18D0-57B3-46E2-BFD3-57A981B652DA}"/>
              </a:ext>
            </a:extLst>
          </p:cNvPr>
          <p:cNvSpPr/>
          <p:nvPr/>
        </p:nvSpPr>
        <p:spPr>
          <a:xfrm>
            <a:off x="5083792" y="3932933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7499"/>
              <a:gd name="adj6" fmla="val 68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189227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0E70-C123-4063-A380-A0101093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7EFAA-7E38-4692-8ED4-EF1622A5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18B4-FA6F-4D6A-BDA5-A1FF2ECE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F37AA-57E9-4CB0-8D9E-D51EECFF2701}"/>
              </a:ext>
            </a:extLst>
          </p:cNvPr>
          <p:cNvSpPr/>
          <p:nvPr/>
        </p:nvSpPr>
        <p:spPr>
          <a:xfrm>
            <a:off x="5463540" y="1280160"/>
            <a:ext cx="3566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plus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      *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slope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endParaRPr lang="en-US" sz="1400" baseline="30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60F7B-ADEF-4E58-9AE1-1DBD59409853}"/>
              </a:ext>
            </a:extLst>
          </p:cNvPr>
          <p:cNvSpPr/>
          <p:nvPr/>
        </p:nvSpPr>
        <p:spPr>
          <a:xfrm>
            <a:off x="320040" y="1218187"/>
            <a:ext cx="4251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plus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      *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slope</a:t>
            </a:r>
            <a:r>
              <a:rPr lang="en-US" sz="1400" baseline="30000" dirty="0">
                <a:solidFill>
                  <a:srgbClr val="0070C0"/>
                </a:solidFill>
                <a:highlight>
                  <a:srgbClr val="C0C0C0"/>
                </a:highlight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67757-9CE1-4588-9951-F6077CBE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4052" y="3057526"/>
            <a:ext cx="116570" cy="157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FBB7D-0B4F-4B15-B353-17183582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452" y="2978945"/>
            <a:ext cx="116570" cy="1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1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7415-1CBB-4B71-9F8E-1A5EE5EC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C736D-FC6E-4262-9619-D4E08519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C147-F8B0-40E8-BD20-A0F77951F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5F044-9D05-45F9-91F9-8B03AC6C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962025"/>
            <a:ext cx="2047874" cy="19963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404916-6EA6-4B76-964E-D61B9A4D1CBE}"/>
              </a:ext>
            </a:extLst>
          </p:cNvPr>
          <p:cNvSpPr/>
          <p:nvPr/>
        </p:nvSpPr>
        <p:spPr>
          <a:xfrm>
            <a:off x="2382371" y="962025"/>
            <a:ext cx="3566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Lambda = 0,  Lasso regression line </a:t>
            </a:r>
            <a:r>
              <a:rPr lang="en-US" sz="1400" dirty="0"/>
              <a:t>is same as </a:t>
            </a:r>
            <a:r>
              <a:rPr lang="en-US" sz="1400" dirty="0">
                <a:solidFill>
                  <a:srgbClr val="0070C0"/>
                </a:solidFill>
              </a:rPr>
              <a:t>Least Squares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plus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      *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slope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endParaRPr lang="en-US" sz="1400" baseline="30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7297A-F132-4528-94DD-5DB03BFC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66997" y="2531269"/>
            <a:ext cx="116570" cy="157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17464-0031-45DF-8B86-12FE1EAB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6" y="3049065"/>
            <a:ext cx="2047874" cy="17197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475F99-5E94-485E-8490-BE50923B94E8}"/>
              </a:ext>
            </a:extLst>
          </p:cNvPr>
          <p:cNvSpPr/>
          <p:nvPr/>
        </p:nvSpPr>
        <p:spPr>
          <a:xfrm>
            <a:off x="2394922" y="3049065"/>
            <a:ext cx="3566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lambda increases in value, the slope gets smaller.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Keep increasing the lambda, the slope becomes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1B106-1DE4-4284-BDD0-1C6A4FF5D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47" y="3063835"/>
            <a:ext cx="1817905" cy="17049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B5FD42-4558-4D60-BBF6-1930DAE24703}"/>
              </a:ext>
            </a:extLst>
          </p:cNvPr>
          <p:cNvSpPr/>
          <p:nvPr/>
        </p:nvSpPr>
        <p:spPr>
          <a:xfrm>
            <a:off x="5730240" y="4023360"/>
            <a:ext cx="1476107" cy="2746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027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9C7E-BC68-4B86-97A7-F1B8E0E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difference between ridge and lasso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89018-B17B-46E8-89C8-093B3414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0E96-DD73-4C12-B396-E40C8E68F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EF9FE-8553-4ECB-9A15-43240AF82D7F}"/>
              </a:ext>
            </a:extLst>
          </p:cNvPr>
          <p:cNvSpPr/>
          <p:nvPr/>
        </p:nvSpPr>
        <p:spPr>
          <a:xfrm>
            <a:off x="116542" y="1056870"/>
            <a:ext cx="88217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big difference between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Regression is that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can only shrink the slope asymptotically close to ZERO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1600" dirty="0"/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Regression can shrink the slope all the way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Lasso regression </a:t>
            </a:r>
            <a:r>
              <a:rPr lang="en-US" sz="1600" dirty="0"/>
              <a:t>can exclude useless variables from equation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tends to do better when all variables are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E677B-A849-4925-BE6A-80AE2E9D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1" y="1539835"/>
            <a:ext cx="2400300" cy="22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D4F3-CA98-459A-949F-A31267A8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it bit further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C523B-BDEE-4258-B062-953985F5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1F8A-6FE2-4479-9538-986D8562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89E74-76EF-4B0B-87CE-C8AE65F9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" y="1230094"/>
            <a:ext cx="6210300" cy="447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D15388-0927-47FD-8224-39BFAE64EB42}"/>
              </a:ext>
            </a:extLst>
          </p:cNvPr>
          <p:cNvSpPr/>
          <p:nvPr/>
        </p:nvSpPr>
        <p:spPr>
          <a:xfrm>
            <a:off x="80566" y="891540"/>
            <a:ext cx="6210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Linear model with n features for output 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945A7-8705-441E-B9E0-1C4640BC51EF}"/>
              </a:ext>
            </a:extLst>
          </p:cNvPr>
          <p:cNvSpPr/>
          <p:nvPr/>
        </p:nvSpPr>
        <p:spPr>
          <a:xfrm>
            <a:off x="80566" y="1763785"/>
            <a:ext cx="8970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Considering only a single feature as you probably already have understood that w[0] will be slope and b will represent intercept. Linear regression looks for optimizing w and b such that it minimizes the cost function. The cost function can be written 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DE184-164D-4320-8E03-BF9BFCF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1" y="2594782"/>
            <a:ext cx="50101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22E5-429C-44D3-9855-BD20A88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it bit further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F86B7-ABC5-4A16-B62B-9D64212C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68DF-8AFD-44C0-B06F-87C59290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FA012-D9B9-4C93-A121-956BC92E22AD}"/>
              </a:ext>
            </a:extLst>
          </p:cNvPr>
          <p:cNvSpPr/>
          <p:nvPr/>
        </p:nvSpPr>
        <p:spPr>
          <a:xfrm>
            <a:off x="108487" y="883647"/>
            <a:ext cx="89502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we use linear regression on a data-set divided in to training and test set, calculating the </a:t>
            </a:r>
            <a:r>
              <a:rPr lang="en-US" sz="1600" dirty="0">
                <a:highlight>
                  <a:srgbClr val="FFFF00"/>
                </a:highlight>
              </a:rPr>
              <a:t>scores on training and test set</a:t>
            </a:r>
            <a:r>
              <a:rPr lang="en-US" sz="1600" dirty="0"/>
              <a:t> can give us a rough idea about whether the model is suffering from over-fitting or under-fitting.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chosen linear model can be just right also!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we have </a:t>
            </a:r>
            <a:r>
              <a:rPr lang="en-US" sz="1600" dirty="0">
                <a:highlight>
                  <a:srgbClr val="FFFF00"/>
                </a:highlight>
              </a:rPr>
              <a:t>very few features </a:t>
            </a:r>
            <a:r>
              <a:rPr lang="en-US" sz="1600" dirty="0"/>
              <a:t>on a data-set and the score is poor for both training and test set then it’s a problem of </a:t>
            </a:r>
            <a:r>
              <a:rPr lang="en-US" sz="1600" dirty="0">
                <a:highlight>
                  <a:srgbClr val="FFFF00"/>
                </a:highlight>
              </a:rPr>
              <a:t>under-fitting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the other hand if we </a:t>
            </a:r>
            <a:r>
              <a:rPr lang="en-US" sz="1600" dirty="0">
                <a:highlight>
                  <a:srgbClr val="FFFF00"/>
                </a:highlight>
              </a:rPr>
              <a:t>have large number of features </a:t>
            </a:r>
            <a:r>
              <a:rPr lang="en-US" sz="1600" dirty="0"/>
              <a:t>and test score is relatively poor than the training score then it’s the problem of over-generalization or over-fitting</a:t>
            </a:r>
          </a:p>
        </p:txBody>
      </p:sp>
    </p:spTree>
    <p:extLst>
      <p:ext uri="{BB962C8B-B14F-4D97-AF65-F5344CB8AC3E}">
        <p14:creationId xmlns:p14="http://schemas.microsoft.com/office/powerpoint/2010/main" val="277313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22E5-429C-44D3-9855-BD20A88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it bit further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F86B7-ABC5-4A16-B62B-9D64212C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11/23/18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68DF-8AFD-44C0-B06F-87C59290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0ADC0-7C36-4DFE-A2C1-19F8A3BF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0" y="1042486"/>
            <a:ext cx="6229350" cy="1133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7C229C-C5EF-457B-B60D-C742FBACF1E7}"/>
              </a:ext>
            </a:extLst>
          </p:cNvPr>
          <p:cNvSpPr/>
          <p:nvPr/>
        </p:nvSpPr>
        <p:spPr>
          <a:xfrm>
            <a:off x="167540" y="967093"/>
            <a:ext cx="3061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Cost function for Lasso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4CA0A-84CF-47D4-83DA-BBF61EB8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0" y="2571750"/>
            <a:ext cx="6705600" cy="819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60BE2A-8E8C-4D8B-8C58-D8637D75047F}"/>
              </a:ext>
            </a:extLst>
          </p:cNvPr>
          <p:cNvSpPr/>
          <p:nvPr/>
        </p:nvSpPr>
        <p:spPr>
          <a:xfrm>
            <a:off x="167540" y="2251354"/>
            <a:ext cx="670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Lasso regression coefficients; subject to similar constrain as Ridge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2968D-5542-42D6-B2A2-62BF4782CC34}"/>
              </a:ext>
            </a:extLst>
          </p:cNvPr>
          <p:cNvSpPr/>
          <p:nvPr/>
        </p:nvSpPr>
        <p:spPr>
          <a:xfrm>
            <a:off x="90048" y="3346788"/>
            <a:ext cx="8886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type of regularization (L1) can lead to zero coefficients i.e. some of the features are completely neglected for the evaluation of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 Lasso regression not only helps in reducing over-fitting but it can help us in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19731740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143961</TotalTime>
  <Words>1028</Words>
  <Application>Microsoft Office PowerPoint</Application>
  <PresentationFormat>On-screen Show (16:9)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Wingdings</vt:lpstr>
      <vt:lpstr>Arial</vt:lpstr>
      <vt:lpstr>Gill Sans MT</vt:lpstr>
      <vt:lpstr>Parcel</vt:lpstr>
      <vt:lpstr>lasso regression</vt:lpstr>
      <vt:lpstr>What is LASSO regression?</vt:lpstr>
      <vt:lpstr>How LASSO regression works</vt:lpstr>
      <vt:lpstr>Ridge vs lasso</vt:lpstr>
      <vt:lpstr>lambda</vt:lpstr>
      <vt:lpstr>Big difference between ridge and lasso regression</vt:lpstr>
      <vt:lpstr>Explaining it bit further</vt:lpstr>
      <vt:lpstr>Explaining it bit further</vt:lpstr>
      <vt:lpstr>Explaining it bit further</vt:lpstr>
      <vt:lpstr>geometric interpretation</vt:lpstr>
      <vt:lpstr>Scikit learn</vt:lpstr>
      <vt:lpstr>Scikit learn</vt:lpstr>
      <vt:lpstr>Scikit learn -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1895</cp:revision>
  <cp:lastPrinted>2017-04-27T07:15:37Z</cp:lastPrinted>
  <dcterms:modified xsi:type="dcterms:W3CDTF">2018-11-23T07:10:38Z</dcterms:modified>
</cp:coreProperties>
</file>