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8"/>
  </p:notesMasterIdLst>
  <p:handoutMasterIdLst>
    <p:handoutMasterId r:id="rId9"/>
  </p:handoutMasterIdLst>
  <p:sldIdLst>
    <p:sldId id="350" r:id="rId2"/>
    <p:sldId id="423" r:id="rId3"/>
    <p:sldId id="433" r:id="rId4"/>
    <p:sldId id="443" r:id="rId5"/>
    <p:sldId id="449" r:id="rId6"/>
    <p:sldId id="450" r:id="rId7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2" autoAdjust="0"/>
    <p:restoredTop sz="95628" autoAdjust="0"/>
  </p:normalViewPr>
  <p:slideViewPr>
    <p:cSldViewPr snapToGrid="0">
      <p:cViewPr varScale="1">
        <p:scale>
          <a:sx n="125" d="100"/>
          <a:sy n="125" d="100"/>
        </p:scale>
        <p:origin x="7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10/27/18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10/27/18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10/27/18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10/27/18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10/27/18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10/27/18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92-55E8-4F6F-BC8E-4EDC2FF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6F03-087C-46F3-BAFC-BC576AE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400" dirty="0"/>
              <a:t>Overview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Main ideas behind elasticnet regression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How it works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Situations where elasticnet regression works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288A-F4C0-4135-89A2-52B676AF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CC12-6CF7-4161-AD97-4BC141D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10/27/18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1F0-C612-4E37-8A5D-D06C641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LASSO regression?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F088-8B78-42CB-867F-0E2CFE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50B-8039-411F-9B95-3371F28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91D37-0797-41CD-B7C9-2815FEE66081}"/>
              </a:ext>
            </a:extLst>
          </p:cNvPr>
          <p:cNvSpPr/>
          <p:nvPr/>
        </p:nvSpPr>
        <p:spPr>
          <a:xfrm>
            <a:off x="105507" y="893817"/>
            <a:ext cx="88375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elastic net </a:t>
            </a:r>
            <a:r>
              <a:rPr lang="en-US" sz="1600" dirty="0"/>
              <a:t>is a regularized regression method that linearly combines the L1 and L2 penalties of the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elastic net </a:t>
            </a:r>
            <a:r>
              <a:rPr lang="en-US" sz="1600" dirty="0"/>
              <a:t>preferred over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regression because it solves the limitations of both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L1 Regularization </a:t>
            </a:r>
            <a:r>
              <a:rPr lang="en-US" sz="1600" dirty="0"/>
              <a:t>aka </a:t>
            </a:r>
            <a:r>
              <a:rPr lang="en-US" sz="1600" dirty="0">
                <a:solidFill>
                  <a:srgbClr val="0070C0"/>
                </a:solidFill>
              </a:rPr>
              <a:t>Lasso</a:t>
            </a:r>
            <a:r>
              <a:rPr lang="en-US" sz="1600" dirty="0"/>
              <a:t> Regularization– This add regularization terms in the model which are function of </a:t>
            </a:r>
            <a:r>
              <a:rPr lang="en-US" sz="1600" dirty="0">
                <a:highlight>
                  <a:srgbClr val="FFFF00"/>
                </a:highlight>
              </a:rPr>
              <a:t>absolute value </a:t>
            </a:r>
            <a:r>
              <a:rPr lang="en-US" sz="1600" dirty="0"/>
              <a:t>of the coefficients of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coefficient of the parameters can be driven to zero as well during the regularization process.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Hence this technique can be used for 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L2 Regularization</a:t>
            </a:r>
            <a:r>
              <a:rPr lang="en-US" sz="1600" dirty="0"/>
              <a:t> aka </a:t>
            </a:r>
            <a:r>
              <a:rPr lang="en-US" sz="1600" dirty="0">
                <a:solidFill>
                  <a:srgbClr val="0070C0"/>
                </a:solidFill>
              </a:rPr>
              <a:t>Ridge</a:t>
            </a:r>
            <a:r>
              <a:rPr lang="en-US" sz="1600" dirty="0"/>
              <a:t> Regularization — This add regularization terms in the model which are function of </a:t>
            </a:r>
            <a:r>
              <a:rPr lang="en-US" sz="1600" dirty="0">
                <a:highlight>
                  <a:srgbClr val="FFFF00"/>
                </a:highlight>
              </a:rPr>
              <a:t>square of coefficients </a:t>
            </a:r>
            <a:r>
              <a:rPr lang="en-US" sz="1600" dirty="0"/>
              <a:t>of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Coefficient of parameters can approach to zero but never become zero and hence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6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D7B6-9759-464A-8FE0-C3AF5825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LASSO regression 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BB9D8-0A90-4CFC-8A35-682AD032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95F9-34E5-4A84-B0F2-274507088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CC001-C522-4190-96ED-DF220B27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" y="2245042"/>
            <a:ext cx="2643187" cy="2533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38E67-44C7-4F1F-AF70-C134BD1685E6}"/>
              </a:ext>
            </a:extLst>
          </p:cNvPr>
          <p:cNvSpPr/>
          <p:nvPr/>
        </p:nvSpPr>
        <p:spPr>
          <a:xfrm>
            <a:off x="0" y="891540"/>
            <a:ext cx="4046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</a:t>
            </a:r>
            <a:r>
              <a:rPr lang="en-US" sz="1400" dirty="0">
                <a:solidFill>
                  <a:srgbClr val="FF0000"/>
                </a:solidFill>
              </a:rPr>
              <a:t>Lease Squares </a:t>
            </a:r>
            <a:r>
              <a:rPr lang="en-US" sz="1400" dirty="0"/>
              <a:t>determines values for the parameters in the linear equation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The sum of the squared residuals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CF454-73E9-41E5-AC3E-7119BB25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97" y="2379564"/>
            <a:ext cx="2643187" cy="23988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DA5DE-F487-4F19-B653-14E1B41779DE}"/>
              </a:ext>
            </a:extLst>
          </p:cNvPr>
          <p:cNvSpPr/>
          <p:nvPr/>
        </p:nvSpPr>
        <p:spPr>
          <a:xfrm>
            <a:off x="4953000" y="905767"/>
            <a:ext cx="4251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contrast when </a:t>
            </a:r>
            <a:r>
              <a:rPr lang="en-US" sz="1400" dirty="0">
                <a:solidFill>
                  <a:srgbClr val="0070C0"/>
                </a:solidFill>
              </a:rPr>
              <a:t>LASSO Regression </a:t>
            </a:r>
            <a:r>
              <a:rPr lang="en-US" sz="1400" dirty="0"/>
              <a:t>determines values for the parameters in the linear equation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plus</a:t>
            </a:r>
            <a:r>
              <a:rPr lang="en-US" sz="1400" dirty="0">
                <a:solidFill>
                  <a:srgbClr val="0070C0"/>
                </a:solidFill>
              </a:rPr>
              <a:t>      *</a:t>
            </a:r>
            <a:r>
              <a:rPr lang="en-US" sz="1400" dirty="0"/>
              <a:t> |</a:t>
            </a:r>
            <a:r>
              <a:rPr lang="en-US" sz="1400" dirty="0">
                <a:solidFill>
                  <a:srgbClr val="0070C0"/>
                </a:solidFill>
              </a:rPr>
              <a:t>slope</a:t>
            </a:r>
            <a:r>
              <a:rPr lang="en-US" sz="1400" dirty="0"/>
              <a:t>|</a:t>
            </a:r>
            <a:endParaRPr lang="en-US" sz="1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D7F15-0523-4823-9DD6-9FA2FDBBF7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78752" y="2455546"/>
            <a:ext cx="116570" cy="157162"/>
          </a:xfrm>
          <a:prstGeom prst="rect">
            <a:avLst/>
          </a:prstGeom>
        </p:spPr>
      </p:pic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D213814-0267-4E53-B7A4-3D949B2813F7}"/>
              </a:ext>
            </a:extLst>
          </p:cNvPr>
          <p:cNvSpPr/>
          <p:nvPr/>
        </p:nvSpPr>
        <p:spPr>
          <a:xfrm>
            <a:off x="4213977" y="4334471"/>
            <a:ext cx="1623060" cy="304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9999"/>
              <a:gd name="adj6" fmla="val 968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Severity of penalty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8ABA18D0-57B3-46E2-BFD3-57A981B652DA}"/>
              </a:ext>
            </a:extLst>
          </p:cNvPr>
          <p:cNvSpPr/>
          <p:nvPr/>
        </p:nvSpPr>
        <p:spPr>
          <a:xfrm>
            <a:off x="5083792" y="3932933"/>
            <a:ext cx="1623060" cy="304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7499"/>
              <a:gd name="adj6" fmla="val 682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189227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0E70-C123-4063-A380-A0101093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7EFAA-7E38-4692-8ED4-EF1622A5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18B4-FA6F-4D6A-BDA5-A1FF2ECE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F37AA-57E9-4CB0-8D9E-D51EECFF2701}"/>
              </a:ext>
            </a:extLst>
          </p:cNvPr>
          <p:cNvSpPr/>
          <p:nvPr/>
        </p:nvSpPr>
        <p:spPr>
          <a:xfrm>
            <a:off x="5463540" y="1280160"/>
            <a:ext cx="35661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plus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      *</a:t>
            </a:r>
            <a:r>
              <a:rPr lang="en-US" sz="1400" dirty="0">
                <a:highlight>
                  <a:srgbClr val="C0C0C0"/>
                </a:highlight>
              </a:rPr>
              <a:t> |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slope</a:t>
            </a:r>
            <a:r>
              <a:rPr lang="en-US" sz="1400" dirty="0">
                <a:highlight>
                  <a:srgbClr val="C0C0C0"/>
                </a:highlight>
              </a:rPr>
              <a:t>|</a:t>
            </a:r>
            <a:endParaRPr lang="en-US" sz="1400" baseline="30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 best when the model contains useless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60F7B-ADEF-4E58-9AE1-1DBD59409853}"/>
              </a:ext>
            </a:extLst>
          </p:cNvPr>
          <p:cNvSpPr/>
          <p:nvPr/>
        </p:nvSpPr>
        <p:spPr>
          <a:xfrm>
            <a:off x="320040" y="1218187"/>
            <a:ext cx="42519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size = y-intercept + slope *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.. It minimizes 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The sum of the squared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plus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      *</a:t>
            </a: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0070C0"/>
                </a:solidFill>
                <a:highlight>
                  <a:srgbClr val="C0C0C0"/>
                </a:highlight>
              </a:rPr>
              <a:t>slope</a:t>
            </a:r>
            <a:r>
              <a:rPr lang="en-US" sz="1400" baseline="30000" dirty="0">
                <a:solidFill>
                  <a:srgbClr val="0070C0"/>
                </a:solidFill>
                <a:highlight>
                  <a:srgbClr val="C0C0C0"/>
                </a:highlight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 well when the model contains all the </a:t>
            </a:r>
            <a:r>
              <a:rPr lang="en-US" sz="1400" dirty="0" err="1"/>
              <a:t>Xs</a:t>
            </a:r>
            <a:r>
              <a:rPr lang="en-US" sz="1400" dirty="0"/>
              <a:t> which are useful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67757-9CE1-4588-9951-F6077CBE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74052" y="3057526"/>
            <a:ext cx="116570" cy="157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FBB7D-0B4F-4B15-B353-17183582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452" y="2978945"/>
            <a:ext cx="116570" cy="1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1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BB8-8086-4CC8-AB82-21E05C60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elasticnet 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ECFCB-0427-4AE4-9275-6EBF2A5D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C7045-4A74-4DF3-ADB1-CBF610FD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7A7B-5374-4AC2-97C9-62FC1910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" y="960582"/>
            <a:ext cx="6376035" cy="2741839"/>
          </a:xfrm>
          <a:prstGeom prst="rect">
            <a:avLst/>
          </a:prstGeom>
        </p:spPr>
      </p:pic>
      <p:sp>
        <p:nvSpPr>
          <p:cNvPr id="14" name="Callout: Bent Line with Border and Accent Bar 13">
            <a:extLst>
              <a:ext uri="{FF2B5EF4-FFF2-40B4-BE49-F238E27FC236}">
                <a16:creationId xmlns:a16="http://schemas.microsoft.com/office/drawing/2014/main" id="{70F3839A-C92A-42DD-A4F3-AB01B60A450E}"/>
              </a:ext>
            </a:extLst>
          </p:cNvPr>
          <p:cNvSpPr/>
          <p:nvPr/>
        </p:nvSpPr>
        <p:spPr>
          <a:xfrm>
            <a:off x="4488180" y="3702421"/>
            <a:ext cx="4516755" cy="89154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98"/>
              <a:gd name="adj6" fmla="val -701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 well in case of colinear </a:t>
            </a:r>
            <a:r>
              <a:rPr lang="en-US" sz="1400" dirty="0" err="1"/>
              <a:t>Xs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case of correlated features, lasso picks up only 1 and drops the other</a:t>
            </a:r>
          </a:p>
        </p:txBody>
      </p:sp>
    </p:spTree>
    <p:extLst>
      <p:ext uri="{BB962C8B-B14F-4D97-AF65-F5344CB8AC3E}">
        <p14:creationId xmlns:p14="http://schemas.microsoft.com/office/powerpoint/2010/main" val="11294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6A87-ACE3-4AFC-970B-6B072120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lambda1 and lambda2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1D6B0-660D-410B-82BD-0AF908B3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EEBE-E1F6-407C-B2F2-F223E222C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3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143929</TotalTime>
  <Words>317</Words>
  <Application>Microsoft Office PowerPoint</Application>
  <PresentationFormat>On-screen Show (16:9)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Arial</vt:lpstr>
      <vt:lpstr>Calibri</vt:lpstr>
      <vt:lpstr>Parcel</vt:lpstr>
      <vt:lpstr>elasticnet regression</vt:lpstr>
      <vt:lpstr>What is LASSO regression?</vt:lpstr>
      <vt:lpstr>How LASSO regression works</vt:lpstr>
      <vt:lpstr>Ridge vs lasso</vt:lpstr>
      <vt:lpstr>How does elasticnet work</vt:lpstr>
      <vt:lpstr>Best lambda1 and lambda2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1895</cp:revision>
  <cp:lastPrinted>2017-04-27T07:15:37Z</cp:lastPrinted>
  <dcterms:modified xsi:type="dcterms:W3CDTF">2018-10-27T03:20:17Z</dcterms:modified>
</cp:coreProperties>
</file>