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4580" r:id="rId1"/>
  </p:sldMasterIdLst>
  <p:notesMasterIdLst>
    <p:notesMasterId r:id="rId43"/>
  </p:notesMasterIdLst>
  <p:handoutMasterIdLst>
    <p:handoutMasterId r:id="rId44"/>
  </p:handoutMasterIdLst>
  <p:sldIdLst>
    <p:sldId id="421" r:id="rId2"/>
    <p:sldId id="424" r:id="rId3"/>
    <p:sldId id="429" r:id="rId4"/>
    <p:sldId id="425" r:id="rId5"/>
    <p:sldId id="436" r:id="rId6"/>
    <p:sldId id="428" r:id="rId7"/>
    <p:sldId id="447" r:id="rId8"/>
    <p:sldId id="446" r:id="rId9"/>
    <p:sldId id="448" r:id="rId10"/>
    <p:sldId id="449" r:id="rId11"/>
    <p:sldId id="437" r:id="rId12"/>
    <p:sldId id="438" r:id="rId13"/>
    <p:sldId id="468" r:id="rId14"/>
    <p:sldId id="451" r:id="rId15"/>
    <p:sldId id="432" r:id="rId16"/>
    <p:sldId id="452" r:id="rId17"/>
    <p:sldId id="453" r:id="rId18"/>
    <p:sldId id="455" r:id="rId19"/>
    <p:sldId id="456" r:id="rId20"/>
    <p:sldId id="457" r:id="rId21"/>
    <p:sldId id="458" r:id="rId22"/>
    <p:sldId id="454" r:id="rId23"/>
    <p:sldId id="433" r:id="rId24"/>
    <p:sldId id="461" r:id="rId25"/>
    <p:sldId id="463" r:id="rId26"/>
    <p:sldId id="459" r:id="rId27"/>
    <p:sldId id="434" r:id="rId28"/>
    <p:sldId id="464" r:id="rId29"/>
    <p:sldId id="435" r:id="rId30"/>
    <p:sldId id="465" r:id="rId31"/>
    <p:sldId id="466" r:id="rId32"/>
    <p:sldId id="427" r:id="rId33"/>
    <p:sldId id="440" r:id="rId34"/>
    <p:sldId id="441" r:id="rId35"/>
    <p:sldId id="442" r:id="rId36"/>
    <p:sldId id="443" r:id="rId37"/>
    <p:sldId id="444" r:id="rId38"/>
    <p:sldId id="445" r:id="rId39"/>
    <p:sldId id="467" r:id="rId40"/>
    <p:sldId id="450" r:id="rId41"/>
    <p:sldId id="430" r:id="rId42"/>
  </p:sldIdLst>
  <p:sldSz cx="9144000" cy="5143500" type="screen16x9"/>
  <p:notesSz cx="6858000" cy="9945688"/>
  <p:embeddedFontLst>
    <p:embeddedFont>
      <p:font typeface="Calibri" panose="020F0502020204030204" pitchFamily="34" charset="0"/>
      <p:regular r:id="rId45"/>
      <p:bold r:id="rId46"/>
      <p:italic r:id="rId47"/>
      <p:boldItalic r:id="rId48"/>
    </p:embeddedFont>
    <p:embeddedFont>
      <p:font typeface="Gill Sans MT" panose="020B0502020104020203" pitchFamily="34" charset="0"/>
      <p:regular r:id="rId49"/>
      <p:bold r:id="rId50"/>
      <p:italic r:id="rId51"/>
      <p:boldItalic r:id="rId5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uest" initials="Gu" lastIdx="6" clrIdx="0"/>
  <p:cmAuthor id="2" name="Bhupen" initials="B" lastIdx="2" clrIdx="1">
    <p:extLst>
      <p:ext uri="{19B8F6BF-5375-455C-9EA6-DF929625EA0E}">
        <p15:presenceInfo xmlns:p15="http://schemas.microsoft.com/office/powerpoint/2012/main" userId="Bhupe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E5458E1-0376-4910-A6E8-49B6F46B1678}">
  <a:tblStyle styleId="{1E5458E1-0376-4910-A6E8-49B6F46B1678}" styleName="Table_0"/>
  <a:tblStyle styleId="{2D7838A6-8AF6-4D93-9898-C73CC40452AA}" styleName="Table_1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046" autoAdjust="0"/>
    <p:restoredTop sz="95628" autoAdjust="0"/>
  </p:normalViewPr>
  <p:slideViewPr>
    <p:cSldViewPr snapToGrid="0">
      <p:cViewPr varScale="1">
        <p:scale>
          <a:sx n="120" d="100"/>
          <a:sy n="120" d="100"/>
        </p:scale>
        <p:origin x="102" y="54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3.fntdata"/><Relationship Id="rId50" Type="http://schemas.openxmlformats.org/officeDocument/2006/relationships/font" Target="fonts/font6.fntdata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1.fntdata"/><Relationship Id="rId53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5.fntdata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52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font" Target="fonts/font4.fntdata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font" Target="fonts/font7.fntdata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22BDDF6-302D-41B3-BAFD-AC28624CAA0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D0240B-8CF4-4C08-8D15-2800399E6E8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20B5A5-0365-41F6-AD78-4D08F86D41EF}" type="datetimeFigureOut">
              <a:rPr lang="en-US" smtClean="0"/>
              <a:t>2/28/19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7000B5-3DB9-408E-A0D3-22C1B18C6E6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47213"/>
            <a:ext cx="29718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525C2D-8D10-4B9D-B60B-15C0B9AE3A8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9447213"/>
            <a:ext cx="29718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309C1F-EB5C-4D33-A0F9-5C1454B74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72539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520" units="cm"/>
          <inkml:channel name="Y" type="integer" max="1200" units="cm"/>
          <inkml:channel name="T" type="integer" max="2.14748E9" units="dev"/>
        </inkml:traceFormat>
        <inkml:channelProperties>
          <inkml:channelProperty channel="X" name="resolution" value="73.64017" units="1/cm"/>
          <inkml:channelProperty channel="Y" name="resolution" value="44.60966" units="1/cm"/>
          <inkml:channelProperty channel="T" name="resolution" value="1" units="1/dev"/>
        </inkml:channelProperties>
      </inkml:inkSource>
      <inkml:timestamp xml:id="ts0" timeString="2018-12-16T12:02:25.317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0 114 0,'19'0'422,"0"0"-375,0 0 15,0 0-46,0 0-16,19 0 31,-19 0-31,0 0 16,-19-19-1,19 19 1,0 0 15,0 0-15,0 0-16,0 0 16,0 0-1,0 0 1,0 0-16,0 0 31,0-19 0,-1 19 1,1 0-1,0 0 0,0-19 0,0 19 47,0 0-78,0 0 47,0 0-47,0 0 16,19-19 0,-19 19-16,0 0 31,0 0-31,0 0 15,0 0 32,19 0-15,-19 0 14,-19-19-46,38 19 32,-19 0-17,-1 0 32,1 0-31,0-19-1,0 19 48,0 0-32,0 0 16,0 0 62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520" units="cm"/>
          <inkml:channel name="Y" type="integer" max="1200" units="cm"/>
          <inkml:channel name="T" type="integer" max="2.14748E9" units="dev"/>
        </inkml:traceFormat>
        <inkml:channelProperties>
          <inkml:channelProperty channel="X" name="resolution" value="73.64017" units="1/cm"/>
          <inkml:channelProperty channel="Y" name="resolution" value="44.60966" units="1/cm"/>
          <inkml:channelProperty channel="T" name="resolution" value="1" units="1/dev"/>
        </inkml:channelProperties>
      </inkml:inkSource>
      <inkml:timestamp xml:id="ts0" timeString="2018-12-16T12:14:25.590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1 133 0,'0'-38'94,"0"19"-63,19 0-31,0 19 16,0 0-1,-1-19-15,1 0 16,19 19 0,0-19-1,0 19-15,0 0 94,-19 0 15,-19 19-77,0 19-17,0-19 1,0 19-1,0-19 1,-19 38 15,0-38 1,19 0-1,0 0 0,-19 0-31,19 0 47,-19 0-16,19 0 32,0 18-48,-19-37 1,19 19 15,-19 0-15,0-19-1,19 19 48,19-19 171,0-19-202,0 19-32,0-38 15,19 19-15,-19 19 16,19-18-16,38-20 15,-57 38-15,0 0 16,0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520" units="cm"/>
          <inkml:channel name="Y" type="integer" max="1200" units="cm"/>
          <inkml:channel name="T" type="integer" max="2.14748E9" units="dev"/>
        </inkml:traceFormat>
        <inkml:channelProperties>
          <inkml:channelProperty channel="X" name="resolution" value="73.64017" units="1/cm"/>
          <inkml:channelProperty channel="Y" name="resolution" value="44.60966" units="1/cm"/>
          <inkml:channelProperty channel="T" name="resolution" value="1" units="1/dev"/>
        </inkml:channelProperties>
      </inkml:inkSource>
      <inkml:timestamp xml:id="ts0" timeString="2018-12-16T13:08:22.113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4 0,'22'0'203,"45"0"-203,-1 0 16,44 0-16,-43 0 15,-23 0-15,44 0 16,-44 0-16,45 0 15,-23 0-15,-22 0 16,0 23-16,0-23 16,1 0-16,21 0 15,-44 0-15,44 0 16,-44 0-16,22 0 16,1 0-16,21 22 15,-22-22 1,22 22-16,-22-22 15,1 0-15,-23 22 16,0-22 0,22 0-16,-22 0 15,0 0-15,0 0 16,0 0-16,22 0 16,-21 0-16,21 0 15,-22 0-15,22 0 16,-22 0-16,22 22 15,-44 0-15,22-22 16,0 0-16,1 0 16,-1 0-16,0 0 15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520" units="cm"/>
          <inkml:channel name="Y" type="integer" max="1200" units="cm"/>
          <inkml:channel name="T" type="integer" max="2.14748E9" units="dev"/>
        </inkml:traceFormat>
        <inkml:channelProperties>
          <inkml:channelProperty channel="X" name="resolution" value="73.64017" units="1/cm"/>
          <inkml:channelProperty channel="Y" name="resolution" value="44.60966" units="1/cm"/>
          <inkml:channelProperty channel="T" name="resolution" value="1" units="1/dev"/>
        </inkml:channelProperties>
      </inkml:inkSource>
      <inkml:timestamp xml:id="ts0" timeString="2018-12-16T13:08:23.825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0,'22'0'110,"66"0"-95,-22 0-15,45 0 16,21 44-16,-21-44 16,65 44-16,-21-44 15,0 23-15,-67 21 16,0-44-16,1 0 15,-45 0-15,22 0 16,-44 0-16,22 0 16,-22 0-16,23 0 15,-23 0-15,0 0 16,0 0-16,22 0 16,-22 0-16,0 0 15,0 0-15,22 0 16,-21 0-1,-1 0-15,22 22 16,0-22 0,-22 0-1,22 0 1,-22 0-16,22 0 0,1 0 16,-23 0-1,22 0-15,22 0 16,-44 0-16,45 0 15,-23 0-15,-22 0 16,0 0-16,0 0 16,22 0-16,0 0 15,0 0 1,1 0-16,-23 0 16,22 0-16,-22 0 15,22 0-15,-22 0 16,45 0 187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520" units="cm"/>
          <inkml:channel name="Y" type="integer" max="1200" units="cm"/>
          <inkml:channel name="T" type="integer" max="2.14748E9" units="dev"/>
        </inkml:traceFormat>
        <inkml:channelProperties>
          <inkml:channelProperty channel="X" name="resolution" value="73.64017" units="1/cm"/>
          <inkml:channelProperty channel="Y" name="resolution" value="44.60966" units="1/cm"/>
          <inkml:channelProperty channel="T" name="resolution" value="1" units="1/dev"/>
        </inkml:channelProperties>
      </inkml:inkSource>
      <inkml:timestamp xml:id="ts0" timeString="2018-12-16T13:08:25.321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0,'22'0'125,"22"0"-125,-22 0 16,22 0-1,-22 0-15,44 0 16,-21 0-16,21 0 16,-22 0-16,0 0 15,22 0-15,-21 0 16,-1 0-16,22 0 15,22 0-15,-21 0 16,21 0-16,0 0 16,1 0-16,-23 0 15,22 0-15,-21 0 16,43 0-16,-44 0 16,1 0-16,-1 0 15,-44 0-15,66 0 16,-22 0-16,1 0 15,21 0-15,-22 0 16,23 0-16,-45 0 16,22 0-16,0 0 15,-21 0 1,-23 0-16,0 0 16,0 0-16,0 0 15,0 0 1,22 0-1,-22 0 1,22 0-16,-21 0 31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520" units="cm"/>
          <inkml:channel name="Y" type="integer" max="1200" units="cm"/>
          <inkml:channel name="T" type="integer" max="2.14748E9" units="dev"/>
        </inkml:traceFormat>
        <inkml:channelProperties>
          <inkml:channelProperty channel="X" name="resolution" value="73.64017" units="1/cm"/>
          <inkml:channelProperty channel="Y" name="resolution" value="44.60966" units="1/cm"/>
          <inkml:channelProperty channel="T" name="resolution" value="1" units="1/dev"/>
        </inkml:channelProperties>
      </inkml:inkSource>
      <inkml:timestamp xml:id="ts0" timeString="2018-12-16T13:10:48.303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520" units="cm"/>
          <inkml:channel name="Y" type="integer" max="1200" units="cm"/>
          <inkml:channel name="T" type="integer" max="2.14748E9" units="dev"/>
        </inkml:traceFormat>
        <inkml:channelProperties>
          <inkml:channelProperty channel="X" name="resolution" value="73.64017" units="1/cm"/>
          <inkml:channelProperty channel="Y" name="resolution" value="44.60966" units="1/cm"/>
          <inkml:channelProperty channel="T" name="resolution" value="1" units="1/dev"/>
        </inkml:channelProperties>
      </inkml:inkSource>
      <inkml:timestamp xml:id="ts0" timeString="2018-12-16T13:10:49.079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0 0,'0'22'16,"0"0"15,0 0 1,0 0-32,0 0 46,0 0 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520" units="cm"/>
          <inkml:channel name="Y" type="integer" max="1200" units="cm"/>
          <inkml:channel name="T" type="integer" max="2.14748E9" units="dev"/>
        </inkml:traceFormat>
        <inkml:channelProperties>
          <inkml:channelProperty channel="X" name="resolution" value="73.64017" units="1/cm"/>
          <inkml:channelProperty channel="Y" name="resolution" value="44.60966" units="1/cm"/>
          <inkml:channelProperty channel="T" name="resolution" value="1" units="1/dev"/>
        </inkml:channelProperties>
      </inkml:inkSource>
      <inkml:timestamp xml:id="ts0" timeString="2018-12-16T13:10:49.631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0 0,'0'22'15,"0"1"32,0-1-31,0 0-1,0 0-15,0 0 32,0 22 14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520" units="cm"/>
          <inkml:channel name="Y" type="integer" max="1200" units="cm"/>
          <inkml:channel name="T" type="integer" max="2.14748E9" units="dev"/>
        </inkml:traceFormat>
        <inkml:channelProperties>
          <inkml:channelProperty channel="X" name="resolution" value="73.64017" units="1/cm"/>
          <inkml:channelProperty channel="Y" name="resolution" value="44.60966" units="1/cm"/>
          <inkml:channelProperty channel="T" name="resolution" value="1" units="1/dev"/>
        </inkml:channelProperties>
      </inkml:inkSource>
      <inkml:timestamp xml:id="ts0" timeString="2018-12-16T13:10:50.175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0 0,'0'22'0,"22"-22"16,-22 22 15,0 0 16,0 0-32,0 0 1,0 22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520" units="cm"/>
          <inkml:channel name="Y" type="integer" max="1200" units="cm"/>
          <inkml:channel name="T" type="integer" max="2.14748E9" units="dev"/>
        </inkml:traceFormat>
        <inkml:channelProperties>
          <inkml:channelProperty channel="X" name="resolution" value="73.64017" units="1/cm"/>
          <inkml:channelProperty channel="Y" name="resolution" value="44.60966" units="1/cm"/>
          <inkml:channelProperty channel="T" name="resolution" value="1" units="1/dev"/>
        </inkml:channelProperties>
      </inkml:inkSource>
      <inkml:timestamp xml:id="ts0" timeString="2018-12-16T13:10:50.719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0 0,'0'22'31,"0"0"-16,0 0 1,0 0 0,0 0-1,23 1-15,-23-1 16,0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520" units="cm"/>
          <inkml:channel name="Y" type="integer" max="1200" units="cm"/>
          <inkml:channel name="T" type="integer" max="2.14748E9" units="dev"/>
        </inkml:traceFormat>
        <inkml:channelProperties>
          <inkml:channelProperty channel="X" name="resolution" value="73.64017" units="1/cm"/>
          <inkml:channelProperty channel="Y" name="resolution" value="44.60966" units="1/cm"/>
          <inkml:channelProperty channel="T" name="resolution" value="1" units="1/dev"/>
        </inkml:channelProperties>
      </inkml:inkSource>
      <inkml:timestamp xml:id="ts0" timeString="2018-12-16T13:10:51.280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0 0,'0'44'15,"0"-22"17,0 0-1,0 0-31,0 1 16,0-1-1,0 0 1,0 0 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520" units="cm"/>
          <inkml:channel name="Y" type="integer" max="1200" units="cm"/>
          <inkml:channel name="T" type="integer" max="2.14748E9" units="dev"/>
        </inkml:traceFormat>
        <inkml:channelProperties>
          <inkml:channelProperty channel="X" name="resolution" value="73.64017" units="1/cm"/>
          <inkml:channelProperty channel="Y" name="resolution" value="44.60966" units="1/cm"/>
          <inkml:channelProperty channel="T" name="resolution" value="1" units="1/dev"/>
        </inkml:channelProperties>
      </inkml:inkSource>
      <inkml:timestamp xml:id="ts0" timeString="2018-12-16T12:02:29.189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56 0,'19'0'282,"19"0"-267,-19 0 1,0 0 0,0 0-1,0-19 1,18 19-1,-18 0 1,0 0 15,0 0-15,0 0-16,19 0 16,-19 0-1,0 0 32,0 0-31,0 0-1,0 0 17,0 0-32,0 0 15,0 0 1,0 0-1,0 0 17,0 0-17,0 0 1,0 0 31,0 0-32,0 0 1,-1 0 0,1 0-1,0 0 1,0 0 0,0 0-1,0 0 1,0 0-1,0 0 1,0-19 0,0 19-1,0 0 1,0 0 0,0 0-1,0 0-15,0 0 31,0 0-15,0 0 31,0 0 47,19 0-47,-19-18-16,0 18 63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520" units="cm"/>
          <inkml:channel name="Y" type="integer" max="1200" units="cm"/>
          <inkml:channel name="T" type="integer" max="2.14748E9" units="dev"/>
        </inkml:traceFormat>
        <inkml:channelProperties>
          <inkml:channelProperty channel="X" name="resolution" value="73.64017" units="1/cm"/>
          <inkml:channelProperty channel="Y" name="resolution" value="44.60966" units="1/cm"/>
          <inkml:channelProperty channel="T" name="resolution" value="1" units="1/dev"/>
        </inkml:channelProperties>
      </inkml:inkSource>
      <inkml:timestamp xml:id="ts0" timeString="2018-12-16T13:10:51.815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0 0,'0'22'16,"0"1"-1,0-1-15,0 0 16,22 22-16,-22-22 16,0 22-1,22 0-15,-22 1 16,22-23 0,-22 44-16,0-44 15,0 0-15,0 0 16,0 0 46</inkml:trace>
  <inkml:trace contextRef="#ctx0" brushRef="#br0" timeOffset="5216">287 442 0,'-22'0'187,"22"-22"47,22 0-234,44 22 16,1 0-16,-45 0 16,66 0-16,-22 0 15,0 0-15,1 0 16,-23 0-16,22 0 16,-22 0-16,1 0 15,-1 0-15,0 0 16,0 0-16,-22 0 15,22 0-15,23 0 16,-23 0-16,0 0 16,-22 0-1,22 0-15,-22 0 16,22 0 0,-21 0 15,21 0-16,-22 0-15,22 0 16,0 0 0,0 0-16,0 0 15,1 0 1,-23 0 0,22 0-16,0 0 15,0 0 1,0 0-16,-21 0 15,21 0-15,-22 0 16,22 0-16,-22 0 16,0 0-16,22 0 15,-22 0-15,23 0 16,-23 0-16,0 0 16,0 0-16,0 0 15,22 0-15,-22 0 16,22 0-16,-22 0 15,1 0 1,-1 0-16,0 0 31,22 0-15,-22 0 0,22 0-1,0 0 1,0 0-16,-21 0 15,-1 0 1,0 0-16,0 0 16,0 0-16,0 0 15,0 0 1,22 0-16,0 0 16,-21 0-1,-1 0 32,0 0-31,0 0-1,0 0-15,0 0 16,0 0-16,0 0 16,0 0-1,0 0-15,22 0 16,-21 0-1,-1 0 1,0 0 0,0 0-16,0 0 31,22 0-31,-22 0 16,0 0-1,0 0 1,0 0-1,1 0 17,-1 0-17,0 0 188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520" units="cm"/>
          <inkml:channel name="Y" type="integer" max="1200" units="cm"/>
          <inkml:channel name="T" type="integer" max="2.14748E9" units="dev"/>
        </inkml:traceFormat>
        <inkml:channelProperties>
          <inkml:channelProperty channel="X" name="resolution" value="73.64017" units="1/cm"/>
          <inkml:channelProperty channel="Y" name="resolution" value="44.60966" units="1/cm"/>
          <inkml:channelProperty channel="T" name="resolution" value="1" units="1/dev"/>
        </inkml:channelProperties>
      </inkml:inkSource>
      <inkml:timestamp xml:id="ts0" timeString="2018-12-16T13:10:58.919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520" units="cm"/>
          <inkml:channel name="Y" type="integer" max="1200" units="cm"/>
          <inkml:channel name="T" type="integer" max="2.14748E9" units="dev"/>
        </inkml:traceFormat>
        <inkml:channelProperties>
          <inkml:channelProperty channel="X" name="resolution" value="73.64017" units="1/cm"/>
          <inkml:channelProperty channel="Y" name="resolution" value="44.60966" units="1/cm"/>
          <inkml:channelProperty channel="T" name="resolution" value="1" units="1/dev"/>
        </inkml:channelProperties>
      </inkml:inkSource>
      <inkml:timestamp xml:id="ts0" timeString="2018-12-16T13:10:59.383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0 0,'0'22'0,"0"0"0,0 0 47,0 0 16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520" units="cm"/>
          <inkml:channel name="Y" type="integer" max="1200" units="cm"/>
          <inkml:channel name="T" type="integer" max="2.14748E9" units="dev"/>
        </inkml:traceFormat>
        <inkml:channelProperties>
          <inkml:channelProperty channel="X" name="resolution" value="73.64017" units="1/cm"/>
          <inkml:channelProperty channel="Y" name="resolution" value="44.60966" units="1/cm"/>
          <inkml:channelProperty channel="T" name="resolution" value="1" units="1/dev"/>
        </inkml:channelProperties>
      </inkml:inkSource>
      <inkml:timestamp xml:id="ts0" timeString="2018-12-16T13:10:59.768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0 0,'0'22'16,"0"0"0,0 0 46,0 0-62,0 0 16,0 0-1,0 0-15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520" units="cm"/>
          <inkml:channel name="Y" type="integer" max="1200" units="cm"/>
          <inkml:channel name="T" type="integer" max="2.14748E9" units="dev"/>
        </inkml:traceFormat>
        <inkml:channelProperties>
          <inkml:channelProperty channel="X" name="resolution" value="73.64017" units="1/cm"/>
          <inkml:channelProperty channel="Y" name="resolution" value="44.60966" units="1/cm"/>
          <inkml:channelProperty channel="T" name="resolution" value="1" units="1/dev"/>
        </inkml:channelProperties>
      </inkml:inkSource>
      <inkml:timestamp xml:id="ts0" timeString="2018-12-16T13:11:00.134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0 0,'0'22'15,"0"0"1,0 22 15,0-22-15,0 22 0,0-22-1,0 22 1,0-21-1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520" units="cm"/>
          <inkml:channel name="Y" type="integer" max="1200" units="cm"/>
          <inkml:channel name="T" type="integer" max="2.14748E9" units="dev"/>
        </inkml:traceFormat>
        <inkml:channelProperties>
          <inkml:channelProperty channel="X" name="resolution" value="73.64017" units="1/cm"/>
          <inkml:channelProperty channel="Y" name="resolution" value="44.60966" units="1/cm"/>
          <inkml:channelProperty channel="T" name="resolution" value="1" units="1/dev"/>
        </inkml:channelProperties>
      </inkml:inkSource>
      <inkml:timestamp xml:id="ts0" timeString="2018-12-16T13:11:00.487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0 0,'0'22'0,"0"0"16,0 0 31,0 0-32,0 0 1,0 0 0,0 0-1,0 1-15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520" units="cm"/>
          <inkml:channel name="Y" type="integer" max="1200" units="cm"/>
          <inkml:channel name="T" type="integer" max="2.14748E9" units="dev"/>
        </inkml:traceFormat>
        <inkml:channelProperties>
          <inkml:channelProperty channel="X" name="resolution" value="73.64017" units="1/cm"/>
          <inkml:channelProperty channel="Y" name="resolution" value="44.60966" units="1/cm"/>
          <inkml:channelProperty channel="T" name="resolution" value="1" units="1/dev"/>
        </inkml:channelProperties>
      </inkml:inkSource>
      <inkml:timestamp xml:id="ts0" timeString="2018-12-16T13:11:01.030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3 0 0,'0'22'16,"0"0"62,0 0-63,0 0 1,0 0 0,0 22-1,0 1 1,0-1 0,0 22-1,0-44-15,0 0 16,0 22-16,23-22 15,-23 1 1,0-1-16,0 0 109,0 0-93</inkml:trace>
  <inkml:trace contextRef="#ctx0" brushRef="#br0" timeOffset="2297">26 574 0,'0'22'47,"22"-22"-32,0 0 1,0 0-16,22 0 16,0 0-1,-22 0-15,22-22 16,-22 22-16,23 0 15,-23 0-15,0 0 16,22 0 0,22 0-16,-44 0 15,23 0-15,-23 0 16,0 0-16,0 0 16,0 0-16,0 0 15,22 0-15,-22 0 16,22 0-16,-22 0 15,23 0-15,-23 0 16,22-22-16,-22 22 16,0 0-1,0 0 1,0 0-16,0 0 16,0 0-1,23 0 1,-23 0-1,22-44-15,0 44 32,-22 0-17,0 0 1,0 0 0,0 0-1,0 0 1,1 0-16,-1-22 15,22 22 1,-22 0 0,22 0-1,-22 0 1,22 0 0,-22 0-16,23 0 15,-1-44 1,-22 44-1,0 0-15,0 0 16,22 0-16,-22 0 16,22 0-16,-21 0 15,21 0-15,22 0 16,-22 0-16,0 0 16,-22 0-16,45 0 15,-1 0-15,-44 0 16,44 0-16,-22 0 15,1 0-15,-1 0 16,0 0-16,0 0 16,-22 0-1,45 0-15,-45 0 16,44 0-16,-44 0 16,44 0-16,-22 0 15,-22 0-15,23 0 16,-23 0-16,0 0 15,22 0-15,0 0 16,0 0-16,-22 0 16,23 0-16,-1 0 15,0 0-15,22 0 16,-22 0-16,1 0 16,-23 0-16,0 0 15,22 0-15,0 0 16,0 0-1,0 0-15,-21 0 16,21 0-16,-22 0 16,22 0-16,-22 0 15,22 0-15,-22 0 16,0 0-16,23 0 16,-23 0-16,22 0 15,-22 0-15,44 0 16,0 0-16,1 0 15,-23 0 1,22 0-16,-44 0 16,22 0-16,-22 0 15,23 0-15,-1 0 16,-22 0-16,0 0 16,22 0-16,0 0 15,1 0-15,-23 0 16,44 0-16,-44 0 15,44 0-15,-44 0 16,45 0-16,-23 0 16,0 0-16,22 0 15,0 0-15,1 0 16,-23 0-16,44 0 16,-44 22-16,23-22 15,-23 0-15,0 0 16,0 0-16,0 0 15,23 22-15,-23-22 16,0 0-16,0 0 16,0 0-16,-22 0 15,45 0-15,-23 22 16,0-22 0,0 0-16,-22 0 15,22 0-15,-21 0 0,-1 0 31,0 0-31,0 0 16,0 0-16,22 0 16,-22 22-16,22-22 15,0 0-15,1 22 16,-23-22-16,22 0 16,0 0-16,-22 0 15,0 0-15,22 0 16,-21 0-16,-1 22 15,0-22-15,22 0 16,-22 0 15,0 0-15,0 0 31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520" units="cm"/>
          <inkml:channel name="Y" type="integer" max="1200" units="cm"/>
          <inkml:channel name="T" type="integer" max="2.14748E9" units="dev"/>
        </inkml:traceFormat>
        <inkml:channelProperties>
          <inkml:channelProperty channel="X" name="resolution" value="73.64017" units="1/cm"/>
          <inkml:channelProperty channel="Y" name="resolution" value="44.60966" units="1/cm"/>
          <inkml:channelProperty channel="T" name="resolution" value="1" units="1/dev"/>
        </inkml:channelProperties>
      </inkml:inkSource>
      <inkml:timestamp xml:id="ts0" timeString="2018-12-16T13:11:05.535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0 0,'0'23'94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520" units="cm"/>
          <inkml:channel name="Y" type="integer" max="1200" units="cm"/>
          <inkml:channel name="T" type="integer" max="2.14748E9" units="dev"/>
        </inkml:traceFormat>
        <inkml:channelProperties>
          <inkml:channelProperty channel="X" name="resolution" value="73.64017" units="1/cm"/>
          <inkml:channelProperty channel="Y" name="resolution" value="44.60966" units="1/cm"/>
          <inkml:channelProperty channel="T" name="resolution" value="1" units="1/dev"/>
        </inkml:channelProperties>
      </inkml:inkSource>
      <inkml:timestamp xml:id="ts0" timeString="2018-12-16T13:11:05.847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0 0,'0'22'31,"0"0"-15,0 0 15,0 0-15,0 0-1,0 0-15,0 22 16,0-22 0,0 23-1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520" units="cm"/>
          <inkml:channel name="Y" type="integer" max="1200" units="cm"/>
          <inkml:channel name="T" type="integer" max="2.14748E9" units="dev"/>
        </inkml:traceFormat>
        <inkml:channelProperties>
          <inkml:channelProperty channel="X" name="resolution" value="73.64017" units="1/cm"/>
          <inkml:channelProperty channel="Y" name="resolution" value="44.60966" units="1/cm"/>
          <inkml:channelProperty channel="T" name="resolution" value="1" units="1/dev"/>
        </inkml:channelProperties>
      </inkml:inkSource>
      <inkml:timestamp xml:id="ts0" timeString="2018-12-16T13:11:06.127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0 0,'0'22'16,"0"0"-1,0 0 1,0 0 0,0 0-1,0 1 1,0 21-16,0 0 16,0 0-16,0-22 15,0 22 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520" units="cm"/>
          <inkml:channel name="Y" type="integer" max="1200" units="cm"/>
          <inkml:channel name="T" type="integer" max="2.14748E9" units="dev"/>
        </inkml:traceFormat>
        <inkml:channelProperties>
          <inkml:channelProperty channel="X" name="resolution" value="73.64017" units="1/cm"/>
          <inkml:channelProperty channel="Y" name="resolution" value="44.60966" units="1/cm"/>
          <inkml:channelProperty channel="T" name="resolution" value="1" units="1/dev"/>
        </inkml:channelProperties>
      </inkml:inkSource>
      <inkml:timestamp xml:id="ts0" timeString="2018-12-16T12:14:15.447"/>
    </inkml:context>
    <inkml:brush xml:id="br0">
      <inkml:brushProperty name="width" value="0.2" units="cm"/>
      <inkml:brushProperty name="height" value="0.4" units="cm"/>
      <inkml:brushProperty name="color" value="#00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0,'19'0'187,"19"0"-171,-19 0-16,0 0 16,0 0-16,19 0 15,-19 0-15,0 0 16,19 0-16,-19 0 16,0 0-1,19 0 1,-20 0-1,20 0-15,-19 0 16,0 0 0,0 0-16,0 0 15,19 0 1,-19 0-16,38 0 16,-19 0-1,-19 0 1,38 0-16,-38 0 15,19 0 1,-1 0-16,-18 0 16,0 0-16,0 0 15,0 0-15,0 0 16,0 0 0,0 0-1,0 0 16,0 0-15,0 0 15,0 0 1,0 0-1,0 0-31,0 0 31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520" units="cm"/>
          <inkml:channel name="Y" type="integer" max="1200" units="cm"/>
          <inkml:channel name="T" type="integer" max="2.14748E9" units="dev"/>
        </inkml:traceFormat>
        <inkml:channelProperties>
          <inkml:channelProperty channel="X" name="resolution" value="73.64017" units="1/cm"/>
          <inkml:channelProperty channel="Y" name="resolution" value="44.60966" units="1/cm"/>
          <inkml:channelProperty channel="T" name="resolution" value="1" units="1/dev"/>
        </inkml:channelProperties>
      </inkml:inkSource>
      <inkml:timestamp xml:id="ts0" timeString="2018-12-16T13:11:06.335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0 0,'0'44'16,"0"-22"-1,0 22 16,0-22 1,0 1-1,0-1-15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520" units="cm"/>
          <inkml:channel name="Y" type="integer" max="1200" units="cm"/>
          <inkml:channel name="T" type="integer" max="2.14748E9" units="dev"/>
        </inkml:traceFormat>
        <inkml:channelProperties>
          <inkml:channelProperty channel="X" name="resolution" value="73.64017" units="1/cm"/>
          <inkml:channelProperty channel="Y" name="resolution" value="44.60966" units="1/cm"/>
          <inkml:channelProperty channel="T" name="resolution" value="1" units="1/dev"/>
        </inkml:channelProperties>
      </inkml:inkSource>
      <inkml:timestamp xml:id="ts0" timeString="2018-12-16T13:11:06.575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0 0,'0'22'0,"0"22"15,0-21 32,0-1-31,0 0-1,0 0-15,0 0 32,0 0-17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520" units="cm"/>
          <inkml:channel name="Y" type="integer" max="1200" units="cm"/>
          <inkml:channel name="T" type="integer" max="2.14748E9" units="dev"/>
        </inkml:traceFormat>
        <inkml:channelProperties>
          <inkml:channelProperty channel="X" name="resolution" value="73.64017" units="1/cm"/>
          <inkml:channelProperty channel="Y" name="resolution" value="44.60966" units="1/cm"/>
          <inkml:channelProperty channel="T" name="resolution" value="1" units="1/dev"/>
        </inkml:channelProperties>
      </inkml:inkSource>
      <inkml:timestamp xml:id="ts0" timeString="2018-12-16T13:11:06.792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0 0,'0'22'16,"0"0"-16,0 23 31,0-23-15,0 0 0,0 0-1,0 0-15,0 0 31,0 0-31,0 0 32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520" units="cm"/>
          <inkml:channel name="Y" type="integer" max="1200" units="cm"/>
          <inkml:channel name="T" type="integer" max="2.14748E9" units="dev"/>
        </inkml:traceFormat>
        <inkml:channelProperties>
          <inkml:channelProperty channel="X" name="resolution" value="73.64017" units="1/cm"/>
          <inkml:channelProperty channel="Y" name="resolution" value="44.60966" units="1/cm"/>
          <inkml:channelProperty channel="T" name="resolution" value="1" units="1/dev"/>
        </inkml:channelProperties>
      </inkml:inkSource>
      <inkml:timestamp xml:id="ts0" timeString="2018-12-16T13:11:07.278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0 0,'0'22'0,"0"0"15,0 0 1,0 0-16,0 0 16,0 22-1,0-22 1,0 0 15,0 0-31,0 1 16,0 21 15,0-22-31,0 0 16,0 0-1,0 0-15,0 0 32,0 0-17,0 0 1,0 23-1,0-23-15,0 22 16,0 0-16,0-22 16,0 0-1,0 0 1,0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520" units="cm"/>
          <inkml:channel name="Y" type="integer" max="1200" units="cm"/>
          <inkml:channel name="T" type="integer" max="2.14748E9" units="dev"/>
        </inkml:traceFormat>
        <inkml:channelProperties>
          <inkml:channelProperty channel="X" name="resolution" value="73.64017" units="1/cm"/>
          <inkml:channelProperty channel="Y" name="resolution" value="44.60966" units="1/cm"/>
          <inkml:channelProperty channel="T" name="resolution" value="1" units="1/dev"/>
        </inkml:channelProperties>
      </inkml:inkSource>
      <inkml:timestamp xml:id="ts0" timeString="2018-12-16T13:11:07.646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0 125 0</inkml:trace>
  <inkml:trace contextRef="#ctx0" brushRef="#br0" timeOffset="1857">0 125 0,'22'0'47,"23"0"-31,21 0-16,-44 0 16,66 0-16,1 0 15,-1 0-15,-22 0 16,23 0-16,21 0 15,-22 0-15,1 0 16,-23 0-16,22 0 16,-21 0-16,-23 0 15,-22 0 1,22 0 0,-22 0-16,0 0 15,0-22-15,0 22 16,22 0-1,-21 0-15,-1-44 16,0 44 0,0 0-16,0 0 15,0 0 17,0 0-32,0 0 15,0 0-15,0 0 16,0 0-16,1 0 15,21 0 1,-22 0-16,0 0 16,44 0-16,0 0 15,-21 0-15,-1 0 16,22 0-16,22 0 16,-21 0-16,-45 0 15,44 0-15,-22 0 16,-22 0-16,22 0 15,-22 0-15,1 0 16,21 0 0,-22 0-16,22 0 15,-22 0-15,22 0 16,-22 0 0,23 0-1,-23 0 1,22 0 15,-22 0 0,22 0-15,-22 0 0,22 0-1,-22 0-15,45 0 16,-1 0-1,0 0 1,-44 0-16,22 0 16,-21 0-16,21 0 15,-22 0-15,0 0 16,22 0-16,-22 0 16,0 0-16,0 0 15,22 0-15,1 0 16,-23 0-16,22 22 15,-22-22-15,44 0 16,-44 0-16,23 0 16,-1 0-16,0 0 15,-22 0-15,22 0 16,-22 0-16,22 0 16,-22 0-1,23 0 1,-23 0-16,0 0 15,0 0-15,22 0 16,-22 0 0,22 0-1,-22 0-15,1 0 16,21 0 0,-22 0-16,0 0 15,22 0 1,-22 0-1,22 0-15,-22 0 16,23 0 0,-1 0-1,-44-22 1,22 22-16,22 0 16,-22 0-16,0 0 15,22 0-15,1 0 16,21 0-16,0 0 15,-44 0-15,22 0 16,23 0-16,-45 0 16,0 0-1,0 0-15,0 0 0,0 0 16,0 0 0,0 0-16,0 0 15,0 0 1,0 0-16,1 0 47,-1 0-16,0 0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520" units="cm"/>
          <inkml:channel name="Y" type="integer" max="1200" units="cm"/>
          <inkml:channel name="T" type="integer" max="2.14748E9" units="dev"/>
        </inkml:traceFormat>
        <inkml:channelProperties>
          <inkml:channelProperty channel="X" name="resolution" value="73.64017" units="1/cm"/>
          <inkml:channelProperty channel="Y" name="resolution" value="44.60966" units="1/cm"/>
          <inkml:channelProperty channel="T" name="resolution" value="1" units="1/dev"/>
        </inkml:channelProperties>
      </inkml:inkSource>
      <inkml:timestamp xml:id="ts0" timeString="2018-12-16T12:14:22.711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0 0,'0'38'265,"0"-19"-265,0 19 16,0-19 15,0 19 0,0-19 1,0 0 14,0 0-14,0 0-1,0 0-15,0 0-1,0 0 16,0 0 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520" units="cm"/>
          <inkml:channel name="Y" type="integer" max="1200" units="cm"/>
          <inkml:channel name="T" type="integer" max="2.14748E9" units="dev"/>
        </inkml:traceFormat>
        <inkml:channelProperties>
          <inkml:channelProperty channel="X" name="resolution" value="73.64017" units="1/cm"/>
          <inkml:channelProperty channel="Y" name="resolution" value="44.60966" units="1/cm"/>
          <inkml:channelProperty channel="T" name="resolution" value="1" units="1/dev"/>
        </inkml:channelProperties>
      </inkml:inkSource>
      <inkml:timestamp xml:id="ts0" timeString="2018-12-16T12:14:25.590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1 133 0,'0'-38'94,"0"19"-63,19 0-31,0 19 16,0 0-1,-1-19-15,1 0 16,19 19 0,0-19-1,0 19-15,0 0 94,-19 0 15,-19 19-77,0 19-17,0-19 1,0 19-1,0-19 1,-19 38 15,0-38 1,19 0-1,0 0 0,-19 0-31,19 0 47,-19 0-16,19 0 32,0 18-48,-19-37 1,19 19 15,-19 0-15,0-19-1,19 19 48,19-19 171,0-19-202,0 19-32,0-38 15,19 19-15,-19 19 16,19-18-16,38-20 15,-57 38-15,0 0 16,0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520" units="cm"/>
          <inkml:channel name="Y" type="integer" max="1200" units="cm"/>
          <inkml:channel name="T" type="integer" max="2.14748E9" units="dev"/>
        </inkml:traceFormat>
        <inkml:channelProperties>
          <inkml:channelProperty channel="X" name="resolution" value="73.64017" units="1/cm"/>
          <inkml:channelProperty channel="Y" name="resolution" value="44.60966" units="1/cm"/>
          <inkml:channelProperty channel="T" name="resolution" value="1" units="1/dev"/>
        </inkml:channelProperties>
      </inkml:inkSource>
      <inkml:timestamp xml:id="ts0" timeString="2018-12-16T12:02:25.317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0 114 0,'19'0'422,"0"0"-375,0 0 15,0 0-46,0 0-16,19 0 31,-19 0-31,0 0 16,-19-19-1,19 19 1,0 0 15,0 0-15,0 0-16,0 0 16,0 0-1,0 0 1,0 0-16,0 0 31,0-19 0,-1 19 1,1 0-1,0 0 0,0-19 0,0 19 47,0 0-78,0 0 47,0 0-47,0 0 16,19-19 0,-19 19-16,0 0 31,0 0-31,0 0 15,0 0 32,19 0-15,-19 0 14,-19-19-46,38 19 32,-19 0-17,-1 0 32,1 0-31,0-19-1,0 19 48,0 0-32,0 0 16,0 0 62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520" units="cm"/>
          <inkml:channel name="Y" type="integer" max="1200" units="cm"/>
          <inkml:channel name="T" type="integer" max="2.14748E9" units="dev"/>
        </inkml:traceFormat>
        <inkml:channelProperties>
          <inkml:channelProperty channel="X" name="resolution" value="73.64017" units="1/cm"/>
          <inkml:channelProperty channel="Y" name="resolution" value="44.60966" units="1/cm"/>
          <inkml:channelProperty channel="T" name="resolution" value="1" units="1/dev"/>
        </inkml:channelProperties>
      </inkml:inkSource>
      <inkml:timestamp xml:id="ts0" timeString="2018-12-16T12:14:22.711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0 0,'0'38'265,"0"-19"-265,0 19 16,0-19 15,0 19 0,0-19 1,0 0 14,0 0-14,0 0-1,0 0-15,0 0-1,0 0 16,0 0 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520" units="cm"/>
          <inkml:channel name="Y" type="integer" max="1200" units="cm"/>
          <inkml:channel name="T" type="integer" max="2.14748E9" units="dev"/>
        </inkml:traceFormat>
        <inkml:channelProperties>
          <inkml:channelProperty channel="X" name="resolution" value="73.64017" units="1/cm"/>
          <inkml:channelProperty channel="Y" name="resolution" value="44.60966" units="1/cm"/>
          <inkml:channelProperty channel="T" name="resolution" value="1" units="1/dev"/>
        </inkml:channelProperties>
      </inkml:inkSource>
      <inkml:timestamp xml:id="ts0" timeString="2018-12-16T12:02:29.189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56 0,'19'0'282,"19"0"-267,-19 0 1,0 0 0,0 0-1,0-19 1,18 19-1,-18 0 1,0 0 15,0 0-15,0 0-16,19 0 16,-19 0-1,0 0 32,0 0-31,0 0-1,0 0 17,0 0-32,0 0 15,0 0 1,0 0-1,0 0 17,0 0-17,0 0 1,0 0 31,0 0-32,0 0 1,-1 0 0,1 0-1,0 0 1,0 0 0,0 0-1,0 0 1,0 0-1,0 0 1,0-19 0,0 19-1,0 0 1,0 0 0,0 0-1,0 0-15,0 0 31,0 0-15,0 0 31,0 0 47,19 0-47,-19-18-16,0 18 63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520" units="cm"/>
          <inkml:channel name="Y" type="integer" max="1200" units="cm"/>
          <inkml:channel name="T" type="integer" max="2.14748E9" units="dev"/>
        </inkml:traceFormat>
        <inkml:channelProperties>
          <inkml:channelProperty channel="X" name="resolution" value="73.64017" units="1/cm"/>
          <inkml:channelProperty channel="Y" name="resolution" value="44.60966" units="1/cm"/>
          <inkml:channelProperty channel="T" name="resolution" value="1" units="1/dev"/>
        </inkml:channelProperties>
      </inkml:inkSource>
      <inkml:timestamp xml:id="ts0" timeString="2018-12-16T12:14:15.447"/>
    </inkml:context>
    <inkml:brush xml:id="br0">
      <inkml:brushProperty name="width" value="0.2" units="cm"/>
      <inkml:brushProperty name="height" value="0.4" units="cm"/>
      <inkml:brushProperty name="color" value="#00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0,'19'0'187,"19"0"-171,-19 0-16,0 0 16,0 0-16,19 0 15,-19 0-15,0 0 16,19 0-16,-19 0 16,0 0-1,19 0 1,-20 0-1,20 0-15,-19 0 16,0 0 0,0 0-16,0 0 15,19 0 1,-19 0-16,38 0 16,-19 0-1,-19 0 1,38 0-16,-38 0 15,19 0 1,-1 0-16,-18 0 16,0 0-16,0 0 15,0 0-15,0 0 16,0 0 0,0 0-1,0 0 16,0 0-15,0 0 15,0 0 1,0 0-1,0 0-31,0 0 31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" y="746125"/>
            <a:ext cx="6629400" cy="37290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724202"/>
            <a:ext cx="5486400" cy="44755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200150" y="1790058"/>
            <a:ext cx="6743700" cy="123444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2850">
                <a:solidFill>
                  <a:srgbClr val="00B05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1396" y="3264408"/>
            <a:ext cx="5101209" cy="929921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500">
                <a:solidFill>
                  <a:srgbClr val="002060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02060">
                    <a:alpha val="70000"/>
                  </a:srgbClr>
                </a:solidFill>
              </a:defRPr>
            </a:lvl1pPr>
          </a:lstStyle>
          <a:p>
            <a:fld id="{51F2954F-EE9A-48FA-8927-4E69DA2B8F54}" type="datetime1">
              <a:rPr lang="en-US" smtClean="0"/>
              <a:t>2/28/19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3487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03504" y="1682871"/>
            <a:ext cx="3364992" cy="856123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1650">
                <a:solidFill>
                  <a:srgbClr val="00B05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5518" y="748144"/>
            <a:ext cx="4405746" cy="4010892"/>
          </a:xfrm>
        </p:spPr>
        <p:txBody>
          <a:bodyPr>
            <a:normAutofit/>
          </a:bodyPr>
          <a:lstStyle>
            <a:lvl1pPr>
              <a:defRPr sz="1425">
                <a:solidFill>
                  <a:schemeClr val="tx1"/>
                </a:solidFill>
              </a:defRPr>
            </a:lvl1pPr>
            <a:lvl2pPr>
              <a:defRPr sz="12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6676" y="2662439"/>
            <a:ext cx="2846070" cy="164552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644C9-7BC7-4D6F-B8D9-1CF000CA5F8E}" type="datetime1">
              <a:rPr lang="en-US" smtClean="0"/>
              <a:t>2/28/19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603504" y="4677156"/>
            <a:ext cx="3843598" cy="24003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039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200150" y="1790058"/>
            <a:ext cx="6743700" cy="123444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2850">
                <a:solidFill>
                  <a:srgbClr val="00B05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1396" y="3264349"/>
            <a:ext cx="5101209" cy="94881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DAB19-1AC9-42C4-92E0-1D4CE97CC0B3}" type="datetime1">
              <a:rPr lang="en-US" smtClean="0"/>
              <a:t>2/28/19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1877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91539"/>
            <a:ext cx="9144000" cy="397140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72BE-1EB1-4D3D-82B3-E7DC2624987E}" type="datetime1">
              <a:rPr lang="en-US" smtClean="0"/>
              <a:t>2/28/19</a:t>
            </a:fld>
            <a:endParaRPr lang="en-US"/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D9D80E00-DEAC-45D7-B0EC-A4178BB9A6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4864135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Slide no. </a:t>
            </a:r>
            <a:fld id="{7240F3D1-AE27-48C7-9FC9-EF8542F23A8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045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895800"/>
            <a:ext cx="4390264" cy="386323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895800"/>
            <a:ext cx="4572000" cy="386323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C4751-02B4-4942-A113-166F753AA363}" type="datetime1">
              <a:rPr lang="en-US" smtClean="0"/>
              <a:t>2/28/19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4D4DE1-88E5-4010-9E96-C865E3F1BA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4864135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Slide no. </a:t>
            </a:r>
            <a:fld id="{7240F3D1-AE27-48C7-9FC9-EF8542F23A8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543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-1" y="948936"/>
            <a:ext cx="4425891" cy="528065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425" b="0" cap="all" spc="75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342900" indent="0">
              <a:buNone/>
              <a:defRPr sz="1425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-1" y="1534396"/>
            <a:ext cx="4425892" cy="3110339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90354" y="1534396"/>
            <a:ext cx="4425891" cy="3110339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90354" y="948936"/>
            <a:ext cx="4438464" cy="528065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425" b="0" cap="all" spc="75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342900" indent="0">
              <a:buNone/>
              <a:defRPr sz="1425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D86F5-1073-4EBF-BAB9-80DF352807D1}" type="datetime1">
              <a:rPr lang="en-US" smtClean="0"/>
              <a:t>2/28/19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79453041-3D19-452C-A72D-7B398299A640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7086600" y="4864135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Slide no. </a:t>
            </a:r>
            <a:fld id="{7240F3D1-AE27-48C7-9FC9-EF8542F23A8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959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4B242-A112-40FA-B30F-F44D6727C9BE}" type="datetime1">
              <a:rPr lang="en-US" smtClean="0"/>
              <a:t>2/28/19</a:t>
            </a:fld>
            <a:endParaRPr lang="en-US"/>
          </a:p>
        </p:txBody>
      </p:sp>
      <p:sp>
        <p:nvSpPr>
          <p:cNvPr id="5" name="Slide Number Placeholder 6">
            <a:extLst>
              <a:ext uri="{FF2B5EF4-FFF2-40B4-BE49-F238E27FC236}">
                <a16:creationId xmlns:a16="http://schemas.microsoft.com/office/drawing/2014/main" id="{BCB409B5-A817-4350-8707-32EE46DD2E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4864135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Slide no. </a:t>
            </a:r>
            <a:fld id="{7240F3D1-AE27-48C7-9FC9-EF8542F23A8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172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0" y="0"/>
            <a:ext cx="9144000" cy="89154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891539"/>
            <a:ext cx="9144000" cy="39624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4853965"/>
            <a:ext cx="742384" cy="2429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B7D6B663-8DAB-4EA1-B019-BBACB021B42A}" type="datetime1">
              <a:rPr lang="en-US" smtClean="0"/>
              <a:t>2/28/19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C9E9E6B-91A3-4557-B33F-D9C439492E74}"/>
              </a:ext>
            </a:extLst>
          </p:cNvPr>
          <p:cNvCxnSpPr/>
          <p:nvPr userDrawn="1"/>
        </p:nvCxnSpPr>
        <p:spPr>
          <a:xfrm>
            <a:off x="0" y="4824469"/>
            <a:ext cx="9144000" cy="222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6E57FB-B570-4735-AF29-B0AFEEDA21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4864135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Slide no. </a:t>
            </a:r>
            <a:fld id="{7240F3D1-AE27-48C7-9FC9-EF8542F23A8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759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81" r:id="rId1"/>
    <p:sldLayoutId id="2147484588" r:id="rId2"/>
    <p:sldLayoutId id="2147484583" r:id="rId3"/>
    <p:sldLayoutId id="2147484582" r:id="rId4"/>
    <p:sldLayoutId id="2147484584" r:id="rId5"/>
    <p:sldLayoutId id="2147484585" r:id="rId6"/>
    <p:sldLayoutId id="2147484586" r:id="rId7"/>
  </p:sldLayoutIdLst>
  <p:hf hdr="0" ft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100" kern="1200" cap="all" spc="150" baseline="0">
          <a:solidFill>
            <a:srgbClr val="00B050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3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290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1435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68580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85725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984647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113235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43013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412081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image" Target="../media/image21.emf"/><Relationship Id="rId3" Type="http://schemas.openxmlformats.org/officeDocument/2006/relationships/image" Target="../media/image17.png"/><Relationship Id="rId7" Type="http://schemas.openxmlformats.org/officeDocument/2006/relationships/image" Target="../media/image18.emf"/><Relationship Id="rId12" Type="http://schemas.openxmlformats.org/officeDocument/2006/relationships/customXml" Target="../ink/ink5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2.xml"/><Relationship Id="rId11" Type="http://schemas.openxmlformats.org/officeDocument/2006/relationships/image" Target="../media/image20.emf"/><Relationship Id="rId5" Type="http://schemas.openxmlformats.org/officeDocument/2006/relationships/image" Target="../media/image17.emf"/><Relationship Id="rId10" Type="http://schemas.openxmlformats.org/officeDocument/2006/relationships/customXml" Target="../ink/ink4.xml"/><Relationship Id="rId4" Type="http://schemas.openxmlformats.org/officeDocument/2006/relationships/customXml" Target="../ink/ink1.xml"/><Relationship Id="rId9" Type="http://schemas.openxmlformats.org/officeDocument/2006/relationships/image" Target="../media/image19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customXml" Target="../ink/ink8.xml"/><Relationship Id="rId13" Type="http://schemas.openxmlformats.org/officeDocument/2006/relationships/image" Target="../media/image21.emf"/><Relationship Id="rId3" Type="http://schemas.openxmlformats.org/officeDocument/2006/relationships/customXml" Target="../ink/ink6.xml"/><Relationship Id="rId7" Type="http://schemas.openxmlformats.org/officeDocument/2006/relationships/image" Target="../media/image26.png"/><Relationship Id="rId12" Type="http://schemas.openxmlformats.org/officeDocument/2006/relationships/customXml" Target="../ink/ink10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0.emf"/><Relationship Id="rId11" Type="http://schemas.openxmlformats.org/officeDocument/2006/relationships/image" Target="../media/image19.emf"/><Relationship Id="rId5" Type="http://schemas.openxmlformats.org/officeDocument/2006/relationships/customXml" Target="../ink/ink7.xml"/><Relationship Id="rId10" Type="http://schemas.openxmlformats.org/officeDocument/2006/relationships/customXml" Target="../ink/ink9.xml"/><Relationship Id="rId4" Type="http://schemas.openxmlformats.org/officeDocument/2006/relationships/image" Target="../media/image17.emf"/><Relationship Id="rId9" Type="http://schemas.openxmlformats.org/officeDocument/2006/relationships/image" Target="../media/image18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8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emf"/><Relationship Id="rId13" Type="http://schemas.openxmlformats.org/officeDocument/2006/relationships/customXml" Target="../ink/ink16.xml"/><Relationship Id="rId18" Type="http://schemas.openxmlformats.org/officeDocument/2006/relationships/image" Target="../media/image43.emf"/><Relationship Id="rId26" Type="http://schemas.openxmlformats.org/officeDocument/2006/relationships/customXml" Target="../ink/ink23.xml"/><Relationship Id="rId39" Type="http://schemas.openxmlformats.org/officeDocument/2006/relationships/customXml" Target="../ink/ink31.xml"/><Relationship Id="rId3" Type="http://schemas.openxmlformats.org/officeDocument/2006/relationships/customXml" Target="../ink/ink11.xml"/><Relationship Id="rId21" Type="http://schemas.openxmlformats.org/officeDocument/2006/relationships/customXml" Target="../ink/ink20.xml"/><Relationship Id="rId34" Type="http://schemas.openxmlformats.org/officeDocument/2006/relationships/image" Target="../media/image50.emf"/><Relationship Id="rId42" Type="http://schemas.openxmlformats.org/officeDocument/2006/relationships/image" Target="../media/image52.emf"/><Relationship Id="rId7" Type="http://schemas.openxmlformats.org/officeDocument/2006/relationships/customXml" Target="../ink/ink13.xml"/><Relationship Id="rId12" Type="http://schemas.openxmlformats.org/officeDocument/2006/relationships/image" Target="../media/image40.emf"/><Relationship Id="rId17" Type="http://schemas.openxmlformats.org/officeDocument/2006/relationships/customXml" Target="../ink/ink18.xml"/><Relationship Id="rId25" Type="http://schemas.openxmlformats.org/officeDocument/2006/relationships/image" Target="../media/image46.emf"/><Relationship Id="rId33" Type="http://schemas.openxmlformats.org/officeDocument/2006/relationships/customXml" Target="../ink/ink27.xml"/><Relationship Id="rId38" Type="http://schemas.openxmlformats.org/officeDocument/2006/relationships/customXml" Target="../ink/ink30.xml"/><Relationship Id="rId2" Type="http://schemas.openxmlformats.org/officeDocument/2006/relationships/image" Target="../media/image31.png"/><Relationship Id="rId16" Type="http://schemas.openxmlformats.org/officeDocument/2006/relationships/image" Target="../media/image42.emf"/><Relationship Id="rId20" Type="http://schemas.openxmlformats.org/officeDocument/2006/relationships/image" Target="../media/image44.emf"/><Relationship Id="rId29" Type="http://schemas.openxmlformats.org/officeDocument/2006/relationships/image" Target="../media/image48.emf"/><Relationship Id="rId41" Type="http://schemas.openxmlformats.org/officeDocument/2006/relationships/customXml" Target="../ink/ink3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7.emf"/><Relationship Id="rId11" Type="http://schemas.openxmlformats.org/officeDocument/2006/relationships/customXml" Target="../ink/ink15.xml"/><Relationship Id="rId24" Type="http://schemas.openxmlformats.org/officeDocument/2006/relationships/customXml" Target="../ink/ink22.xml"/><Relationship Id="rId32" Type="http://schemas.openxmlformats.org/officeDocument/2006/relationships/image" Target="../media/image49.emf"/><Relationship Id="rId37" Type="http://schemas.openxmlformats.org/officeDocument/2006/relationships/image" Target="../media/image51.emf"/><Relationship Id="rId40" Type="http://schemas.openxmlformats.org/officeDocument/2006/relationships/customXml" Target="../ink/ink32.xml"/><Relationship Id="rId5" Type="http://schemas.openxmlformats.org/officeDocument/2006/relationships/customXml" Target="../ink/ink12.xml"/><Relationship Id="rId15" Type="http://schemas.openxmlformats.org/officeDocument/2006/relationships/customXml" Target="../ink/ink17.xml"/><Relationship Id="rId23" Type="http://schemas.openxmlformats.org/officeDocument/2006/relationships/customXml" Target="../ink/ink21.xml"/><Relationship Id="rId28" Type="http://schemas.openxmlformats.org/officeDocument/2006/relationships/customXml" Target="../ink/ink24.xml"/><Relationship Id="rId36" Type="http://schemas.openxmlformats.org/officeDocument/2006/relationships/customXml" Target="../ink/ink29.xml"/><Relationship Id="rId10" Type="http://schemas.openxmlformats.org/officeDocument/2006/relationships/image" Target="../media/image39.emf"/><Relationship Id="rId19" Type="http://schemas.openxmlformats.org/officeDocument/2006/relationships/customXml" Target="../ink/ink19.xml"/><Relationship Id="rId31" Type="http://schemas.openxmlformats.org/officeDocument/2006/relationships/customXml" Target="../ink/ink26.xml"/><Relationship Id="rId44" Type="http://schemas.openxmlformats.org/officeDocument/2006/relationships/image" Target="../media/image53.emf"/><Relationship Id="rId4" Type="http://schemas.openxmlformats.org/officeDocument/2006/relationships/image" Target="../media/image36.emf"/><Relationship Id="rId9" Type="http://schemas.openxmlformats.org/officeDocument/2006/relationships/customXml" Target="../ink/ink14.xml"/><Relationship Id="rId14" Type="http://schemas.openxmlformats.org/officeDocument/2006/relationships/image" Target="../media/image41.emf"/><Relationship Id="rId22" Type="http://schemas.openxmlformats.org/officeDocument/2006/relationships/image" Target="../media/image45.emf"/><Relationship Id="rId27" Type="http://schemas.openxmlformats.org/officeDocument/2006/relationships/image" Target="../media/image47.emf"/><Relationship Id="rId30" Type="http://schemas.openxmlformats.org/officeDocument/2006/relationships/customXml" Target="../ink/ink25.xml"/><Relationship Id="rId35" Type="http://schemas.openxmlformats.org/officeDocument/2006/relationships/customXml" Target="../ink/ink28.xml"/><Relationship Id="rId43" Type="http://schemas.openxmlformats.org/officeDocument/2006/relationships/customXml" Target="../ink/ink3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31736-0092-4CFC-AE3A-2559DEAE0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Hierarchical  Clustering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89078-0302-4252-92AA-B61C585C2C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What it is?</a:t>
            </a:r>
          </a:p>
          <a:p>
            <a:r>
              <a:rPr lang="en-US" sz="1600" dirty="0"/>
              <a:t>python implementation</a:t>
            </a:r>
          </a:p>
          <a:p>
            <a:r>
              <a:rPr lang="en-US" sz="1600" dirty="0"/>
              <a:t>Use cases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B58D71-FE48-445E-86F6-E02D421D58E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7C6174-A7D1-46F6-8B1D-CE5A4FD5E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644C9-7BC7-4D6F-B8D9-1CF000CA5F8E}" type="datetime1">
              <a:rPr lang="en-US" smtClean="0"/>
              <a:t>2/28/19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8916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FCE85-9F2D-48CB-9E8D-C17C1F58F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formation steps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6AA4E49-BE95-4D29-9299-56B579E7E5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531" y="971701"/>
            <a:ext cx="7230039" cy="3632261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04ADA2-BA7D-4DCD-B6D7-5D7DEA973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72BE-1EB1-4D3D-82B3-E7DC2624987E}" type="datetime1">
              <a:rPr lang="en-US" smtClean="0"/>
              <a:t>2/28/19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00380-FF93-4459-9718-C5FDE4C322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06249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3A7C3-D539-4B05-AEA4-852A60747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dendogram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1A070C-3193-4369-8772-524C87799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72BE-1EB1-4D3D-82B3-E7DC2624987E}" type="datetime1">
              <a:rPr lang="en-US" smtClean="0"/>
              <a:t>2/28/19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0CD133-1B58-4A07-AB89-E76F85B057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9EF3B68-52F3-42DF-BBBA-47BBBA33989A}"/>
              </a:ext>
            </a:extLst>
          </p:cNvPr>
          <p:cNvSpPr/>
          <p:nvPr/>
        </p:nvSpPr>
        <p:spPr>
          <a:xfrm>
            <a:off x="76200" y="891540"/>
            <a:ext cx="70104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600" dirty="0"/>
              <a:t>When clustering completes, a tree called a </a:t>
            </a:r>
            <a:r>
              <a:rPr lang="en-US" sz="1600" dirty="0">
                <a:solidFill>
                  <a:srgbClr val="0070C0"/>
                </a:solidFill>
              </a:rPr>
              <a:t>dendrogram</a:t>
            </a:r>
            <a:r>
              <a:rPr lang="en-US" sz="1600" dirty="0"/>
              <a:t> is generated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A tree that shows how clusters are merged/split hierarchically</a:t>
            </a:r>
          </a:p>
          <a:p>
            <a:pPr marL="342900" indent="-342900">
              <a:buFont typeface="+mj-lt"/>
              <a:buAutoNum type="arabicPeriod"/>
            </a:pPr>
            <a:endParaRPr lang="en-US" sz="1600" dirty="0"/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Each node on the tree is a cluster; each leaf node is a singleton cluster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618E447-7647-4B17-9CEE-DF93D7E09A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2167600"/>
            <a:ext cx="5286912" cy="2487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6728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3A7C3-D539-4B05-AEA4-852A60747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1A070C-3193-4369-8772-524C87799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72BE-1EB1-4D3D-82B3-E7DC2624987E}" type="datetime1">
              <a:rPr lang="en-US" smtClean="0"/>
              <a:t>2/28/19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0CD133-1B58-4A07-AB89-E76F85B057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9EF3B68-52F3-42DF-BBBA-47BBBA33989A}"/>
              </a:ext>
            </a:extLst>
          </p:cNvPr>
          <p:cNvSpPr/>
          <p:nvPr/>
        </p:nvSpPr>
        <p:spPr>
          <a:xfrm>
            <a:off x="76199" y="891540"/>
            <a:ext cx="899464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600" dirty="0"/>
              <a:t>A clustering of the data objects is obtained by cutting the dendrogram at the desired level</a:t>
            </a:r>
          </a:p>
          <a:p>
            <a:pPr marL="342900" indent="-342900">
              <a:buFont typeface="+mj-lt"/>
              <a:buAutoNum type="arabicPeriod"/>
            </a:pPr>
            <a:endParaRPr lang="en-US" sz="1600" dirty="0"/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To divide a data set into a series of distinct clusters, we must select a distance at which the clusters are to be created. Where this </a:t>
            </a:r>
            <a:r>
              <a:rPr lang="en-US" sz="1600" dirty="0">
                <a:solidFill>
                  <a:srgbClr val="0070C0"/>
                </a:solidFill>
              </a:rPr>
              <a:t>distance</a:t>
            </a:r>
            <a:r>
              <a:rPr lang="en-US" sz="1600" dirty="0"/>
              <a:t> intersects with a horizontal line on the tree, a </a:t>
            </a:r>
            <a:r>
              <a:rPr lang="en-US" sz="1600" dirty="0">
                <a:solidFill>
                  <a:srgbClr val="0070C0"/>
                </a:solidFill>
              </a:rPr>
              <a:t>cluster</a:t>
            </a:r>
            <a:r>
              <a:rPr lang="en-US" sz="1600" dirty="0"/>
              <a:t> is formed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DDCA98B-EA67-47B8-9A65-5F87EF95D2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2926" y="2788237"/>
            <a:ext cx="3627348" cy="171601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87A97A7-1E41-47C5-A021-35249A9F74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1785753" y="1198864"/>
            <a:ext cx="1614579" cy="5033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1980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ABA12-7C75-4BE3-9AD8-3B1B7B8E7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04525-CEEF-4C21-9BA9-EDE002E6E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72BE-1EB1-4D3D-82B3-E7DC2624987E}" type="datetime1">
              <a:rPr lang="en-US" smtClean="0"/>
              <a:t>2/28/19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9F9097-E1D0-4375-89CA-F8ADFAD54F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CD153F6-28A3-4693-A825-83F997246C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754" y="985485"/>
            <a:ext cx="5581650" cy="225742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1CFC37CB-A5A9-44A4-89EC-510C30EBC2D3}"/>
              </a:ext>
            </a:extLst>
          </p:cNvPr>
          <p:cNvSpPr/>
          <p:nvPr/>
        </p:nvSpPr>
        <p:spPr>
          <a:xfrm>
            <a:off x="0" y="3384982"/>
            <a:ext cx="884099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Observations are allocated to clusters by drawing a horizontal line through the dendrogram.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Observations that are joined together below the line are in clusters.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In the example below, we have two clusters, one that combines A and B, and a second combining C, D, E, and F.</a:t>
            </a:r>
          </a:p>
        </p:txBody>
      </p:sp>
    </p:spTree>
    <p:extLst>
      <p:ext uri="{BB962C8B-B14F-4D97-AF65-F5344CB8AC3E}">
        <p14:creationId xmlns:p14="http://schemas.microsoft.com/office/powerpoint/2010/main" val="38692731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7A7E98F-C85B-44C2-96C4-5E94A2ECE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Linkage measures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EEF9EF6-58FA-4360-8F37-78F541071F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F5E1BD-1A57-451C-9C4F-03A270008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72BE-1EB1-4D3D-82B3-E7DC2624987E}" type="datetime1">
              <a:rPr lang="en-US" smtClean="0"/>
              <a:t>2/28/19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3EBD0C-2E98-49E9-823B-D158B535100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086600" y="4864100"/>
            <a:ext cx="2057400" cy="274638"/>
          </a:xfrm>
        </p:spPr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4505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4826B-45FF-400C-8026-5D98BE283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BCC543-2732-4536-BA5C-7B38B6CE74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891539"/>
            <a:ext cx="5568287" cy="3971405"/>
          </a:xfrm>
        </p:spPr>
        <p:txBody>
          <a:bodyPr>
            <a:normAutofit/>
          </a:bodyPr>
          <a:lstStyle/>
          <a:p>
            <a:pPr lvl="1"/>
            <a:r>
              <a:rPr lang="en-US" sz="1600" dirty="0"/>
              <a:t>Single link distance is defined as the </a:t>
            </a:r>
            <a:r>
              <a:rPr lang="en-US" sz="1600" dirty="0">
                <a:highlight>
                  <a:srgbClr val="FFFF00"/>
                </a:highlight>
              </a:rPr>
              <a:t>minimum</a:t>
            </a:r>
            <a:r>
              <a:rPr lang="en-US" sz="1600" dirty="0"/>
              <a:t> distance between two points in each cluster.</a:t>
            </a:r>
          </a:p>
          <a:p>
            <a:pPr lvl="1"/>
            <a:endParaRPr lang="en-US" sz="1600" dirty="0"/>
          </a:p>
          <a:p>
            <a:pPr lvl="1"/>
            <a:r>
              <a:rPr lang="en-US" sz="1600" dirty="0"/>
              <a:t>Example: The distance between clusters “r” and “s” to the left is equal to the length of the arrow between their two </a:t>
            </a:r>
            <a:r>
              <a:rPr lang="en-US" sz="1600" dirty="0">
                <a:highlight>
                  <a:srgbClr val="FFFF00"/>
                </a:highlight>
              </a:rPr>
              <a:t>closest</a:t>
            </a:r>
            <a:r>
              <a:rPr lang="en-US" sz="1600" dirty="0"/>
              <a:t> points.</a:t>
            </a:r>
          </a:p>
          <a:p>
            <a:pPr lvl="1"/>
            <a:endParaRPr lang="en-US" sz="1600" dirty="0"/>
          </a:p>
          <a:p>
            <a:pPr lvl="1"/>
            <a:r>
              <a:rPr lang="en-US" sz="1600" dirty="0"/>
              <a:t>Determined by one pair of points, i.e., by </a:t>
            </a:r>
            <a:r>
              <a:rPr lang="en-US" sz="1600" dirty="0">
                <a:highlight>
                  <a:srgbClr val="FFFF00"/>
                </a:highlight>
              </a:rPr>
              <a:t>one link </a:t>
            </a:r>
            <a:r>
              <a:rPr lang="en-US" sz="1600" dirty="0"/>
              <a:t>in the proximity graph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3B421F-009B-4E54-A163-61C01EBE8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72BE-1EB1-4D3D-82B3-E7DC2624987E}" type="datetime1">
              <a:rPr lang="en-US" smtClean="0"/>
              <a:t>2/28/19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F4118D-BF19-45F8-91AB-FA28936E17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C919F31-3F2E-4326-9818-1BA4B7C63A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7939" y="1027998"/>
            <a:ext cx="2795363" cy="2240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4319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4826B-45FF-400C-8026-5D98BE283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3B421F-009B-4E54-A163-61C01EBE8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72BE-1EB1-4D3D-82B3-E7DC2624987E}" type="datetime1">
              <a:rPr lang="en-US" smtClean="0"/>
              <a:t>2/28/19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F4118D-BF19-45F8-91AB-FA28936E17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3A39D67-679C-433A-B491-3C68A7E41C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773" y="1186045"/>
            <a:ext cx="3994071" cy="145611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2288039-0FFE-4328-BEDD-A6B99A4AC90F}"/>
              </a:ext>
            </a:extLst>
          </p:cNvPr>
          <p:cNvSpPr/>
          <p:nvPr/>
        </p:nvSpPr>
        <p:spPr>
          <a:xfrm>
            <a:off x="141201" y="2622683"/>
            <a:ext cx="892091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5 observations:  A, B, C, D, and 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Each observation is measured over 5 variables: </a:t>
            </a:r>
            <a:r>
              <a:rPr lang="en-US" sz="1600" i="1" dirty="0">
                <a:solidFill>
                  <a:srgbClr val="0070C0"/>
                </a:solidFill>
              </a:rPr>
              <a:t>percentage body fat, weight, height, chest, and abdomen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First step - each observation is treated as a single cluster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next step is to compute a distance between each of these single-observation clusters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the Euclidean distance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70C0"/>
                </a:solidFill>
              </a:rPr>
              <a:t>single linkage </a:t>
            </a:r>
            <a:r>
              <a:rPr lang="en-US" sz="1600" dirty="0"/>
              <a:t>agglomerative hierarchical clustering method joins pairs of clusters together based on the </a:t>
            </a:r>
            <a:r>
              <a:rPr lang="en-US" sz="1600" dirty="0">
                <a:solidFill>
                  <a:srgbClr val="0070C0"/>
                </a:solidFill>
              </a:rPr>
              <a:t>shortest distance </a:t>
            </a:r>
            <a:r>
              <a:rPr lang="en-US" sz="1600" dirty="0"/>
              <a:t>between two groups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CE44105-6389-47B0-8DA4-9094B58E4B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9929" y="1205518"/>
            <a:ext cx="3994071" cy="1452924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3EE163DE-3EC0-4729-ACDC-F78CF891B155}"/>
              </a:ext>
            </a:extLst>
          </p:cNvPr>
          <p:cNvSpPr/>
          <p:nvPr/>
        </p:nvSpPr>
        <p:spPr>
          <a:xfrm>
            <a:off x="5096689" y="965758"/>
            <a:ext cx="126028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highlight>
                  <a:srgbClr val="FFFF00"/>
                </a:highlight>
              </a:rPr>
              <a:t>Normalized Data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EF6B7B2-884E-4965-84D5-36E5A6FDF8A2}"/>
              </a:ext>
            </a:extLst>
          </p:cNvPr>
          <p:cNvSpPr/>
          <p:nvPr/>
        </p:nvSpPr>
        <p:spPr>
          <a:xfrm>
            <a:off x="112243" y="927307"/>
            <a:ext cx="102303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highlight>
                  <a:srgbClr val="FFFF00"/>
                </a:highlight>
              </a:rPr>
              <a:t>Original Data</a:t>
            </a:r>
          </a:p>
        </p:txBody>
      </p:sp>
      <p:sp>
        <p:nvSpPr>
          <p:cNvPr id="16" name="Callout: Line with Border and Accent Bar 15">
            <a:extLst>
              <a:ext uri="{FF2B5EF4-FFF2-40B4-BE49-F238E27FC236}">
                <a16:creationId xmlns:a16="http://schemas.microsoft.com/office/drawing/2014/main" id="{3D97CB5E-D439-44EA-966D-0AA84C9519CB}"/>
              </a:ext>
            </a:extLst>
          </p:cNvPr>
          <p:cNvSpPr/>
          <p:nvPr/>
        </p:nvSpPr>
        <p:spPr>
          <a:xfrm>
            <a:off x="5213445" y="4216193"/>
            <a:ext cx="3821373" cy="553700"/>
          </a:xfrm>
          <a:prstGeom prst="accentBorderCallout1">
            <a:avLst>
              <a:gd name="adj1" fmla="val 18750"/>
              <a:gd name="adj2" fmla="val -8333"/>
              <a:gd name="adj3" fmla="val -26763"/>
              <a:gd name="adj4" fmla="val -101012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/>
              <a:t>In practice, the single linkage approach is the </a:t>
            </a:r>
            <a:r>
              <a:rPr lang="en-US" sz="1400" dirty="0">
                <a:solidFill>
                  <a:srgbClr val="FF0000"/>
                </a:solidFill>
              </a:rPr>
              <a:t>least frequently used</a:t>
            </a:r>
            <a:r>
              <a:rPr lang="en-US" sz="1400" dirty="0"/>
              <a:t> joining method</a:t>
            </a:r>
          </a:p>
        </p:txBody>
      </p:sp>
    </p:spTree>
    <p:extLst>
      <p:ext uri="{BB962C8B-B14F-4D97-AF65-F5344CB8AC3E}">
        <p14:creationId xmlns:p14="http://schemas.microsoft.com/office/powerpoint/2010/main" val="1304512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4826B-45FF-400C-8026-5D98BE283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Distance matrix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3B421F-009B-4E54-A163-61C01EBE8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72BE-1EB1-4D3D-82B3-E7DC2624987E}" type="datetime1">
              <a:rPr lang="en-US" smtClean="0"/>
              <a:t>2/28/19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F4118D-BF19-45F8-91AB-FA28936E17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6F92BC8-4561-4117-88DE-190EBABC7A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696" y="999352"/>
            <a:ext cx="3709598" cy="151183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1D3A6CE-F695-4FEA-87BE-99DE01F06C69}"/>
              </a:ext>
            </a:extLst>
          </p:cNvPr>
          <p:cNvSpPr/>
          <p:nvPr/>
        </p:nvSpPr>
        <p:spPr>
          <a:xfrm>
            <a:off x="3846295" y="999352"/>
            <a:ext cx="525226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Since the distance between {D} and {E} is the </a:t>
            </a:r>
            <a:r>
              <a:rPr lang="en-US" sz="1400" dirty="0">
                <a:highlight>
                  <a:srgbClr val="FFFF00"/>
                </a:highlight>
              </a:rPr>
              <a:t>smallest</a:t>
            </a:r>
            <a:r>
              <a:rPr lang="en-US" sz="1400" dirty="0"/>
              <a:t>, these single observation clusters are the first to be combined into a single group {D, E}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 </a:t>
            </a:r>
            <a:r>
              <a:rPr lang="en-US" sz="1400" dirty="0">
                <a:highlight>
                  <a:srgbClr val="FFFF00"/>
                </a:highlight>
              </a:rPr>
              <a:t>new distance </a:t>
            </a:r>
            <a:r>
              <a:rPr lang="en-US" sz="1400" dirty="0"/>
              <a:t>matrix is calculated for the 4 remaining clusters: {A},  {B},  {C} and {D, E}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30B1F40-A5C7-44AA-8DE7-FAC17A8CF6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53" y="2940239"/>
            <a:ext cx="3742741" cy="1345157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7D69DEA-D8EA-48D3-B42F-BF37A47DF273}"/>
              </a:ext>
            </a:extLst>
          </p:cNvPr>
          <p:cNvCxnSpPr>
            <a:cxnSpLocks/>
          </p:cNvCxnSpPr>
          <p:nvPr/>
        </p:nvCxnSpPr>
        <p:spPr>
          <a:xfrm>
            <a:off x="1906684" y="2571750"/>
            <a:ext cx="1" cy="3079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B0178309-46C6-49AB-B56C-ADEAD68D08E9}"/>
              </a:ext>
            </a:extLst>
          </p:cNvPr>
          <p:cNvSpPr/>
          <p:nvPr/>
        </p:nvSpPr>
        <p:spPr>
          <a:xfrm>
            <a:off x="3846293" y="2940239"/>
            <a:ext cx="5194154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In determining the distance between the new cluster {D, E} and the other clusters, the </a:t>
            </a:r>
            <a:r>
              <a:rPr lang="en-US" sz="1400" dirty="0">
                <a:highlight>
                  <a:srgbClr val="FFFF00"/>
                </a:highlight>
              </a:rPr>
              <a:t>shortest distance </a:t>
            </a:r>
            <a:r>
              <a:rPr lang="en-US" sz="1400" dirty="0"/>
              <a:t>is selected. </a:t>
            </a:r>
          </a:p>
          <a:p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For example, distance between {B} and {D, E}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the distance between {B} and {D} is 1.768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the distance between {B} and {E}  is 1.022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hence the distance between {B} and {D, E}  is the smallest distance, or 1.022.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00F32530-51E1-47BD-9C88-6FB41B6EAD1D}"/>
                  </a:ext>
                </a:extLst>
              </p14:cNvPr>
              <p14:cNvContentPartPr/>
              <p14:nvPr/>
            </p14:nvContentPartPr>
            <p14:xfrm>
              <a:off x="3418635" y="2054026"/>
              <a:ext cx="327960" cy="4140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00F32530-51E1-47BD-9C88-6FB41B6EAD1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382635" y="1982026"/>
                <a:ext cx="399600" cy="18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07465C2E-A075-4B6A-BC81-656FE73C9A64}"/>
                  </a:ext>
                </a:extLst>
              </p14:cNvPr>
              <p14:cNvContentPartPr/>
              <p14:nvPr/>
            </p14:nvContentPartPr>
            <p14:xfrm>
              <a:off x="3343755" y="3637306"/>
              <a:ext cx="355320" cy="2052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07465C2E-A075-4B6A-BC81-656FE73C9A6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307755" y="3565306"/>
                <a:ext cx="426960" cy="16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4FADFD41-4674-4860-897D-6EACE32F42ED}"/>
                  </a:ext>
                </a:extLst>
              </p14:cNvPr>
              <p14:cNvContentPartPr/>
              <p14:nvPr/>
            </p14:nvContentPartPr>
            <p14:xfrm>
              <a:off x="2524755" y="3466666"/>
              <a:ext cx="36900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4FADFD41-4674-4860-897D-6EACE32F42E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488755" y="3394666"/>
                <a:ext cx="44064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B264ECC0-1A3B-461A-B629-8327BCE743C4}"/>
                  </a:ext>
                </a:extLst>
              </p14:cNvPr>
              <p14:cNvContentPartPr/>
              <p14:nvPr/>
            </p14:nvContentPartPr>
            <p14:xfrm>
              <a:off x="3295875" y="1992466"/>
              <a:ext cx="360" cy="10980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B264ECC0-1A3B-461A-B629-8327BCE743C4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289755" y="1986346"/>
                <a:ext cx="12600" cy="12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06728B5B-6DDC-490B-AF2D-32F0ECF5718B}"/>
                  </a:ext>
                </a:extLst>
              </p14:cNvPr>
              <p14:cNvContentPartPr/>
              <p14:nvPr/>
            </p14:nvContentPartPr>
            <p14:xfrm>
              <a:off x="2913555" y="3364066"/>
              <a:ext cx="157680" cy="15048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06728B5B-6DDC-490B-AF2D-32F0ECF5718B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907435" y="3357946"/>
                <a:ext cx="169920" cy="162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83229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EBC8A-2F0C-446D-9D4B-FDCF82AFD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dendrogram construction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2AA8C6F-8F2D-4F1C-A914-480A18BC98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47790" y="996939"/>
            <a:ext cx="3707500" cy="2087416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DA0AE4-95EF-4B10-B955-D05FFA4CC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72BE-1EB1-4D3D-82B3-E7DC2624987E}" type="datetime1">
              <a:rPr lang="en-US" smtClean="0"/>
              <a:t>2/28/19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30ABB6-3466-41BC-A905-64F6165DA4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EB73725-6B91-4873-87CE-1BD1EDB94B3A}"/>
              </a:ext>
            </a:extLst>
          </p:cNvPr>
          <p:cNvSpPr/>
          <p:nvPr/>
        </p:nvSpPr>
        <p:spPr>
          <a:xfrm>
            <a:off x="88710" y="990768"/>
            <a:ext cx="6298442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{D} and {E} initially combined,  2 observations are joined at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horizontal axes represent the distances at which the joining takes place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vertical line joining the 2 observations is at a distance of 0.857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Next, clusters {A} and {C} are combined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 new distance matrix is computed containing distances between the 3 remaining groups: {B}, {D,  E} and {A, C}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1C2B7BF-FAE1-4609-82B5-A165002C55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4190" y="3312326"/>
            <a:ext cx="4991100" cy="146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4587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EBC8A-2F0C-446D-9D4B-FDCF82AFD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dendrogram construction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DA0AE4-95EF-4B10-B955-D05FFA4CC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72BE-1EB1-4D3D-82B3-E7DC2624987E}" type="datetime1">
              <a:rPr lang="en-US" smtClean="0"/>
              <a:t>2/28/19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30ABB6-3466-41BC-A905-64F6165DA4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B2AF5B08-0728-494C-A6D1-E973B9B154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88567" y="990768"/>
            <a:ext cx="3655433" cy="197981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EB73725-6B91-4873-87CE-1BD1EDB94B3A}"/>
              </a:ext>
            </a:extLst>
          </p:cNvPr>
          <p:cNvSpPr/>
          <p:nvPr/>
        </p:nvSpPr>
        <p:spPr>
          <a:xfrm>
            <a:off x="88710" y="990768"/>
            <a:ext cx="6796586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{A} and {C} combined,  2 observations are joined at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vertical line joining the 2 observations is at a distance of 0.871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Next, clusters {A, C} and {D,  E} are combined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distance matrix for the remaining 2 groups, {B} and {A, C, D, E}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E9783B4-8481-4E07-A43B-30806F8FFD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3217" y="3370349"/>
            <a:ext cx="4791075" cy="12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625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3CAC5-D11B-4CAF-B357-A7AA535E5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it is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EE8138-AF43-4731-8000-03AB35139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72BE-1EB1-4D3D-82B3-E7DC2624987E}" type="datetime1">
              <a:rPr lang="en-US" smtClean="0"/>
              <a:t>2/28/19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D6B07E-B633-4AEE-B22C-B0D491AD7E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700981D-8D8B-40D1-98D6-1E3F18D95858}"/>
              </a:ext>
            </a:extLst>
          </p:cNvPr>
          <p:cNvSpPr/>
          <p:nvPr/>
        </p:nvSpPr>
        <p:spPr>
          <a:xfrm>
            <a:off x="139804" y="896183"/>
            <a:ext cx="8896619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70C0"/>
                </a:solidFill>
              </a:rPr>
              <a:t>Hierarchical</a:t>
            </a:r>
            <a:r>
              <a:rPr lang="en-US" sz="1600" dirty="0"/>
              <a:t> clustering is a type of </a:t>
            </a:r>
            <a:r>
              <a:rPr lang="en-US" sz="1600" dirty="0">
                <a:solidFill>
                  <a:srgbClr val="0070C0"/>
                </a:solidFill>
              </a:rPr>
              <a:t>unsupervised</a:t>
            </a:r>
            <a:r>
              <a:rPr lang="en-US" sz="1600" dirty="0"/>
              <a:t> machine learning algorithm used to cluster unlabeled data points.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Like </a:t>
            </a:r>
            <a:r>
              <a:rPr lang="en-US" sz="1600" dirty="0">
                <a:solidFill>
                  <a:srgbClr val="0070C0"/>
                </a:solidFill>
              </a:rPr>
              <a:t>K-means clustering</a:t>
            </a:r>
            <a:r>
              <a:rPr lang="en-US" sz="1600" dirty="0"/>
              <a:t>, </a:t>
            </a:r>
            <a:r>
              <a:rPr lang="en-US" sz="1600" dirty="0">
                <a:solidFill>
                  <a:srgbClr val="0070C0"/>
                </a:solidFill>
              </a:rPr>
              <a:t>hierarchical</a:t>
            </a:r>
            <a:r>
              <a:rPr lang="en-US" sz="1600" dirty="0"/>
              <a:t> clustering also groups together the data points with similar characteristics.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In some cases the result of hierarchical and K-Means clustering can be similar.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One of the </a:t>
            </a:r>
            <a:r>
              <a:rPr lang="en-US" sz="1600" dirty="0">
                <a:highlight>
                  <a:srgbClr val="FFFF00"/>
                </a:highlight>
              </a:rPr>
              <a:t>benefits</a:t>
            </a:r>
            <a:r>
              <a:rPr lang="en-US" sz="1600" dirty="0"/>
              <a:t> of hierarchical clustering is that you </a:t>
            </a:r>
            <a:r>
              <a:rPr lang="en-US" sz="1600" dirty="0">
                <a:highlight>
                  <a:srgbClr val="FFFF00"/>
                </a:highlight>
              </a:rPr>
              <a:t>don't need to already know the number of clusters k</a:t>
            </a:r>
            <a:r>
              <a:rPr lang="en-US" sz="1600" dirty="0"/>
              <a:t> in your data in advance.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implementation of hierarchical clustering is provided in the </a:t>
            </a:r>
            <a:r>
              <a:rPr lang="en-US" sz="1600" dirty="0">
                <a:solidFill>
                  <a:srgbClr val="0070C0"/>
                </a:solidFill>
              </a:rPr>
              <a:t>SciPy</a:t>
            </a:r>
            <a:r>
              <a:rPr lang="en-US" sz="1600" dirty="0"/>
              <a:t> package.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1" dirty="0">
                <a:solidFill>
                  <a:srgbClr val="FF0000"/>
                </a:solidFill>
              </a:rPr>
              <a:t>Sadly, there doesn't seem to be much documentation on how to actually use </a:t>
            </a:r>
            <a:r>
              <a:rPr lang="en-US" sz="1600" i="1" dirty="0" err="1">
                <a:solidFill>
                  <a:srgbClr val="0070C0"/>
                </a:solidFill>
              </a:rPr>
              <a:t>scipy's</a:t>
            </a:r>
            <a:r>
              <a:rPr lang="en-US" sz="1600" i="1" dirty="0">
                <a:solidFill>
                  <a:srgbClr val="FF0000"/>
                </a:solidFill>
              </a:rPr>
              <a:t> hierarchical clustering, </a:t>
            </a:r>
            <a:r>
              <a:rPr lang="en-US" sz="1600" i="1" dirty="0"/>
              <a:t>recent version of scikit learn does include hierarchical clustering 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8494387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EBC8A-2F0C-446D-9D4B-FDCF82AFD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dendrogram construction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DA0AE4-95EF-4B10-B955-D05FFA4CC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72BE-1EB1-4D3D-82B3-E7DC2624987E}" type="datetime1">
              <a:rPr lang="en-US" smtClean="0"/>
              <a:t>2/28/19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30ABB6-3466-41BC-A905-64F6165DA4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EB73725-6B91-4873-87CE-1BD1EDB94B3A}"/>
              </a:ext>
            </a:extLst>
          </p:cNvPr>
          <p:cNvSpPr/>
          <p:nvPr/>
        </p:nvSpPr>
        <p:spPr>
          <a:xfrm>
            <a:off x="88710" y="990768"/>
            <a:ext cx="6796586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{A, C} and {D,  E}  combined,  2 clusters are joined at 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vertical line joining the 2 clusters is at a distance of 0.941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distance matrix for the remaining 2 groups, {B} and {A, C, D, E}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E9783B4-8481-4E07-A43B-30806F8FFD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3217" y="3370349"/>
            <a:ext cx="4791075" cy="1247775"/>
          </a:xfrm>
          <a:prstGeom prst="rect">
            <a:avLst/>
          </a:prstGeo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6C7E845-7EB5-4FE0-9F1E-7EC5F1F62E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430929" y="990768"/>
            <a:ext cx="3623363" cy="1982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0397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EBC8A-2F0C-446D-9D4B-FDCF82AFD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dendrogram construction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DA0AE4-95EF-4B10-B955-D05FFA4CC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72BE-1EB1-4D3D-82B3-E7DC2624987E}" type="datetime1">
              <a:rPr lang="en-US" smtClean="0"/>
              <a:t>2/28/19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30ABB6-3466-41BC-A905-64F6165DA4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5BA7EE7-2AB6-426C-8521-372077D711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28069" y="928387"/>
            <a:ext cx="4125267" cy="212188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EB73725-6B91-4873-87CE-1BD1EDB94B3A}"/>
              </a:ext>
            </a:extLst>
          </p:cNvPr>
          <p:cNvSpPr/>
          <p:nvPr/>
        </p:nvSpPr>
        <p:spPr>
          <a:xfrm>
            <a:off x="88710" y="990768"/>
            <a:ext cx="6796586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Groups {B} and {A,C,D,E}  combined,  2 clusters are joined at 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vertical line joining the 2 clusters is at a distance of 1.022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distance matrix for the remaining 2 groups, {B} and {A, C, D, E}</a:t>
            </a:r>
          </a:p>
        </p:txBody>
      </p:sp>
    </p:spTree>
    <p:extLst>
      <p:ext uri="{BB962C8B-B14F-4D97-AF65-F5344CB8AC3E}">
        <p14:creationId xmlns:p14="http://schemas.microsoft.com/office/powerpoint/2010/main" val="34821329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4826B-45FF-400C-8026-5D98BE283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link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3B421F-009B-4E54-A163-61C01EBE8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72BE-1EB1-4D3D-82B3-E7DC2624987E}" type="datetime1">
              <a:rPr lang="en-US" smtClean="0"/>
              <a:t>2/28/19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F4118D-BF19-45F8-91AB-FA28936E17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22</a:t>
            </a:fld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102AE7A-C7BD-4BA9-BC7B-C28E95AB5B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4979145"/>
              </p:ext>
            </p:extLst>
          </p:nvPr>
        </p:nvGraphicFramePr>
        <p:xfrm>
          <a:off x="158620" y="1018149"/>
          <a:ext cx="8726073" cy="1786465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4363889">
                  <a:extLst>
                    <a:ext uri="{9D8B030D-6E8A-4147-A177-3AD203B41FA5}">
                      <a16:colId xmlns:a16="http://schemas.microsoft.com/office/drawing/2014/main" val="1905068079"/>
                    </a:ext>
                  </a:extLst>
                </a:gridCol>
                <a:gridCol w="4362184">
                  <a:extLst>
                    <a:ext uri="{9D8B030D-6E8A-4147-A177-3AD203B41FA5}">
                      <a16:colId xmlns:a16="http://schemas.microsoft.com/office/drawing/2014/main" val="1908774761"/>
                    </a:ext>
                  </a:extLst>
                </a:gridCol>
              </a:tblGrid>
              <a:tr h="481225">
                <a:tc>
                  <a:txBody>
                    <a:bodyPr/>
                    <a:lstStyle/>
                    <a:p>
                      <a:r>
                        <a:rPr lang="en-US" sz="135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Advantages 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Disadvantages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9411594"/>
                  </a:ext>
                </a:extLst>
              </a:tr>
              <a:tr h="652620">
                <a:tc>
                  <a:txBody>
                    <a:bodyPr/>
                    <a:lstStyle/>
                    <a:p>
                      <a:r>
                        <a:rPr lang="en-US" dirty="0"/>
                        <a:t>Can handle non-elliptical shapes. (long and tubular)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Sensitive to outliers and noise.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4202896"/>
                  </a:ext>
                </a:extLst>
              </a:tr>
              <a:tr h="652620">
                <a:tc>
                  <a:txBody>
                    <a:bodyPr/>
                    <a:lstStyle/>
                    <a:p>
                      <a:r>
                        <a:rPr lang="en-US" dirty="0"/>
                        <a:t>Produces long, elongated clusters.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1543746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BF92F334-8D33-460B-9DDF-0C946FA10A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325" y="2940891"/>
            <a:ext cx="4296691" cy="1453713"/>
          </a:xfrm>
          <a:prstGeom prst="rect">
            <a:avLst/>
          </a:prstGeom>
          <a:solidFill>
            <a:schemeClr val="accent2"/>
          </a:solidFill>
        </p:spPr>
      </p:pic>
    </p:spTree>
    <p:extLst>
      <p:ext uri="{BB962C8B-B14F-4D97-AF65-F5344CB8AC3E}">
        <p14:creationId xmlns:p14="http://schemas.microsoft.com/office/powerpoint/2010/main" val="10685441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4826B-45FF-400C-8026-5D98BE283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Complete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BCC543-2732-4536-BA5C-7B38B6CE74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91539"/>
            <a:ext cx="6080078" cy="3971405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Complete link distance is defined as the </a:t>
            </a:r>
            <a:r>
              <a:rPr lang="en-US" sz="1600" dirty="0">
                <a:solidFill>
                  <a:schemeClr val="tx1"/>
                </a:solidFill>
                <a:highlight>
                  <a:srgbClr val="FFFF00"/>
                </a:highlight>
              </a:rPr>
              <a:t>maximum</a:t>
            </a:r>
            <a:r>
              <a:rPr lang="en-US" sz="1600" dirty="0">
                <a:solidFill>
                  <a:schemeClr val="tx1"/>
                </a:solidFill>
              </a:rPr>
              <a:t> distance between two points in each cluster.</a:t>
            </a:r>
          </a:p>
          <a:p>
            <a:pPr lvl="1"/>
            <a:r>
              <a:rPr lang="en-US" sz="1600" dirty="0">
                <a:solidFill>
                  <a:schemeClr val="tx1"/>
                </a:solidFill>
              </a:rPr>
              <a:t>Example: the distance between clusters “r” and “s” to the left is equal to the length of the arrow between their two </a:t>
            </a:r>
            <a:r>
              <a:rPr lang="en-US" sz="1600" dirty="0">
                <a:solidFill>
                  <a:schemeClr val="tx1"/>
                </a:solidFill>
                <a:highlight>
                  <a:srgbClr val="FFFF00"/>
                </a:highlight>
              </a:rPr>
              <a:t>furthest</a:t>
            </a:r>
            <a:r>
              <a:rPr lang="en-US" sz="1600" dirty="0">
                <a:solidFill>
                  <a:schemeClr val="tx1"/>
                </a:solidFill>
              </a:rPr>
              <a:t> points.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3B421F-009B-4E54-A163-61C01EBE8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72BE-1EB1-4D3D-82B3-E7DC2624987E}" type="datetime1">
              <a:rPr lang="en-US" smtClean="0"/>
              <a:t>2/28/19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F4118D-BF19-45F8-91AB-FA28936E17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4F73053-938B-4F3F-A6D5-28FA71B170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4312" y="1043971"/>
            <a:ext cx="2486025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7261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4826B-45FF-400C-8026-5D98BE283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Distance matrix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3B421F-009B-4E54-A163-61C01EBE8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72BE-1EB1-4D3D-82B3-E7DC2624987E}" type="datetime1">
              <a:rPr lang="en-US" smtClean="0"/>
              <a:t>2/28/19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F4118D-BF19-45F8-91AB-FA28936E17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6F92BC8-4561-4117-88DE-190EBABC7A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696" y="999352"/>
            <a:ext cx="3709598" cy="151183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1D3A6CE-F695-4FEA-87BE-99DE01F06C69}"/>
              </a:ext>
            </a:extLst>
          </p:cNvPr>
          <p:cNvSpPr/>
          <p:nvPr/>
        </p:nvSpPr>
        <p:spPr>
          <a:xfrm>
            <a:off x="3846295" y="999352"/>
            <a:ext cx="5161010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1</a:t>
            </a:r>
            <a:r>
              <a:rPr lang="en-US" sz="1400" baseline="30000" dirty="0"/>
              <a:t>st</a:t>
            </a:r>
            <a:r>
              <a:rPr lang="en-US" sz="1400" dirty="0"/>
              <a:t> step is similar to </a:t>
            </a:r>
            <a:r>
              <a:rPr lang="en-US" sz="1400" dirty="0">
                <a:solidFill>
                  <a:srgbClr val="0070C0"/>
                </a:solidFill>
              </a:rPr>
              <a:t>single linkage </a:t>
            </a:r>
            <a:r>
              <a:rPr lang="en-US" sz="1400" dirty="0"/>
              <a:t>method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Since the distance between {D} and {E} is the </a:t>
            </a:r>
            <a:r>
              <a:rPr lang="en-US" sz="1400" dirty="0">
                <a:highlight>
                  <a:srgbClr val="FFFF00"/>
                </a:highlight>
              </a:rPr>
              <a:t>smallest</a:t>
            </a:r>
            <a:r>
              <a:rPr lang="en-US" sz="1400" dirty="0"/>
              <a:t>, these single observation clusters are the first to be combined into a single group {D, E}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 </a:t>
            </a:r>
            <a:r>
              <a:rPr lang="en-US" sz="1400" dirty="0">
                <a:highlight>
                  <a:srgbClr val="FFFF00"/>
                </a:highlight>
              </a:rPr>
              <a:t>new distance </a:t>
            </a:r>
            <a:r>
              <a:rPr lang="en-US" sz="1400" dirty="0"/>
              <a:t>matrix is calculated for the 4 remaining clusters: {A},  {B},  {C} and {D, E}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7D69DEA-D8EA-48D3-B42F-BF37A47DF273}"/>
              </a:ext>
            </a:extLst>
          </p:cNvPr>
          <p:cNvCxnSpPr>
            <a:cxnSpLocks/>
          </p:cNvCxnSpPr>
          <p:nvPr/>
        </p:nvCxnSpPr>
        <p:spPr>
          <a:xfrm>
            <a:off x="1906684" y="2571750"/>
            <a:ext cx="1" cy="3079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B0178309-46C6-49AB-B56C-ADEAD68D08E9}"/>
              </a:ext>
            </a:extLst>
          </p:cNvPr>
          <p:cNvSpPr/>
          <p:nvPr/>
        </p:nvSpPr>
        <p:spPr>
          <a:xfrm>
            <a:off x="3846293" y="2940239"/>
            <a:ext cx="5161009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In determining the distance between the new cluster {D, E} and the other clusters, the </a:t>
            </a:r>
            <a:r>
              <a:rPr lang="en-US" sz="1400" dirty="0">
                <a:highlight>
                  <a:srgbClr val="FFFF00"/>
                </a:highlight>
              </a:rPr>
              <a:t>maximum distance </a:t>
            </a:r>
            <a:r>
              <a:rPr lang="en-US" sz="1400" dirty="0"/>
              <a:t>is selected. </a:t>
            </a:r>
          </a:p>
          <a:p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For example, distance between {A} and {D, E}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the distance between {A} and {D} is 1.036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the distance between {B} and {E}  is 1.547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hence the distance between {A} and {D, E}  is the MAXIMUM distance, or 1.547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00F32530-51E1-47BD-9C88-6FB41B6EAD1D}"/>
                  </a:ext>
                </a:extLst>
              </p14:cNvPr>
              <p14:cNvContentPartPr/>
              <p14:nvPr/>
            </p14:nvContentPartPr>
            <p14:xfrm>
              <a:off x="3418635" y="2054026"/>
              <a:ext cx="327960" cy="4140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00F32530-51E1-47BD-9C88-6FB41B6EAD1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82635" y="1982026"/>
                <a:ext cx="399600" cy="18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B264ECC0-1A3B-461A-B629-8327BCE743C4}"/>
                  </a:ext>
                </a:extLst>
              </p14:cNvPr>
              <p14:cNvContentPartPr/>
              <p14:nvPr/>
            </p14:nvContentPartPr>
            <p14:xfrm>
              <a:off x="3295875" y="1992466"/>
              <a:ext cx="360" cy="10980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B264ECC0-1A3B-461A-B629-8327BCE743C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289755" y="1986346"/>
                <a:ext cx="12600" cy="122040"/>
              </a:xfrm>
              <a:prstGeom prst="rect">
                <a:avLst/>
              </a:prstGeom>
            </p:spPr>
          </p:pic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8427314E-16E4-4D72-903E-76ABBA3ED76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6696" y="3000073"/>
            <a:ext cx="3793283" cy="136500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07465C2E-A075-4B6A-BC81-656FE73C9A64}"/>
                  </a:ext>
                </a:extLst>
              </p14:cNvPr>
              <p14:cNvContentPartPr/>
              <p14:nvPr/>
            </p14:nvContentPartPr>
            <p14:xfrm>
              <a:off x="3490973" y="3481416"/>
              <a:ext cx="355320" cy="2052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07465C2E-A075-4B6A-BC81-656FE73C9A6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454973" y="3409416"/>
                <a:ext cx="426960" cy="16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4FADFD41-4674-4860-897D-6EACE32F42ED}"/>
                  </a:ext>
                </a:extLst>
              </p14:cNvPr>
              <p14:cNvContentPartPr/>
              <p14:nvPr/>
            </p14:nvContentPartPr>
            <p14:xfrm>
              <a:off x="2648869" y="3507824"/>
              <a:ext cx="36900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4FADFD41-4674-4860-897D-6EACE32F42ED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612869" y="3435824"/>
                <a:ext cx="44064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06728B5B-6DDC-490B-AF2D-32F0ECF5718B}"/>
                  </a:ext>
                </a:extLst>
              </p14:cNvPr>
              <p14:cNvContentPartPr/>
              <p14:nvPr/>
            </p14:nvContentPartPr>
            <p14:xfrm>
              <a:off x="3076793" y="3406176"/>
              <a:ext cx="157680" cy="15048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06728B5B-6DDC-490B-AF2D-32F0ECF5718B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070673" y="3400056"/>
                <a:ext cx="169920" cy="162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966124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EBC8A-2F0C-446D-9D4B-FDCF82AFD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dendrogram construction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2AA8C6F-8F2D-4F1C-A914-480A18BC98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42991" y="996939"/>
            <a:ext cx="3012299" cy="16960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DA0AE4-95EF-4B10-B955-D05FFA4CC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72BE-1EB1-4D3D-82B3-E7DC2624987E}" type="datetime1">
              <a:rPr lang="en-US" smtClean="0"/>
              <a:t>2/28/19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30ABB6-3466-41BC-A905-64F6165DA4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EB73725-6B91-4873-87CE-1BD1EDB94B3A}"/>
              </a:ext>
            </a:extLst>
          </p:cNvPr>
          <p:cNvSpPr/>
          <p:nvPr/>
        </p:nvSpPr>
        <p:spPr>
          <a:xfrm>
            <a:off x="88710" y="990768"/>
            <a:ext cx="629844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{D} and {E} initially combined,  2 observations are joined at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horizontal axes represent the distances at which the joining takes place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vertical line joining the 2 observations is at a distance of 0.857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Next, clusters {A} and {C} are combined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 new distance matrix is computed containing distances between the 3 remaining groups: {B}, {D,  E} and {A, C}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C58638E-A8C6-4DC0-AFDB-93909190B0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068" y="3029914"/>
            <a:ext cx="4248650" cy="125583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C9C5AB8-C46A-4C73-91B6-9C4229B8B5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0367" y="3029914"/>
            <a:ext cx="4509536" cy="1255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8409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4826B-45FF-400C-8026-5D98BE283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Complete link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3B421F-009B-4E54-A163-61C01EBE8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72BE-1EB1-4D3D-82B3-E7DC2624987E}" type="datetime1">
              <a:rPr lang="en-US" smtClean="0"/>
              <a:t>2/28/19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F4118D-BF19-45F8-91AB-FA28936E17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26</a:t>
            </a:fld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102AE7A-C7BD-4BA9-BC7B-C28E95AB5B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9457858"/>
              </p:ext>
            </p:extLst>
          </p:nvPr>
        </p:nvGraphicFramePr>
        <p:xfrm>
          <a:off x="167150" y="989330"/>
          <a:ext cx="8765310" cy="111252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4382655">
                  <a:extLst>
                    <a:ext uri="{9D8B030D-6E8A-4147-A177-3AD203B41FA5}">
                      <a16:colId xmlns:a16="http://schemas.microsoft.com/office/drawing/2014/main" val="1905068079"/>
                    </a:ext>
                  </a:extLst>
                </a:gridCol>
                <a:gridCol w="4382655">
                  <a:extLst>
                    <a:ext uri="{9D8B030D-6E8A-4147-A177-3AD203B41FA5}">
                      <a16:colId xmlns:a16="http://schemas.microsoft.com/office/drawing/2014/main" val="19087747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35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Advantages 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Disadvantages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9411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Produces more balanced clusters (with equal diameter).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Small clusters are merged with large ones.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4202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Less susceptible to noise.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1543746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5426757F-6184-486D-8BE5-AACB2F9FC3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150" y="2301533"/>
            <a:ext cx="4698277" cy="2331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4870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4826B-45FF-400C-8026-5D98BE283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 link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BCC543-2732-4536-BA5C-7B38B6CE74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91539"/>
            <a:ext cx="4015740" cy="3971405"/>
          </a:xfrm>
        </p:spPr>
        <p:txBody>
          <a:bodyPr/>
          <a:lstStyle/>
          <a:p>
            <a:pPr lvl="1"/>
            <a:r>
              <a:rPr lang="en-US" dirty="0">
                <a:solidFill>
                  <a:schemeClr val="tx1"/>
                </a:solidFill>
              </a:rPr>
              <a:t>the 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</a:rPr>
              <a:t>average</a:t>
            </a:r>
            <a:r>
              <a:rPr lang="en-US" dirty="0">
                <a:solidFill>
                  <a:schemeClr val="tx1"/>
                </a:solidFill>
              </a:rPr>
              <a:t> distance between each point in one cluster to every point in the other cluster.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Example the distance between clusters “r” and “s” to the left is equal to the average length each arrow between connecting the points of one cluster to the other.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3B421F-009B-4E54-A163-61C01EBE8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72BE-1EB1-4D3D-82B3-E7DC2624987E}" type="datetime1">
              <a:rPr lang="en-US" smtClean="0"/>
              <a:t>2/28/19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F4118D-BF19-45F8-91AB-FA28936E17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27</a:t>
            </a:fld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102AE7A-C7BD-4BA9-BC7B-C28E95AB5B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9171227"/>
              </p:ext>
            </p:extLst>
          </p:nvPr>
        </p:nvGraphicFramePr>
        <p:xfrm>
          <a:off x="126206" y="3051666"/>
          <a:ext cx="3763328" cy="87376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1881664">
                  <a:extLst>
                    <a:ext uri="{9D8B030D-6E8A-4147-A177-3AD203B41FA5}">
                      <a16:colId xmlns:a16="http://schemas.microsoft.com/office/drawing/2014/main" val="1905068079"/>
                    </a:ext>
                  </a:extLst>
                </a:gridCol>
                <a:gridCol w="1881664">
                  <a:extLst>
                    <a:ext uri="{9D8B030D-6E8A-4147-A177-3AD203B41FA5}">
                      <a16:colId xmlns:a16="http://schemas.microsoft.com/office/drawing/2014/main" val="19087747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35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Advantages 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Disadvantages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9411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Less susceptible to noise and outliers.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Biased towards globular clusters.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1543746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29D7AF4A-D0F9-4C34-B185-ED7F0F8126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6812" y="1152525"/>
            <a:ext cx="2867025" cy="241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3436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A9C83-6080-45AE-99FA-378077BFE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3086507-8647-4268-9893-F950F1620A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6263" y="1038614"/>
            <a:ext cx="8943731" cy="2412252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2355B2-665C-4492-A926-242A69BEF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72BE-1EB1-4D3D-82B3-E7DC2624987E}" type="datetime1">
              <a:rPr lang="en-US" smtClean="0"/>
              <a:t>2/28/19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629737-24C2-45EC-84FA-F8FD24530D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28</a:t>
            </a:fld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6DB3A82-F529-4FC0-BBBB-8C6901176570}"/>
                  </a:ext>
                </a:extLst>
              </p14:cNvPr>
              <p14:cNvContentPartPr/>
              <p14:nvPr/>
            </p14:nvContentPartPr>
            <p14:xfrm>
              <a:off x="1423205" y="1206986"/>
              <a:ext cx="684360" cy="496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76DB3A82-F529-4FC0-BBBB-8C690117657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87205" y="1134986"/>
                <a:ext cx="756000" cy="19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944BD193-80F9-455D-B714-533C1D4D3FE9}"/>
                  </a:ext>
                </a:extLst>
              </p14:cNvPr>
              <p14:cNvContentPartPr/>
              <p14:nvPr/>
            </p14:nvContentPartPr>
            <p14:xfrm>
              <a:off x="4198445" y="1176746"/>
              <a:ext cx="1002240" cy="705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944BD193-80F9-455D-B714-533C1D4D3FE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162445" y="1104746"/>
                <a:ext cx="1073880" cy="21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9148D283-3A0C-4DF5-919F-D6F1B715D434}"/>
                  </a:ext>
                </a:extLst>
              </p14:cNvPr>
              <p14:cNvContentPartPr/>
              <p14:nvPr/>
            </p14:nvContentPartPr>
            <p14:xfrm>
              <a:off x="7212005" y="1232546"/>
              <a:ext cx="9147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9148D283-3A0C-4DF5-919F-D6F1B715D43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176005" y="1160546"/>
                <a:ext cx="98640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562C2E9-5899-4088-B26B-27ABA74881F1}"/>
                  </a:ext>
                </a:extLst>
              </p14:cNvPr>
              <p14:cNvContentPartPr/>
              <p14:nvPr/>
            </p14:nvContentPartPr>
            <p14:xfrm>
              <a:off x="1534445" y="1876586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562C2E9-5899-4088-B26B-27ABA74881F1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528325" y="1870466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94156201-B51A-4925-B26E-3DB51CF7D213}"/>
                  </a:ext>
                </a:extLst>
              </p14:cNvPr>
              <p14:cNvContentPartPr/>
              <p14:nvPr/>
            </p14:nvContentPartPr>
            <p14:xfrm>
              <a:off x="1518605" y="1948226"/>
              <a:ext cx="360" cy="4788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94156201-B51A-4925-B26E-3DB51CF7D213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512485" y="1942106"/>
                <a:ext cx="12600" cy="6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B3341CA0-2D61-497D-9BCA-C3EE798DEC98}"/>
                  </a:ext>
                </a:extLst>
              </p14:cNvPr>
              <p14:cNvContentPartPr/>
              <p14:nvPr/>
            </p14:nvContentPartPr>
            <p14:xfrm>
              <a:off x="1518605" y="2114906"/>
              <a:ext cx="360" cy="6408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B3341CA0-2D61-497D-9BCA-C3EE798DEC98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512485" y="2108786"/>
                <a:ext cx="12600" cy="7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B8F36372-D86B-454B-AA75-994F73806A45}"/>
                  </a:ext>
                </a:extLst>
              </p14:cNvPr>
              <p14:cNvContentPartPr/>
              <p14:nvPr/>
            </p14:nvContentPartPr>
            <p14:xfrm>
              <a:off x="1526525" y="2313986"/>
              <a:ext cx="9000" cy="5580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B8F36372-D86B-454B-AA75-994F73806A45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520405" y="2307866"/>
                <a:ext cx="21240" cy="6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D4773D42-AC40-466E-B47E-3FEA04290E79}"/>
                  </a:ext>
                </a:extLst>
              </p14:cNvPr>
              <p14:cNvContentPartPr/>
              <p14:nvPr/>
            </p14:nvContentPartPr>
            <p14:xfrm>
              <a:off x="1534445" y="2536466"/>
              <a:ext cx="8640" cy="6408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D4773D42-AC40-466E-B47E-3FEA04290E7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528325" y="2530346"/>
                <a:ext cx="20880" cy="7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9522F611-C5BE-4D18-97BF-2763875063A3}"/>
                  </a:ext>
                </a:extLst>
              </p14:cNvPr>
              <p14:cNvContentPartPr/>
              <p14:nvPr/>
            </p14:nvContentPartPr>
            <p14:xfrm>
              <a:off x="1550645" y="2814746"/>
              <a:ext cx="360" cy="7200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9522F611-C5BE-4D18-97BF-2763875063A3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544525" y="2808626"/>
                <a:ext cx="12600" cy="8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C5FB5E5D-AA23-469E-A3FE-4DD5B9692BFE}"/>
                  </a:ext>
                </a:extLst>
              </p14:cNvPr>
              <p14:cNvContentPartPr/>
              <p14:nvPr/>
            </p14:nvContentPartPr>
            <p14:xfrm>
              <a:off x="1574405" y="3029306"/>
              <a:ext cx="1264680" cy="16740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C5FB5E5D-AA23-469E-A3FE-4DD5B9692BFE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568285" y="3023186"/>
                <a:ext cx="1276920" cy="17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54E60D1-C7E6-47C4-AAEE-85C29717629A}"/>
                  </a:ext>
                </a:extLst>
              </p14:cNvPr>
              <p14:cNvContentPartPr/>
              <p14:nvPr/>
            </p14:nvContentPartPr>
            <p14:xfrm>
              <a:off x="3379445" y="1964066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54E60D1-C7E6-47C4-AAEE-85C29717629A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373325" y="1957946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FB5CB0F8-1921-40ED-A4BA-BB175291CA59}"/>
                  </a:ext>
                </a:extLst>
              </p14:cNvPr>
              <p14:cNvContentPartPr/>
              <p14:nvPr/>
            </p14:nvContentPartPr>
            <p14:xfrm>
              <a:off x="3379445" y="2091146"/>
              <a:ext cx="360" cy="3204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FB5CB0F8-1921-40ED-A4BA-BB175291CA59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373325" y="2085026"/>
                <a:ext cx="12600" cy="4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276E0871-D9DE-43BE-ADD6-37CEF80DD186}"/>
                  </a:ext>
                </a:extLst>
              </p14:cNvPr>
              <p14:cNvContentPartPr/>
              <p14:nvPr/>
            </p14:nvContentPartPr>
            <p14:xfrm>
              <a:off x="3379445" y="2234426"/>
              <a:ext cx="360" cy="5580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276E0871-D9DE-43BE-ADD6-37CEF80DD186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373325" y="2228306"/>
                <a:ext cx="12600" cy="6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F8D16075-0254-4ECA-BBDA-3C590BA6AAF4}"/>
                  </a:ext>
                </a:extLst>
              </p14:cNvPr>
              <p14:cNvContentPartPr/>
              <p14:nvPr/>
            </p14:nvContentPartPr>
            <p14:xfrm>
              <a:off x="3379445" y="2409386"/>
              <a:ext cx="360" cy="8784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F8D16075-0254-4ECA-BBDA-3C590BA6AAF4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373325" y="2403266"/>
                <a:ext cx="12600" cy="10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C9BA1D14-4AE9-48A4-8F87-72E1BC0F86DF}"/>
                  </a:ext>
                </a:extLst>
              </p14:cNvPr>
              <p14:cNvContentPartPr/>
              <p14:nvPr/>
            </p14:nvContentPartPr>
            <p14:xfrm>
              <a:off x="3371525" y="2616026"/>
              <a:ext cx="360" cy="6408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C9BA1D14-4AE9-48A4-8F87-72E1BC0F86DF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365405" y="2609906"/>
                <a:ext cx="12600" cy="7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115BEE66-0E47-4FF3-ABE5-DFBDC6EC545D}"/>
                  </a:ext>
                </a:extLst>
              </p14:cNvPr>
              <p14:cNvContentPartPr/>
              <p14:nvPr/>
            </p14:nvContentPartPr>
            <p14:xfrm>
              <a:off x="3362165" y="2886386"/>
              <a:ext cx="2442600" cy="21528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115BEE66-0E47-4FF3-ABE5-DFBDC6EC545D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3356045" y="2880266"/>
                <a:ext cx="2454840" cy="22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39A6D67C-4D80-47A1-969D-5A589D713601}"/>
                  </a:ext>
                </a:extLst>
              </p14:cNvPr>
              <p14:cNvContentPartPr/>
              <p14:nvPr/>
            </p14:nvContentPartPr>
            <p14:xfrm>
              <a:off x="6973325" y="1939946"/>
              <a:ext cx="360" cy="864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39A6D67C-4D80-47A1-969D-5A589D713601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6967205" y="1933826"/>
                <a:ext cx="12600" cy="2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4EDB3F85-833F-4408-8A07-A16CC2CF1C31}"/>
                  </a:ext>
                </a:extLst>
              </p14:cNvPr>
              <p14:cNvContentPartPr/>
              <p14:nvPr/>
            </p14:nvContentPartPr>
            <p14:xfrm>
              <a:off x="6981245" y="2043626"/>
              <a:ext cx="360" cy="8784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4EDB3F85-833F-4408-8A07-A16CC2CF1C31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975125" y="2037506"/>
                <a:ext cx="12600" cy="10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70C821D9-68B8-4EF1-AFA2-BB150B3E1540}"/>
                  </a:ext>
                </a:extLst>
              </p14:cNvPr>
              <p14:cNvContentPartPr/>
              <p14:nvPr/>
            </p14:nvContentPartPr>
            <p14:xfrm>
              <a:off x="6981245" y="2266106"/>
              <a:ext cx="360" cy="11952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70C821D9-68B8-4EF1-AFA2-BB150B3E1540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975125" y="2259986"/>
                <a:ext cx="12600" cy="13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0D072E45-12B2-4AE2-9176-65C5EB637636}"/>
                  </a:ext>
                </a:extLst>
              </p14:cNvPr>
              <p14:cNvContentPartPr/>
              <p14:nvPr/>
            </p14:nvContentPartPr>
            <p14:xfrm>
              <a:off x="6981245" y="2441066"/>
              <a:ext cx="360" cy="6408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0D072E45-12B2-4AE2-9176-65C5EB637636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975125" y="2434946"/>
                <a:ext cx="12600" cy="7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8B690794-9F96-4B9D-9890-1B5FBC2807B8}"/>
                  </a:ext>
                </a:extLst>
              </p14:cNvPr>
              <p14:cNvContentPartPr/>
              <p14:nvPr/>
            </p14:nvContentPartPr>
            <p14:xfrm>
              <a:off x="6981245" y="2552306"/>
              <a:ext cx="360" cy="7200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8B690794-9F96-4B9D-9890-1B5FBC2807B8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6975125" y="2546186"/>
                <a:ext cx="12600" cy="8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9D8ED14E-DE70-4401-8754-85ED35766635}"/>
                  </a:ext>
                </a:extLst>
              </p14:cNvPr>
              <p14:cNvContentPartPr/>
              <p14:nvPr/>
            </p14:nvContentPartPr>
            <p14:xfrm>
              <a:off x="6981245" y="2655626"/>
              <a:ext cx="360" cy="8784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9D8ED14E-DE70-4401-8754-85ED35766635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975125" y="2649506"/>
                <a:ext cx="12600" cy="10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31919800-E245-484F-BA66-CC4C6E9F0F9A}"/>
                  </a:ext>
                </a:extLst>
              </p14:cNvPr>
              <p14:cNvContentPartPr/>
              <p14:nvPr/>
            </p14:nvContentPartPr>
            <p14:xfrm>
              <a:off x="6981245" y="2775146"/>
              <a:ext cx="360" cy="24660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31919800-E245-484F-BA66-CC4C6E9F0F9A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6975125" y="2769026"/>
                <a:ext cx="12600" cy="25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2315196D-8496-4180-83FB-B56B76E6B108}"/>
                  </a:ext>
                </a:extLst>
              </p14:cNvPr>
              <p14:cNvContentPartPr/>
              <p14:nvPr/>
            </p14:nvContentPartPr>
            <p14:xfrm>
              <a:off x="7005005" y="3079706"/>
              <a:ext cx="1869120" cy="4572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2315196D-8496-4180-83FB-B56B76E6B108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6998885" y="3073586"/>
                <a:ext cx="1881360" cy="57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446688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4826B-45FF-400C-8026-5D98BE283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Centroid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BCC543-2732-4536-BA5C-7B38B6CE74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91539"/>
            <a:ext cx="4015740" cy="3971405"/>
          </a:xfrm>
        </p:spPr>
        <p:txBody>
          <a:bodyPr/>
          <a:lstStyle/>
          <a:p>
            <a:pPr lvl="1"/>
            <a:r>
              <a:rPr lang="en-US" dirty="0">
                <a:solidFill>
                  <a:schemeClr val="tx1"/>
                </a:solidFill>
              </a:rPr>
              <a:t>distance between centroid </a:t>
            </a:r>
            <a:r>
              <a:rPr lang="en-US" dirty="0" err="1">
                <a:solidFill>
                  <a:schemeClr val="tx1"/>
                </a:solidFill>
              </a:rPr>
              <a:t>rj</a:t>
            </a:r>
            <a:r>
              <a:rPr lang="en-US" dirty="0">
                <a:solidFill>
                  <a:schemeClr val="tx1"/>
                </a:solidFill>
              </a:rPr>
              <a:t> of Cluster </a:t>
            </a:r>
            <a:r>
              <a:rPr lang="en-US" dirty="0" err="1">
                <a:solidFill>
                  <a:schemeClr val="tx1"/>
                </a:solidFill>
              </a:rPr>
              <a:t>Cj</a:t>
            </a:r>
            <a:r>
              <a:rPr lang="en-US" dirty="0">
                <a:solidFill>
                  <a:schemeClr val="tx1"/>
                </a:solidFill>
              </a:rPr>
              <a:t> and centroid </a:t>
            </a:r>
            <a:r>
              <a:rPr lang="en-US" dirty="0" err="1">
                <a:solidFill>
                  <a:schemeClr val="tx1"/>
                </a:solidFill>
              </a:rPr>
              <a:t>rj</a:t>
            </a:r>
            <a:r>
              <a:rPr lang="en-US" dirty="0">
                <a:solidFill>
                  <a:schemeClr val="tx1"/>
                </a:solidFill>
              </a:rPr>
              <a:t> of Cluster </a:t>
            </a:r>
            <a:r>
              <a:rPr lang="en-US" dirty="0" err="1">
                <a:solidFill>
                  <a:schemeClr val="tx1"/>
                </a:solidFill>
              </a:rPr>
              <a:t>Cj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3B421F-009B-4E54-A163-61C01EBE8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72BE-1EB1-4D3D-82B3-E7DC2624987E}" type="datetime1">
              <a:rPr lang="en-US" smtClean="0"/>
              <a:t>2/28/19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F4118D-BF19-45F8-91AB-FA28936E17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29</a:t>
            </a:fld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102AE7A-C7BD-4BA9-BC7B-C28E95AB5B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1663310"/>
              </p:ext>
            </p:extLst>
          </p:nvPr>
        </p:nvGraphicFramePr>
        <p:xfrm>
          <a:off x="126206" y="3051666"/>
          <a:ext cx="3763328" cy="137668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1881664">
                  <a:extLst>
                    <a:ext uri="{9D8B030D-6E8A-4147-A177-3AD203B41FA5}">
                      <a16:colId xmlns:a16="http://schemas.microsoft.com/office/drawing/2014/main" val="1905068079"/>
                    </a:ext>
                  </a:extLst>
                </a:gridCol>
                <a:gridCol w="1881664">
                  <a:extLst>
                    <a:ext uri="{9D8B030D-6E8A-4147-A177-3AD203B41FA5}">
                      <a16:colId xmlns:a16="http://schemas.microsoft.com/office/drawing/2014/main" val="19087747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35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Advantages 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Disadvantages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9411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 suffers when there is more noise in the data.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15437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Outliers can never be studied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7479528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29D7AF4A-D0F9-4C34-B185-ED7F0F8126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6812" y="1152525"/>
            <a:ext cx="2867025" cy="241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993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3CAC5-D11B-4CAF-B357-A7AA535E5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Types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EE8138-AF43-4731-8000-03AB35139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72BE-1EB1-4D3D-82B3-E7DC2624987E}" type="datetime1">
              <a:rPr lang="en-US" smtClean="0"/>
              <a:t>2/28/19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D6B07E-B633-4AEE-B22C-B0D491AD7E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700981D-8D8B-40D1-98D6-1E3F18D95858}"/>
              </a:ext>
            </a:extLst>
          </p:cNvPr>
          <p:cNvSpPr/>
          <p:nvPr/>
        </p:nvSpPr>
        <p:spPr>
          <a:xfrm>
            <a:off x="123690" y="957143"/>
            <a:ext cx="8896619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2 types of </a:t>
            </a:r>
            <a:r>
              <a:rPr lang="en-US" sz="1600" dirty="0">
                <a:solidFill>
                  <a:srgbClr val="0070C0"/>
                </a:solidFill>
              </a:rPr>
              <a:t>hierarchical</a:t>
            </a:r>
            <a:r>
              <a:rPr lang="en-US" sz="1600" dirty="0"/>
              <a:t> clustering: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70C0"/>
                </a:solidFill>
              </a:rPr>
              <a:t>Agglomerative clustering </a:t>
            </a:r>
            <a:r>
              <a:rPr lang="en-US" sz="1600" dirty="0"/>
              <a:t>(</a:t>
            </a:r>
            <a:r>
              <a:rPr lang="en-US" sz="1600" dirty="0">
                <a:highlight>
                  <a:srgbClr val="FFFF00"/>
                </a:highlight>
              </a:rPr>
              <a:t>Bottom-up</a:t>
            </a:r>
            <a:r>
              <a:rPr lang="en-US" sz="1600" dirty="0"/>
              <a:t> approach):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each sample is treated as a single cluster and then successively merge (or agglomerate) pairs of clusters until all clusters have been merged into a </a:t>
            </a:r>
            <a:r>
              <a:rPr lang="en-US" sz="1600" dirty="0">
                <a:highlight>
                  <a:srgbClr val="FFFF00"/>
                </a:highlight>
              </a:rPr>
              <a:t>single cluster </a:t>
            </a:r>
            <a:r>
              <a:rPr lang="en-US" sz="1600" dirty="0"/>
              <a:t>depending upon smallest differences of parameters like </a:t>
            </a:r>
            <a:r>
              <a:rPr lang="en-US" sz="1600" dirty="0">
                <a:solidFill>
                  <a:srgbClr val="0070C0"/>
                </a:solidFill>
              </a:rPr>
              <a:t>Euclidian</a:t>
            </a:r>
            <a:r>
              <a:rPr lang="en-US" sz="1600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70C0"/>
                </a:solidFill>
              </a:rPr>
              <a:t>Divisive clustering </a:t>
            </a:r>
            <a:r>
              <a:rPr lang="en-US" sz="1600" dirty="0"/>
              <a:t>(</a:t>
            </a:r>
            <a:r>
              <a:rPr lang="en-US" sz="1600" dirty="0">
                <a:highlight>
                  <a:srgbClr val="FFFF00"/>
                </a:highlight>
              </a:rPr>
              <a:t>top down</a:t>
            </a:r>
            <a:r>
              <a:rPr lang="en-US" sz="1600" dirty="0"/>
              <a:t>):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a single cluster of all the samples is portioned recursively into 2 least similar cluster until there is one cluster for each observation.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The fact is divisive clustering produces more accurate hierarchies than agglomerative clustering in some circumstances but is conceptually more complex.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The divisive clustering algorithm is exactly the reverse of Agglomerative clustering. </a:t>
            </a:r>
          </a:p>
        </p:txBody>
      </p:sp>
    </p:spTree>
    <p:extLst>
      <p:ext uri="{BB962C8B-B14F-4D97-AF65-F5344CB8AC3E}">
        <p14:creationId xmlns:p14="http://schemas.microsoft.com/office/powerpoint/2010/main" val="24613520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B64AE-4C09-4C9C-8C0D-91FF4E3F0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403EB-AB34-4DEE-8551-1411301683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dirty="0">
                <a:highlight>
                  <a:srgbClr val="FFFF00"/>
                </a:highlight>
              </a:rPr>
              <a:t>starts with each observation as a single cluster and progressively joins pairs of clusters until only </a:t>
            </a:r>
            <a:r>
              <a:rPr lang="en-US" sz="1400" dirty="0"/>
              <a:t>one cluster remains containing all observations.</a:t>
            </a:r>
          </a:p>
          <a:p>
            <a:r>
              <a:rPr lang="en-US" sz="1400" dirty="0"/>
              <a:t>This method can operate either directly on the underlying data or on a distance matrix. </a:t>
            </a:r>
          </a:p>
          <a:p>
            <a:r>
              <a:rPr lang="en-US" sz="1400" dirty="0"/>
              <a:t>When operating directly on the data, the approach is limited to data with continuous values.  At each step, </a:t>
            </a:r>
            <a:r>
              <a:rPr lang="en-US" sz="1400" dirty="0" err="1"/>
              <a:t>Wards’s</a:t>
            </a:r>
            <a:r>
              <a:rPr lang="en-US" sz="1400" dirty="0"/>
              <a:t> method uses a function to assess which two clusters to join.  </a:t>
            </a:r>
          </a:p>
          <a:p>
            <a:r>
              <a:rPr lang="en-US" sz="1400" dirty="0"/>
              <a:t>This function attempts to identify the cluster which results in the least variation, and hence identifies the most homogeneous group.  </a:t>
            </a:r>
          </a:p>
          <a:p>
            <a:r>
              <a:rPr lang="en-US" sz="1400" dirty="0"/>
              <a:t>The error sum of squares formula is used at each stage in the clustering process and is applied to all possible pairs of clusters.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A52D29-E86C-4A5B-BB6F-AA7D36D0B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72BE-1EB1-4D3D-82B3-E7DC2624987E}" type="datetime1">
              <a:rPr lang="en-US" smtClean="0"/>
              <a:t>2/28/19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697452-448A-41BF-BCD2-F874029C22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3745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456B9-683F-413D-A50A-F6127D9BB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Selecting Groups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F8F746-1367-460F-8461-9CB13B9836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91539"/>
            <a:ext cx="3649649" cy="3971405"/>
          </a:xfrm>
        </p:spPr>
        <p:txBody>
          <a:bodyPr>
            <a:normAutofit/>
          </a:bodyPr>
          <a:lstStyle/>
          <a:p>
            <a:r>
              <a:rPr lang="en-US" sz="1600" dirty="0"/>
              <a:t>A </a:t>
            </a:r>
            <a:r>
              <a:rPr lang="en-US" sz="1600" dirty="0">
                <a:solidFill>
                  <a:srgbClr val="0070C0"/>
                </a:solidFill>
              </a:rPr>
              <a:t>dendrogram</a:t>
            </a:r>
            <a:r>
              <a:rPr lang="en-US" sz="1600" dirty="0"/>
              <a:t> describing the relationships between all observations in a data set is useful for understanding the hierarchical relationships in the data. </a:t>
            </a:r>
          </a:p>
          <a:p>
            <a:endParaRPr lang="en-US" sz="1600" dirty="0"/>
          </a:p>
          <a:p>
            <a:r>
              <a:rPr lang="en-US" sz="1600" dirty="0"/>
              <a:t>In many situations, a </a:t>
            </a:r>
            <a:r>
              <a:rPr lang="en-US" sz="1600" dirty="0">
                <a:highlight>
                  <a:srgbClr val="FFFF00"/>
                </a:highlight>
              </a:rPr>
              <a:t>discrete number of specific clusters </a:t>
            </a:r>
            <a:r>
              <a:rPr lang="en-US" sz="1600" dirty="0"/>
              <a:t>is needed. </a:t>
            </a:r>
          </a:p>
          <a:p>
            <a:endParaRPr lang="en-US" sz="1600" dirty="0"/>
          </a:p>
          <a:p>
            <a:r>
              <a:rPr lang="en-US" sz="1600" dirty="0"/>
              <a:t>To convert the dendrogram to a series of groups, a </a:t>
            </a:r>
            <a:r>
              <a:rPr lang="en-US" sz="1600" dirty="0">
                <a:highlight>
                  <a:srgbClr val="FFFF00"/>
                </a:highlight>
              </a:rPr>
              <a:t>distance at which the groups </a:t>
            </a:r>
            <a:r>
              <a:rPr lang="en-US" sz="1600" dirty="0"/>
              <a:t>are to be formed should be specified.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15BCB3-81C0-4DB3-9CCD-CE06C1757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72BE-1EB1-4D3D-82B3-E7DC2624987E}" type="datetime1">
              <a:rPr lang="en-US" smtClean="0"/>
              <a:t>2/28/19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C2C2D6-6370-40D1-951B-D2673AFB9C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31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041A865-5D1F-47BD-8003-B9D6A24648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9649" y="952943"/>
            <a:ext cx="5359178" cy="155499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5F54C25-4DA3-442C-9465-46DDC494DD28}"/>
              </a:ext>
            </a:extLst>
          </p:cNvPr>
          <p:cNvSpPr/>
          <p:nvPr/>
        </p:nvSpPr>
        <p:spPr>
          <a:xfrm>
            <a:off x="3784822" y="2527915"/>
            <a:ext cx="5359178" cy="30777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1400" i="1" dirty="0">
                <a:solidFill>
                  <a:srgbClr val="00B050"/>
                </a:solidFill>
              </a:rPr>
              <a:t>Generating 1, 3, and 5 clusters at three different distance cut-offs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A12E915-B7E3-492F-A92E-0237EA5429C7}"/>
              </a:ext>
            </a:extLst>
          </p:cNvPr>
          <p:cNvSpPr/>
          <p:nvPr/>
        </p:nvSpPr>
        <p:spPr>
          <a:xfrm>
            <a:off x="3649649" y="2877241"/>
            <a:ext cx="543931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In the 1</a:t>
            </a:r>
            <a:r>
              <a:rPr lang="en-US" sz="1200" baseline="30000" dirty="0"/>
              <a:t>st</a:t>
            </a:r>
            <a:r>
              <a:rPr lang="en-US" sz="1200" dirty="0"/>
              <a:t>  dendrogram to the left, a </a:t>
            </a:r>
            <a:r>
              <a:rPr lang="en-US" sz="1200" dirty="0">
                <a:highlight>
                  <a:srgbClr val="FFFF00"/>
                </a:highlight>
              </a:rPr>
              <a:t>large distance </a:t>
            </a:r>
            <a:r>
              <a:rPr lang="en-US" sz="1200" dirty="0"/>
              <a:t>was selected. This results in the cut-off line dissecting the dendrogram at point 1.  All children to the right of point 1 would be considered to belong to the same group, and hence only 1 group is generated in this scenario.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In the 2</a:t>
            </a:r>
            <a:r>
              <a:rPr lang="en-US" sz="1200" baseline="30000" dirty="0"/>
              <a:t>nd</a:t>
            </a:r>
            <a:r>
              <a:rPr lang="en-US" sz="1200" dirty="0"/>
              <a:t> dendrogram in the middle, a </a:t>
            </a:r>
            <a:r>
              <a:rPr lang="en-US" sz="1200" dirty="0">
                <a:highlight>
                  <a:srgbClr val="FFFF00"/>
                </a:highlight>
              </a:rPr>
              <a:t>lower distance </a:t>
            </a:r>
            <a:r>
              <a:rPr lang="en-US" sz="1200" dirty="0"/>
              <a:t>cut-off value has been set, shown by the vertical line. This line dissects the dendrogram at points 2, 3, and 4, resulting in 3 clusters.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The 3</a:t>
            </a:r>
            <a:r>
              <a:rPr lang="en-US" sz="1200" baseline="30000" dirty="0"/>
              <a:t>rd</a:t>
            </a:r>
            <a:r>
              <a:rPr lang="en-US" sz="1200" dirty="0"/>
              <a:t>  dendrogram on the right has the </a:t>
            </a:r>
            <a:r>
              <a:rPr lang="en-US" sz="1200" dirty="0">
                <a:highlight>
                  <a:srgbClr val="FFFF00"/>
                </a:highlight>
              </a:rPr>
              <a:t>lowest cut-off </a:t>
            </a:r>
            <a:r>
              <a:rPr lang="en-US" sz="1200" dirty="0"/>
              <a:t>distance value</a:t>
            </a:r>
          </a:p>
        </p:txBody>
      </p:sp>
    </p:spTree>
    <p:extLst>
      <p:ext uri="{BB962C8B-B14F-4D97-AF65-F5344CB8AC3E}">
        <p14:creationId xmlns:p14="http://schemas.microsoft.com/office/powerpoint/2010/main" val="16404481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E06C5-463C-4421-8371-F577F5833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 Means and Hierarchical clustering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0FDEC133-1F70-4AA9-A029-FB24EADE61A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8067546"/>
              </p:ext>
            </p:extLst>
          </p:nvPr>
        </p:nvGraphicFramePr>
        <p:xfrm>
          <a:off x="0" y="892175"/>
          <a:ext cx="9144000" cy="386080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4572000">
                  <a:extLst>
                    <a:ext uri="{9D8B030D-6E8A-4147-A177-3AD203B41FA5}">
                      <a16:colId xmlns:a16="http://schemas.microsoft.com/office/drawing/2014/main" val="2219167385"/>
                    </a:ext>
                  </a:extLst>
                </a:gridCol>
                <a:gridCol w="4572000">
                  <a:extLst>
                    <a:ext uri="{9D8B030D-6E8A-4147-A177-3AD203B41FA5}">
                      <a16:colId xmlns:a16="http://schemas.microsoft.com/office/drawing/2014/main" val="31655142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 Means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Hierarchical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8556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K Means clustering can handle big data. time complexity of K Means is linear i.e. O(n) </a:t>
                      </a:r>
                    </a:p>
                    <a:p>
                      <a:r>
                        <a:rPr lang="en-US" sz="1200" dirty="0"/>
                        <a:t>With a large number of variables, K-Means may be viewed as computationally faster than hierarchical</a:t>
                      </a:r>
                    </a:p>
                    <a:p>
                      <a:r>
                        <a:rPr lang="en-US" sz="1200" dirty="0"/>
                        <a:t>clustering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Hierarchical clustering 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can’t handle big data</a:t>
                      </a:r>
                      <a:r>
                        <a:rPr lang="en-US" sz="1200" dirty="0"/>
                        <a:t>. sets Time clustering for </a:t>
                      </a:r>
                      <a:r>
                        <a:rPr lang="pt-BR" sz="1200" dirty="0"/>
                        <a:t>hierarchical clustering is quadratic i.e. O(n2)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39400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start with an arbitrary choice of clusters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76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results generated by running the algorithm multiple times might differ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results are reproducible in Hierarchical clustering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659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/>
                        <a:t>work well when the shape of the clusters is hyper spherical (like circle in 2D, sphere in 3D).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Embedded flexibility concerning the extent of granularity.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9743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Simple</a:t>
                      </a:r>
                    </a:p>
                    <a:p>
                      <a:r>
                        <a:rPr lang="en-US" sz="1200" dirty="0"/>
                        <a:t>Fast for low dimensional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74811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K-Means will not identify outliers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0454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K-Means is restricted to data which has the notion of a center (centroid)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5659354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A057F7-C36D-4DDA-8DA4-3612285ED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72BE-1EB1-4D3D-82B3-E7DC2624987E}" type="datetime1">
              <a:rPr lang="en-US" smtClean="0"/>
              <a:t>2/28/19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8958D3-9382-449D-AB86-7F774A3D18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0188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8A466-3EC8-4B44-B2CB-4ADD40FBF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scipy.cluster.hierarchy</a:t>
            </a:r>
            <a:endParaRPr lang="en-US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0A52B1B2-4B61-4D38-88A2-7D2DA70626B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4247080"/>
              </p:ext>
            </p:extLst>
          </p:nvPr>
        </p:nvGraphicFramePr>
        <p:xfrm>
          <a:off x="0" y="1767386"/>
          <a:ext cx="9144000" cy="139446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3357154">
                  <a:extLst>
                    <a:ext uri="{9D8B030D-6E8A-4147-A177-3AD203B41FA5}">
                      <a16:colId xmlns:a16="http://schemas.microsoft.com/office/drawing/2014/main" val="3085217630"/>
                    </a:ext>
                  </a:extLst>
                </a:gridCol>
                <a:gridCol w="4611189">
                  <a:extLst>
                    <a:ext uri="{9D8B030D-6E8A-4147-A177-3AD203B41FA5}">
                      <a16:colId xmlns:a16="http://schemas.microsoft.com/office/drawing/2014/main" val="4217976971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821286949"/>
                    </a:ext>
                  </a:extLst>
                </a:gridCol>
              </a:tblGrid>
              <a:tr h="195293">
                <a:tc>
                  <a:txBody>
                    <a:bodyPr/>
                    <a:lstStyle/>
                    <a:p>
                      <a:r>
                        <a:rPr lang="en-US" dirty="0"/>
                        <a:t>functions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Purpose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928465"/>
                  </a:ext>
                </a:extLst>
              </a:tr>
              <a:tr h="195293">
                <a:tc>
                  <a:txBody>
                    <a:bodyPr/>
                    <a:lstStyle/>
                    <a:p>
                      <a:r>
                        <a:rPr lang="fr-FR" dirty="0" err="1">
                          <a:solidFill>
                            <a:srgbClr val="0070C0"/>
                          </a:solidFill>
                        </a:rPr>
                        <a:t>fcluster</a:t>
                      </a:r>
                      <a:r>
                        <a:rPr lang="fr-FR" dirty="0"/>
                        <a:t>(Z, t[, </a:t>
                      </a:r>
                      <a:r>
                        <a:rPr lang="fr-FR" dirty="0" err="1"/>
                        <a:t>criterion</a:t>
                      </a:r>
                      <a:r>
                        <a:rPr lang="fr-FR" dirty="0"/>
                        <a:t>, </a:t>
                      </a:r>
                      <a:r>
                        <a:rPr lang="fr-FR" dirty="0" err="1"/>
                        <a:t>depth</a:t>
                      </a:r>
                      <a:r>
                        <a:rPr lang="fr-FR" dirty="0"/>
                        <a:t>, R, </a:t>
                      </a:r>
                      <a:r>
                        <a:rPr lang="fr-FR" dirty="0" err="1"/>
                        <a:t>monocrit</a:t>
                      </a:r>
                      <a:r>
                        <a:rPr lang="fr-FR" dirty="0"/>
                        <a:t>])	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Form flat clusters from the hierarchical clustering defined by the given linkage matrix.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579251"/>
                  </a:ext>
                </a:extLst>
              </a:tr>
              <a:tr h="195293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rgbClr val="0070C0"/>
                          </a:solidFill>
                        </a:rPr>
                        <a:t>fclusterdata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Cluster observation data using a given metric.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7895102"/>
                  </a:ext>
                </a:extLst>
              </a:tr>
              <a:tr h="195293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leaders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 the root nodes in a hierarchical clustering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6306918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3BE22D-8BC9-408D-A15B-BE6E5C419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72BE-1EB1-4D3D-82B3-E7DC2624987E}" type="datetime1">
              <a:rPr lang="en-US" smtClean="0"/>
              <a:t>2/28/19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852102-3687-49AE-9A2A-30B0A3CCD3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0E8355C-37F1-4905-B2FB-ED28F15AC887}"/>
              </a:ext>
            </a:extLst>
          </p:cNvPr>
          <p:cNvSpPr/>
          <p:nvPr/>
        </p:nvSpPr>
        <p:spPr>
          <a:xfrm>
            <a:off x="-1" y="891540"/>
            <a:ext cx="914399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These functions cut hierarchical clusterings into </a:t>
            </a:r>
            <a:r>
              <a:rPr lang="en-US" sz="1600" dirty="0">
                <a:highlight>
                  <a:srgbClr val="FFFF00"/>
                </a:highlight>
              </a:rPr>
              <a:t>flat clusterings </a:t>
            </a:r>
            <a:r>
              <a:rPr lang="en-US" sz="1600" dirty="0"/>
              <a:t>or find the roots of the forest formed by a cut by providing the flat cluster ids of each observation.</a:t>
            </a:r>
          </a:p>
        </p:txBody>
      </p:sp>
    </p:spTree>
    <p:extLst>
      <p:ext uri="{BB962C8B-B14F-4D97-AF65-F5344CB8AC3E}">
        <p14:creationId xmlns:p14="http://schemas.microsoft.com/office/powerpoint/2010/main" val="408797852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8A466-3EC8-4B44-B2CB-4ADD40FBF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scipy.cluster.hierarchy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3BE22D-8BC9-408D-A15B-BE6E5C419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72BE-1EB1-4D3D-82B3-E7DC2624987E}" type="datetime1">
              <a:rPr lang="en-US" smtClean="0"/>
              <a:t>2/28/19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852102-3687-49AE-9A2A-30B0A3CCD3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0E8355C-37F1-4905-B2FB-ED28F15AC887}"/>
              </a:ext>
            </a:extLst>
          </p:cNvPr>
          <p:cNvSpPr/>
          <p:nvPr/>
        </p:nvSpPr>
        <p:spPr>
          <a:xfrm>
            <a:off x="-1" y="891540"/>
            <a:ext cx="914399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routines for </a:t>
            </a:r>
            <a:r>
              <a:rPr lang="en-US" sz="1600" dirty="0">
                <a:highlight>
                  <a:srgbClr val="FFFF00"/>
                </a:highlight>
              </a:rPr>
              <a:t>agglomerative clustering</a:t>
            </a:r>
          </a:p>
        </p:txBody>
      </p:sp>
      <p:graphicFrame>
        <p:nvGraphicFramePr>
          <p:cNvPr id="10" name="Content Placeholder 5">
            <a:extLst>
              <a:ext uri="{FF2B5EF4-FFF2-40B4-BE49-F238E27FC236}">
                <a16:creationId xmlns:a16="http://schemas.microsoft.com/office/drawing/2014/main" id="{9291E9F5-0A22-41BD-873A-8ADD23917FD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26564213"/>
              </p:ext>
            </p:extLst>
          </p:nvPr>
        </p:nvGraphicFramePr>
        <p:xfrm>
          <a:off x="97970" y="1299590"/>
          <a:ext cx="8961121" cy="307467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745944">
                  <a:extLst>
                    <a:ext uri="{9D8B030D-6E8A-4147-A177-3AD203B41FA5}">
                      <a16:colId xmlns:a16="http://schemas.microsoft.com/office/drawing/2014/main" val="3085217630"/>
                    </a:ext>
                  </a:extLst>
                </a:gridCol>
                <a:gridCol w="5063033">
                  <a:extLst>
                    <a:ext uri="{9D8B030D-6E8A-4147-A177-3AD203B41FA5}">
                      <a16:colId xmlns:a16="http://schemas.microsoft.com/office/drawing/2014/main" val="4217976971"/>
                    </a:ext>
                  </a:extLst>
                </a:gridCol>
                <a:gridCol w="1152144">
                  <a:extLst>
                    <a:ext uri="{9D8B030D-6E8A-4147-A177-3AD203B41FA5}">
                      <a16:colId xmlns:a16="http://schemas.microsoft.com/office/drawing/2014/main" val="821286949"/>
                    </a:ext>
                  </a:extLst>
                </a:gridCol>
              </a:tblGrid>
              <a:tr h="209174">
                <a:tc>
                  <a:txBody>
                    <a:bodyPr/>
                    <a:lstStyle/>
                    <a:p>
                      <a:r>
                        <a:rPr lang="en-US" dirty="0"/>
                        <a:t>functions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Purpose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928465"/>
                  </a:ext>
                </a:extLst>
              </a:tr>
              <a:tr h="303035">
                <a:tc>
                  <a:txBody>
                    <a:bodyPr/>
                    <a:lstStyle/>
                    <a:p>
                      <a:pPr algn="l"/>
                      <a:r>
                        <a:rPr lang="en-US" u="none" strike="noStrike" dirty="0">
                          <a:solidFill>
                            <a:srgbClr val="0070C0"/>
                          </a:solidFill>
                          <a:effectLst/>
                        </a:rPr>
                        <a:t>linkage</a:t>
                      </a:r>
                      <a:r>
                        <a:rPr lang="en-US" dirty="0">
                          <a:effectLst/>
                        </a:rPr>
                        <a:t>(y[, method, metric, </a:t>
                      </a:r>
                      <a:r>
                        <a:rPr lang="en-US" dirty="0" err="1">
                          <a:effectLst/>
                        </a:rPr>
                        <a:t>optimal_ordering</a:t>
                      </a:r>
                      <a:r>
                        <a:rPr lang="en-US" dirty="0">
                          <a:effectLst/>
                        </a:rPr>
                        <a:t>])</a:t>
                      </a:r>
                    </a:p>
                  </a:txBody>
                  <a:tcPr marL="47625" marR="76200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Perform hierarchical/agglomerative clustering.</a:t>
                      </a:r>
                    </a:p>
                  </a:txBody>
                  <a:tcPr marL="47625" marR="76200" marT="9525" marB="9525"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579251"/>
                  </a:ext>
                </a:extLst>
              </a:tr>
              <a:tr h="209174">
                <a:tc>
                  <a:txBody>
                    <a:bodyPr/>
                    <a:lstStyle/>
                    <a:p>
                      <a:pPr algn="l"/>
                      <a:r>
                        <a:rPr lang="en-US" u="none" strike="noStrike" dirty="0">
                          <a:solidFill>
                            <a:srgbClr val="0070C0"/>
                          </a:solidFill>
                          <a:effectLst/>
                        </a:rPr>
                        <a:t>single</a:t>
                      </a:r>
                      <a:r>
                        <a:rPr lang="en-US" dirty="0">
                          <a:effectLst/>
                        </a:rPr>
                        <a:t>(y)</a:t>
                      </a:r>
                    </a:p>
                  </a:txBody>
                  <a:tcPr marL="47625" marR="76200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Perform single/min/nearest linkage on the condensed distance matrix y.</a:t>
                      </a:r>
                    </a:p>
                  </a:txBody>
                  <a:tcPr marL="47625" marR="76200" marT="9525" marB="9525"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7895102"/>
                  </a:ext>
                </a:extLst>
              </a:tr>
              <a:tr h="303035">
                <a:tc>
                  <a:txBody>
                    <a:bodyPr/>
                    <a:lstStyle/>
                    <a:p>
                      <a:pPr algn="l"/>
                      <a:r>
                        <a:rPr lang="en-US" u="none" strike="noStrike" dirty="0">
                          <a:solidFill>
                            <a:srgbClr val="0070C0"/>
                          </a:solidFill>
                          <a:effectLst/>
                        </a:rPr>
                        <a:t>complete</a:t>
                      </a:r>
                      <a:r>
                        <a:rPr lang="en-US" dirty="0">
                          <a:effectLst/>
                        </a:rPr>
                        <a:t>(y)</a:t>
                      </a:r>
                    </a:p>
                  </a:txBody>
                  <a:tcPr marL="47625" marR="76200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Perform complete/max/farthest point linkage on a condensed distance matrix.</a:t>
                      </a:r>
                    </a:p>
                  </a:txBody>
                  <a:tcPr marL="47625" marR="76200" marT="9525" marB="9525"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6306918"/>
                  </a:ext>
                </a:extLst>
              </a:tr>
              <a:tr h="209174">
                <a:tc>
                  <a:txBody>
                    <a:bodyPr/>
                    <a:lstStyle/>
                    <a:p>
                      <a:pPr algn="l"/>
                      <a:r>
                        <a:rPr lang="en-US" u="none" strike="noStrike" dirty="0">
                          <a:solidFill>
                            <a:srgbClr val="0070C0"/>
                          </a:solidFill>
                          <a:effectLst/>
                        </a:rPr>
                        <a:t>average</a:t>
                      </a:r>
                      <a:r>
                        <a:rPr lang="en-US" dirty="0">
                          <a:effectLst/>
                        </a:rPr>
                        <a:t>(y)</a:t>
                      </a:r>
                    </a:p>
                  </a:txBody>
                  <a:tcPr marL="47625" marR="76200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Perform average/UPGMA linkage on a condensed distance matrix.</a:t>
                      </a:r>
                    </a:p>
                  </a:txBody>
                  <a:tcPr marL="47625" marR="76200" marT="9525" marB="9525"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6818437"/>
                  </a:ext>
                </a:extLst>
              </a:tr>
              <a:tr h="209174">
                <a:tc>
                  <a:txBody>
                    <a:bodyPr/>
                    <a:lstStyle/>
                    <a:p>
                      <a:pPr algn="l"/>
                      <a:r>
                        <a:rPr lang="en-US" u="none" strike="noStrike" dirty="0">
                          <a:solidFill>
                            <a:srgbClr val="0070C0"/>
                          </a:solidFill>
                          <a:effectLst/>
                        </a:rPr>
                        <a:t>weighted</a:t>
                      </a:r>
                      <a:r>
                        <a:rPr lang="en-US" dirty="0">
                          <a:effectLst/>
                        </a:rPr>
                        <a:t>(y)</a:t>
                      </a:r>
                    </a:p>
                  </a:txBody>
                  <a:tcPr marL="47625" marR="76200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Perform weighted/WPGMA linkage on the condensed distance matrix.</a:t>
                      </a:r>
                    </a:p>
                  </a:txBody>
                  <a:tcPr marL="47625" marR="76200" marT="9525" marB="9525"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374175"/>
                  </a:ext>
                </a:extLst>
              </a:tr>
              <a:tr h="209174">
                <a:tc>
                  <a:txBody>
                    <a:bodyPr/>
                    <a:lstStyle/>
                    <a:p>
                      <a:pPr algn="l"/>
                      <a:r>
                        <a:rPr lang="en-US" u="none" strike="noStrike" dirty="0">
                          <a:solidFill>
                            <a:srgbClr val="0070C0"/>
                          </a:solidFill>
                          <a:effectLst/>
                        </a:rPr>
                        <a:t>centroid</a:t>
                      </a:r>
                      <a:r>
                        <a:rPr lang="en-US" dirty="0">
                          <a:effectLst/>
                        </a:rPr>
                        <a:t>(y)</a:t>
                      </a:r>
                    </a:p>
                  </a:txBody>
                  <a:tcPr marL="47625" marR="76200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Perform centroid/UPGMC linkage.</a:t>
                      </a:r>
                    </a:p>
                  </a:txBody>
                  <a:tcPr marL="47625" marR="76200" marT="9525" marB="9525"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7558418"/>
                  </a:ext>
                </a:extLst>
              </a:tr>
              <a:tr h="209174">
                <a:tc>
                  <a:txBody>
                    <a:bodyPr/>
                    <a:lstStyle/>
                    <a:p>
                      <a:pPr algn="l"/>
                      <a:r>
                        <a:rPr lang="en-US" u="none" strike="noStrike" dirty="0">
                          <a:solidFill>
                            <a:srgbClr val="0070C0"/>
                          </a:solidFill>
                          <a:effectLst/>
                        </a:rPr>
                        <a:t>median</a:t>
                      </a:r>
                      <a:r>
                        <a:rPr lang="en-US" dirty="0">
                          <a:effectLst/>
                        </a:rPr>
                        <a:t>(y)</a:t>
                      </a:r>
                    </a:p>
                  </a:txBody>
                  <a:tcPr marL="47625" marR="76200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Perform median/WPGMC linkage.</a:t>
                      </a:r>
                    </a:p>
                  </a:txBody>
                  <a:tcPr marL="47625" marR="76200" marT="9525" marB="9525"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886628"/>
                  </a:ext>
                </a:extLst>
              </a:tr>
              <a:tr h="209174">
                <a:tc>
                  <a:txBody>
                    <a:bodyPr/>
                    <a:lstStyle/>
                    <a:p>
                      <a:pPr algn="l"/>
                      <a:r>
                        <a:rPr lang="en-US" u="none" strike="noStrike" dirty="0">
                          <a:solidFill>
                            <a:srgbClr val="0070C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ward</a:t>
                      </a:r>
                      <a:r>
                        <a:rPr lang="en-US" u="none" strike="noStrike" dirty="0">
                          <a:effectLst/>
                          <a:highlight>
                            <a:srgbClr val="FFFF00"/>
                          </a:highlight>
                        </a:rPr>
                        <a:t> </a:t>
                      </a:r>
                      <a:r>
                        <a:rPr lang="en-US" dirty="0">
                          <a:effectLst/>
                          <a:highlight>
                            <a:srgbClr val="FFFF00"/>
                          </a:highlight>
                        </a:rPr>
                        <a:t>(y)</a:t>
                      </a:r>
                    </a:p>
                  </a:txBody>
                  <a:tcPr marL="47625" marR="76200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Perform Ward’s linkage on a condensed distance matrix.</a:t>
                      </a:r>
                    </a:p>
                  </a:txBody>
                  <a:tcPr marL="47625" marR="76200" marT="9525" marB="9525"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47014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589185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61D31-044B-42D4-93B8-D99521620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scipy.cluster.hierarchy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CAC852-E506-423B-B126-748D923716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These routines compute </a:t>
            </a:r>
            <a:r>
              <a:rPr lang="en-US" dirty="0">
                <a:highlight>
                  <a:srgbClr val="FFFF00"/>
                </a:highlight>
              </a:rPr>
              <a:t>statistics</a:t>
            </a:r>
            <a:r>
              <a:rPr lang="en-US" dirty="0"/>
              <a:t> on hierarchies.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37D5C5-D087-4D7D-B187-3A04E0C47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72BE-1EB1-4D3D-82B3-E7DC2624987E}" type="datetime1">
              <a:rPr lang="en-US" smtClean="0"/>
              <a:t>2/28/19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76DB52-3EF0-4E1C-A522-AB0AEC85CA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35</a:t>
            </a:fld>
            <a:endParaRPr lang="en-US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C05819A7-9ECC-4536-B45F-FF2D6CEA2A9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39621171"/>
              </p:ext>
            </p:extLst>
          </p:nvPr>
        </p:nvGraphicFramePr>
        <p:xfrm>
          <a:off x="117567" y="1299590"/>
          <a:ext cx="8915399" cy="3213875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731933">
                  <a:extLst>
                    <a:ext uri="{9D8B030D-6E8A-4147-A177-3AD203B41FA5}">
                      <a16:colId xmlns:a16="http://schemas.microsoft.com/office/drawing/2014/main" val="3085217630"/>
                    </a:ext>
                  </a:extLst>
                </a:gridCol>
                <a:gridCol w="5037201">
                  <a:extLst>
                    <a:ext uri="{9D8B030D-6E8A-4147-A177-3AD203B41FA5}">
                      <a16:colId xmlns:a16="http://schemas.microsoft.com/office/drawing/2014/main" val="4217976971"/>
                    </a:ext>
                  </a:extLst>
                </a:gridCol>
                <a:gridCol w="1146265">
                  <a:extLst>
                    <a:ext uri="{9D8B030D-6E8A-4147-A177-3AD203B41FA5}">
                      <a16:colId xmlns:a16="http://schemas.microsoft.com/office/drawing/2014/main" val="821286949"/>
                    </a:ext>
                  </a:extLst>
                </a:gridCol>
              </a:tblGrid>
              <a:tr h="209174">
                <a:tc>
                  <a:txBody>
                    <a:bodyPr/>
                    <a:lstStyle/>
                    <a:p>
                      <a:r>
                        <a:rPr lang="en-US" dirty="0"/>
                        <a:t>functions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Purpose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928465"/>
                  </a:ext>
                </a:extLst>
              </a:tr>
              <a:tr h="303035">
                <a:tc>
                  <a:txBody>
                    <a:bodyPr/>
                    <a:lstStyle/>
                    <a:p>
                      <a:pPr algn="l"/>
                      <a:r>
                        <a:rPr lang="en-US" u="none" strike="noStrike" dirty="0">
                          <a:solidFill>
                            <a:srgbClr val="0088CC"/>
                          </a:solidFill>
                          <a:effectLst/>
                        </a:rPr>
                        <a:t>cophenet</a:t>
                      </a:r>
                      <a:r>
                        <a:rPr lang="en-US" dirty="0">
                          <a:effectLst/>
                        </a:rPr>
                        <a:t>(Z[, Y])</a:t>
                      </a:r>
                    </a:p>
                  </a:txBody>
                  <a:tcPr marL="47625" marR="76200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Calculate the </a:t>
                      </a:r>
                      <a:r>
                        <a:rPr lang="en-US" dirty="0">
                          <a:solidFill>
                            <a:srgbClr val="0070C0"/>
                          </a:solidFill>
                          <a:effectLst/>
                        </a:rPr>
                        <a:t>cophenetic distances </a:t>
                      </a:r>
                      <a:r>
                        <a:rPr lang="en-US" dirty="0">
                          <a:effectLst/>
                        </a:rPr>
                        <a:t>between each observation in the hierarchical clustering defined by the linkage Z.</a:t>
                      </a:r>
                    </a:p>
                  </a:txBody>
                  <a:tcPr marL="47625" marR="76200" marT="9525" marB="9525"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579251"/>
                  </a:ext>
                </a:extLst>
              </a:tr>
              <a:tr h="209174">
                <a:tc>
                  <a:txBody>
                    <a:bodyPr/>
                    <a:lstStyle/>
                    <a:p>
                      <a:pPr algn="l"/>
                      <a:r>
                        <a:rPr lang="en-US" u="none" strike="noStrike" dirty="0">
                          <a:solidFill>
                            <a:srgbClr val="0088CC"/>
                          </a:solidFill>
                          <a:effectLst/>
                        </a:rPr>
                        <a:t>from_mlab_linkage</a:t>
                      </a:r>
                      <a:r>
                        <a:rPr lang="en-US" dirty="0">
                          <a:effectLst/>
                        </a:rPr>
                        <a:t>(Z)</a:t>
                      </a:r>
                    </a:p>
                  </a:txBody>
                  <a:tcPr marL="47625" marR="76200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Convert a linkage matrix generated by MATLAB(TM) to a new linkage matrix compatible with this module.</a:t>
                      </a:r>
                    </a:p>
                  </a:txBody>
                  <a:tcPr marL="47625" marR="76200" marT="9525" marB="9525"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7895102"/>
                  </a:ext>
                </a:extLst>
              </a:tr>
              <a:tr h="303035">
                <a:tc>
                  <a:txBody>
                    <a:bodyPr/>
                    <a:lstStyle/>
                    <a:p>
                      <a:pPr algn="l"/>
                      <a:r>
                        <a:rPr lang="en-US" u="none" strike="noStrike" dirty="0">
                          <a:solidFill>
                            <a:srgbClr val="0088CC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inconsistent</a:t>
                      </a:r>
                      <a:r>
                        <a:rPr lang="en-US" dirty="0">
                          <a:effectLst/>
                        </a:rPr>
                        <a:t>(Z[, d])</a:t>
                      </a:r>
                    </a:p>
                  </a:txBody>
                  <a:tcPr marL="47625" marR="76200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Calculate inconsistency statistics on a linkage matrix.</a:t>
                      </a:r>
                    </a:p>
                  </a:txBody>
                  <a:tcPr marL="47625" marR="76200" marT="9525" marB="9525"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6306918"/>
                  </a:ext>
                </a:extLst>
              </a:tr>
              <a:tr h="209174">
                <a:tc>
                  <a:txBody>
                    <a:bodyPr/>
                    <a:lstStyle/>
                    <a:p>
                      <a:pPr algn="l"/>
                      <a:r>
                        <a:rPr lang="en-US" u="none" strike="noStrike" dirty="0">
                          <a:solidFill>
                            <a:srgbClr val="0088CC"/>
                          </a:solidFill>
                          <a:effectLst/>
                        </a:rPr>
                        <a:t>maxinconsts</a:t>
                      </a:r>
                      <a:r>
                        <a:rPr lang="en-US" dirty="0">
                          <a:effectLst/>
                        </a:rPr>
                        <a:t>(Z, R)</a:t>
                      </a:r>
                    </a:p>
                  </a:txBody>
                  <a:tcPr marL="47625" marR="76200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Return the maximum inconsistency coefficient for each non-singleton cluster and its descendents.</a:t>
                      </a:r>
                    </a:p>
                  </a:txBody>
                  <a:tcPr marL="47625" marR="76200" marT="9525" marB="9525"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6818437"/>
                  </a:ext>
                </a:extLst>
              </a:tr>
              <a:tr h="209174">
                <a:tc>
                  <a:txBody>
                    <a:bodyPr/>
                    <a:lstStyle/>
                    <a:p>
                      <a:pPr algn="l"/>
                      <a:r>
                        <a:rPr lang="en-US" u="none" strike="noStrike" dirty="0">
                          <a:solidFill>
                            <a:srgbClr val="0088CC"/>
                          </a:solidFill>
                          <a:effectLst/>
                        </a:rPr>
                        <a:t>maxdists</a:t>
                      </a:r>
                      <a:r>
                        <a:rPr lang="en-US" dirty="0">
                          <a:effectLst/>
                        </a:rPr>
                        <a:t>(Z)</a:t>
                      </a:r>
                    </a:p>
                  </a:txBody>
                  <a:tcPr marL="47625" marR="76200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Return the maximum distance between any non-singleton cluster.</a:t>
                      </a:r>
                    </a:p>
                  </a:txBody>
                  <a:tcPr marL="47625" marR="76200" marT="9525" marB="9525"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374175"/>
                  </a:ext>
                </a:extLst>
              </a:tr>
              <a:tr h="209174">
                <a:tc>
                  <a:txBody>
                    <a:bodyPr/>
                    <a:lstStyle/>
                    <a:p>
                      <a:pPr algn="l"/>
                      <a:r>
                        <a:rPr lang="en-US" u="none" strike="noStrike" dirty="0" err="1">
                          <a:solidFill>
                            <a:srgbClr val="0088CC"/>
                          </a:solidFill>
                          <a:effectLst/>
                        </a:rPr>
                        <a:t>maxRstat</a:t>
                      </a:r>
                      <a:r>
                        <a:rPr lang="en-US" dirty="0">
                          <a:effectLst/>
                        </a:rPr>
                        <a:t>(Z, R, i)</a:t>
                      </a:r>
                    </a:p>
                  </a:txBody>
                  <a:tcPr marL="47625" marR="76200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Return the maximum statistic for each non-singleton cluster and its descendents.</a:t>
                      </a:r>
                    </a:p>
                  </a:txBody>
                  <a:tcPr marL="47625" marR="76200" marT="9525" marB="9525"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7558418"/>
                  </a:ext>
                </a:extLst>
              </a:tr>
              <a:tr h="209174">
                <a:tc>
                  <a:txBody>
                    <a:bodyPr/>
                    <a:lstStyle/>
                    <a:p>
                      <a:pPr algn="l"/>
                      <a:r>
                        <a:rPr lang="en-US" u="none" strike="noStrike" dirty="0" err="1">
                          <a:solidFill>
                            <a:srgbClr val="0088CC"/>
                          </a:solidFill>
                          <a:effectLst/>
                        </a:rPr>
                        <a:t>to_mlab_linkage</a:t>
                      </a:r>
                      <a:r>
                        <a:rPr lang="en-US" dirty="0">
                          <a:effectLst/>
                        </a:rPr>
                        <a:t>(Z)</a:t>
                      </a:r>
                    </a:p>
                  </a:txBody>
                  <a:tcPr marL="47625" marR="76200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Convert a linkage matrix to a MATLAB(TM) compatible one.</a:t>
                      </a:r>
                    </a:p>
                  </a:txBody>
                  <a:tcPr marL="47625" marR="76200" marT="9525" marB="9525"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886628"/>
                  </a:ext>
                </a:extLst>
              </a:tr>
              <a:tr h="209174">
                <a:tc>
                  <a:txBody>
                    <a:bodyPr/>
                    <a:lstStyle/>
                    <a:p>
                      <a:pPr algn="l"/>
                      <a:endParaRPr lang="en-US" dirty="0">
                        <a:effectLst/>
                      </a:endParaRPr>
                    </a:p>
                  </a:txBody>
                  <a:tcPr marL="47625" marR="76200" marT="9525" marB="9525" anchor="ctr"/>
                </a:tc>
                <a:tc>
                  <a:txBody>
                    <a:bodyPr/>
                    <a:lstStyle/>
                    <a:p>
                      <a:pPr algn="l"/>
                      <a:endParaRPr lang="en-US" dirty="0">
                        <a:effectLst/>
                      </a:endParaRPr>
                    </a:p>
                  </a:txBody>
                  <a:tcPr marL="47625" marR="76200" marT="9525" marB="9525"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03818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842407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61D31-044B-42D4-93B8-D99521620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scipy.cluster.hierarchy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CAC852-E506-423B-B126-748D923716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Routines for </a:t>
            </a:r>
            <a:r>
              <a:rPr lang="en-US" dirty="0">
                <a:highlight>
                  <a:srgbClr val="FFFF00"/>
                </a:highlight>
              </a:rPr>
              <a:t>visualizing</a:t>
            </a:r>
            <a:r>
              <a:rPr lang="en-US" dirty="0"/>
              <a:t> flat clusters.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37D5C5-D087-4D7D-B187-3A04E0C47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72BE-1EB1-4D3D-82B3-E7DC2624987E}" type="datetime1">
              <a:rPr lang="en-US" smtClean="0"/>
              <a:t>2/28/19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76DB52-3EF0-4E1C-A522-AB0AEC85CA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36</a:t>
            </a:fld>
            <a:endParaRPr lang="en-US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C05819A7-9ECC-4536-B45F-FF2D6CEA2A9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96204888"/>
              </p:ext>
            </p:extLst>
          </p:nvPr>
        </p:nvGraphicFramePr>
        <p:xfrm>
          <a:off x="117567" y="1299590"/>
          <a:ext cx="8915399" cy="2813825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731933">
                  <a:extLst>
                    <a:ext uri="{9D8B030D-6E8A-4147-A177-3AD203B41FA5}">
                      <a16:colId xmlns:a16="http://schemas.microsoft.com/office/drawing/2014/main" val="3085217630"/>
                    </a:ext>
                  </a:extLst>
                </a:gridCol>
                <a:gridCol w="5037201">
                  <a:extLst>
                    <a:ext uri="{9D8B030D-6E8A-4147-A177-3AD203B41FA5}">
                      <a16:colId xmlns:a16="http://schemas.microsoft.com/office/drawing/2014/main" val="4217976971"/>
                    </a:ext>
                  </a:extLst>
                </a:gridCol>
                <a:gridCol w="1146265">
                  <a:extLst>
                    <a:ext uri="{9D8B030D-6E8A-4147-A177-3AD203B41FA5}">
                      <a16:colId xmlns:a16="http://schemas.microsoft.com/office/drawing/2014/main" val="821286949"/>
                    </a:ext>
                  </a:extLst>
                </a:gridCol>
              </a:tblGrid>
              <a:tr h="209174">
                <a:tc>
                  <a:txBody>
                    <a:bodyPr/>
                    <a:lstStyle/>
                    <a:p>
                      <a:r>
                        <a:rPr lang="en-US" dirty="0"/>
                        <a:t>functions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Purpose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928465"/>
                  </a:ext>
                </a:extLst>
              </a:tr>
              <a:tr h="303035">
                <a:tc>
                  <a:txBody>
                    <a:bodyPr/>
                    <a:lstStyle/>
                    <a:p>
                      <a:pPr algn="l"/>
                      <a:r>
                        <a:rPr lang="en-US" u="none" strike="noStrike" dirty="0">
                          <a:solidFill>
                            <a:srgbClr val="0088CC"/>
                          </a:solidFill>
                          <a:effectLst/>
                        </a:rPr>
                        <a:t>dendrogram</a:t>
                      </a:r>
                      <a:r>
                        <a:rPr lang="en-US" dirty="0">
                          <a:effectLst/>
                        </a:rPr>
                        <a:t>(Z[, p, </a:t>
                      </a:r>
                      <a:r>
                        <a:rPr lang="en-US" dirty="0" err="1">
                          <a:effectLst/>
                        </a:rPr>
                        <a:t>truncate_mode</a:t>
                      </a:r>
                      <a:r>
                        <a:rPr lang="en-US" dirty="0">
                          <a:effectLst/>
                        </a:rPr>
                        <a:t>, …])</a:t>
                      </a:r>
                    </a:p>
                  </a:txBody>
                  <a:tcPr marL="47625" marR="76200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Plot the hierarchical clustering as a dendrogram.</a:t>
                      </a:r>
                    </a:p>
                  </a:txBody>
                  <a:tcPr marL="47625" marR="76200" marT="9525" marB="9525"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579251"/>
                  </a:ext>
                </a:extLst>
              </a:tr>
              <a:tr h="209174">
                <a:tc>
                  <a:txBody>
                    <a:bodyPr/>
                    <a:lstStyle/>
                    <a:p>
                      <a:pPr algn="l"/>
                      <a:endParaRPr lang="en-US" dirty="0">
                        <a:effectLst/>
                      </a:endParaRPr>
                    </a:p>
                  </a:txBody>
                  <a:tcPr marL="47625" marR="76200" marT="9525" marB="9525" anchor="ctr"/>
                </a:tc>
                <a:tc>
                  <a:txBody>
                    <a:bodyPr/>
                    <a:lstStyle/>
                    <a:p>
                      <a:pPr algn="l"/>
                      <a:endParaRPr lang="en-US" dirty="0">
                        <a:effectLst/>
                      </a:endParaRPr>
                    </a:p>
                  </a:txBody>
                  <a:tcPr marL="47625" marR="76200" marT="9525" marB="9525"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7895102"/>
                  </a:ext>
                </a:extLst>
              </a:tr>
              <a:tr h="303035">
                <a:tc>
                  <a:txBody>
                    <a:bodyPr/>
                    <a:lstStyle/>
                    <a:p>
                      <a:pPr algn="l"/>
                      <a:endParaRPr lang="en-US" dirty="0">
                        <a:effectLst/>
                      </a:endParaRPr>
                    </a:p>
                  </a:txBody>
                  <a:tcPr marL="47625" marR="76200" marT="9525" marB="9525" anchor="ctr"/>
                </a:tc>
                <a:tc>
                  <a:txBody>
                    <a:bodyPr/>
                    <a:lstStyle/>
                    <a:p>
                      <a:pPr algn="l"/>
                      <a:endParaRPr lang="en-US">
                        <a:effectLst/>
                      </a:endParaRPr>
                    </a:p>
                  </a:txBody>
                  <a:tcPr marL="47625" marR="76200" marT="9525" marB="9525"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6306918"/>
                  </a:ext>
                </a:extLst>
              </a:tr>
              <a:tr h="209174">
                <a:tc>
                  <a:txBody>
                    <a:bodyPr/>
                    <a:lstStyle/>
                    <a:p>
                      <a:pPr algn="l"/>
                      <a:endParaRPr lang="en-US" dirty="0">
                        <a:effectLst/>
                      </a:endParaRPr>
                    </a:p>
                  </a:txBody>
                  <a:tcPr marL="47625" marR="76200" marT="9525" marB="9525" anchor="ctr"/>
                </a:tc>
                <a:tc>
                  <a:txBody>
                    <a:bodyPr/>
                    <a:lstStyle/>
                    <a:p>
                      <a:pPr algn="l"/>
                      <a:endParaRPr lang="en-US">
                        <a:effectLst/>
                      </a:endParaRPr>
                    </a:p>
                  </a:txBody>
                  <a:tcPr marL="47625" marR="76200" marT="9525" marB="9525"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6818437"/>
                  </a:ext>
                </a:extLst>
              </a:tr>
              <a:tr h="209174">
                <a:tc>
                  <a:txBody>
                    <a:bodyPr/>
                    <a:lstStyle/>
                    <a:p>
                      <a:pPr algn="l"/>
                      <a:endParaRPr lang="en-US" dirty="0">
                        <a:effectLst/>
                      </a:endParaRPr>
                    </a:p>
                  </a:txBody>
                  <a:tcPr marL="47625" marR="76200" marT="9525" marB="9525" anchor="ctr"/>
                </a:tc>
                <a:tc>
                  <a:txBody>
                    <a:bodyPr/>
                    <a:lstStyle/>
                    <a:p>
                      <a:pPr algn="l"/>
                      <a:endParaRPr lang="en-US">
                        <a:effectLst/>
                      </a:endParaRPr>
                    </a:p>
                  </a:txBody>
                  <a:tcPr marL="47625" marR="76200" marT="9525" marB="9525"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374175"/>
                  </a:ext>
                </a:extLst>
              </a:tr>
              <a:tr h="209174">
                <a:tc>
                  <a:txBody>
                    <a:bodyPr/>
                    <a:lstStyle/>
                    <a:p>
                      <a:pPr algn="l"/>
                      <a:endParaRPr lang="en-US" dirty="0">
                        <a:effectLst/>
                      </a:endParaRPr>
                    </a:p>
                  </a:txBody>
                  <a:tcPr marL="47625" marR="76200" marT="9525" marB="9525" anchor="ctr"/>
                </a:tc>
                <a:tc>
                  <a:txBody>
                    <a:bodyPr/>
                    <a:lstStyle/>
                    <a:p>
                      <a:pPr algn="l"/>
                      <a:endParaRPr lang="en-US">
                        <a:effectLst/>
                      </a:endParaRPr>
                    </a:p>
                  </a:txBody>
                  <a:tcPr marL="47625" marR="76200" marT="9525" marB="9525"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7558418"/>
                  </a:ext>
                </a:extLst>
              </a:tr>
              <a:tr h="209174">
                <a:tc>
                  <a:txBody>
                    <a:bodyPr/>
                    <a:lstStyle/>
                    <a:p>
                      <a:pPr algn="l"/>
                      <a:endParaRPr lang="en-US" dirty="0">
                        <a:effectLst/>
                      </a:endParaRPr>
                    </a:p>
                  </a:txBody>
                  <a:tcPr marL="47625" marR="76200" marT="9525" marB="9525" anchor="ctr"/>
                </a:tc>
                <a:tc>
                  <a:txBody>
                    <a:bodyPr/>
                    <a:lstStyle/>
                    <a:p>
                      <a:pPr algn="l"/>
                      <a:endParaRPr lang="en-US" dirty="0">
                        <a:effectLst/>
                      </a:endParaRPr>
                    </a:p>
                  </a:txBody>
                  <a:tcPr marL="47625" marR="76200" marT="9525" marB="9525"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886628"/>
                  </a:ext>
                </a:extLst>
              </a:tr>
              <a:tr h="209174">
                <a:tc>
                  <a:txBody>
                    <a:bodyPr/>
                    <a:lstStyle/>
                    <a:p>
                      <a:pPr algn="l"/>
                      <a:endParaRPr lang="en-US" dirty="0">
                        <a:effectLst/>
                      </a:endParaRPr>
                    </a:p>
                  </a:txBody>
                  <a:tcPr marL="47625" marR="76200" marT="9525" marB="9525" anchor="ctr"/>
                </a:tc>
                <a:tc>
                  <a:txBody>
                    <a:bodyPr/>
                    <a:lstStyle/>
                    <a:p>
                      <a:pPr algn="l"/>
                      <a:endParaRPr lang="en-US" dirty="0">
                        <a:effectLst/>
                      </a:endParaRPr>
                    </a:p>
                  </a:txBody>
                  <a:tcPr marL="47625" marR="76200" marT="9525" marB="9525"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03818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156993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61D31-044B-42D4-93B8-D99521620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scipy.cluster.hierarchy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CAC852-E506-423B-B126-748D923716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Routines for </a:t>
            </a:r>
            <a:r>
              <a:rPr lang="en-US" dirty="0">
                <a:highlight>
                  <a:srgbClr val="FFFF00"/>
                </a:highlight>
              </a:rPr>
              <a:t>visualizing</a:t>
            </a:r>
            <a:r>
              <a:rPr lang="en-US" dirty="0"/>
              <a:t> flat clusters.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37D5C5-D087-4D7D-B187-3A04E0C47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72BE-1EB1-4D3D-82B3-E7DC2624987E}" type="datetime1">
              <a:rPr lang="en-US" smtClean="0"/>
              <a:t>2/28/19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76DB52-3EF0-4E1C-A522-AB0AEC85CA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37</a:t>
            </a:fld>
            <a:endParaRPr lang="en-US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C05819A7-9ECC-4536-B45F-FF2D6CEA2A99}"/>
              </a:ext>
            </a:extLst>
          </p:cNvPr>
          <p:cNvGraphicFramePr>
            <a:graphicFrameLocks/>
          </p:cNvGraphicFramePr>
          <p:nvPr/>
        </p:nvGraphicFramePr>
        <p:xfrm>
          <a:off x="117567" y="1299590"/>
          <a:ext cx="8915399" cy="2813825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731933">
                  <a:extLst>
                    <a:ext uri="{9D8B030D-6E8A-4147-A177-3AD203B41FA5}">
                      <a16:colId xmlns:a16="http://schemas.microsoft.com/office/drawing/2014/main" val="3085217630"/>
                    </a:ext>
                  </a:extLst>
                </a:gridCol>
                <a:gridCol w="5037201">
                  <a:extLst>
                    <a:ext uri="{9D8B030D-6E8A-4147-A177-3AD203B41FA5}">
                      <a16:colId xmlns:a16="http://schemas.microsoft.com/office/drawing/2014/main" val="4217976971"/>
                    </a:ext>
                  </a:extLst>
                </a:gridCol>
                <a:gridCol w="1146265">
                  <a:extLst>
                    <a:ext uri="{9D8B030D-6E8A-4147-A177-3AD203B41FA5}">
                      <a16:colId xmlns:a16="http://schemas.microsoft.com/office/drawing/2014/main" val="821286949"/>
                    </a:ext>
                  </a:extLst>
                </a:gridCol>
              </a:tblGrid>
              <a:tr h="209174">
                <a:tc>
                  <a:txBody>
                    <a:bodyPr/>
                    <a:lstStyle/>
                    <a:p>
                      <a:r>
                        <a:rPr lang="en-US" dirty="0"/>
                        <a:t>functions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Purpose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928465"/>
                  </a:ext>
                </a:extLst>
              </a:tr>
              <a:tr h="303035">
                <a:tc>
                  <a:txBody>
                    <a:bodyPr/>
                    <a:lstStyle/>
                    <a:p>
                      <a:pPr algn="l"/>
                      <a:r>
                        <a:rPr lang="en-US" u="none" strike="noStrike" dirty="0">
                          <a:solidFill>
                            <a:srgbClr val="0088CC"/>
                          </a:solidFill>
                          <a:effectLst/>
                        </a:rPr>
                        <a:t>dendrogram</a:t>
                      </a:r>
                      <a:r>
                        <a:rPr lang="en-US" dirty="0">
                          <a:effectLst/>
                        </a:rPr>
                        <a:t>(Z[, p, </a:t>
                      </a:r>
                      <a:r>
                        <a:rPr lang="en-US" dirty="0" err="1">
                          <a:effectLst/>
                        </a:rPr>
                        <a:t>truncate_mode</a:t>
                      </a:r>
                      <a:r>
                        <a:rPr lang="en-US" dirty="0">
                          <a:effectLst/>
                        </a:rPr>
                        <a:t>, …])</a:t>
                      </a:r>
                    </a:p>
                  </a:txBody>
                  <a:tcPr marL="47625" marR="76200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Plot the hierarchical clustering as a dendrogram.</a:t>
                      </a:r>
                    </a:p>
                  </a:txBody>
                  <a:tcPr marL="47625" marR="76200" marT="9525" marB="9525"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579251"/>
                  </a:ext>
                </a:extLst>
              </a:tr>
              <a:tr h="209174">
                <a:tc>
                  <a:txBody>
                    <a:bodyPr/>
                    <a:lstStyle/>
                    <a:p>
                      <a:pPr algn="l"/>
                      <a:endParaRPr lang="en-US" dirty="0">
                        <a:effectLst/>
                      </a:endParaRPr>
                    </a:p>
                  </a:txBody>
                  <a:tcPr marL="47625" marR="76200" marT="9525" marB="9525" anchor="ctr"/>
                </a:tc>
                <a:tc>
                  <a:txBody>
                    <a:bodyPr/>
                    <a:lstStyle/>
                    <a:p>
                      <a:pPr algn="l"/>
                      <a:endParaRPr lang="en-US" dirty="0">
                        <a:effectLst/>
                      </a:endParaRPr>
                    </a:p>
                  </a:txBody>
                  <a:tcPr marL="47625" marR="76200" marT="9525" marB="9525"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7895102"/>
                  </a:ext>
                </a:extLst>
              </a:tr>
              <a:tr h="303035">
                <a:tc>
                  <a:txBody>
                    <a:bodyPr/>
                    <a:lstStyle/>
                    <a:p>
                      <a:pPr algn="l"/>
                      <a:endParaRPr lang="en-US" dirty="0">
                        <a:effectLst/>
                      </a:endParaRPr>
                    </a:p>
                  </a:txBody>
                  <a:tcPr marL="47625" marR="76200" marT="9525" marB="9525" anchor="ctr"/>
                </a:tc>
                <a:tc>
                  <a:txBody>
                    <a:bodyPr/>
                    <a:lstStyle/>
                    <a:p>
                      <a:pPr algn="l"/>
                      <a:endParaRPr lang="en-US">
                        <a:effectLst/>
                      </a:endParaRPr>
                    </a:p>
                  </a:txBody>
                  <a:tcPr marL="47625" marR="76200" marT="9525" marB="9525"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6306918"/>
                  </a:ext>
                </a:extLst>
              </a:tr>
              <a:tr h="209174">
                <a:tc>
                  <a:txBody>
                    <a:bodyPr/>
                    <a:lstStyle/>
                    <a:p>
                      <a:pPr algn="l"/>
                      <a:endParaRPr lang="en-US" dirty="0">
                        <a:effectLst/>
                      </a:endParaRPr>
                    </a:p>
                  </a:txBody>
                  <a:tcPr marL="47625" marR="76200" marT="9525" marB="9525" anchor="ctr"/>
                </a:tc>
                <a:tc>
                  <a:txBody>
                    <a:bodyPr/>
                    <a:lstStyle/>
                    <a:p>
                      <a:pPr algn="l"/>
                      <a:endParaRPr lang="en-US">
                        <a:effectLst/>
                      </a:endParaRPr>
                    </a:p>
                  </a:txBody>
                  <a:tcPr marL="47625" marR="76200" marT="9525" marB="9525"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6818437"/>
                  </a:ext>
                </a:extLst>
              </a:tr>
              <a:tr h="209174">
                <a:tc>
                  <a:txBody>
                    <a:bodyPr/>
                    <a:lstStyle/>
                    <a:p>
                      <a:pPr algn="l"/>
                      <a:endParaRPr lang="en-US" dirty="0">
                        <a:effectLst/>
                      </a:endParaRPr>
                    </a:p>
                  </a:txBody>
                  <a:tcPr marL="47625" marR="76200" marT="9525" marB="9525" anchor="ctr"/>
                </a:tc>
                <a:tc>
                  <a:txBody>
                    <a:bodyPr/>
                    <a:lstStyle/>
                    <a:p>
                      <a:pPr algn="l"/>
                      <a:endParaRPr lang="en-US">
                        <a:effectLst/>
                      </a:endParaRPr>
                    </a:p>
                  </a:txBody>
                  <a:tcPr marL="47625" marR="76200" marT="9525" marB="9525"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374175"/>
                  </a:ext>
                </a:extLst>
              </a:tr>
              <a:tr h="209174">
                <a:tc>
                  <a:txBody>
                    <a:bodyPr/>
                    <a:lstStyle/>
                    <a:p>
                      <a:pPr algn="l"/>
                      <a:endParaRPr lang="en-US" dirty="0">
                        <a:effectLst/>
                      </a:endParaRPr>
                    </a:p>
                  </a:txBody>
                  <a:tcPr marL="47625" marR="76200" marT="9525" marB="9525" anchor="ctr"/>
                </a:tc>
                <a:tc>
                  <a:txBody>
                    <a:bodyPr/>
                    <a:lstStyle/>
                    <a:p>
                      <a:pPr algn="l"/>
                      <a:endParaRPr lang="en-US">
                        <a:effectLst/>
                      </a:endParaRPr>
                    </a:p>
                  </a:txBody>
                  <a:tcPr marL="47625" marR="76200" marT="9525" marB="9525"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7558418"/>
                  </a:ext>
                </a:extLst>
              </a:tr>
              <a:tr h="209174">
                <a:tc>
                  <a:txBody>
                    <a:bodyPr/>
                    <a:lstStyle/>
                    <a:p>
                      <a:pPr algn="l"/>
                      <a:endParaRPr lang="en-US" dirty="0">
                        <a:effectLst/>
                      </a:endParaRPr>
                    </a:p>
                  </a:txBody>
                  <a:tcPr marL="47625" marR="76200" marT="9525" marB="9525" anchor="ctr"/>
                </a:tc>
                <a:tc>
                  <a:txBody>
                    <a:bodyPr/>
                    <a:lstStyle/>
                    <a:p>
                      <a:pPr algn="l"/>
                      <a:endParaRPr lang="en-US" dirty="0">
                        <a:effectLst/>
                      </a:endParaRPr>
                    </a:p>
                  </a:txBody>
                  <a:tcPr marL="47625" marR="76200" marT="9525" marB="9525"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886628"/>
                  </a:ext>
                </a:extLst>
              </a:tr>
              <a:tr h="209174">
                <a:tc>
                  <a:txBody>
                    <a:bodyPr/>
                    <a:lstStyle/>
                    <a:p>
                      <a:pPr algn="l"/>
                      <a:endParaRPr lang="en-US" dirty="0">
                        <a:effectLst/>
                      </a:endParaRPr>
                    </a:p>
                  </a:txBody>
                  <a:tcPr marL="47625" marR="76200" marT="9525" marB="9525" anchor="ctr"/>
                </a:tc>
                <a:tc>
                  <a:txBody>
                    <a:bodyPr/>
                    <a:lstStyle/>
                    <a:p>
                      <a:pPr algn="l"/>
                      <a:endParaRPr lang="en-US" dirty="0">
                        <a:effectLst/>
                      </a:endParaRPr>
                    </a:p>
                  </a:txBody>
                  <a:tcPr marL="47625" marR="76200" marT="9525" marB="9525"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03818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207265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8FB30-A61C-465B-9249-BB7A3F375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scipy.cluster.hierarchy.inconsistent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03A031-4455-4F5B-A757-78E8C418DB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Calculate </a:t>
            </a:r>
            <a:r>
              <a:rPr lang="en-US" dirty="0">
                <a:highlight>
                  <a:srgbClr val="FFFF00"/>
                </a:highlight>
              </a:rPr>
              <a:t>inconsistency statistics </a:t>
            </a:r>
            <a:r>
              <a:rPr lang="en-US" dirty="0"/>
              <a:t>on a linkage matrix.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B615E9-643F-4181-A3DC-5B71BBA26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72BE-1EB1-4D3D-82B3-E7DC2624987E}" type="datetime1">
              <a:rPr lang="en-US" smtClean="0"/>
              <a:t>2/28/19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7BE445-9CC0-45FC-B236-580AE20D94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72117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78A14-3692-4CB6-BD40-FFEDA6225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Scikit learn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AE8325-77DF-470A-8CFF-5AC84A5DB7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class </a:t>
            </a:r>
            <a:r>
              <a:rPr lang="en-US" dirty="0" err="1">
                <a:solidFill>
                  <a:srgbClr val="0070C0"/>
                </a:solidFill>
              </a:rPr>
              <a:t>sklearn.cluster.AgglomerativeClustering</a:t>
            </a:r>
            <a:r>
              <a:rPr lang="en-US" dirty="0">
                <a:solidFill>
                  <a:srgbClr val="0070C0"/>
                </a:solidFill>
              </a:rPr>
              <a:t>(n_clusters=2, affinity=’</a:t>
            </a:r>
            <a:r>
              <a:rPr lang="en-US" dirty="0" err="1">
                <a:solidFill>
                  <a:srgbClr val="0070C0"/>
                </a:solidFill>
              </a:rPr>
              <a:t>euclidean</a:t>
            </a:r>
            <a:r>
              <a:rPr lang="en-US" dirty="0">
                <a:solidFill>
                  <a:srgbClr val="0070C0"/>
                </a:solidFill>
              </a:rPr>
              <a:t>’, memory=None, connectivity=None, </a:t>
            </a:r>
            <a:r>
              <a:rPr lang="en-US" dirty="0" err="1">
                <a:solidFill>
                  <a:srgbClr val="0070C0"/>
                </a:solidFill>
              </a:rPr>
              <a:t>compute_full_tree</a:t>
            </a:r>
            <a:r>
              <a:rPr lang="en-US" dirty="0">
                <a:solidFill>
                  <a:srgbClr val="0070C0"/>
                </a:solidFill>
              </a:rPr>
              <a:t>=’auto’, linkage=’ward’, </a:t>
            </a:r>
            <a:r>
              <a:rPr lang="en-US" dirty="0" err="1">
                <a:solidFill>
                  <a:srgbClr val="0070C0"/>
                </a:solidFill>
              </a:rPr>
              <a:t>pooling_func</a:t>
            </a:r>
            <a:r>
              <a:rPr lang="en-US" dirty="0">
                <a:solidFill>
                  <a:srgbClr val="0070C0"/>
                </a:solidFill>
              </a:rPr>
              <a:t>=’deprecated’)</a:t>
            </a:r>
          </a:p>
          <a:p>
            <a:endParaRPr lang="en-US" dirty="0">
              <a:solidFill>
                <a:srgbClr val="0070C0"/>
              </a:solidFill>
            </a:endParaRPr>
          </a:p>
          <a:p>
            <a:r>
              <a:rPr lang="en-US" dirty="0">
                <a:solidFill>
                  <a:srgbClr val="0070C0"/>
                </a:solidFill>
              </a:rPr>
              <a:t>n_clusters : int, </a:t>
            </a:r>
            <a:r>
              <a:rPr lang="en-US" dirty="0">
                <a:solidFill>
                  <a:srgbClr val="0070C0"/>
                </a:solidFill>
                <a:highlight>
                  <a:srgbClr val="FFFF00"/>
                </a:highlight>
              </a:rPr>
              <a:t>default=2 </a:t>
            </a:r>
            <a:r>
              <a:rPr lang="en-US" dirty="0">
                <a:solidFill>
                  <a:srgbClr val="0070C0"/>
                </a:solidFill>
              </a:rPr>
              <a:t>- </a:t>
            </a:r>
            <a:r>
              <a:rPr lang="en-US" dirty="0">
                <a:solidFill>
                  <a:schemeClr val="tx1"/>
                </a:solidFill>
              </a:rPr>
              <a:t>The number of clusters to find.</a:t>
            </a:r>
          </a:p>
          <a:p>
            <a:r>
              <a:rPr lang="en-US" dirty="0">
                <a:solidFill>
                  <a:srgbClr val="0070C0"/>
                </a:solidFill>
              </a:rPr>
              <a:t>Affinity</a:t>
            </a:r>
            <a:r>
              <a:rPr lang="en-US" dirty="0">
                <a:solidFill>
                  <a:schemeClr val="tx1"/>
                </a:solidFill>
              </a:rPr>
              <a:t> : string or callable, 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</a:rPr>
              <a:t>default: “</a:t>
            </a:r>
            <a:r>
              <a:rPr lang="en-US" dirty="0" err="1">
                <a:solidFill>
                  <a:schemeClr val="tx1"/>
                </a:solidFill>
                <a:highlight>
                  <a:srgbClr val="FFFF00"/>
                </a:highlight>
              </a:rPr>
              <a:t>euclidean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</a:rPr>
              <a:t>” - </a:t>
            </a:r>
            <a:r>
              <a:rPr lang="en-US" dirty="0">
                <a:solidFill>
                  <a:schemeClr val="tx1"/>
                </a:solidFill>
              </a:rPr>
              <a:t>Metric used to compute the linkage. Can be “</a:t>
            </a:r>
            <a:r>
              <a:rPr lang="en-US" dirty="0" err="1">
                <a:solidFill>
                  <a:schemeClr val="tx1"/>
                </a:solidFill>
              </a:rPr>
              <a:t>euclidean</a:t>
            </a:r>
            <a:r>
              <a:rPr lang="en-US" dirty="0">
                <a:solidFill>
                  <a:schemeClr val="tx1"/>
                </a:solidFill>
              </a:rPr>
              <a:t>”, “l1”, “l2”, “</a:t>
            </a:r>
            <a:r>
              <a:rPr lang="en-US" dirty="0" err="1">
                <a:solidFill>
                  <a:schemeClr val="tx1"/>
                </a:solidFill>
              </a:rPr>
              <a:t>manhattan</a:t>
            </a:r>
            <a:r>
              <a:rPr lang="en-US" dirty="0">
                <a:solidFill>
                  <a:schemeClr val="tx1"/>
                </a:solidFill>
              </a:rPr>
              <a:t>”, “cosine”, or ‘precomputed’. If linkage is “ward”, only “</a:t>
            </a:r>
            <a:r>
              <a:rPr lang="en-US" dirty="0" err="1">
                <a:solidFill>
                  <a:schemeClr val="tx1"/>
                </a:solidFill>
              </a:rPr>
              <a:t>euclidean</a:t>
            </a:r>
            <a:r>
              <a:rPr lang="en-US" dirty="0">
                <a:solidFill>
                  <a:schemeClr val="tx1"/>
                </a:solidFill>
              </a:rPr>
              <a:t>” is accepted.</a:t>
            </a:r>
          </a:p>
          <a:p>
            <a:r>
              <a:rPr lang="en-US" dirty="0">
                <a:solidFill>
                  <a:srgbClr val="0070C0"/>
                </a:solidFill>
              </a:rPr>
              <a:t>linkage</a:t>
            </a:r>
            <a:r>
              <a:rPr lang="en-US" dirty="0">
                <a:solidFill>
                  <a:schemeClr val="tx1"/>
                </a:solidFill>
              </a:rPr>
              <a:t> : {“ward”, “complete”, “average”, “single”}, optional (default=”ward”)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ward</a:t>
            </a:r>
            <a:r>
              <a:rPr lang="en-US" dirty="0">
                <a:solidFill>
                  <a:schemeClr val="tx1"/>
                </a:solidFill>
              </a:rPr>
              <a:t> minimizes the variance of the clusters being merged.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average</a:t>
            </a:r>
            <a:r>
              <a:rPr lang="en-US" dirty="0">
                <a:solidFill>
                  <a:schemeClr val="tx1"/>
                </a:solidFill>
              </a:rPr>
              <a:t> uses the average of the distances of each observation of the two sets.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complete</a:t>
            </a:r>
            <a:r>
              <a:rPr lang="en-US" dirty="0">
                <a:solidFill>
                  <a:schemeClr val="tx1"/>
                </a:solidFill>
              </a:rPr>
              <a:t> or </a:t>
            </a:r>
            <a:r>
              <a:rPr lang="en-US" dirty="0">
                <a:solidFill>
                  <a:srgbClr val="0070C0"/>
                </a:solidFill>
              </a:rPr>
              <a:t>maximum</a:t>
            </a:r>
            <a:r>
              <a:rPr lang="en-US" dirty="0">
                <a:solidFill>
                  <a:schemeClr val="tx1"/>
                </a:solidFill>
              </a:rPr>
              <a:t> linkage uses the maximum distances between all observations of the two sets.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single</a:t>
            </a:r>
            <a:r>
              <a:rPr lang="en-US" dirty="0">
                <a:solidFill>
                  <a:schemeClr val="tx1"/>
                </a:solidFill>
              </a:rPr>
              <a:t> uses the minimum of the distances between all observations of the two sets.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9E4CFD-5AD2-4058-86F9-F573DF4EB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72BE-1EB1-4D3D-82B3-E7DC2624987E}" type="datetime1">
              <a:rPr lang="en-US" smtClean="0"/>
              <a:t>2/28/19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BBE7EF-E9A8-43AD-AAB1-39054F779A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259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87418-4DB5-40A0-892B-5A797BB80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- Agglomerative clustering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147A0B-7ED3-4CAB-AB7F-2C34105A53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600" dirty="0"/>
              <a:t>At the start, treat each data point as one cluster. Therefore, the number of clusters at the start will be K, while K is an integer representing the number of data points.</a:t>
            </a:r>
          </a:p>
          <a:p>
            <a:pPr marL="342900" indent="-342900">
              <a:buFont typeface="+mj-lt"/>
              <a:buAutoNum type="arabicPeriod"/>
            </a:pPr>
            <a:endParaRPr lang="en-US" sz="1600" dirty="0"/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Form a cluster by joining the two closest data points resulting in K-1 clusters.</a:t>
            </a:r>
          </a:p>
          <a:p>
            <a:pPr marL="342900" indent="-342900">
              <a:buFont typeface="+mj-lt"/>
              <a:buAutoNum type="arabicPeriod"/>
            </a:pPr>
            <a:endParaRPr lang="en-US" sz="1600" dirty="0"/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Form more clusters by joining the two closest clusters resulting in K-2 clusters.</a:t>
            </a:r>
          </a:p>
          <a:p>
            <a:pPr marL="342900" indent="-342900">
              <a:buFont typeface="+mj-lt"/>
              <a:buAutoNum type="arabicPeriod"/>
            </a:pPr>
            <a:endParaRPr lang="en-US" sz="1600" dirty="0"/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Repeat the above three steps until one big cluster is formed.</a:t>
            </a:r>
          </a:p>
          <a:p>
            <a:pPr marL="342900" indent="-342900">
              <a:buFont typeface="+mj-lt"/>
              <a:buAutoNum type="arabicPeriod"/>
            </a:pPr>
            <a:endParaRPr lang="en-US" sz="1600" dirty="0"/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Once single cluster is formed, </a:t>
            </a:r>
            <a:r>
              <a:rPr lang="en-US" sz="1600" dirty="0">
                <a:solidFill>
                  <a:srgbClr val="0070C0"/>
                </a:solidFill>
              </a:rPr>
              <a:t>dendrograms</a:t>
            </a:r>
            <a:r>
              <a:rPr lang="en-US" sz="1600" dirty="0"/>
              <a:t> are used to divide into multiple clusters depending upon the problem.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92D816-3364-4A42-B413-FF513DFAC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72BE-1EB1-4D3D-82B3-E7DC2624987E}" type="datetime1">
              <a:rPr lang="en-US" smtClean="0"/>
              <a:t>2/28/19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897070-5937-4D44-A593-A432BEB231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235264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4D76BA8-DB3F-4A82-AE7E-56F9D9A70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slides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EDAAD44-1DBE-4915-BA04-2B4D100AEF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7AC94C-A44F-4D8B-8390-5C35459B5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72BE-1EB1-4D3D-82B3-E7DC2624987E}" type="datetime1">
              <a:rPr lang="en-US" smtClean="0"/>
              <a:t>2/28/19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49C433-D1F9-4C14-B565-F7F177A84AF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086600" y="4864100"/>
            <a:ext cx="2057400" cy="274638"/>
          </a:xfrm>
        </p:spPr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58733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E5901-F11E-4791-929F-1C021F1AF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06E2BA-3983-4DA5-96E3-AE2A3505E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72BE-1EB1-4D3D-82B3-E7DC2624987E}" type="datetime1">
              <a:rPr lang="en-US" smtClean="0"/>
              <a:t>2/28/19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959D68-A979-4608-BB3C-B08B26F635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41</a:t>
            </a:fld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B22D8E9-59CC-4501-8D43-4638522DB8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875" y="984192"/>
            <a:ext cx="7038975" cy="3766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3359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43289-D225-4AFD-95C1-88194CC8C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Side by side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30659C-DFC7-486D-B506-9E75A5AC6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72BE-1EB1-4D3D-82B3-E7DC2624987E}" type="datetime1">
              <a:rPr lang="en-US" smtClean="0"/>
              <a:t>2/28/19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044CC0-E3D8-48AB-908F-BF37E9478F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211A46B-79ED-4ABC-83A1-CFE75D8474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300" y="1043781"/>
            <a:ext cx="4308084" cy="280431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8A56175-7D20-48F1-BADD-5C2C73B50D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3950" y="1043782"/>
            <a:ext cx="4095750" cy="282545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78946A2-F160-4341-A8A8-F6E0F4BF688D}"/>
              </a:ext>
            </a:extLst>
          </p:cNvPr>
          <p:cNvSpPr/>
          <p:nvPr/>
        </p:nvSpPr>
        <p:spPr>
          <a:xfrm>
            <a:off x="6056531" y="3812686"/>
            <a:ext cx="1859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Divisive Approach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B8BC809-8BC3-41D9-907B-EF4B1BCE9863}"/>
              </a:ext>
            </a:extLst>
          </p:cNvPr>
          <p:cNvSpPr/>
          <p:nvPr/>
        </p:nvSpPr>
        <p:spPr>
          <a:xfrm>
            <a:off x="709829" y="3812686"/>
            <a:ext cx="24418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Agglomerative approach</a:t>
            </a:r>
          </a:p>
        </p:txBody>
      </p:sp>
    </p:spTree>
    <p:extLst>
      <p:ext uri="{BB962C8B-B14F-4D97-AF65-F5344CB8AC3E}">
        <p14:creationId xmlns:p14="http://schemas.microsoft.com/office/powerpoint/2010/main" val="40419846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B637F-9A7E-4DBF-AFB1-70349C914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F539459-DA82-48FC-8EC9-EA33E46643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450" y="966372"/>
            <a:ext cx="3048934" cy="1357728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974130-7D13-4212-B045-BDF8BCAD8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72BE-1EB1-4D3D-82B3-E7DC2624987E}" type="datetime1">
              <a:rPr lang="en-US" smtClean="0"/>
              <a:t>2/28/19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B20591-1E8F-4DCA-928C-B007D117E8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56DE332-7C3D-4C20-B462-71DEA54E3DE4}"/>
              </a:ext>
            </a:extLst>
          </p:cNvPr>
          <p:cNvSpPr/>
          <p:nvPr/>
        </p:nvSpPr>
        <p:spPr>
          <a:xfrm>
            <a:off x="171450" y="2398932"/>
            <a:ext cx="638289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There are 6 samples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Cluster them based on some potential parameter like </a:t>
            </a:r>
            <a:r>
              <a:rPr lang="en-US" sz="1600" dirty="0">
                <a:solidFill>
                  <a:srgbClr val="0070C0"/>
                </a:solidFill>
              </a:rPr>
              <a:t>Euclidian</a:t>
            </a:r>
            <a:r>
              <a:rPr lang="en-US" sz="1600" dirty="0"/>
              <a:t> distance.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points </a:t>
            </a:r>
            <a:r>
              <a:rPr lang="en-US" sz="1600" dirty="0">
                <a:solidFill>
                  <a:srgbClr val="0070C0"/>
                </a:solidFill>
              </a:rPr>
              <a:t>c</a:t>
            </a:r>
            <a:r>
              <a:rPr lang="en-US" sz="1600" dirty="0"/>
              <a:t> and </a:t>
            </a:r>
            <a:r>
              <a:rPr lang="en-US" sz="1600" dirty="0">
                <a:solidFill>
                  <a:srgbClr val="0070C0"/>
                </a:solidFill>
              </a:rPr>
              <a:t>b</a:t>
            </a:r>
            <a:r>
              <a:rPr lang="en-US" sz="1600" dirty="0"/>
              <a:t> can be grouped into one cluster and points </a:t>
            </a:r>
            <a:r>
              <a:rPr lang="en-US" sz="1600" dirty="0">
                <a:solidFill>
                  <a:srgbClr val="0070C0"/>
                </a:solidFill>
              </a:rPr>
              <a:t>d</a:t>
            </a:r>
            <a:r>
              <a:rPr lang="en-US" sz="1600" dirty="0"/>
              <a:t> and </a:t>
            </a:r>
            <a:r>
              <a:rPr lang="en-US" sz="1600" dirty="0">
                <a:solidFill>
                  <a:srgbClr val="0070C0"/>
                </a:solidFill>
              </a:rPr>
              <a:t>e</a:t>
            </a:r>
            <a:r>
              <a:rPr lang="en-US" sz="1600" dirty="0"/>
              <a:t> has another cluster.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points </a:t>
            </a:r>
            <a:r>
              <a:rPr lang="en-US" sz="1600" dirty="0">
                <a:solidFill>
                  <a:srgbClr val="0070C0"/>
                </a:solidFill>
              </a:rPr>
              <a:t>a</a:t>
            </a:r>
            <a:r>
              <a:rPr lang="en-US" sz="1600" dirty="0"/>
              <a:t> and </a:t>
            </a:r>
            <a:r>
              <a:rPr lang="en-US" sz="1600" dirty="0">
                <a:solidFill>
                  <a:srgbClr val="0070C0"/>
                </a:solidFill>
              </a:rPr>
              <a:t>f</a:t>
            </a:r>
            <a:r>
              <a:rPr lang="en-US" sz="1600" dirty="0"/>
              <a:t> as different individual clusters.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85C1120-1D19-4779-B78B-30791FEBFB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5265" y="966372"/>
            <a:ext cx="3099079" cy="135772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29D3DE7-8EC6-495A-8EEE-F62B9D969D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6584" y="966372"/>
            <a:ext cx="1386173" cy="1321485"/>
          </a:xfrm>
          <a:prstGeom prst="rect">
            <a:avLst/>
          </a:prstGeom>
        </p:spPr>
      </p:pic>
      <p:sp>
        <p:nvSpPr>
          <p:cNvPr id="10" name="Callout: Line with Border and Accent Bar 9">
            <a:extLst>
              <a:ext uri="{FF2B5EF4-FFF2-40B4-BE49-F238E27FC236}">
                <a16:creationId xmlns:a16="http://schemas.microsoft.com/office/drawing/2014/main" id="{D5669CDF-73C9-467C-816B-64C1959B22AE}"/>
              </a:ext>
            </a:extLst>
          </p:cNvPr>
          <p:cNvSpPr/>
          <p:nvPr/>
        </p:nvSpPr>
        <p:spPr>
          <a:xfrm>
            <a:off x="7161511" y="3372705"/>
            <a:ext cx="1907577" cy="1321485"/>
          </a:xfrm>
          <a:prstGeom prst="accentBorderCallout1">
            <a:avLst>
              <a:gd name="adj1" fmla="val 18750"/>
              <a:gd name="adj2" fmla="val -8333"/>
              <a:gd name="adj3" fmla="val -114690"/>
              <a:gd name="adj4" fmla="val 22385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/>
              <a:t>choose the midpoint of the longest branch as the threshold and hence we have 3 clusters.</a:t>
            </a:r>
          </a:p>
        </p:txBody>
      </p:sp>
    </p:spTree>
    <p:extLst>
      <p:ext uri="{BB962C8B-B14F-4D97-AF65-F5344CB8AC3E}">
        <p14:creationId xmlns:p14="http://schemas.microsoft.com/office/powerpoint/2010/main" val="32754393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9E849-1B19-4DF0-8E75-2A17D677F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9ED4BF-8C2D-4C81-B00D-6516FA9E20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The </a:t>
            </a:r>
            <a:r>
              <a:rPr lang="en-US" sz="1600" dirty="0">
                <a:solidFill>
                  <a:srgbClr val="FF0000"/>
                </a:solidFill>
              </a:rPr>
              <a:t>major limitation </a:t>
            </a:r>
            <a:r>
              <a:rPr lang="en-US" sz="1600" dirty="0"/>
              <a:t>of </a:t>
            </a:r>
            <a:r>
              <a:rPr lang="en-US" sz="1600" dirty="0">
                <a:solidFill>
                  <a:srgbClr val="0070C0"/>
                </a:solidFill>
              </a:rPr>
              <a:t>agglomerative</a:t>
            </a:r>
            <a:r>
              <a:rPr lang="en-US" sz="1600" dirty="0"/>
              <a:t> hierarchical clustering is that it is normally limited to data sets with fewer than 10,000 observations </a:t>
            </a:r>
          </a:p>
          <a:p>
            <a:r>
              <a:rPr lang="en-US" sz="1600" dirty="0"/>
              <a:t>the </a:t>
            </a:r>
            <a:r>
              <a:rPr lang="en-US" sz="1600" dirty="0">
                <a:solidFill>
                  <a:srgbClr val="FF0000"/>
                </a:solidFill>
              </a:rPr>
              <a:t>computational cost </a:t>
            </a:r>
            <a:r>
              <a:rPr lang="en-US" sz="1600" dirty="0"/>
              <a:t>to generate the hierarchical tree can be high, especially for larger numbers of observations.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07FC6A-1ED3-4789-B399-1A7046B1C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72BE-1EB1-4D3D-82B3-E7DC2624987E}" type="datetime1">
              <a:rPr lang="en-US" smtClean="0"/>
              <a:t>2/28/19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F48929-0CC5-4289-9935-7E33A657C5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67971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C64E6-B131-436A-9FE4-768513451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data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95938CD-BCA2-47B5-B681-7F77F8050F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456" y="1001090"/>
            <a:ext cx="6076950" cy="3743325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7EAF9B-DC57-4C81-9BE6-58FC77FE9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72BE-1EB1-4D3D-82B3-E7DC2624987E}" type="datetime1">
              <a:rPr lang="en-US" smtClean="0"/>
              <a:t>2/28/19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CE2223-17C7-4E58-8AA0-CA5776B19A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7678AB-DC2A-4933-A615-C3F3906972FF}"/>
              </a:ext>
            </a:extLst>
          </p:cNvPr>
          <p:cNvSpPr/>
          <p:nvPr/>
        </p:nvSpPr>
        <p:spPr>
          <a:xfrm>
            <a:off x="6243145" y="1074054"/>
            <a:ext cx="284039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data set of 14 observations measured &amp; 5 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Variables are </a:t>
            </a:r>
            <a:r>
              <a:rPr lang="en-US" sz="1200" dirty="0">
                <a:highlight>
                  <a:srgbClr val="FFFF00"/>
                </a:highlight>
              </a:rPr>
              <a:t>same scale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70C0"/>
                </a:solidFill>
              </a:rPr>
              <a:t>joining or linkage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rule is needed to determine the distance between an observation and a cluster of observations.</a:t>
            </a:r>
          </a:p>
        </p:txBody>
      </p:sp>
    </p:spTree>
    <p:extLst>
      <p:ext uri="{BB962C8B-B14F-4D97-AF65-F5344CB8AC3E}">
        <p14:creationId xmlns:p14="http://schemas.microsoft.com/office/powerpoint/2010/main" val="14113276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F9EFC-57C7-4843-AB5F-AEBBDE9AC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Distances between all pairs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2893CA6-39B2-4D8E-A88B-1977755131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 rot="5400000">
            <a:off x="2422088" y="-1376707"/>
            <a:ext cx="2916777" cy="7633061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164C2B-26F8-4263-932B-FAD810736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72BE-1EB1-4D3D-82B3-E7DC2624987E}" type="datetime1">
              <a:rPr lang="en-US" smtClean="0"/>
              <a:t>2/28/19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8A46E1-8664-4BB3-8390-871C275B2C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7405733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Mytheme</Template>
  <TotalTime>144618</TotalTime>
  <Words>2906</Words>
  <Application>Microsoft Office PowerPoint</Application>
  <PresentationFormat>On-screen Show (16:9)</PresentationFormat>
  <Paragraphs>368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5" baseType="lpstr">
      <vt:lpstr>Gill Sans MT</vt:lpstr>
      <vt:lpstr>Arial</vt:lpstr>
      <vt:lpstr>Calibri</vt:lpstr>
      <vt:lpstr>Parcel</vt:lpstr>
      <vt:lpstr>Hierarchical  Clustering</vt:lpstr>
      <vt:lpstr>What it is </vt:lpstr>
      <vt:lpstr>Types</vt:lpstr>
      <vt:lpstr>Algorithm - Agglomerative clustering </vt:lpstr>
      <vt:lpstr>Side by side</vt:lpstr>
      <vt:lpstr>example</vt:lpstr>
      <vt:lpstr>limitation</vt:lpstr>
      <vt:lpstr>Sample data</vt:lpstr>
      <vt:lpstr>Distances between all pairs</vt:lpstr>
      <vt:lpstr>Tree formation steps</vt:lpstr>
      <vt:lpstr>dendogram</vt:lpstr>
      <vt:lpstr>clustering</vt:lpstr>
      <vt:lpstr>Example</vt:lpstr>
      <vt:lpstr>Linkage measures</vt:lpstr>
      <vt:lpstr>Single link</vt:lpstr>
      <vt:lpstr>Example </vt:lpstr>
      <vt:lpstr>Distance matrix</vt:lpstr>
      <vt:lpstr>dendrogram construction</vt:lpstr>
      <vt:lpstr>dendrogram construction</vt:lpstr>
      <vt:lpstr>dendrogram construction</vt:lpstr>
      <vt:lpstr>dendrogram construction</vt:lpstr>
      <vt:lpstr>Single link</vt:lpstr>
      <vt:lpstr>Complete link</vt:lpstr>
      <vt:lpstr>Distance matrix</vt:lpstr>
      <vt:lpstr>dendrogram construction</vt:lpstr>
      <vt:lpstr>Complete link</vt:lpstr>
      <vt:lpstr>Average link  </vt:lpstr>
      <vt:lpstr>comparison</vt:lpstr>
      <vt:lpstr>Centroid  </vt:lpstr>
      <vt:lpstr>wards</vt:lpstr>
      <vt:lpstr>Selecting Groups</vt:lpstr>
      <vt:lpstr>K Means and Hierarchical clustering</vt:lpstr>
      <vt:lpstr>scipy.cluster.hierarchy</vt:lpstr>
      <vt:lpstr>scipy.cluster.hierarchy</vt:lpstr>
      <vt:lpstr>scipy.cluster.hierarchy</vt:lpstr>
      <vt:lpstr>scipy.cluster.hierarchy</vt:lpstr>
      <vt:lpstr>scipy.cluster.hierarchy</vt:lpstr>
      <vt:lpstr>scipy.cluster.hierarchy.inconsistent</vt:lpstr>
      <vt:lpstr>Scikit learn implementation</vt:lpstr>
      <vt:lpstr>Other slides</vt:lpstr>
      <vt:lpstr>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Bhupen Sinha</cp:lastModifiedBy>
  <cp:revision>1865</cp:revision>
  <cp:lastPrinted>2017-04-27T07:15:37Z</cp:lastPrinted>
  <dcterms:modified xsi:type="dcterms:W3CDTF">2019-02-28T01:33:27Z</dcterms:modified>
</cp:coreProperties>
</file>