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23"/>
  </p:notesMasterIdLst>
  <p:handoutMasterIdLst>
    <p:handoutMasterId r:id="rId24"/>
  </p:handoutMasterIdLst>
  <p:sldIdLst>
    <p:sldId id="421" r:id="rId2"/>
    <p:sldId id="424" r:id="rId3"/>
    <p:sldId id="428" r:id="rId4"/>
    <p:sldId id="429" r:id="rId5"/>
    <p:sldId id="430" r:id="rId6"/>
    <p:sldId id="442" r:id="rId7"/>
    <p:sldId id="431" r:id="rId8"/>
    <p:sldId id="443" r:id="rId9"/>
    <p:sldId id="432" r:id="rId10"/>
    <p:sldId id="433" r:id="rId11"/>
    <p:sldId id="436" r:id="rId12"/>
    <p:sldId id="437" r:id="rId13"/>
    <p:sldId id="438" r:id="rId14"/>
    <p:sldId id="434" r:id="rId15"/>
    <p:sldId id="435" r:id="rId16"/>
    <p:sldId id="439" r:id="rId17"/>
    <p:sldId id="427" r:id="rId18"/>
    <p:sldId id="444" r:id="rId19"/>
    <p:sldId id="426" r:id="rId20"/>
    <p:sldId id="440" r:id="rId21"/>
    <p:sldId id="441" r:id="rId22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1" autoAdjust="0"/>
    <p:restoredTop sz="95628" autoAdjust="0"/>
  </p:normalViewPr>
  <p:slideViewPr>
    <p:cSldViewPr snapToGrid="0">
      <p:cViewPr varScale="1">
        <p:scale>
          <a:sx n="150" d="100"/>
          <a:sy n="150" d="100"/>
        </p:scale>
        <p:origin x="5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1/24/19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1/24/19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1/24/19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1/24/19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1/24/19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1/24/19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DBSCAN &amp; HDBSCAn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1/24/19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figure below shows the different types of points (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 points) using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= 6.</a:t>
            </a:r>
          </a:p>
          <a:p>
            <a:endParaRPr lang="en-US" sz="1600" dirty="0"/>
          </a:p>
          <a:p>
            <a:r>
              <a:rPr lang="en-US" sz="1600" dirty="0"/>
              <a:t>Here </a:t>
            </a:r>
            <a:r>
              <a:rPr lang="en-US" sz="1600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is a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 because </a:t>
            </a:r>
            <a:r>
              <a:rPr lang="en-US" sz="1600" dirty="0" err="1">
                <a:solidFill>
                  <a:srgbClr val="0070C0"/>
                </a:solidFill>
              </a:rPr>
              <a:t>neighbours</a:t>
            </a:r>
            <a:r>
              <a:rPr lang="en-US" sz="1600" dirty="0">
                <a:solidFill>
                  <a:srgbClr val="0070C0"/>
                </a:solidFill>
              </a:rPr>
              <a:t> ϵ </a:t>
            </a:r>
            <a:r>
              <a:rPr lang="en-US" sz="1600" dirty="0"/>
              <a:t>(x)=6,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 because </a:t>
            </a:r>
            <a:r>
              <a:rPr lang="en-US" sz="1600" dirty="0" err="1">
                <a:solidFill>
                  <a:srgbClr val="0070C0"/>
                </a:solidFill>
              </a:rPr>
              <a:t>neighbours</a:t>
            </a:r>
            <a:r>
              <a:rPr lang="en-US" sz="1600" dirty="0">
                <a:solidFill>
                  <a:srgbClr val="0070C0"/>
                </a:solidFill>
              </a:rPr>
              <a:t>ϵ(y) </a:t>
            </a:r>
            <a:r>
              <a:rPr lang="en-US" sz="1600" dirty="0"/>
              <a:t>&lt;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but it belongs to the ϵ-neighborhood of the core point x. </a:t>
            </a:r>
          </a:p>
          <a:p>
            <a:endParaRPr lang="en-US" sz="1600" dirty="0"/>
          </a:p>
          <a:p>
            <a:r>
              <a:rPr lang="en-US" sz="1600" dirty="0"/>
              <a:t>Finally, </a:t>
            </a:r>
            <a:r>
              <a:rPr lang="en-US" sz="1600" dirty="0">
                <a:solidFill>
                  <a:srgbClr val="0070C0"/>
                </a:solidFill>
              </a:rPr>
              <a:t>z </a:t>
            </a:r>
            <a:r>
              <a:rPr lang="en-US" sz="1600" dirty="0"/>
              <a:t>is a noise point.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5148A-05B3-4D71-94B8-1D710670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2" y="2122093"/>
            <a:ext cx="5623050" cy="26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A6A8-6410-4E13-BB3A-3BD8949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EEDC-4DEB-4C41-B9A5-804E7357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 are the </a:t>
            </a:r>
            <a:r>
              <a:rPr lang="en-US" sz="1600" dirty="0">
                <a:highlight>
                  <a:srgbClr val="FFFF00"/>
                </a:highlight>
              </a:rPr>
              <a:t>foundations</a:t>
            </a:r>
            <a:r>
              <a:rPr lang="en-US" sz="1600" dirty="0"/>
              <a:t> for our clusters are based on the density </a:t>
            </a:r>
          </a:p>
          <a:p>
            <a:endParaRPr lang="en-US" sz="1600" dirty="0"/>
          </a:p>
          <a:p>
            <a:r>
              <a:rPr lang="en-US" sz="1600" dirty="0"/>
              <a:t>ɛ is used to compute the neighborhood for each point, so the size/volume of all the neighborhoods is the same. </a:t>
            </a:r>
          </a:p>
          <a:p>
            <a:endParaRPr lang="en-US" sz="1600" dirty="0"/>
          </a:p>
          <a:p>
            <a:r>
              <a:rPr lang="en-US" sz="1600" dirty="0"/>
              <a:t>The volume of each neighborhood is constant and the mass of neighborhood is variable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 are data points that satisfy a minimum density requirement. </a:t>
            </a:r>
          </a:p>
          <a:p>
            <a:endParaRPr lang="en-US" sz="1600" dirty="0"/>
          </a:p>
          <a:p>
            <a:r>
              <a:rPr lang="en-US" sz="1600" dirty="0"/>
              <a:t>by adjusting our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parameter, we can fine-tune how dense our clusters must be.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785-1577-4603-A251-F6475246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390D-868B-4B09-BBBE-E4571FD6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7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F710-F558-4938-A966-7283153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8A026-42BF-47AF-8694-A2B8843B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6" y="986802"/>
            <a:ext cx="3846786" cy="26446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C449-DF3D-40D4-8C17-27E4A41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76A98-1D36-404B-AF24-03E0B509D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51168-FD3C-4C03-80DB-444B1C98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1" y="986802"/>
            <a:ext cx="3846786" cy="2644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042FCD-FD1B-4F96-891D-8D271D8621DD}"/>
              </a:ext>
            </a:extLst>
          </p:cNvPr>
          <p:cNvSpPr/>
          <p:nvPr/>
        </p:nvSpPr>
        <p:spPr>
          <a:xfrm>
            <a:off x="178676" y="3631468"/>
            <a:ext cx="3846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consider the neighborhood of </a:t>
            </a:r>
            <a:r>
              <a:rPr lang="en-US" sz="1600" dirty="0">
                <a:solidFill>
                  <a:srgbClr val="0070C0"/>
                </a:solidFill>
              </a:rPr>
              <a:t>p</a:t>
            </a:r>
            <a:r>
              <a:rPr lang="en-US" sz="1600" dirty="0"/>
              <a:t> with radius 0.5 (ɛ = 0.5), the set of points that are distance 0.5 away from </a:t>
            </a:r>
            <a:r>
              <a:rPr lang="en-US" sz="1600" dirty="0">
                <a:solidFill>
                  <a:srgbClr val="0070C0"/>
                </a:solidFill>
              </a:rPr>
              <a:t>p</a:t>
            </a:r>
            <a:r>
              <a:rPr lang="en-US" sz="16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D92D7-678B-4550-AF81-AA594E5FC4A0}"/>
              </a:ext>
            </a:extLst>
          </p:cNvPr>
          <p:cNvSpPr/>
          <p:nvPr/>
        </p:nvSpPr>
        <p:spPr>
          <a:xfrm>
            <a:off x="5202621" y="3631468"/>
            <a:ext cx="3846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green oval represents our neighborhood, and there are 31 data points in this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290604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BF2-E8FA-4865-B3F4-95D8450F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1C7F-E353-4E3B-A1BB-543E0023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Points are the points in our clusters that are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FD1D-E8BB-4E94-8B23-E618A8F0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A49FF-EA86-4D8C-A513-9EA5DF5F1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B9AC-993D-4F63-BC92-C1A183A8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5" y="1235763"/>
            <a:ext cx="3796972" cy="2610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50ED2-92DC-4CC8-9876-585F28CA0AE4}"/>
              </a:ext>
            </a:extLst>
          </p:cNvPr>
          <p:cNvSpPr/>
          <p:nvPr/>
        </p:nvSpPr>
        <p:spPr>
          <a:xfrm>
            <a:off x="142438" y="3706632"/>
            <a:ext cx="38923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epsilon = 0.15.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point r (the black dot) outside of the point p‘s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 points inside the point p‘s neighborhood are directly reachable from 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4EEFF-8098-427C-9B05-5E22CF80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90" y="1297241"/>
            <a:ext cx="3796972" cy="26104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EECD34-9258-4A23-95E9-17C1F30376BE}"/>
              </a:ext>
            </a:extLst>
          </p:cNvPr>
          <p:cNvSpPr/>
          <p:nvPr/>
        </p:nvSpPr>
        <p:spPr>
          <a:xfrm>
            <a:off x="5204590" y="3668367"/>
            <a:ext cx="37969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yellow circle represents q‘s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point r is not in point p‘s neighborhood, it is contained in the point q‘s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idea behind </a:t>
            </a:r>
            <a:r>
              <a:rPr lang="en-US" sz="1400" dirty="0">
                <a:solidFill>
                  <a:srgbClr val="0070C0"/>
                </a:solidFill>
              </a:rPr>
              <a:t>density-reachable</a:t>
            </a:r>
          </a:p>
        </p:txBody>
      </p:sp>
    </p:spTree>
    <p:extLst>
      <p:ext uri="{BB962C8B-B14F-4D97-AF65-F5344CB8AC3E}">
        <p14:creationId xmlns:p14="http://schemas.microsoft.com/office/powerpoint/2010/main" val="42582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3BD-3F00-41E1-9EBA-58FCAE1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56A85-480A-49C9-91C2-D660C5B14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76205"/>
              </p:ext>
            </p:extLst>
          </p:nvPr>
        </p:nvGraphicFramePr>
        <p:xfrm>
          <a:off x="0" y="892175"/>
          <a:ext cx="9144000" cy="1925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694517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76032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4801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Direct density reachable: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Density reachable: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Density connected: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 point “A” is directly density reachable from another point “B” if: 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600" dirty="0"/>
                        <a:t>“A” is in the ϵ-neighborhood of “B” and 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600" dirty="0"/>
                        <a:t>“B” is a core point.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point “A” is density reachable from “B” if there are a set of core points leading from “B” to “A.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Two points “A” and “B” are density connected if there are a core point “C”, such that both “A” and “B” are density reachable from “C”.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998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1B5-8F7F-442A-AEAC-2891A44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F980-EA68-445F-A9E0-A04C3872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3BD-3F00-41E1-9EBA-58FCAE1A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1B5-8F7F-442A-AEAC-2891A44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F980-EA68-445F-A9E0-A04C3872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6EED0-6B4F-4C78-B81D-E5651E02B694}"/>
              </a:ext>
            </a:extLst>
          </p:cNvPr>
          <p:cNvSpPr/>
          <p:nvPr/>
        </p:nvSpPr>
        <p:spPr>
          <a:xfrm>
            <a:off x="0" y="89154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For each point x</a:t>
            </a:r>
            <a:r>
              <a:rPr lang="en-US" sz="1600" baseline="-25000" dirty="0"/>
              <a:t>i</a:t>
            </a:r>
            <a:r>
              <a:rPr lang="en-US" sz="1600" dirty="0"/>
              <a:t>, compute the distance between x</a:t>
            </a:r>
            <a:r>
              <a:rPr lang="en-US" sz="1600" baseline="-25000" dirty="0"/>
              <a:t>i</a:t>
            </a:r>
            <a:r>
              <a:rPr lang="en-US" sz="1600" dirty="0"/>
              <a:t> and the other points.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Finds all neighbor points within distance 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 of the starting point (x</a:t>
            </a:r>
            <a:r>
              <a:rPr lang="en-US" sz="1600" baseline="-25000" dirty="0"/>
              <a:t>i</a:t>
            </a:r>
            <a:r>
              <a:rPr lang="en-US" sz="1600" dirty="0"/>
              <a:t>).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point, with a neighbor count greater than or equal to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is marked as </a:t>
            </a:r>
            <a:r>
              <a:rPr lang="en-US" sz="1600" dirty="0">
                <a:solidFill>
                  <a:srgbClr val="0070C0"/>
                </a:solidFill>
              </a:rPr>
              <a:t>core point </a:t>
            </a:r>
            <a:r>
              <a:rPr lang="en-US" sz="1600" dirty="0"/>
              <a:t>or visited.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point, if it’s not already assigned to a cluster, create a new cluster.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 recursively all its </a:t>
            </a:r>
            <a:r>
              <a:rPr lang="en-US" sz="1600" dirty="0">
                <a:highlight>
                  <a:srgbClr val="FFFF00"/>
                </a:highlight>
              </a:rPr>
              <a:t>density connected points </a:t>
            </a:r>
            <a:r>
              <a:rPr lang="en-US" sz="1600" dirty="0"/>
              <a:t>and assign them to the same cluster as the </a:t>
            </a:r>
            <a:r>
              <a:rPr lang="en-US" sz="1600" dirty="0">
                <a:solidFill>
                  <a:srgbClr val="0070C0"/>
                </a:solidFill>
              </a:rPr>
              <a:t>core point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Iterate through the remaining unvisited points in the dataset.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Those points that do not belong to any cluster are treated as </a:t>
            </a:r>
            <a:r>
              <a:rPr lang="en-US" sz="1600" dirty="0">
                <a:solidFill>
                  <a:srgbClr val="0070C0"/>
                </a:solidFill>
              </a:rPr>
              <a:t>outliers or noise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07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32F0-F5C6-454D-8FD8-E130ABF2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AC19-1796-47CB-BB50-7A5B5DE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Pick a point at random that has </a:t>
            </a:r>
            <a:r>
              <a:rPr lang="en-US" sz="1600" dirty="0">
                <a:highlight>
                  <a:srgbClr val="FFFF00"/>
                </a:highlight>
              </a:rPr>
              <a:t>not been </a:t>
            </a:r>
            <a:r>
              <a:rPr lang="en-US" sz="1600" dirty="0"/>
              <a:t>assigned to a cluster or been designated as an outlier. </a:t>
            </a:r>
          </a:p>
          <a:p>
            <a:r>
              <a:rPr lang="en-US" sz="1600" dirty="0"/>
              <a:t>Compute its neighborhood to determine if it’s a core point. </a:t>
            </a:r>
          </a:p>
          <a:p>
            <a:pPr lvl="1"/>
            <a:r>
              <a:rPr lang="en-US" sz="1450" dirty="0"/>
              <a:t>If yes, start a cluster around this point. </a:t>
            </a:r>
          </a:p>
          <a:p>
            <a:pPr lvl="1"/>
            <a:r>
              <a:rPr lang="en-US" sz="1450" dirty="0"/>
              <a:t>If no, label the point as an outlier.</a:t>
            </a:r>
          </a:p>
          <a:p>
            <a:r>
              <a:rPr lang="en-US" sz="1600" dirty="0"/>
              <a:t>Once we find a core point and thus a cluster, expand the cluster by adding all directly-reachable points to the cluster. </a:t>
            </a:r>
          </a:p>
          <a:p>
            <a:r>
              <a:rPr lang="en-US" sz="1600" dirty="0"/>
              <a:t>Perform “neighborhood jumps” to find all density-reachable points and add them to the cluster. </a:t>
            </a:r>
          </a:p>
          <a:p>
            <a:r>
              <a:rPr lang="en-US" sz="1600" dirty="0"/>
              <a:t>If an outlier is added, change that point’s status from outlier to border point.</a:t>
            </a:r>
          </a:p>
          <a:p>
            <a:r>
              <a:rPr lang="en-US" sz="1600" dirty="0"/>
              <a:t>Repeat these steps until all points are either assigned to a cluster or designated as an outlier.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6DE7-1E38-427A-BB4D-03D04CCE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F83C-8E50-4E4E-A69E-25A7FF1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5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850B-5161-4855-9F2C-6680342C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7592-562F-44C9-9A46-CF6C7A5E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algorithm has 2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ɛ</a:t>
            </a:r>
            <a:r>
              <a:rPr lang="en-US" sz="1600" dirty="0"/>
              <a:t>:  		The radius of our neighborhoods around a data point 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: 	The minimum number of data points you want in a neighborhood to define a cluster.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Using these two parameters, DBSCAN categories the data points into three categories: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Points:  	A data point p is a core point if </a:t>
            </a:r>
            <a:r>
              <a:rPr lang="en-US" sz="1600" dirty="0" err="1">
                <a:solidFill>
                  <a:srgbClr val="0070C0"/>
                </a:solidFill>
              </a:rPr>
              <a:t>Nbhd</a:t>
            </a:r>
            <a:r>
              <a:rPr lang="en-US" sz="1600" dirty="0">
                <a:solidFill>
                  <a:srgbClr val="0070C0"/>
                </a:solidFill>
              </a:rPr>
              <a:t>(p, ɛ) [ɛ-neighborhood of p] contains </a:t>
            </a:r>
            <a:r>
              <a:rPr lang="en-US" sz="1600" dirty="0"/>
              <a:t>at least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; </a:t>
            </a:r>
            <a:r>
              <a:rPr lang="en-US" sz="1600" dirty="0">
                <a:solidFill>
                  <a:srgbClr val="0070C0"/>
                </a:solidFill>
              </a:rPr>
              <a:t>|</a:t>
            </a:r>
            <a:r>
              <a:rPr lang="en-US" sz="1600" dirty="0" err="1">
                <a:solidFill>
                  <a:srgbClr val="0070C0"/>
                </a:solidFill>
              </a:rPr>
              <a:t>Nbhd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p,ɛ</a:t>
            </a:r>
            <a:r>
              <a:rPr lang="en-US" sz="1600" dirty="0">
                <a:solidFill>
                  <a:srgbClr val="0070C0"/>
                </a:solidFill>
              </a:rPr>
              <a:t>)| &gt;=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Points: A data point q is a border point if </a:t>
            </a:r>
            <a:r>
              <a:rPr lang="en-US" sz="1600" dirty="0" err="1"/>
              <a:t>Nbhd</a:t>
            </a:r>
            <a:r>
              <a:rPr lang="en-US" sz="1600" dirty="0"/>
              <a:t>(q, ɛ) contains less than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data points, but q is reachable from some core point p.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: A data point o is an outlier if it is neither a core point nor a border point. Essentially, this is the “other” 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302E-1F50-4DC1-8F62-635AD1C3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56CC3-7069-4A8B-BD9A-BCDAF90D9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15D-2F5A-4AE9-8151-9F33E53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485BA-0817-49DE-A720-B5307393C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096292"/>
              </p:ext>
            </p:extLst>
          </p:nvPr>
        </p:nvGraphicFramePr>
        <p:xfrm>
          <a:off x="0" y="892175"/>
          <a:ext cx="9144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62215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614120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5047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Interactive basis ( 3 mins or 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9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5 to 8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0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20 to 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1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8 to 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42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97E4-65CA-4D1C-B255-344C5A3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F613F-5961-43E9-A356-E12A094FA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6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820-D514-4EF9-993A-2F2D7C0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F02002-99D1-4319-BE60-128B6634A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04314"/>
              </p:ext>
            </p:extLst>
          </p:nvPr>
        </p:nvGraphicFramePr>
        <p:xfrm>
          <a:off x="0" y="892175"/>
          <a:ext cx="9144000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64595289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1385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of DBSCAN: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 of 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great at separating clusters of high density versus clusters of low density within a given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not work well when dealing with clusters of varying densities.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While DBSCAN is great at separating high density clusters from low density clusters, DBSCAN struggles with clusters of similar density.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0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great with handling outliers within the dataset.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Struggles with high dimensionality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935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4D07-F3CD-4D26-9874-3739D356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722C-5D3A-4881-B752-F2B5214C8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density-based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23690" y="948434"/>
            <a:ext cx="8896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DBSCAN (Density-Based Spatial Clustering of Applications with Noise) is a popular clustering algorithm, is used in machine learning to separate clusters of </a:t>
            </a:r>
            <a:r>
              <a:rPr lang="en-US" sz="1600" dirty="0">
                <a:highlight>
                  <a:srgbClr val="FFFF00"/>
                </a:highlight>
              </a:rPr>
              <a:t>high density </a:t>
            </a:r>
            <a:r>
              <a:rPr lang="en-US" sz="1600" dirty="0"/>
              <a:t>from clusters of low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DBSCAN can sort data into clusters of </a:t>
            </a:r>
            <a:r>
              <a:rPr lang="en-US" sz="1600" dirty="0">
                <a:highlight>
                  <a:srgbClr val="FFFF00"/>
                </a:highlight>
              </a:rPr>
              <a:t>varying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Partitioning methods K-means and hierarchical clustering are suitable for finding </a:t>
            </a:r>
            <a:r>
              <a:rPr lang="en-US" sz="1600" dirty="0">
                <a:highlight>
                  <a:srgbClr val="FFFF00"/>
                </a:highlight>
              </a:rPr>
              <a:t>spherical-shaped clusters </a:t>
            </a:r>
            <a:r>
              <a:rPr lang="en-US" sz="1600" dirty="0"/>
              <a:t>or convex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 well for compact and well separated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severely affected by the presence of noise and outliers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B205-3892-4444-8AAD-6596D89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8CB-63EA-4866-9E20-72AD2DBC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HDBSCAN is a clustering algorithm developed by </a:t>
            </a:r>
            <a:r>
              <a:rPr lang="en-US" sz="1600" dirty="0" err="1">
                <a:solidFill>
                  <a:srgbClr val="0070C0"/>
                </a:solidFill>
              </a:rPr>
              <a:t>Campello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Moulavi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>
                <a:solidFill>
                  <a:srgbClr val="0070C0"/>
                </a:solidFill>
              </a:rPr>
              <a:t>Sander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Extends DBSCAN by converting it into a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>
                <a:solidFill>
                  <a:schemeClr val="tx1"/>
                </a:solidFill>
              </a:rPr>
              <a:t> clustering algorithm and then using a technique to extract a flat clustering based in the stability of clusters.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Before we get started we’ll load up most of the libraries we’ll need in the background, and set up our plotting (because I believe the best way to understand what is going on is to actually see it working in pictures).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748F-7D65-499D-93A9-219EE7B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EA81-A344-41C4-BE22-EF96120D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B205-3892-4444-8AAD-6596D89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8CB-63EA-4866-9E20-72AD2DBC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HDBSCAN</a:t>
            </a:r>
            <a:r>
              <a:rPr lang="en-US" sz="1600" dirty="0"/>
              <a:t> - Hierarchical Density-Based Spatial Clustering of Applications with Noise. </a:t>
            </a:r>
          </a:p>
          <a:p>
            <a:endParaRPr lang="en-US" sz="1600" dirty="0"/>
          </a:p>
          <a:p>
            <a:r>
              <a:rPr lang="en-US" sz="1600" dirty="0"/>
              <a:t>Performs DBSCAN over varying </a:t>
            </a:r>
            <a:r>
              <a:rPr lang="en-US" sz="1600" dirty="0">
                <a:solidFill>
                  <a:srgbClr val="0070C0"/>
                </a:solidFill>
              </a:rPr>
              <a:t>epsilon</a:t>
            </a:r>
            <a:r>
              <a:rPr lang="en-US" sz="1600" dirty="0"/>
              <a:t> values and integrates the result to find a clustering that gives the best stability over epsilon. This allows HDBSCAN to find clusters of varying densities (unlike DBSCAN), and be more robust to parameter selection.</a:t>
            </a:r>
          </a:p>
          <a:p>
            <a:endParaRPr lang="en-US" sz="1600" dirty="0"/>
          </a:p>
          <a:p>
            <a:r>
              <a:rPr lang="en-US" sz="1600" dirty="0"/>
              <a:t>HDBSCAN is ideal for exploratory data analysis; it’s a fast and robust algorithm that you can trust to return meaningful clusters (if there are any).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748F-7D65-499D-93A9-219EE7B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EA81-A344-41C4-BE22-EF96120D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density-based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3F3A4-A198-4C4E-86C7-55D0302197DB}"/>
              </a:ext>
            </a:extLst>
          </p:cNvPr>
          <p:cNvSpPr/>
          <p:nvPr/>
        </p:nvSpPr>
        <p:spPr>
          <a:xfrm>
            <a:off x="129208" y="891540"/>
            <a:ext cx="90147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Unfortunately, real life data can contain: 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clusters of arbitrary shape such as those shown in the figure below (oval, linear and “S” shape clusters)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many outliers and noise.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dataset containing </a:t>
            </a:r>
            <a:r>
              <a:rPr lang="en-US" sz="1600" dirty="0">
                <a:highlight>
                  <a:srgbClr val="FFFF00"/>
                </a:highlight>
              </a:rPr>
              <a:t>nonconvex clusters </a:t>
            </a:r>
            <a:r>
              <a:rPr lang="en-US" sz="1600" dirty="0"/>
              <a:t>and outliers/noises.</a:t>
            </a:r>
          </a:p>
          <a:p>
            <a:endParaRPr lang="en-US" sz="1600" dirty="0"/>
          </a:p>
          <a:p>
            <a:r>
              <a:rPr lang="en-US" sz="1600" dirty="0"/>
              <a:t>The plot above contains 5 clusters and outliers, including: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ovals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linear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compact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5D7-E426-49B5-B9A2-DB29F189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13" y="1783080"/>
            <a:ext cx="3220279" cy="29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8F41-C5C0-443A-B950-51F86E6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kmeans</a:t>
            </a:r>
            <a:r>
              <a:rPr lang="en-US" dirty="0"/>
              <a:t> would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F78BF-5DBA-445E-84B4-EBD47C55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701" y="1027904"/>
            <a:ext cx="3981797" cy="3689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A803-1802-4E7C-8BC4-ADF11EC6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003A-9707-4233-835D-F333EF52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B893B-3AFB-4C03-B8EC-649F4BE9AE73}"/>
              </a:ext>
            </a:extLst>
          </p:cNvPr>
          <p:cNvSpPr/>
          <p:nvPr/>
        </p:nvSpPr>
        <p:spPr>
          <a:xfrm>
            <a:off x="66502" y="1027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know there are 5 five clusters in the data, but it can be seen that k-means method inaccurately identify the 5 clusters.</a:t>
            </a:r>
          </a:p>
        </p:txBody>
      </p:sp>
    </p:spTree>
    <p:extLst>
      <p:ext uri="{BB962C8B-B14F-4D97-AF65-F5344CB8AC3E}">
        <p14:creationId xmlns:p14="http://schemas.microsoft.com/office/powerpoint/2010/main" val="237030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93A-3E73-4CB7-81F0-191B660E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– example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1D0E4-FD5D-4DF5-893F-CB58D8DA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342" y="991693"/>
            <a:ext cx="5917510" cy="23369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DB7-B157-4339-9A95-7387244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4E0F-54E2-4577-A242-8BC84EEE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7FDC5-88DE-4103-AB20-35E34319EBEA}"/>
              </a:ext>
            </a:extLst>
          </p:cNvPr>
          <p:cNvSpPr/>
          <p:nvPr/>
        </p:nvSpPr>
        <p:spPr>
          <a:xfrm>
            <a:off x="123148" y="991693"/>
            <a:ext cx="28983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basic idea behind density-based clustering approach is derived from a human intuitive clustering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easily identify </a:t>
            </a:r>
            <a:r>
              <a:rPr lang="en-US" dirty="0">
                <a:highlight>
                  <a:srgbClr val="FFFF00"/>
                </a:highlight>
              </a:rPr>
              <a:t>four</a:t>
            </a:r>
            <a:r>
              <a:rPr lang="en-US" dirty="0"/>
              <a:t> clusters along with several points of noise, because of the differences in the density of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93A-3E73-4CB7-81F0-191B660E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–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DB7-B157-4339-9A95-7387244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4E0F-54E2-4577-A242-8BC84EEE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973145-512F-4B34-AAAA-C256DCB1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914" y="962356"/>
            <a:ext cx="2301545" cy="1609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2D94D-CE2C-4EF6-9AF7-7B230BD8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2" y="2959505"/>
            <a:ext cx="2301545" cy="1603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56B35-FD87-42EB-8870-398CE1C50F59}"/>
              </a:ext>
            </a:extLst>
          </p:cNvPr>
          <p:cNvSpPr txBox="1"/>
          <p:nvPr/>
        </p:nvSpPr>
        <p:spPr>
          <a:xfrm>
            <a:off x="567813" y="4290663"/>
            <a:ext cx="1666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Contours based clusters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D9A164-7004-4577-86D4-2C198DB4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3" y="2953155"/>
            <a:ext cx="2301545" cy="16054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94747-092A-45BB-AC0C-10E01CCD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344" y="2959505"/>
            <a:ext cx="2301545" cy="161108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E0A0A-762E-4BC9-AA23-B7768AB8E7C2}"/>
              </a:ext>
            </a:extLst>
          </p:cNvPr>
          <p:cNvCxnSpPr/>
          <p:nvPr/>
        </p:nvCxnSpPr>
        <p:spPr>
          <a:xfrm flipH="1">
            <a:off x="1519084" y="2222698"/>
            <a:ext cx="2426110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181D16-787E-4C64-BD5E-5EEF70F0AB19}"/>
              </a:ext>
            </a:extLst>
          </p:cNvPr>
          <p:cNvCxnSpPr>
            <a:endCxn id="14" idx="0"/>
          </p:cNvCxnSpPr>
          <p:nvPr/>
        </p:nvCxnSpPr>
        <p:spPr>
          <a:xfrm>
            <a:off x="3945194" y="2222698"/>
            <a:ext cx="301492" cy="73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C18F35-8900-4116-A890-6ED541BE1F85}"/>
              </a:ext>
            </a:extLst>
          </p:cNvPr>
          <p:cNvCxnSpPr/>
          <p:nvPr/>
        </p:nvCxnSpPr>
        <p:spPr>
          <a:xfrm>
            <a:off x="3945194" y="2222698"/>
            <a:ext cx="3038167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5449529" cy="3971405"/>
          </a:xfrm>
        </p:spPr>
        <p:txBody>
          <a:bodyPr>
            <a:normAutofit/>
          </a:bodyPr>
          <a:lstStyle/>
          <a:p>
            <a:r>
              <a:rPr lang="en-US" sz="1600" dirty="0"/>
              <a:t>The goal is to identify </a:t>
            </a:r>
            <a:r>
              <a:rPr lang="en-US" sz="1600" dirty="0">
                <a:highlight>
                  <a:srgbClr val="FFFF00"/>
                </a:highlight>
              </a:rPr>
              <a:t>dense regions</a:t>
            </a:r>
            <a:r>
              <a:rPr lang="en-US" sz="1600" dirty="0"/>
              <a:t>, which can be measured by the number of objects close to a given point.</a:t>
            </a:r>
          </a:p>
          <a:p>
            <a:endParaRPr lang="en-US" sz="1600" dirty="0"/>
          </a:p>
          <a:p>
            <a:r>
              <a:rPr lang="en-US" sz="1600" dirty="0"/>
              <a:t>2 important parameters are required for DBSCAN: </a:t>
            </a:r>
          </a:p>
          <a:p>
            <a:pPr lvl="1"/>
            <a:r>
              <a:rPr lang="en-US" sz="1450" dirty="0"/>
              <a:t>epsilon (“</a:t>
            </a:r>
            <a:r>
              <a:rPr lang="en-US" sz="1450" dirty="0">
                <a:solidFill>
                  <a:srgbClr val="0070C0"/>
                </a:solidFill>
              </a:rPr>
              <a:t>eps</a:t>
            </a:r>
            <a:r>
              <a:rPr lang="en-US" sz="1450" dirty="0"/>
              <a:t>”) and </a:t>
            </a:r>
          </a:p>
          <a:p>
            <a:pPr lvl="1"/>
            <a:r>
              <a:rPr lang="en-US" sz="1450" dirty="0"/>
              <a:t>minimum points (“</a:t>
            </a:r>
            <a:r>
              <a:rPr lang="en-US" sz="1450" dirty="0" err="1">
                <a:solidFill>
                  <a:srgbClr val="0070C0"/>
                </a:solidFill>
              </a:rPr>
              <a:t>MinPts</a:t>
            </a:r>
            <a:r>
              <a:rPr lang="en-US" sz="1450" dirty="0"/>
              <a:t>”). </a:t>
            </a:r>
          </a:p>
          <a:p>
            <a:endParaRPr lang="en-US" sz="1600" dirty="0"/>
          </a:p>
          <a:p>
            <a:r>
              <a:rPr lang="en-US" sz="1600" dirty="0"/>
              <a:t>The parameter 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 defines the radius of neighborhood around a point x. It’s called the ϵ-neighborhood of x. </a:t>
            </a:r>
          </a:p>
          <a:p>
            <a:endParaRPr lang="en-US" sz="1600" dirty="0"/>
          </a:p>
          <a:p>
            <a:r>
              <a:rPr lang="en-US" sz="1600" dirty="0"/>
              <a:t>The parameter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is the minimum number of neighbors within “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” radius.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78A01-8217-43E0-A941-41D27CCE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47" y="984802"/>
            <a:ext cx="3156155" cy="2975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C7C74-08F4-4791-9619-D33E6BA9B55E}"/>
              </a:ext>
            </a:extLst>
          </p:cNvPr>
          <p:cNvSpPr/>
          <p:nvPr/>
        </p:nvSpPr>
        <p:spPr>
          <a:xfrm>
            <a:off x="5025514" y="38816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https://www.naftaliharris.com/blog/visualizing-dbscan-clustering/</a:t>
            </a:r>
          </a:p>
        </p:txBody>
      </p:sp>
    </p:spTree>
    <p:extLst>
      <p:ext uri="{BB962C8B-B14F-4D97-AF65-F5344CB8AC3E}">
        <p14:creationId xmlns:p14="http://schemas.microsoft.com/office/powerpoint/2010/main" val="14413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D627-9468-4B66-9256-8AC138A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</a:t>
            </a:r>
            <a:r>
              <a:rPr lang="en-US" dirty="0" err="1"/>
              <a:t>dbscan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739F37-1E68-492D-A97A-F5766DCF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9" y="987547"/>
            <a:ext cx="2380269" cy="2345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7B3F-AF3E-4092-BD59-08CA578C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FBFE-08D1-4D30-A9C0-DE5FF93E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551A3-1DB8-47C4-A79F-0518F6D5B7C6}"/>
              </a:ext>
            </a:extLst>
          </p:cNvPr>
          <p:cNvSpPr/>
          <p:nvPr/>
        </p:nvSpPr>
        <p:spPr>
          <a:xfrm>
            <a:off x="167790" y="1013604"/>
            <a:ext cx="11135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epsilon = 1.00</a:t>
            </a:r>
          </a:p>
          <a:p>
            <a:r>
              <a:rPr lang="en-US" sz="1100" dirty="0" err="1"/>
              <a:t>minPoints</a:t>
            </a:r>
            <a:r>
              <a:rPr lang="en-US" sz="1100" dirty="0"/>
              <a:t>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0E35D-CA8D-4F10-9D20-7BEA1980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23" y="987544"/>
            <a:ext cx="2380269" cy="2342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D05D4-2EDA-4C99-92FC-55FF2C43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95" y="974326"/>
            <a:ext cx="3595415" cy="2342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3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Any point 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in the dataset, with a neighbor count greater than or equal to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is marked as a </a:t>
            </a:r>
            <a:r>
              <a:rPr lang="en-US" sz="1600" dirty="0">
                <a:solidFill>
                  <a:srgbClr val="0070C0"/>
                </a:solidFill>
              </a:rPr>
              <a:t>core point. </a:t>
            </a:r>
          </a:p>
          <a:p>
            <a:endParaRPr lang="en-US" sz="1600" dirty="0"/>
          </a:p>
          <a:p>
            <a:r>
              <a:rPr lang="en-US" sz="1600" dirty="0"/>
              <a:t>We say that 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70C0"/>
                </a:solidFill>
              </a:rPr>
              <a:t>border point</a:t>
            </a:r>
            <a:r>
              <a:rPr lang="en-US" sz="1600" dirty="0"/>
              <a:t>, if the </a:t>
            </a:r>
            <a:r>
              <a:rPr lang="en-US" sz="1600" dirty="0">
                <a:highlight>
                  <a:srgbClr val="FFFF00"/>
                </a:highlight>
              </a:rPr>
              <a:t>number of its neighbors is less </a:t>
            </a:r>
            <a:r>
              <a:rPr lang="en-US" sz="1600" dirty="0"/>
              <a:t>than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but it belongs to the ϵ-neighborhood of some </a:t>
            </a:r>
            <a:r>
              <a:rPr lang="en-US" sz="1600" dirty="0">
                <a:solidFill>
                  <a:srgbClr val="0070C0"/>
                </a:solidFill>
              </a:rPr>
              <a:t>core point </a:t>
            </a:r>
            <a:r>
              <a:rPr lang="en-US" sz="1600" dirty="0"/>
              <a:t>z. </a:t>
            </a:r>
          </a:p>
          <a:p>
            <a:endParaRPr lang="en-US" sz="1600" dirty="0"/>
          </a:p>
          <a:p>
            <a:r>
              <a:rPr lang="en-US" sz="1600" dirty="0"/>
              <a:t>Finally, if a point is </a:t>
            </a:r>
            <a:r>
              <a:rPr lang="en-US" sz="1600" dirty="0">
                <a:highlight>
                  <a:srgbClr val="FFFF00"/>
                </a:highlight>
              </a:rPr>
              <a:t>neither</a:t>
            </a:r>
            <a:r>
              <a:rPr lang="en-US" sz="1600" dirty="0"/>
              <a:t> a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nor a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point, then it is called a </a:t>
            </a:r>
            <a:r>
              <a:rPr lang="en-US" sz="1600" dirty="0">
                <a:solidFill>
                  <a:srgbClr val="0070C0"/>
                </a:solidFill>
              </a:rPr>
              <a:t>noise point </a:t>
            </a:r>
            <a:r>
              <a:rPr lang="en-US" sz="1600" dirty="0">
                <a:solidFill>
                  <a:schemeClr val="tx1"/>
                </a:solidFill>
              </a:rPr>
              <a:t>or an </a:t>
            </a:r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59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142740</TotalTime>
  <Words>1463</Words>
  <Application>Microsoft Office PowerPoint</Application>
  <PresentationFormat>On-screen Show (16:9)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Arial</vt:lpstr>
      <vt:lpstr>Gill Sans MT</vt:lpstr>
      <vt:lpstr>Parcel</vt:lpstr>
      <vt:lpstr>DBSCAN &amp; HDBSCAn Clustering</vt:lpstr>
      <vt:lpstr>Concepts of density-based clustering</vt:lpstr>
      <vt:lpstr>Concepts of density-based clustering</vt:lpstr>
      <vt:lpstr>How kmeans would work</vt:lpstr>
      <vt:lpstr>Intuition – example 1</vt:lpstr>
      <vt:lpstr>Intuition – example 2</vt:lpstr>
      <vt:lpstr>Algorithm of DBSCAN</vt:lpstr>
      <vt:lpstr>More examples of dbscan</vt:lpstr>
      <vt:lpstr>Algorithm of DBSCAN</vt:lpstr>
      <vt:lpstr>Algorithm of DBSCAN</vt:lpstr>
      <vt:lpstr>Core Points:</vt:lpstr>
      <vt:lpstr>example</vt:lpstr>
      <vt:lpstr>Border point</vt:lpstr>
      <vt:lpstr>Algorithm of DBSCAN</vt:lpstr>
      <vt:lpstr>steps</vt:lpstr>
      <vt:lpstr>Another view …</vt:lpstr>
      <vt:lpstr>summary</vt:lpstr>
      <vt:lpstr>Computation time</vt:lpstr>
      <vt:lpstr>Pros &amp; cons</vt:lpstr>
      <vt:lpstr>HDBSCAN</vt:lpstr>
      <vt:lpstr>HDBSCAN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1814</cp:revision>
  <cp:lastPrinted>2017-04-27T07:15:37Z</cp:lastPrinted>
  <dcterms:modified xsi:type="dcterms:W3CDTF">2019-01-24T10:00:40Z</dcterms:modified>
</cp:coreProperties>
</file>