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23"/>
  </p:notesMasterIdLst>
  <p:handoutMasterIdLst>
    <p:handoutMasterId r:id="rId24"/>
  </p:handoutMasterIdLst>
  <p:sldIdLst>
    <p:sldId id="388" r:id="rId2"/>
    <p:sldId id="414" r:id="rId3"/>
    <p:sldId id="416" r:id="rId4"/>
    <p:sldId id="417" r:id="rId5"/>
    <p:sldId id="418" r:id="rId6"/>
    <p:sldId id="419" r:id="rId7"/>
    <p:sldId id="420" r:id="rId8"/>
    <p:sldId id="421" r:id="rId9"/>
    <p:sldId id="422" r:id="rId10"/>
    <p:sldId id="424" r:id="rId11"/>
    <p:sldId id="428" r:id="rId12"/>
    <p:sldId id="425" r:id="rId13"/>
    <p:sldId id="427" r:id="rId14"/>
    <p:sldId id="426" r:id="rId15"/>
    <p:sldId id="453" r:id="rId16"/>
    <p:sldId id="423" r:id="rId17"/>
    <p:sldId id="415" r:id="rId18"/>
    <p:sldId id="449" r:id="rId19"/>
    <p:sldId id="450" r:id="rId20"/>
    <p:sldId id="451" r:id="rId21"/>
    <p:sldId id="452" r:id="rId22"/>
  </p:sldIdLst>
  <p:sldSz cx="9144000" cy="5143500" type="screen16x9"/>
  <p:notesSz cx="6858000" cy="9945688"/>
  <p:embeddedFontLs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Gill Sans MT" panose="020B0502020104020203"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68" autoAdjust="0"/>
    <p:restoredTop sz="95628" autoAdjust="0"/>
  </p:normalViewPr>
  <p:slideViewPr>
    <p:cSldViewPr snapToGrid="0">
      <p:cViewPr varScale="1">
        <p:scale>
          <a:sx n="112" d="100"/>
          <a:sy n="112" d="100"/>
        </p:scale>
        <p:origin x="318" y="9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3/6/19</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20T06:02:46.34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0,'42'0'125,"22"0"-109,43 21-16,-21-21 16,-22 22-16,0-22 15,0 21 1,-43-21-16,0 0 15,1 0 48,-1 0-47,0 0-1,1 0-15,20 0 16,-20 0-16,-1 0 15,0 0 1,1 0-16,-1 0 16,0 0-1,1 0-15,-1 0 32,22 0-32,-22 0 15,22 0 1,0 0-1,-22 0-15,0 0 16,1 0 0,-1 0-16,22 0 31,-22 0-15,0 0-1,1 0 1,-1 0-16,0 0 15,22 0-15,21 0 16,-43 0 0,1 0-16,-1 0 15,0 0-15,22 0 16,-22 0 0,22 0-16,-21 22 15,-1-22 1,0 0-1,22 0-15,-22 0 16,1 0-16,-1 0 16,0 0-16,1 0 15,-1 0-15,0 0 16,43 0-16,-42 0 16,42 0-1,-43 0-15,22 0 16,-22 0-16,22 0 15,-22 0-15,22 0 16,-22 0 0,22 0-1,-22 0 17,22 0-1,-22 0-16,22 0 1,0 0-16,-1 0 16,-20 0-16,20 0 15,-20 0-15,20 0 16,-20 0 0,20 0-1,-20 0 48,20 0-48</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20T05:21:51.08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0,'22'0'125,"20"0"-125,-20 0 16,42 0-16,0 0 16,-22 0-16,23 0 15,41 22-15,-63-22 16,21 0-16,-43 21 15,1-21-15,20 0 16,-20 0 0,-1 0-16,0 0 15,1 0 1,-1 0-16,22 0 16,-22 0-1,0 0-15,1 0 16,-1 0-16,0 0 15,1 0 1,-1 0 0,1 0-16,-1 0 31,0 0-31,1 0 31,-1 0-31,0 0 16,1 0-1,20 0 17,-20 0-17,20 0 1,-20 0 0,20 0-1,-20 0 1,-1 0-1,0 0-15,1 0 16,-1 0 0,0 0-1,1 0 1,-1 0 0,0 0-16,1 0 15,-1 0 1,0 0-16,1 0 15,-1 0 1,1 0-16,-1 0 16,0 0-1,1 0-15,-1 0 16,0 0 0,1 21-16,-1-21 15,0 0 1,1 0-1,-1 0 1,22 0 0,-22 0-1,0 0 1,1 0-16,-1 0 31,0 0-15,1 0 15,-1 0-15,0 0-1,1 0 1,20 0 0,-20 0-1,20 0 1,-20 0-16,21 0 31,-22 0-15,22 0-1,-22 0-15,22 0 32,-22 0-17,22 0 1,-22 0-1,0 0 1,1 0 0,-1 0-16,0 0 15,1 0 1,-1 0-16,0 0 31,22 0-31,0 0 16,-22 0-1,22 0 1,-22 0-16,22 0 16,-1 22-1,-20-22-15,-1 0 16,1 0 0,-1 0-1,0 0 1,22 0 15,-22 0-15,1 0-16,-1 0 15,0 0 1,22 0 0,-22 0 15,22 0-16,-22 0 1,22 0 15,0 0-15,-22 0-16,0 0 16,1 0-1,-1 0-15,0 0 16,1 0 78,-1 0-32,0 0 1,22 0 30,-21 0-30</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20T05:21:51.08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0 127 0,'60'0'125,"54"0"-125,-54 0 16,114 0-16,1 0 16,-61 0-16,63 0 15,112-29-15,-172 29 16,57 0-16,-117-27 15,3 27-15,54 0 16,-54 0 0,-3 0-16,1 0 15,1 0 1,-1 0-16,59 0 16,-60 0-1,0 0-15,3 0 16,-3 0-16,0 0 15,3 0 1,-3 0 0,3 0-16,-3 0 31,1 0-31,1 0 31,-1 0-31,-1 0 16,3 0-1,54 0 17,-54 0-17,54 0 1,-54 0 0,55 0-1,-56 0 1,-1 0-1,-1 0-15,3 0 16,-3 0 0,0 0-1,3 0 1,-3 0 0,0 0-16,3 0 15,-3 0 1,1 0-16,1 0 15,-1 0 1,2 0-16,-3 0 16,0 0-1,3 0-15,-3 0 16,0 0 0,3-28-16,-3 28 15,0 0 1,3 0-1,-3 0 1,61 0 0,-61 0-1,0 0 1,3 0-16,-3 0 31,0 0-15,3 0 15,-3 0-15,0 0-1,3 0 1,55 0 0,-56 0-1,56 0 1,-55 0-16,57 0 31,-60 0-15,60 0-1,-60 0-15,60 0 32,-60 0-17,61 0 1,-61 0-1,0 0 1,3 0 0,-3 0-16,0 0 15,3 0 1,-3 0-16,0 0 31,60 0-31,1 0 16,-61 0-1,60 0 1,-60 0-16,60 0 16,-3-29-1,-54 29-15,-3 0 16,3 0 0,-2 0-1,-1 0 1,60 0 15,-60 0-15,3 0-16,-3 0 15,0 0 1,60 0 0,-60 0 15,60 0-16,-59 0 1,59 0 15,0 0-15,-60 0-16,0 0 16,3 0-1,-3 0-15,0 0 16,3 0 78,-3 0-32,1 0 1,59 0 30,-57 0-30</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9-07T14:16:40.833"/>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0,'23'0'109,"22"0"-109,22 0 16,1 0-16,67 0 15,-46 0-15,1 0 16,0 0-16,0 0 16,23 0-16,-1 0 15,-22 0-15,-23 0 16,-22 0-16,-22 0 15,22 0-15,0 0 16,0 0-16,-23 0 16,46 0-16,-24 0 15,1 0-15,23 0 16,-23 0 0,0 0-16,22 0 15,23 0-15,-45 0 16,0 0-16,22 0 15,-22 0-15,0 0 16,-22 0-16,22 0 16,-23 0-16,1 0 15,-1 0-15,1 0 32,22 0-17,-23 0-15,46 0 16,-46 0-16,23 0 15,22 0-15,-44 0 16,22 0-16,0 0 16,0 0-1,-23 0-15,23 0 16,0 0-16,-22 0 16,-1 0-16,1 0 15,-1 0-15,1 0 16,-1 0-1,1 0 1,-1 0-16,0 0 31,1 0-31,-1 0 16,1 0-16,22 0 16,-23 0-16,1 0 15,-1 0-15,1 0 16,-1 0-1,1 0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3/6/19</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3/6/19</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3/6/19</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3/6/19</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3/6/19</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3/6/19</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3/6/19</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3/6/19</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4.xml"/><Relationship Id="rId10"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9729A-FDC8-4219-9DB0-842E95615AC1}"/>
              </a:ext>
            </a:extLst>
          </p:cNvPr>
          <p:cNvSpPr>
            <a:spLocks noGrp="1"/>
          </p:cNvSpPr>
          <p:nvPr>
            <p:ph type="title"/>
          </p:nvPr>
        </p:nvSpPr>
        <p:spPr/>
        <p:txBody>
          <a:bodyPr/>
          <a:lstStyle/>
          <a:p>
            <a:r>
              <a:rPr lang="en-US" dirty="0"/>
              <a:t>vectorizer</a:t>
            </a:r>
          </a:p>
        </p:txBody>
      </p:sp>
      <p:sp>
        <p:nvSpPr>
          <p:cNvPr id="6" name="Content Placeholder 5">
            <a:extLst>
              <a:ext uri="{FF2B5EF4-FFF2-40B4-BE49-F238E27FC236}">
                <a16:creationId xmlns:a16="http://schemas.microsoft.com/office/drawing/2014/main" id="{8F2C53D2-AD62-4979-B7D8-0DC267E37C35}"/>
              </a:ext>
            </a:extLst>
          </p:cNvPr>
          <p:cNvSpPr>
            <a:spLocks noGrp="1"/>
          </p:cNvSpPr>
          <p:nvPr>
            <p:ph idx="1"/>
          </p:nvPr>
        </p:nvSpPr>
        <p:spPr/>
        <p:txBody>
          <a:bodyPr/>
          <a:lstStyle/>
          <a:p>
            <a:r>
              <a:rPr lang="en-US" dirty="0"/>
              <a:t>Overview</a:t>
            </a:r>
          </a:p>
          <a:p>
            <a:r>
              <a:rPr lang="en-US" dirty="0"/>
              <a:t>Types of vectorizer</a:t>
            </a:r>
          </a:p>
          <a:p>
            <a:r>
              <a:rPr lang="en-US" dirty="0"/>
              <a:t>Example </a:t>
            </a:r>
          </a:p>
          <a:p>
            <a:endParaRPr lang="en-US" dirty="0"/>
          </a:p>
        </p:txBody>
      </p:sp>
      <p:sp>
        <p:nvSpPr>
          <p:cNvPr id="7" name="Text Placeholder 6">
            <a:extLst>
              <a:ext uri="{FF2B5EF4-FFF2-40B4-BE49-F238E27FC236}">
                <a16:creationId xmlns:a16="http://schemas.microsoft.com/office/drawing/2014/main" id="{D7F1A188-B9D8-4262-8CC4-A46365AD3D93}"/>
              </a:ext>
            </a:extLst>
          </p:cNvPr>
          <p:cNvSpPr>
            <a:spLocks noGrp="1"/>
          </p:cNvSpPr>
          <p:nvPr>
            <p:ph type="body" sz="half" idx="2"/>
          </p:nvPr>
        </p:nvSpPr>
        <p:spPr/>
        <p:txBody>
          <a:bodyPr/>
          <a:lstStyle/>
          <a:p>
            <a:endParaRPr lang="en-US"/>
          </a:p>
        </p:txBody>
      </p:sp>
      <p:sp>
        <p:nvSpPr>
          <p:cNvPr id="3" name="Date Placeholder 2">
            <a:extLst>
              <a:ext uri="{FF2B5EF4-FFF2-40B4-BE49-F238E27FC236}">
                <a16:creationId xmlns:a16="http://schemas.microsoft.com/office/drawing/2014/main" id="{5CB793D2-3EFC-4B19-9DDA-3C779C93BAB5}"/>
              </a:ext>
            </a:extLst>
          </p:cNvPr>
          <p:cNvSpPr>
            <a:spLocks noGrp="1"/>
          </p:cNvSpPr>
          <p:nvPr>
            <p:ph type="dt" sz="half" idx="10"/>
          </p:nvPr>
        </p:nvSpPr>
        <p:spPr/>
        <p:txBody>
          <a:bodyPr/>
          <a:lstStyle/>
          <a:p>
            <a:fld id="{B604B242-A112-40FA-B30F-F44D6727C9BE}" type="datetime1">
              <a:rPr lang="en-US" smtClean="0"/>
              <a:t>3/6/19</a:t>
            </a:fld>
            <a:endParaRPr lang="en-US"/>
          </a:p>
        </p:txBody>
      </p:sp>
      <p:sp>
        <p:nvSpPr>
          <p:cNvPr id="4" name="Slide Number Placeholder 3">
            <a:extLst>
              <a:ext uri="{FF2B5EF4-FFF2-40B4-BE49-F238E27FC236}">
                <a16:creationId xmlns:a16="http://schemas.microsoft.com/office/drawing/2014/main" id="{144D8AD6-D0F1-419B-AF33-B1EBBEC18D48}"/>
              </a:ext>
            </a:extLst>
          </p:cNvPr>
          <p:cNvSpPr>
            <a:spLocks noGrp="1"/>
          </p:cNvSpPr>
          <p:nvPr>
            <p:ph type="sldNum" sz="quarter" idx="4294967295"/>
          </p:nvPr>
        </p:nvSpPr>
        <p:spPr>
          <a:xfrm>
            <a:off x="7086600" y="4864100"/>
            <a:ext cx="2057400" cy="274638"/>
          </a:xfrm>
        </p:spPr>
        <p:txBody>
          <a:bodyPr/>
          <a:lstStyle/>
          <a:p>
            <a:r>
              <a:rPr lang="en-US"/>
              <a:t>Slide no. </a:t>
            </a:r>
            <a:fld id="{7240F3D1-AE27-48C7-9FC9-EF8542F23A88}" type="slidenum">
              <a:rPr lang="en-US" smtClean="0"/>
              <a:pPr/>
              <a:t>1</a:t>
            </a:fld>
            <a:endParaRPr lang="en-US" dirty="0"/>
          </a:p>
        </p:txBody>
      </p:sp>
    </p:spTree>
    <p:extLst>
      <p:ext uri="{BB962C8B-B14F-4D97-AF65-F5344CB8AC3E}">
        <p14:creationId xmlns:p14="http://schemas.microsoft.com/office/powerpoint/2010/main" val="92789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E4B2-567C-47B0-99E9-995410F6618E}"/>
              </a:ext>
            </a:extLst>
          </p:cNvPr>
          <p:cNvSpPr>
            <a:spLocks noGrp="1"/>
          </p:cNvSpPr>
          <p:nvPr>
            <p:ph type="title"/>
          </p:nvPr>
        </p:nvSpPr>
        <p:spPr/>
        <p:txBody>
          <a:bodyPr/>
          <a:lstStyle/>
          <a:p>
            <a:r>
              <a:rPr lang="en-US" dirty="0"/>
              <a:t>Tf-idf - calculation</a:t>
            </a:r>
          </a:p>
        </p:txBody>
      </p:sp>
      <p:sp>
        <p:nvSpPr>
          <p:cNvPr id="4" name="Date Placeholder 3">
            <a:extLst>
              <a:ext uri="{FF2B5EF4-FFF2-40B4-BE49-F238E27FC236}">
                <a16:creationId xmlns:a16="http://schemas.microsoft.com/office/drawing/2014/main" id="{78BA07B4-AC93-4E65-962D-64BDAD0E3CC2}"/>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5A1C2625-F85E-4295-9857-A703BBC2B5A2}"/>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p:graphicFrame>
        <p:nvGraphicFramePr>
          <p:cNvPr id="6" name="Table 5">
            <a:extLst>
              <a:ext uri="{FF2B5EF4-FFF2-40B4-BE49-F238E27FC236}">
                <a16:creationId xmlns:a16="http://schemas.microsoft.com/office/drawing/2014/main" id="{CDDC67E7-C239-45FC-A327-E9261078F9B8}"/>
              </a:ext>
            </a:extLst>
          </p:cNvPr>
          <p:cNvGraphicFramePr>
            <a:graphicFrameLocks noGrp="1"/>
          </p:cNvGraphicFramePr>
          <p:nvPr>
            <p:extLst>
              <p:ext uri="{D42A27DB-BD31-4B8C-83A1-F6EECF244321}">
                <p14:modId xmlns:p14="http://schemas.microsoft.com/office/powerpoint/2010/main" val="3931830862"/>
              </p:ext>
            </p:extLst>
          </p:nvPr>
        </p:nvGraphicFramePr>
        <p:xfrm>
          <a:off x="64032" y="960504"/>
          <a:ext cx="9010812" cy="2598004"/>
        </p:xfrm>
        <a:graphic>
          <a:graphicData uri="http://schemas.openxmlformats.org/drawingml/2006/table">
            <a:tbl>
              <a:tblPr firstRow="1" bandRow="1">
                <a:tableStyleId>{6E25E649-3F16-4E02-A733-19D2CDBF48F0}</a:tableStyleId>
              </a:tblPr>
              <a:tblGrid>
                <a:gridCol w="4505406">
                  <a:extLst>
                    <a:ext uri="{9D8B030D-6E8A-4147-A177-3AD203B41FA5}">
                      <a16:colId xmlns:a16="http://schemas.microsoft.com/office/drawing/2014/main" val="2862512000"/>
                    </a:ext>
                  </a:extLst>
                </a:gridCol>
                <a:gridCol w="4505406">
                  <a:extLst>
                    <a:ext uri="{9D8B030D-6E8A-4147-A177-3AD203B41FA5}">
                      <a16:colId xmlns:a16="http://schemas.microsoft.com/office/drawing/2014/main" val="1664672434"/>
                    </a:ext>
                  </a:extLst>
                </a:gridCol>
              </a:tblGrid>
              <a:tr h="375553">
                <a:tc>
                  <a:txBody>
                    <a:bodyPr/>
                    <a:lstStyle/>
                    <a:p>
                      <a:r>
                        <a:rPr lang="en-US" sz="1200" dirty="0"/>
                        <a:t>TF:  Term Frequency</a:t>
                      </a:r>
                    </a:p>
                  </a:txBody>
                  <a:tcPr/>
                </a:tc>
                <a:tc>
                  <a:txBody>
                    <a:bodyPr/>
                    <a:lstStyle/>
                    <a:p>
                      <a:r>
                        <a:rPr lang="en-US" sz="1200" dirty="0"/>
                        <a:t>IDF: Inverse Document Frequency</a:t>
                      </a:r>
                    </a:p>
                  </a:txBody>
                  <a:tcPr/>
                </a:tc>
                <a:extLst>
                  <a:ext uri="{0D108BD9-81ED-4DB2-BD59-A6C34878D82A}">
                    <a16:rowId xmlns:a16="http://schemas.microsoft.com/office/drawing/2014/main" val="2515355960"/>
                  </a:ext>
                </a:extLst>
              </a:tr>
              <a:tr h="1759441">
                <a:tc>
                  <a:txBody>
                    <a:bodyPr/>
                    <a:lstStyle/>
                    <a:p>
                      <a:r>
                        <a:rPr lang="en-US" sz="1200" dirty="0"/>
                        <a:t>Since every document is different in length, it is possible that a term would appear many more times in long documents than shorter ones. </a:t>
                      </a:r>
                    </a:p>
                    <a:p>
                      <a:endParaRPr lang="en-US" sz="1200" dirty="0"/>
                    </a:p>
                    <a:p>
                      <a:r>
                        <a:rPr lang="en-US" sz="1200" dirty="0"/>
                        <a:t>Thus, the </a:t>
                      </a:r>
                      <a:r>
                        <a:rPr lang="en-US" sz="1200" dirty="0">
                          <a:solidFill>
                            <a:srgbClr val="0070C0"/>
                          </a:solidFill>
                        </a:rPr>
                        <a:t>term frequency </a:t>
                      </a:r>
                      <a:r>
                        <a:rPr lang="en-US" sz="1200" dirty="0"/>
                        <a:t>is often divided by the document length (aka. the total number of terms in the document) as a way of </a:t>
                      </a:r>
                      <a:r>
                        <a:rPr lang="en-US" sz="1200" dirty="0">
                          <a:solidFill>
                            <a:srgbClr val="0070C0"/>
                          </a:solidFill>
                        </a:rPr>
                        <a:t>normalization</a:t>
                      </a:r>
                      <a:r>
                        <a:rPr lang="en-US" sz="1200" dirty="0"/>
                        <a:t>: </a:t>
                      </a:r>
                    </a:p>
                  </a:txBody>
                  <a:tcPr/>
                </a:tc>
                <a:tc>
                  <a:txBody>
                    <a:bodyPr/>
                    <a:lstStyle/>
                    <a:p>
                      <a:r>
                        <a:rPr lang="en-US" sz="1200" dirty="0"/>
                        <a:t>measures how important/rare a term is. </a:t>
                      </a:r>
                    </a:p>
                    <a:p>
                      <a:endParaRPr lang="en-US" sz="1200" dirty="0"/>
                    </a:p>
                    <a:p>
                      <a:r>
                        <a:rPr lang="en-US" sz="1200" dirty="0"/>
                        <a:t>certain terms, such as "is", "of", and "that", may appear a lot of times but have little importance. </a:t>
                      </a:r>
                    </a:p>
                    <a:p>
                      <a:endParaRPr lang="en-US" sz="1200" dirty="0"/>
                    </a:p>
                    <a:p>
                      <a:r>
                        <a:rPr lang="en-US" sz="1200" dirty="0"/>
                        <a:t>Thus we need to weigh down the frequent terms while scale up the rare ones, by computing the following: </a:t>
                      </a:r>
                    </a:p>
                  </a:txBody>
                  <a:tcPr/>
                </a:tc>
                <a:extLst>
                  <a:ext uri="{0D108BD9-81ED-4DB2-BD59-A6C34878D82A}">
                    <a16:rowId xmlns:a16="http://schemas.microsoft.com/office/drawing/2014/main" val="2449611019"/>
                  </a:ext>
                </a:extLst>
              </a:tr>
              <a:tr h="463010">
                <a:tc>
                  <a:txBody>
                    <a:bodyPr/>
                    <a:lstStyle/>
                    <a:p>
                      <a:r>
                        <a:rPr lang="en-US" sz="1200" dirty="0">
                          <a:solidFill>
                            <a:srgbClr val="0070C0"/>
                          </a:solidFill>
                        </a:rPr>
                        <a:t>TF(t) = (Number of times term t appears in a document) / (Total number of terms in the document).</a:t>
                      </a:r>
                    </a:p>
                  </a:txBody>
                  <a:tcPr/>
                </a:tc>
                <a:tc>
                  <a:txBody>
                    <a:bodyPr/>
                    <a:lstStyle/>
                    <a:p>
                      <a:r>
                        <a:rPr lang="en-US" sz="1200" dirty="0">
                          <a:solidFill>
                            <a:srgbClr val="0070C0"/>
                          </a:solidFill>
                        </a:rPr>
                        <a:t>IDF(t) = </a:t>
                      </a:r>
                      <a:r>
                        <a:rPr lang="en-US" sz="1200" dirty="0" err="1">
                          <a:solidFill>
                            <a:srgbClr val="0070C0"/>
                          </a:solidFill>
                        </a:rPr>
                        <a:t>log_e</a:t>
                      </a:r>
                      <a:r>
                        <a:rPr lang="en-US" sz="1200" dirty="0">
                          <a:solidFill>
                            <a:srgbClr val="0070C0"/>
                          </a:solidFill>
                        </a:rPr>
                        <a:t>(Total number of documents / Number of documents with term t in it).</a:t>
                      </a:r>
                    </a:p>
                  </a:txBody>
                  <a:tcPr/>
                </a:tc>
                <a:extLst>
                  <a:ext uri="{0D108BD9-81ED-4DB2-BD59-A6C34878D82A}">
                    <a16:rowId xmlns:a16="http://schemas.microsoft.com/office/drawing/2014/main" val="1645078739"/>
                  </a:ext>
                </a:extLst>
              </a:tr>
            </a:tbl>
          </a:graphicData>
        </a:graphic>
      </p:graphicFrame>
      <p:sp>
        <p:nvSpPr>
          <p:cNvPr id="7" name="Rectangle 6">
            <a:extLst>
              <a:ext uri="{FF2B5EF4-FFF2-40B4-BE49-F238E27FC236}">
                <a16:creationId xmlns:a16="http://schemas.microsoft.com/office/drawing/2014/main" id="{E3754037-5571-4362-B935-04737250C496}"/>
              </a:ext>
            </a:extLst>
          </p:cNvPr>
          <p:cNvSpPr/>
          <p:nvPr/>
        </p:nvSpPr>
        <p:spPr>
          <a:xfrm>
            <a:off x="64032" y="3627472"/>
            <a:ext cx="9010811" cy="830997"/>
          </a:xfrm>
          <a:prstGeom prst="rect">
            <a:avLst/>
          </a:prstGeom>
        </p:spPr>
        <p:txBody>
          <a:bodyPr wrap="square">
            <a:spAutoFit/>
          </a:bodyPr>
          <a:lstStyle/>
          <a:p>
            <a:r>
              <a:rPr lang="en-US" sz="1200" dirty="0"/>
              <a:t>Consider a document containing 100 words wherein the word </a:t>
            </a:r>
            <a:r>
              <a:rPr lang="en-US" sz="1200" dirty="0">
                <a:solidFill>
                  <a:srgbClr val="0070C0"/>
                </a:solidFill>
              </a:rPr>
              <a:t>cat</a:t>
            </a:r>
            <a:r>
              <a:rPr lang="en-US" sz="1200" dirty="0"/>
              <a:t> appears 3 times. </a:t>
            </a:r>
          </a:p>
          <a:p>
            <a:endParaRPr lang="en-US" sz="1200" dirty="0"/>
          </a:p>
          <a:p>
            <a:r>
              <a:rPr lang="en-US" sz="1200" dirty="0">
                <a:solidFill>
                  <a:srgbClr val="0070C0"/>
                </a:solidFill>
              </a:rPr>
              <a:t>TF(cat) = 3 / 100 = 0.03. 		</a:t>
            </a:r>
            <a:r>
              <a:rPr lang="en-US" sz="1200" dirty="0"/>
              <a:t>Now, assume we have 10 million documents and the word cat appears in 1000 of these. </a:t>
            </a:r>
          </a:p>
          <a:p>
            <a:r>
              <a:rPr lang="en-US" sz="1200" dirty="0">
                <a:solidFill>
                  <a:srgbClr val="0070C0"/>
                </a:solidFill>
              </a:rPr>
              <a:t>IDF</a:t>
            </a:r>
            <a:r>
              <a:rPr lang="en-US" sz="1200" dirty="0"/>
              <a:t> </a:t>
            </a:r>
            <a:r>
              <a:rPr lang="en-US" sz="1200" dirty="0">
                <a:solidFill>
                  <a:srgbClr val="0070C0"/>
                </a:solidFill>
              </a:rPr>
              <a:t>log(10,000,000 / 1000) = 4</a:t>
            </a:r>
            <a:r>
              <a:rPr lang="en-US" sz="1200" dirty="0"/>
              <a:t>. 	Thus, the </a:t>
            </a:r>
            <a:r>
              <a:rPr lang="en-US" sz="1200" dirty="0">
                <a:solidFill>
                  <a:srgbClr val="0070C0"/>
                </a:solidFill>
              </a:rPr>
              <a:t>TF-IDF</a:t>
            </a:r>
            <a:r>
              <a:rPr lang="en-US" sz="1200" dirty="0"/>
              <a:t> weight is : 0.03 * 4 = 0.12.</a:t>
            </a:r>
          </a:p>
        </p:txBody>
      </p:sp>
    </p:spTree>
    <p:extLst>
      <p:ext uri="{BB962C8B-B14F-4D97-AF65-F5344CB8AC3E}">
        <p14:creationId xmlns:p14="http://schemas.microsoft.com/office/powerpoint/2010/main" val="396383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949F-272C-44AA-A1B4-862CAF076B8B}"/>
              </a:ext>
            </a:extLst>
          </p:cNvPr>
          <p:cNvSpPr>
            <a:spLocks noGrp="1"/>
          </p:cNvSpPr>
          <p:nvPr>
            <p:ph type="title"/>
          </p:nvPr>
        </p:nvSpPr>
        <p:spPr/>
        <p:txBody>
          <a:bodyPr/>
          <a:lstStyle/>
          <a:p>
            <a:r>
              <a:rPr lang="en-US" dirty="0"/>
              <a:t>So how it down weighs?</a:t>
            </a:r>
          </a:p>
        </p:txBody>
      </p:sp>
      <p:sp>
        <p:nvSpPr>
          <p:cNvPr id="3" name="Content Placeholder 2">
            <a:extLst>
              <a:ext uri="{FF2B5EF4-FFF2-40B4-BE49-F238E27FC236}">
                <a16:creationId xmlns:a16="http://schemas.microsoft.com/office/drawing/2014/main" id="{E93BBEF4-93BF-4F02-9BC7-F26B4A1431D9}"/>
              </a:ext>
            </a:extLst>
          </p:cNvPr>
          <p:cNvSpPr>
            <a:spLocks noGrp="1"/>
          </p:cNvSpPr>
          <p:nvPr>
            <p:ph idx="1"/>
          </p:nvPr>
        </p:nvSpPr>
        <p:spPr/>
        <p:txBody>
          <a:bodyPr/>
          <a:lstStyle/>
          <a:p>
            <a:r>
              <a:rPr lang="en-US" dirty="0"/>
              <a:t>IDF(t) = log</a:t>
            </a:r>
            <a:r>
              <a:rPr lang="en-US" baseline="-25000" dirty="0"/>
              <a:t>e</a:t>
            </a:r>
            <a:r>
              <a:rPr lang="en-US" dirty="0"/>
              <a:t>(Total number of documents / Number of documents with term t in it).</a:t>
            </a:r>
          </a:p>
          <a:p>
            <a:endParaRPr lang="en-US" dirty="0"/>
          </a:p>
        </p:txBody>
      </p:sp>
      <p:sp>
        <p:nvSpPr>
          <p:cNvPr id="4" name="Date Placeholder 3">
            <a:extLst>
              <a:ext uri="{FF2B5EF4-FFF2-40B4-BE49-F238E27FC236}">
                <a16:creationId xmlns:a16="http://schemas.microsoft.com/office/drawing/2014/main" id="{3C33C52C-2204-488C-9D87-7D6E752F62FC}"/>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CCCCDE7D-F0AA-4ED6-960C-4FA3F6039A9F}"/>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pic>
        <p:nvPicPr>
          <p:cNvPr id="7" name="Picture 6">
            <a:extLst>
              <a:ext uri="{FF2B5EF4-FFF2-40B4-BE49-F238E27FC236}">
                <a16:creationId xmlns:a16="http://schemas.microsoft.com/office/drawing/2014/main" id="{6DB013B9-7EC7-433B-89E8-9A571E3345A0}"/>
              </a:ext>
            </a:extLst>
          </p:cNvPr>
          <p:cNvPicPr>
            <a:picLocks noChangeAspect="1"/>
          </p:cNvPicPr>
          <p:nvPr/>
        </p:nvPicPr>
        <p:blipFill>
          <a:blip r:embed="rId2"/>
          <a:stretch>
            <a:fillRect/>
          </a:stretch>
        </p:blipFill>
        <p:spPr>
          <a:xfrm>
            <a:off x="195943" y="1221037"/>
            <a:ext cx="3961120" cy="2307104"/>
          </a:xfrm>
          <a:prstGeom prst="rect">
            <a:avLst/>
          </a:prstGeom>
        </p:spPr>
      </p:pic>
      <p:pic>
        <p:nvPicPr>
          <p:cNvPr id="9" name="Picture 8">
            <a:extLst>
              <a:ext uri="{FF2B5EF4-FFF2-40B4-BE49-F238E27FC236}">
                <a16:creationId xmlns:a16="http://schemas.microsoft.com/office/drawing/2014/main" id="{656C89B5-8D75-40B2-863B-192681447DE7}"/>
              </a:ext>
            </a:extLst>
          </p:cNvPr>
          <p:cNvPicPr>
            <a:picLocks noChangeAspect="1"/>
          </p:cNvPicPr>
          <p:nvPr/>
        </p:nvPicPr>
        <p:blipFill>
          <a:blip r:embed="rId3"/>
          <a:stretch>
            <a:fillRect/>
          </a:stretch>
        </p:blipFill>
        <p:spPr>
          <a:xfrm>
            <a:off x="4799294" y="1221036"/>
            <a:ext cx="4211807" cy="2252147"/>
          </a:xfrm>
          <a:prstGeom prst="rect">
            <a:avLst/>
          </a:prstGeom>
        </p:spPr>
      </p:pic>
    </p:spTree>
    <p:extLst>
      <p:ext uri="{BB962C8B-B14F-4D97-AF65-F5344CB8AC3E}">
        <p14:creationId xmlns:p14="http://schemas.microsoft.com/office/powerpoint/2010/main" val="1128351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1420-E143-4DCD-BE1F-328DF76C2C7A}"/>
              </a:ext>
            </a:extLst>
          </p:cNvPr>
          <p:cNvSpPr>
            <a:spLocks noGrp="1"/>
          </p:cNvSpPr>
          <p:nvPr>
            <p:ph type="title"/>
          </p:nvPr>
        </p:nvSpPr>
        <p:spPr/>
        <p:txBody>
          <a:bodyPr/>
          <a:lstStyle/>
          <a:p>
            <a:r>
              <a:rPr lang="en-US" dirty="0"/>
              <a:t>How it works</a:t>
            </a:r>
          </a:p>
        </p:txBody>
      </p:sp>
      <p:sp>
        <p:nvSpPr>
          <p:cNvPr id="4" name="Date Placeholder 3">
            <a:extLst>
              <a:ext uri="{FF2B5EF4-FFF2-40B4-BE49-F238E27FC236}">
                <a16:creationId xmlns:a16="http://schemas.microsoft.com/office/drawing/2014/main" id="{F0B8271A-C8E0-4284-80E1-05EEAAD98CF7}"/>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ED70E420-9C20-45DF-B4FD-F0DDBF325825}"/>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sp>
        <p:nvSpPr>
          <p:cNvPr id="8" name="Rectangle 7">
            <a:extLst>
              <a:ext uri="{FF2B5EF4-FFF2-40B4-BE49-F238E27FC236}">
                <a16:creationId xmlns:a16="http://schemas.microsoft.com/office/drawing/2014/main" id="{036DE986-65F6-4AFB-8193-31DD62ACAA3E}"/>
              </a:ext>
            </a:extLst>
          </p:cNvPr>
          <p:cNvSpPr/>
          <p:nvPr/>
        </p:nvSpPr>
        <p:spPr>
          <a:xfrm>
            <a:off x="-1" y="891540"/>
            <a:ext cx="8913479" cy="2031325"/>
          </a:xfrm>
          <a:prstGeom prst="rect">
            <a:avLst/>
          </a:prstGeom>
        </p:spPr>
        <p:txBody>
          <a:bodyPr wrap="square">
            <a:spAutoFit/>
          </a:bodyPr>
          <a:lstStyle/>
          <a:p>
            <a:pPr lvl="0" eaLnBrk="0" fontAlgn="base" hangingPunct="0">
              <a:spcBef>
                <a:spcPct val="0"/>
              </a:spcBef>
              <a:spcAft>
                <a:spcPct val="0"/>
              </a:spcAft>
            </a:pPr>
            <a:r>
              <a:rPr lang="en-US" altLang="en-US" sz="1400" b="1" dirty="0">
                <a:solidFill>
                  <a:srgbClr val="404040"/>
                </a:solidFill>
                <a:latin typeface="inherit"/>
              </a:rPr>
              <a:t>Document 1</a:t>
            </a:r>
            <a:r>
              <a:rPr lang="en-US" altLang="en-US" sz="1400" dirty="0">
                <a:solidFill>
                  <a:srgbClr val="404040"/>
                </a:solidFill>
                <a:latin typeface="Consolas" panose="020B0609020204030204" pitchFamily="49" charset="0"/>
              </a:rPr>
              <a:t>: The game of life is a game of everlasting learning </a:t>
            </a:r>
          </a:p>
          <a:p>
            <a:pPr lvl="0" eaLnBrk="0" fontAlgn="base" hangingPunct="0">
              <a:spcBef>
                <a:spcPct val="0"/>
              </a:spcBef>
              <a:spcAft>
                <a:spcPct val="0"/>
              </a:spcAft>
            </a:pPr>
            <a:r>
              <a:rPr lang="en-US" altLang="en-US" sz="1400" b="1" dirty="0">
                <a:solidFill>
                  <a:srgbClr val="404040"/>
                </a:solidFill>
                <a:latin typeface="inherit"/>
              </a:rPr>
              <a:t>Document 2</a:t>
            </a:r>
            <a:r>
              <a:rPr lang="en-US" altLang="en-US" sz="1400" dirty="0">
                <a:solidFill>
                  <a:srgbClr val="404040"/>
                </a:solidFill>
                <a:latin typeface="Consolas" panose="020B0609020204030204" pitchFamily="49" charset="0"/>
              </a:rPr>
              <a:t>: The unexamined life is not worth living </a:t>
            </a:r>
          </a:p>
          <a:p>
            <a:pPr lvl="0" eaLnBrk="0" fontAlgn="base" hangingPunct="0">
              <a:spcBef>
                <a:spcPct val="0"/>
              </a:spcBef>
              <a:spcAft>
                <a:spcPct val="0"/>
              </a:spcAft>
            </a:pPr>
            <a:r>
              <a:rPr lang="en-US" altLang="en-US" sz="1400" b="1" dirty="0">
                <a:solidFill>
                  <a:srgbClr val="404040"/>
                </a:solidFill>
                <a:latin typeface="inherit"/>
              </a:rPr>
              <a:t>Document 3</a:t>
            </a:r>
            <a:r>
              <a:rPr lang="en-US" altLang="en-US" sz="1400" dirty="0">
                <a:solidFill>
                  <a:srgbClr val="404040"/>
                </a:solidFill>
                <a:latin typeface="Consolas" panose="020B0609020204030204" pitchFamily="49" charset="0"/>
              </a:rPr>
              <a:t>: Never stop learning</a:t>
            </a:r>
          </a:p>
          <a:p>
            <a:pPr lvl="0" eaLnBrk="0" fontAlgn="base" hangingPunct="0">
              <a:spcBef>
                <a:spcPct val="0"/>
              </a:spcBef>
              <a:spcAft>
                <a:spcPct val="0"/>
              </a:spcAft>
            </a:pPr>
            <a:endParaRPr lang="en-US" altLang="en-US" sz="1400" dirty="0">
              <a:solidFill>
                <a:srgbClr val="404040"/>
              </a:solidFill>
              <a:latin typeface="Consolas" panose="020B0609020204030204" pitchFamily="49" charset="0"/>
            </a:endParaRPr>
          </a:p>
          <a:p>
            <a:pPr lvl="0" eaLnBrk="0" fontAlgn="base" hangingPunct="0">
              <a:spcBef>
                <a:spcPct val="0"/>
              </a:spcBef>
              <a:spcAft>
                <a:spcPct val="0"/>
              </a:spcAft>
            </a:pPr>
            <a:r>
              <a:rPr lang="en-US" altLang="en-US" sz="1400" dirty="0">
                <a:solidFill>
                  <a:srgbClr val="000000"/>
                </a:solidFill>
              </a:rPr>
              <a:t>Search on these documents with the following </a:t>
            </a:r>
            <a:r>
              <a:rPr lang="en-US" altLang="en-US" sz="1400" dirty="0">
                <a:solidFill>
                  <a:srgbClr val="0070C0"/>
                </a:solidFill>
              </a:rPr>
              <a:t>query</a:t>
            </a:r>
            <a:r>
              <a:rPr lang="en-US" altLang="en-US" sz="1400" dirty="0">
                <a:solidFill>
                  <a:srgbClr val="000000"/>
                </a:solidFill>
              </a:rPr>
              <a:t>: </a:t>
            </a:r>
            <a:r>
              <a:rPr lang="en-US" altLang="en-US" sz="1400" dirty="0">
                <a:solidFill>
                  <a:srgbClr val="000000"/>
                </a:solidFill>
                <a:highlight>
                  <a:srgbClr val="FFFF00"/>
                </a:highlight>
              </a:rPr>
              <a:t>life learning</a:t>
            </a:r>
          </a:p>
          <a:p>
            <a:pPr lvl="0" eaLnBrk="0" fontAlgn="base" hangingPunct="0">
              <a:spcBef>
                <a:spcPct val="0"/>
              </a:spcBef>
              <a:spcAft>
                <a:spcPct val="0"/>
              </a:spcAft>
            </a:pPr>
            <a:endParaRPr lang="en-US" altLang="en-US" sz="1400" dirty="0">
              <a:solidFill>
                <a:srgbClr val="000000"/>
              </a:solidFill>
              <a:highlight>
                <a:srgbClr val="FFFF00"/>
              </a:highlight>
            </a:endParaRPr>
          </a:p>
          <a:p>
            <a:pPr lvl="0" eaLnBrk="0" fontAlgn="base" hangingPunct="0">
              <a:spcBef>
                <a:spcPct val="0"/>
              </a:spcBef>
              <a:spcAft>
                <a:spcPct val="0"/>
              </a:spcAft>
            </a:pPr>
            <a:r>
              <a:rPr lang="en-US" altLang="en-US" sz="1400" b="1" dirty="0">
                <a:solidFill>
                  <a:srgbClr val="000000"/>
                </a:solidFill>
              </a:rPr>
              <a:t>Step</a:t>
            </a:r>
            <a:r>
              <a:rPr lang="en-US" altLang="en-US" sz="1400" dirty="0">
                <a:solidFill>
                  <a:srgbClr val="000000"/>
                </a:solidFill>
              </a:rPr>
              <a:t> </a:t>
            </a:r>
            <a:r>
              <a:rPr lang="en-US" altLang="en-US" sz="1400" b="1" dirty="0">
                <a:solidFill>
                  <a:srgbClr val="000000"/>
                </a:solidFill>
              </a:rPr>
              <a:t>1</a:t>
            </a:r>
            <a:r>
              <a:rPr lang="en-US" altLang="en-US" sz="1400" dirty="0">
                <a:solidFill>
                  <a:srgbClr val="000000"/>
                </a:solidFill>
              </a:rPr>
              <a:t>: Term Frequency (TF)</a:t>
            </a:r>
          </a:p>
          <a:p>
            <a:pPr lvl="0" eaLnBrk="0" fontAlgn="base" hangingPunct="0">
              <a:spcBef>
                <a:spcPct val="0"/>
              </a:spcBef>
              <a:spcAft>
                <a:spcPct val="0"/>
              </a:spcAft>
            </a:pPr>
            <a:endParaRPr lang="en-US" altLang="en-US" sz="1400" dirty="0">
              <a:solidFill>
                <a:srgbClr val="000000"/>
              </a:solidFill>
            </a:endParaRPr>
          </a:p>
          <a:p>
            <a:pPr lvl="0" eaLnBrk="0" fontAlgn="base" hangingPunct="0">
              <a:spcBef>
                <a:spcPct val="0"/>
              </a:spcBef>
              <a:spcAft>
                <a:spcPct val="0"/>
              </a:spcAft>
            </a:pPr>
            <a:endParaRPr lang="en-US" altLang="en-US" sz="1400" dirty="0">
              <a:solidFill>
                <a:srgbClr val="000000"/>
              </a:solidFill>
              <a:highlight>
                <a:srgbClr val="FFFF00"/>
              </a:highlight>
            </a:endParaRPr>
          </a:p>
        </p:txBody>
      </p:sp>
      <p:graphicFrame>
        <p:nvGraphicFramePr>
          <p:cNvPr id="9" name="Content Placeholder 8">
            <a:extLst>
              <a:ext uri="{FF2B5EF4-FFF2-40B4-BE49-F238E27FC236}">
                <a16:creationId xmlns:a16="http://schemas.microsoft.com/office/drawing/2014/main" id="{E4D8CBC6-99D0-44C2-B244-A1580CACFE1E}"/>
              </a:ext>
            </a:extLst>
          </p:cNvPr>
          <p:cNvGraphicFramePr>
            <a:graphicFrameLocks noGrp="1"/>
          </p:cNvGraphicFramePr>
          <p:nvPr>
            <p:ph idx="1"/>
            <p:extLst>
              <p:ext uri="{D42A27DB-BD31-4B8C-83A1-F6EECF244321}">
                <p14:modId xmlns:p14="http://schemas.microsoft.com/office/powerpoint/2010/main" val="2064894695"/>
              </p:ext>
            </p:extLst>
          </p:nvPr>
        </p:nvGraphicFramePr>
        <p:xfrm>
          <a:off x="104140" y="2501106"/>
          <a:ext cx="8204200" cy="2047875"/>
        </p:xfrm>
        <a:graphic>
          <a:graphicData uri="http://schemas.openxmlformats.org/drawingml/2006/table">
            <a:tbl>
              <a:tblPr/>
              <a:tblGrid>
                <a:gridCol w="1475233">
                  <a:extLst>
                    <a:ext uri="{9D8B030D-6E8A-4147-A177-3AD203B41FA5}">
                      <a16:colId xmlns:a16="http://schemas.microsoft.com/office/drawing/2014/main" val="1425846749"/>
                    </a:ext>
                  </a:extLst>
                </a:gridCol>
                <a:gridCol w="1475233">
                  <a:extLst>
                    <a:ext uri="{9D8B030D-6E8A-4147-A177-3AD203B41FA5}">
                      <a16:colId xmlns:a16="http://schemas.microsoft.com/office/drawing/2014/main" val="3818834847"/>
                    </a:ext>
                  </a:extLst>
                </a:gridCol>
                <a:gridCol w="571058">
                  <a:extLst>
                    <a:ext uri="{9D8B030D-6E8A-4147-A177-3AD203B41FA5}">
                      <a16:colId xmlns:a16="http://schemas.microsoft.com/office/drawing/2014/main" val="280458063"/>
                    </a:ext>
                  </a:extLst>
                </a:gridCol>
                <a:gridCol w="964454">
                  <a:extLst>
                    <a:ext uri="{9D8B030D-6E8A-4147-A177-3AD203B41FA5}">
                      <a16:colId xmlns:a16="http://schemas.microsoft.com/office/drawing/2014/main" val="650594895"/>
                    </a:ext>
                  </a:extLst>
                </a:gridCol>
                <a:gridCol w="571058">
                  <a:extLst>
                    <a:ext uri="{9D8B030D-6E8A-4147-A177-3AD203B41FA5}">
                      <a16:colId xmlns:a16="http://schemas.microsoft.com/office/drawing/2014/main" val="827302346"/>
                    </a:ext>
                  </a:extLst>
                </a:gridCol>
                <a:gridCol w="571058">
                  <a:extLst>
                    <a:ext uri="{9D8B030D-6E8A-4147-A177-3AD203B41FA5}">
                      <a16:colId xmlns:a16="http://schemas.microsoft.com/office/drawing/2014/main" val="2677216106"/>
                    </a:ext>
                  </a:extLst>
                </a:gridCol>
                <a:gridCol w="571058">
                  <a:extLst>
                    <a:ext uri="{9D8B030D-6E8A-4147-A177-3AD203B41FA5}">
                      <a16:colId xmlns:a16="http://schemas.microsoft.com/office/drawing/2014/main" val="39313998"/>
                    </a:ext>
                  </a:extLst>
                </a:gridCol>
                <a:gridCol w="571058">
                  <a:extLst>
                    <a:ext uri="{9D8B030D-6E8A-4147-A177-3AD203B41FA5}">
                      <a16:colId xmlns:a16="http://schemas.microsoft.com/office/drawing/2014/main" val="2191301829"/>
                    </a:ext>
                  </a:extLst>
                </a:gridCol>
                <a:gridCol w="862932">
                  <a:extLst>
                    <a:ext uri="{9D8B030D-6E8A-4147-A177-3AD203B41FA5}">
                      <a16:colId xmlns:a16="http://schemas.microsoft.com/office/drawing/2014/main" val="975608084"/>
                    </a:ext>
                  </a:extLst>
                </a:gridCol>
                <a:gridCol w="571058">
                  <a:extLst>
                    <a:ext uri="{9D8B030D-6E8A-4147-A177-3AD203B41FA5}">
                      <a16:colId xmlns:a16="http://schemas.microsoft.com/office/drawing/2014/main" val="571734711"/>
                    </a:ext>
                  </a:extLst>
                </a:gridCol>
              </a:tblGrid>
              <a:tr h="190500">
                <a:tc>
                  <a:txBody>
                    <a:bodyPr/>
                    <a:lstStyle/>
                    <a:p>
                      <a:pPr algn="l" rtl="0" fontAlgn="ctr"/>
                      <a:r>
                        <a:rPr lang="en-US" sz="1000" b="1" i="0" u="none" strike="noStrike">
                          <a:solidFill>
                            <a:srgbClr val="339966"/>
                          </a:solidFill>
                          <a:effectLst/>
                          <a:latin typeface="Inherit"/>
                        </a:rPr>
                        <a:t>TF for Document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339966"/>
                          </a:solidFill>
                          <a:effectLst/>
                          <a:latin typeface="Inherit"/>
                        </a:rPr>
                        <a:t>Number of words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game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of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life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everlasting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learning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609087"/>
                  </a:ext>
                </a:extLst>
              </a:tr>
              <a:tr h="190500">
                <a:tc>
                  <a:txBody>
                    <a:bodyPr/>
                    <a:lstStyle/>
                    <a:p>
                      <a:pPr algn="l" rtl="0" fontAlgn="ctr"/>
                      <a:r>
                        <a:rPr lang="en-US" sz="1000" b="1" i="0" u="none" strike="noStrike">
                          <a:solidFill>
                            <a:srgbClr val="404040"/>
                          </a:solidFill>
                          <a:effectLst/>
                          <a:latin typeface="Inherit"/>
                        </a:rPr>
                        <a:t>Term 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ctr" rtl="0" fontAlgn="ctr"/>
                      <a:r>
                        <a:rPr lang="en-US" sz="1000" b="1" i="0" u="none" strike="noStrike">
                          <a:solidFill>
                            <a:srgbClr val="404040"/>
                          </a:solidFill>
                          <a:effectLst/>
                          <a:latin typeface="Inherit"/>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extLst>
                  <a:ext uri="{0D108BD9-81ED-4DB2-BD59-A6C34878D82A}">
                    <a16:rowId xmlns:a16="http://schemas.microsoft.com/office/drawing/2014/main" val="1249826959"/>
                  </a:ext>
                </a:extLst>
              </a:tr>
              <a:tr h="295275">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9623881"/>
                  </a:ext>
                </a:extLst>
              </a:tr>
              <a:tr h="190500">
                <a:tc>
                  <a:txBody>
                    <a:bodyPr/>
                    <a:lstStyle/>
                    <a:p>
                      <a:pPr algn="l" rtl="0" fontAlgn="ctr"/>
                      <a:r>
                        <a:rPr lang="en-US" sz="1000" b="1" i="0" u="none" strike="noStrike">
                          <a:solidFill>
                            <a:srgbClr val="339966"/>
                          </a:solidFill>
                          <a:effectLst/>
                          <a:latin typeface="Inherit"/>
                        </a:rPr>
                        <a:t>TF for Document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339966"/>
                          </a:solidFill>
                          <a:effectLst/>
                          <a:latin typeface="Inherit"/>
                        </a:rPr>
                        <a:t>Number of words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unexamined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life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not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worth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living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2497476"/>
                  </a:ext>
                </a:extLst>
              </a:tr>
              <a:tr h="295275">
                <a:tc>
                  <a:txBody>
                    <a:bodyPr/>
                    <a:lstStyle/>
                    <a:p>
                      <a:pPr algn="l" rtl="0" fontAlgn="ctr"/>
                      <a:r>
                        <a:rPr lang="en-US" sz="1000" b="1" i="0" u="none" strike="noStrike">
                          <a:solidFill>
                            <a:srgbClr val="404040"/>
                          </a:solidFill>
                          <a:effectLst/>
                          <a:latin typeface="Inherit"/>
                        </a:rPr>
                        <a:t>Term 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ctr" rtl="0" fontAlgn="ctr"/>
                      <a:r>
                        <a:rPr lang="en-US" sz="1000" b="1" i="0" u="none" strike="noStrike">
                          <a:solidFill>
                            <a:srgbClr val="404040"/>
                          </a:solidFill>
                          <a:effectLst/>
                          <a:latin typeface="Inherit"/>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0.14286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0.142857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0.14286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0.14286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0.14286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0.14286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dirty="0">
                          <a:solidFill>
                            <a:srgbClr val="404040"/>
                          </a:solidFill>
                          <a:effectLst/>
                          <a:latin typeface="Inherit"/>
                        </a:rPr>
                        <a:t>0.142857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fontAlgn="b"/>
                      <a:r>
                        <a:rPr lang="en-US" sz="18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076271"/>
                  </a:ext>
                </a:extLst>
              </a:tr>
              <a:tr h="295275">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24835430"/>
                  </a:ext>
                </a:extLst>
              </a:tr>
              <a:tr h="295275">
                <a:tc>
                  <a:txBody>
                    <a:bodyPr/>
                    <a:lstStyle/>
                    <a:p>
                      <a:pPr algn="l" rtl="0" fontAlgn="ctr"/>
                      <a:r>
                        <a:rPr lang="en-US" sz="1000" b="1" i="0" u="none" strike="noStrike">
                          <a:solidFill>
                            <a:srgbClr val="339966"/>
                          </a:solidFill>
                          <a:effectLst/>
                          <a:latin typeface="Inherit"/>
                        </a:rPr>
                        <a:t>TF for Document 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339966"/>
                          </a:solidFill>
                          <a:effectLst/>
                          <a:latin typeface="Inherit"/>
                        </a:rPr>
                        <a:t>Number of words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never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stop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000" b="1" i="0" u="none" strike="noStrike">
                          <a:solidFill>
                            <a:srgbClr val="404040"/>
                          </a:solidFill>
                          <a:effectLst/>
                          <a:latin typeface="Inherit"/>
                        </a:rPr>
                        <a:t>learning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480955499"/>
                  </a:ext>
                </a:extLst>
              </a:tr>
              <a:tr h="295275">
                <a:tc>
                  <a:txBody>
                    <a:bodyPr/>
                    <a:lstStyle/>
                    <a:p>
                      <a:pPr algn="l" rtl="0" fontAlgn="ctr"/>
                      <a:r>
                        <a:rPr lang="en-US" sz="1000" b="1" i="0" u="none" strike="noStrike">
                          <a:solidFill>
                            <a:srgbClr val="404040"/>
                          </a:solidFill>
                          <a:effectLst/>
                          <a:latin typeface="Inherit"/>
                        </a:rPr>
                        <a:t>Term 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1" i="0" u="none" strike="noStrike">
                          <a:solidFill>
                            <a:srgbClr val="404040"/>
                          </a:solidFill>
                          <a:effectLst/>
                          <a:latin typeface="Inheri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0.33333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0.333333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rtl="0" fontAlgn="ctr"/>
                      <a:r>
                        <a:rPr lang="en-US" sz="1000" b="0" i="0" u="none" strike="noStrike">
                          <a:solidFill>
                            <a:srgbClr val="404040"/>
                          </a:solidFill>
                          <a:effectLst/>
                          <a:latin typeface="Inherit"/>
                        </a:rPr>
                        <a:t>0.33333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7F7"/>
                    </a:solidFill>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a:solidFill>
                          <a:srgbClr val="000000"/>
                        </a:solidFill>
                        <a:effectLst/>
                        <a:latin typeface="Arial" panose="020B0604020202020204" pitchFamily="34" charset="0"/>
                      </a:endParaRPr>
                    </a:p>
                  </a:txBody>
                  <a:tcPr marL="9525" marR="9525" marT="9525" marB="0" anchor="b">
                    <a:lnL>
                      <a:noFill/>
                    </a:lnL>
                    <a:lnR>
                      <a:noFill/>
                    </a:lnR>
                    <a:lnT>
                      <a:noFill/>
                    </a:lnT>
                    <a:lnB>
                      <a:noFill/>
                    </a:lnB>
                  </a:tcPr>
                </a:tc>
                <a:tc>
                  <a:txBody>
                    <a:bodyPr/>
                    <a:lstStyle/>
                    <a:p>
                      <a:pPr algn="l" fontAlgn="b"/>
                      <a:endParaRPr lang="en-US" sz="18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081660790"/>
                  </a:ext>
                </a:extLst>
              </a:tr>
            </a:tbl>
          </a:graphicData>
        </a:graphic>
      </p:graphicFrame>
    </p:spTree>
    <p:extLst>
      <p:ext uri="{BB962C8B-B14F-4D97-AF65-F5344CB8AC3E}">
        <p14:creationId xmlns:p14="http://schemas.microsoft.com/office/powerpoint/2010/main" val="48117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6063-FE2D-45BB-ADCB-45F69A62DEEC}"/>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5511D784-C704-4B1D-B95D-CE20481ACB1E}"/>
              </a:ext>
            </a:extLst>
          </p:cNvPr>
          <p:cNvSpPr>
            <a:spLocks noGrp="1"/>
          </p:cNvSpPr>
          <p:nvPr>
            <p:ph idx="1"/>
          </p:nvPr>
        </p:nvSpPr>
        <p:spPr>
          <a:xfrm>
            <a:off x="0" y="892730"/>
            <a:ext cx="8790534" cy="3971405"/>
          </a:xfrm>
        </p:spPr>
        <p:txBody>
          <a:bodyPr>
            <a:normAutofit/>
          </a:bodyPr>
          <a:lstStyle/>
          <a:p>
            <a:r>
              <a:rPr lang="en-US" sz="1400" b="1" dirty="0"/>
              <a:t>Step 2</a:t>
            </a:r>
            <a:r>
              <a:rPr lang="en-US" sz="1400" dirty="0"/>
              <a:t>: Inverse Document Frequency (IDF)</a:t>
            </a:r>
          </a:p>
          <a:p>
            <a:pPr marL="0" lvl="0" indent="0" defTabSz="914400" eaLnBrk="0" fontAlgn="base" hangingPunct="0">
              <a:spcBef>
                <a:spcPct val="0"/>
              </a:spcBef>
              <a:spcAft>
                <a:spcPct val="0"/>
              </a:spcAft>
              <a:buClrTx/>
              <a:buNone/>
            </a:pPr>
            <a:endParaRPr lang="en-US" altLang="en-US" sz="1400" dirty="0">
              <a:solidFill>
                <a:srgbClr val="404040"/>
              </a:solidFill>
            </a:endParaRPr>
          </a:p>
          <a:p>
            <a:pPr marL="0" lvl="0" indent="0" defTabSz="914400" eaLnBrk="0" fontAlgn="base" hangingPunct="0">
              <a:spcBef>
                <a:spcPct val="0"/>
              </a:spcBef>
              <a:spcAft>
                <a:spcPct val="0"/>
              </a:spcAft>
              <a:buClrTx/>
              <a:buNone/>
            </a:pPr>
            <a:r>
              <a:rPr lang="en-US" altLang="en-US" sz="1400" dirty="0">
                <a:solidFill>
                  <a:srgbClr val="404040"/>
                </a:solidFill>
              </a:rPr>
              <a:t>IDF(</a:t>
            </a:r>
            <a:r>
              <a:rPr lang="en-US" altLang="en-US" sz="1400" b="1" dirty="0">
                <a:solidFill>
                  <a:srgbClr val="404040"/>
                </a:solidFill>
                <a:highlight>
                  <a:srgbClr val="FFFF00"/>
                </a:highlight>
              </a:rPr>
              <a:t>game</a:t>
            </a:r>
            <a:r>
              <a:rPr lang="en-US" altLang="en-US" sz="1400" dirty="0">
                <a:solidFill>
                  <a:srgbClr val="404040"/>
                </a:solidFill>
              </a:rPr>
              <a:t>) = log</a:t>
            </a:r>
            <a:r>
              <a:rPr lang="en-US" altLang="en-US" sz="1400" baseline="-30000" dirty="0">
                <a:solidFill>
                  <a:srgbClr val="404040"/>
                </a:solidFill>
              </a:rPr>
              <a:t>e</a:t>
            </a:r>
            <a:r>
              <a:rPr lang="en-US" altLang="en-US" sz="1400" dirty="0">
                <a:solidFill>
                  <a:srgbClr val="404040"/>
                </a:solidFill>
              </a:rPr>
              <a:t>(Total Number Of Documents / (1+Number Of Documents with term </a:t>
            </a:r>
            <a:r>
              <a:rPr lang="en-US" altLang="en-US" sz="1400" b="1" dirty="0">
                <a:solidFill>
                  <a:srgbClr val="404040"/>
                </a:solidFill>
                <a:highlight>
                  <a:srgbClr val="FFFF00"/>
                </a:highlight>
              </a:rPr>
              <a:t>game</a:t>
            </a:r>
            <a:r>
              <a:rPr lang="en-US" altLang="en-US" sz="1400" dirty="0">
                <a:solidFill>
                  <a:srgbClr val="404040"/>
                </a:solidFill>
              </a:rPr>
              <a:t> in it) )</a:t>
            </a:r>
          </a:p>
          <a:p>
            <a:pPr marL="0" lvl="0" indent="0" defTabSz="914400" eaLnBrk="0" fontAlgn="base" hangingPunct="0">
              <a:spcBef>
                <a:spcPct val="0"/>
              </a:spcBef>
              <a:spcAft>
                <a:spcPct val="0"/>
              </a:spcAft>
              <a:buClrTx/>
              <a:buNone/>
            </a:pPr>
            <a:endParaRPr lang="en-US" altLang="en-US" sz="1400" dirty="0">
              <a:solidFill>
                <a:srgbClr val="404040"/>
              </a:solidFill>
            </a:endParaRPr>
          </a:p>
          <a:p>
            <a:pPr marL="0" lvl="0" indent="0" defTabSz="914400" eaLnBrk="0" fontAlgn="base" hangingPunct="0">
              <a:spcBef>
                <a:spcPct val="0"/>
              </a:spcBef>
              <a:spcAft>
                <a:spcPct val="0"/>
              </a:spcAft>
              <a:buClrTx/>
              <a:buNone/>
            </a:pPr>
            <a:r>
              <a:rPr lang="en-US" altLang="en-US" sz="1400" dirty="0">
                <a:solidFill>
                  <a:srgbClr val="404040"/>
                </a:solidFill>
              </a:rPr>
              <a:t>IDF(</a:t>
            </a:r>
            <a:r>
              <a:rPr lang="en-US" altLang="en-US" sz="1400" b="1" dirty="0">
                <a:solidFill>
                  <a:srgbClr val="404040"/>
                </a:solidFill>
                <a:highlight>
                  <a:srgbClr val="FFFF00"/>
                </a:highlight>
              </a:rPr>
              <a:t>game</a:t>
            </a:r>
            <a:r>
              <a:rPr lang="en-US" altLang="en-US" sz="1400" dirty="0">
                <a:solidFill>
                  <a:srgbClr val="404040"/>
                </a:solidFill>
              </a:rPr>
              <a:t>) = log</a:t>
            </a:r>
            <a:r>
              <a:rPr lang="en-US" altLang="en-US" sz="1400" baseline="-30000" dirty="0">
                <a:solidFill>
                  <a:srgbClr val="404040"/>
                </a:solidFill>
              </a:rPr>
              <a:t>e</a:t>
            </a:r>
            <a:r>
              <a:rPr lang="en-US" altLang="en-US" sz="1400" dirty="0">
                <a:solidFill>
                  <a:srgbClr val="404040"/>
                </a:solidFill>
              </a:rPr>
              <a:t>(3 / 2) = 0.176091259</a:t>
            </a:r>
          </a:p>
          <a:p>
            <a:pPr marL="0" lvl="0" indent="0" defTabSz="914400" eaLnBrk="0" fontAlgn="base" hangingPunct="0">
              <a:spcBef>
                <a:spcPct val="0"/>
              </a:spcBef>
              <a:spcAft>
                <a:spcPct val="0"/>
              </a:spcAft>
              <a:buClrTx/>
              <a:buNone/>
            </a:pPr>
            <a:endParaRPr lang="en-US" altLang="en-US" sz="1400" dirty="0">
              <a:solidFill>
                <a:srgbClr val="000000"/>
              </a:solidFill>
            </a:endParaRPr>
          </a:p>
          <a:p>
            <a:pPr marL="0" lvl="0" indent="0" defTabSz="914400" eaLnBrk="0" fontAlgn="base" hangingPunct="0">
              <a:spcBef>
                <a:spcPct val="0"/>
              </a:spcBef>
              <a:spcAft>
                <a:spcPct val="0"/>
              </a:spcAft>
              <a:buClrTx/>
              <a:buNone/>
            </a:pPr>
            <a:r>
              <a:rPr lang="en-US" altLang="en-US" sz="1400" dirty="0">
                <a:solidFill>
                  <a:srgbClr val="000000"/>
                </a:solidFill>
              </a:rPr>
              <a:t>Similarly calculate IDF for all tokens.</a:t>
            </a:r>
          </a:p>
          <a:p>
            <a:endParaRPr lang="en-US" sz="1400" dirty="0"/>
          </a:p>
          <a:p>
            <a:pPr marL="0" indent="0">
              <a:buNone/>
            </a:pPr>
            <a:endParaRPr lang="en-US" sz="1400" dirty="0"/>
          </a:p>
        </p:txBody>
      </p:sp>
      <p:sp>
        <p:nvSpPr>
          <p:cNvPr id="4" name="Date Placeholder 3">
            <a:extLst>
              <a:ext uri="{FF2B5EF4-FFF2-40B4-BE49-F238E27FC236}">
                <a16:creationId xmlns:a16="http://schemas.microsoft.com/office/drawing/2014/main" id="{FCBA03C6-ACD3-447C-AB19-D6DF9C0CB545}"/>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045632F6-326F-4B2B-9B5E-6AE5E9F4CD29}"/>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sp>
        <p:nvSpPr>
          <p:cNvPr id="6" name="Rectangle 1">
            <a:extLst>
              <a:ext uri="{FF2B5EF4-FFF2-40B4-BE49-F238E27FC236}">
                <a16:creationId xmlns:a16="http://schemas.microsoft.com/office/drawing/2014/main" id="{CD3F410F-7CD2-4F82-A063-300109E42679}"/>
              </a:ext>
            </a:extLst>
          </p:cNvPr>
          <p:cNvSpPr>
            <a:spLocks noChangeArrowheads="1"/>
          </p:cNvSpPr>
          <p:nvPr/>
        </p:nvSpPr>
        <p:spPr bwMode="auto">
          <a:xfrm>
            <a:off x="122015" y="2494077"/>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342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6063-FE2D-45BB-ADCB-45F69A62DEEC}"/>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5511D784-C704-4B1D-B95D-CE20481ACB1E}"/>
              </a:ext>
            </a:extLst>
          </p:cNvPr>
          <p:cNvSpPr>
            <a:spLocks noGrp="1"/>
          </p:cNvSpPr>
          <p:nvPr>
            <p:ph idx="1"/>
          </p:nvPr>
        </p:nvSpPr>
        <p:spPr>
          <a:xfrm>
            <a:off x="-1" y="892730"/>
            <a:ext cx="8875059" cy="3971405"/>
          </a:xfrm>
        </p:spPr>
        <p:txBody>
          <a:bodyPr>
            <a:normAutofit/>
          </a:bodyPr>
          <a:lstStyle/>
          <a:p>
            <a:r>
              <a:rPr lang="en-US" sz="1400" b="1" dirty="0"/>
              <a:t>Step 3</a:t>
            </a:r>
            <a:r>
              <a:rPr lang="en-US" sz="1400" dirty="0"/>
              <a:t>:  TF * IDF</a:t>
            </a:r>
          </a:p>
          <a:p>
            <a:endParaRPr lang="en-US" sz="1400" dirty="0"/>
          </a:p>
          <a:p>
            <a:pPr marL="0" indent="0">
              <a:buNone/>
            </a:pPr>
            <a:endParaRPr lang="en-US" sz="1400" dirty="0"/>
          </a:p>
        </p:txBody>
      </p:sp>
      <p:sp>
        <p:nvSpPr>
          <p:cNvPr id="4" name="Date Placeholder 3">
            <a:extLst>
              <a:ext uri="{FF2B5EF4-FFF2-40B4-BE49-F238E27FC236}">
                <a16:creationId xmlns:a16="http://schemas.microsoft.com/office/drawing/2014/main" id="{FCBA03C6-ACD3-447C-AB19-D6DF9C0CB545}"/>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045632F6-326F-4B2B-9B5E-6AE5E9F4CD29}"/>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sp>
        <p:nvSpPr>
          <p:cNvPr id="6" name="Rectangle 1">
            <a:extLst>
              <a:ext uri="{FF2B5EF4-FFF2-40B4-BE49-F238E27FC236}">
                <a16:creationId xmlns:a16="http://schemas.microsoft.com/office/drawing/2014/main" id="{CD3F410F-7CD2-4F82-A063-300109E42679}"/>
              </a:ext>
            </a:extLst>
          </p:cNvPr>
          <p:cNvSpPr>
            <a:spLocks noChangeArrowheads="1"/>
          </p:cNvSpPr>
          <p:nvPr/>
        </p:nvSpPr>
        <p:spPr bwMode="auto">
          <a:xfrm>
            <a:off x="122015" y="2494077"/>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D0893C14-437A-4A47-9881-E839459A44FC}"/>
              </a:ext>
            </a:extLst>
          </p:cNvPr>
          <p:cNvGraphicFramePr>
            <a:graphicFrameLocks noGrp="1"/>
          </p:cNvGraphicFramePr>
          <p:nvPr>
            <p:extLst>
              <p:ext uri="{D42A27DB-BD31-4B8C-83A1-F6EECF244321}">
                <p14:modId xmlns:p14="http://schemas.microsoft.com/office/powerpoint/2010/main" val="773737340"/>
              </p:ext>
            </p:extLst>
          </p:nvPr>
        </p:nvGraphicFramePr>
        <p:xfrm>
          <a:off x="244096" y="3231495"/>
          <a:ext cx="3708400" cy="581025"/>
        </p:xfrm>
        <a:graphic>
          <a:graphicData uri="http://schemas.openxmlformats.org/drawingml/2006/table">
            <a:tbl>
              <a:tblPr/>
              <a:tblGrid>
                <a:gridCol w="1193800">
                  <a:extLst>
                    <a:ext uri="{9D8B030D-6E8A-4147-A177-3AD203B41FA5}">
                      <a16:colId xmlns:a16="http://schemas.microsoft.com/office/drawing/2014/main" val="1522794252"/>
                    </a:ext>
                  </a:extLst>
                </a:gridCol>
                <a:gridCol w="838200">
                  <a:extLst>
                    <a:ext uri="{9D8B030D-6E8A-4147-A177-3AD203B41FA5}">
                      <a16:colId xmlns:a16="http://schemas.microsoft.com/office/drawing/2014/main" val="2655824412"/>
                    </a:ext>
                  </a:extLst>
                </a:gridCol>
                <a:gridCol w="838200">
                  <a:extLst>
                    <a:ext uri="{9D8B030D-6E8A-4147-A177-3AD203B41FA5}">
                      <a16:colId xmlns:a16="http://schemas.microsoft.com/office/drawing/2014/main" val="4289464657"/>
                    </a:ext>
                  </a:extLst>
                </a:gridCol>
                <a:gridCol w="838200">
                  <a:extLst>
                    <a:ext uri="{9D8B030D-6E8A-4147-A177-3AD203B41FA5}">
                      <a16:colId xmlns:a16="http://schemas.microsoft.com/office/drawing/2014/main" val="2522317167"/>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E85F65"/>
                      </a:solidFill>
                      <a:prstDash val="solid"/>
                      <a:round/>
                      <a:headEnd type="none" w="med" len="med"/>
                      <a:tailEnd type="none" w="med" len="med"/>
                    </a:lnL>
                    <a:lnR w="6350" cap="flat" cmpd="sng" algn="ctr">
                      <a:solidFill>
                        <a:srgbClr val="D05F65"/>
                      </a:solidFill>
                      <a:prstDash val="solid"/>
                      <a:round/>
                      <a:headEnd type="none" w="med" len="med"/>
                      <a:tailEnd type="none" w="med" len="med"/>
                    </a:lnR>
                    <a:lnT w="12700" cap="flat" cmpd="sng" algn="ctr">
                      <a:solidFill>
                        <a:srgbClr val="70614D"/>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1" i="0" u="none" strike="noStrike">
                          <a:solidFill>
                            <a:srgbClr val="404040"/>
                          </a:solidFill>
                          <a:effectLst/>
                          <a:latin typeface="Inherit"/>
                        </a:rPr>
                        <a:t>Document1</a:t>
                      </a:r>
                    </a:p>
                  </a:txBody>
                  <a:tcPr marL="9525" marR="9525" marT="9525" marB="0" anchor="ctr">
                    <a:lnL w="6350" cap="flat" cmpd="sng" algn="ctr">
                      <a:solidFill>
                        <a:srgbClr val="D05F65"/>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dirty="0">
                          <a:solidFill>
                            <a:srgbClr val="404040"/>
                          </a:solidFill>
                          <a:effectLst/>
                          <a:latin typeface="Inherit"/>
                        </a:rPr>
                        <a:t>Document2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D09D55"/>
                      </a:solidFill>
                      <a:prstDash val="solid"/>
                      <a:round/>
                      <a:headEnd type="none" w="med" len="med"/>
                      <a:tailEnd type="none" w="med" len="med"/>
                    </a:lnR>
                    <a:lnT w="12700" cap="flat" cmpd="sng" algn="ctr">
                      <a:solidFill>
                        <a:srgbClr val="409755"/>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Document3</a:t>
                      </a:r>
                    </a:p>
                  </a:txBody>
                  <a:tcPr marL="9525" marR="9525" marT="9525" marB="0" anchor="ctr">
                    <a:lnL w="6350" cap="flat" cmpd="sng" algn="ctr">
                      <a:solidFill>
                        <a:srgbClr val="D09D55"/>
                      </a:solidFill>
                      <a:prstDash val="solid"/>
                      <a:round/>
                      <a:headEnd type="none" w="med" len="med"/>
                      <a:tailEnd type="none" w="med" len="med"/>
                    </a:lnL>
                    <a:lnR w="12700" cap="flat" cmpd="sng" algn="ctr">
                      <a:solidFill>
                        <a:srgbClr val="B0275C"/>
                      </a:solidFill>
                      <a:prstDash val="solid"/>
                      <a:round/>
                      <a:headEnd type="none" w="med" len="med"/>
                      <a:tailEnd type="none" w="med" len="med"/>
                    </a:lnR>
                    <a:lnT w="12700" cap="flat" cmpd="sng" algn="ctr">
                      <a:solidFill>
                        <a:srgbClr val="80275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0354543"/>
                  </a:ext>
                </a:extLst>
              </a:tr>
              <a:tr h="190500">
                <a:tc>
                  <a:txBody>
                    <a:bodyPr/>
                    <a:lstStyle/>
                    <a:p>
                      <a:pPr algn="l" fontAlgn="ctr"/>
                      <a:r>
                        <a:rPr lang="en-US" sz="1000" b="1" i="0" u="none" strike="noStrike">
                          <a:solidFill>
                            <a:srgbClr val="404040"/>
                          </a:solidFill>
                          <a:effectLst/>
                          <a:latin typeface="Inherit"/>
                        </a:rPr>
                        <a:t>life</a:t>
                      </a:r>
                    </a:p>
                  </a:txBody>
                  <a:tcPr marL="9525" marR="9525" marT="9525" marB="0" anchor="ctr">
                    <a:lnL w="12700" cap="flat" cmpd="sng" algn="ctr">
                      <a:solidFill>
                        <a:srgbClr val="78295C"/>
                      </a:solidFill>
                      <a:prstDash val="solid"/>
                      <a:round/>
                      <a:headEnd type="none" w="med" len="med"/>
                      <a:tailEnd type="none" w="med" len="med"/>
                    </a:lnL>
                    <a:lnR w="6350" cap="flat" cmpd="sng" algn="ctr">
                      <a:solidFill>
                        <a:srgbClr val="48295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404040"/>
                          </a:solidFill>
                          <a:effectLst/>
                          <a:latin typeface="Inherit"/>
                        </a:rPr>
                        <a:t>0.140550715</a:t>
                      </a:r>
                    </a:p>
                  </a:txBody>
                  <a:tcPr marL="9525" marR="9525" marT="9525" marB="0" anchor="ctr">
                    <a:lnL w="6350" cap="flat" cmpd="sng" algn="ctr">
                      <a:solidFill>
                        <a:srgbClr val="48295C"/>
                      </a:solidFill>
                      <a:prstDash val="solid"/>
                      <a:round/>
                      <a:headEnd type="none" w="med" len="med"/>
                      <a:tailEnd type="none" w="med" len="med"/>
                    </a:lnL>
                    <a:lnR w="6350" cap="flat" cmpd="sng" algn="ctr">
                      <a:solidFill>
                        <a:srgbClr val="20A2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404040"/>
                          </a:solidFill>
                          <a:effectLst/>
                          <a:latin typeface="Inherit"/>
                        </a:rPr>
                        <a:t>0.200786736</a:t>
                      </a:r>
                    </a:p>
                  </a:txBody>
                  <a:tcPr marL="9525" marR="9525" marT="9525" marB="0" anchor="ctr">
                    <a:lnL w="6350" cap="flat" cmpd="sng" algn="ctr">
                      <a:solidFill>
                        <a:srgbClr val="20A296"/>
                      </a:solidFill>
                      <a:prstDash val="solid"/>
                      <a:round/>
                      <a:headEnd type="none" w="med" len="med"/>
                      <a:tailEnd type="none" w="med" len="med"/>
                    </a:lnL>
                    <a:lnR w="6350" cap="flat" cmpd="sng" algn="ctr">
                      <a:solidFill>
                        <a:srgbClr val="28A3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404040"/>
                          </a:solidFill>
                          <a:effectLst/>
                          <a:latin typeface="Inherit"/>
                        </a:rPr>
                        <a:t>0</a:t>
                      </a:r>
                    </a:p>
                  </a:txBody>
                  <a:tcPr marL="9525" marR="9525" marT="9525" marB="0" anchor="ctr">
                    <a:lnL w="6350" cap="flat" cmpd="sng" algn="ctr">
                      <a:solidFill>
                        <a:srgbClr val="28A396"/>
                      </a:solidFill>
                      <a:prstDash val="solid"/>
                      <a:round/>
                      <a:headEnd type="none" w="med" len="med"/>
                      <a:tailEnd type="none" w="med" len="med"/>
                    </a:lnL>
                    <a:lnR w="12700" cap="flat" cmpd="sng" algn="ctr">
                      <a:solidFill>
                        <a:srgbClr val="38A2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6309700"/>
                  </a:ext>
                </a:extLst>
              </a:tr>
              <a:tr h="200025">
                <a:tc>
                  <a:txBody>
                    <a:bodyPr/>
                    <a:lstStyle/>
                    <a:p>
                      <a:pPr algn="l" fontAlgn="ctr"/>
                      <a:r>
                        <a:rPr lang="en-US" sz="1000" b="1" i="0" u="none" strike="noStrike">
                          <a:solidFill>
                            <a:srgbClr val="404040"/>
                          </a:solidFill>
                          <a:effectLst/>
                          <a:latin typeface="Inherit"/>
                        </a:rPr>
                        <a:t>learning</a:t>
                      </a:r>
                    </a:p>
                  </a:txBody>
                  <a:tcPr marL="9525" marR="9525" marT="9525" marB="0" anchor="ctr">
                    <a:lnL w="12700" cap="flat" cmpd="sng" algn="ctr">
                      <a:solidFill>
                        <a:srgbClr val="684E96"/>
                      </a:solidFill>
                      <a:prstDash val="solid"/>
                      <a:round/>
                      <a:headEnd type="none" w="med" len="med"/>
                      <a:tailEnd type="none" w="med" len="med"/>
                    </a:lnL>
                    <a:lnR w="6350" cap="flat" cmpd="sng" algn="ctr">
                      <a:solidFill>
                        <a:srgbClr val="804B96"/>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0.140550715</a:t>
                      </a:r>
                    </a:p>
                  </a:txBody>
                  <a:tcPr marL="9525" marR="9525" marT="9525" marB="0" anchor="ctr">
                    <a:lnL w="6350" cap="flat" cmpd="sng" algn="ctr">
                      <a:solidFill>
                        <a:srgbClr val="804B96"/>
                      </a:solidFill>
                      <a:prstDash val="solid"/>
                      <a:round/>
                      <a:headEnd type="none" w="med" len="med"/>
                      <a:tailEnd type="none" w="med" len="med"/>
                    </a:lnL>
                    <a:lnR w="6350" cap="flat" cmpd="sng" algn="ctr">
                      <a:solidFill>
                        <a:srgbClr val="804B96"/>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a:t>
                      </a:r>
                    </a:p>
                  </a:txBody>
                  <a:tcPr marL="9525" marR="9525" marT="9525" marB="0" anchor="ctr">
                    <a:lnL w="6350" cap="flat" cmpd="sng" algn="ctr">
                      <a:solidFill>
                        <a:srgbClr val="804B96"/>
                      </a:solidFill>
                      <a:prstDash val="solid"/>
                      <a:round/>
                      <a:headEnd type="none" w="med" len="med"/>
                      <a:tailEnd type="none" w="med" len="med"/>
                    </a:lnL>
                    <a:lnR w="6350" cap="flat" cmpd="sng" algn="ctr">
                      <a:solidFill>
                        <a:srgbClr val="804B96"/>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tc>
                  <a:txBody>
                    <a:bodyPr/>
                    <a:lstStyle/>
                    <a:p>
                      <a:pPr algn="l" fontAlgn="ctr"/>
                      <a:r>
                        <a:rPr lang="en-US" sz="1000" b="0" i="0" u="none" strike="noStrike" dirty="0">
                          <a:solidFill>
                            <a:srgbClr val="404040"/>
                          </a:solidFill>
                          <a:effectLst/>
                          <a:latin typeface="Inherit"/>
                        </a:rPr>
                        <a:t>0.468502384</a:t>
                      </a:r>
                    </a:p>
                  </a:txBody>
                  <a:tcPr marL="9525" marR="9525" marT="9525" marB="0" anchor="ctr">
                    <a:lnL w="6350" cap="flat" cmpd="sng" algn="ctr">
                      <a:solidFill>
                        <a:srgbClr val="804B96"/>
                      </a:solidFill>
                      <a:prstDash val="solid"/>
                      <a:round/>
                      <a:headEnd type="none" w="med" len="med"/>
                      <a:tailEnd type="none" w="med" len="med"/>
                    </a:lnL>
                    <a:lnR w="12700" cap="flat" cmpd="sng" algn="ctr">
                      <a:solidFill>
                        <a:srgbClr val="804B96"/>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F7F7"/>
                    </a:solidFill>
                  </a:tcPr>
                </a:tc>
                <a:extLst>
                  <a:ext uri="{0D108BD9-81ED-4DB2-BD59-A6C34878D82A}">
                    <a16:rowId xmlns:a16="http://schemas.microsoft.com/office/drawing/2014/main" val="1527223501"/>
                  </a:ext>
                </a:extLst>
              </a:tr>
            </a:tbl>
          </a:graphicData>
        </a:graphic>
      </p:graphicFrame>
      <p:graphicFrame>
        <p:nvGraphicFramePr>
          <p:cNvPr id="10" name="Table 9">
            <a:extLst>
              <a:ext uri="{FF2B5EF4-FFF2-40B4-BE49-F238E27FC236}">
                <a16:creationId xmlns:a16="http://schemas.microsoft.com/office/drawing/2014/main" id="{AC04B73E-B000-4FB6-8834-5A33115682E7}"/>
              </a:ext>
            </a:extLst>
          </p:cNvPr>
          <p:cNvGraphicFramePr>
            <a:graphicFrameLocks noGrp="1"/>
          </p:cNvGraphicFramePr>
          <p:nvPr>
            <p:extLst>
              <p:ext uri="{D42A27DB-BD31-4B8C-83A1-F6EECF244321}">
                <p14:modId xmlns:p14="http://schemas.microsoft.com/office/powerpoint/2010/main" val="999178526"/>
              </p:ext>
            </p:extLst>
          </p:nvPr>
        </p:nvGraphicFramePr>
        <p:xfrm>
          <a:off x="7360279" y="990178"/>
          <a:ext cx="1723179" cy="3743520"/>
        </p:xfrm>
        <a:graphic>
          <a:graphicData uri="http://schemas.openxmlformats.org/drawingml/2006/table">
            <a:tbl>
              <a:tblPr/>
              <a:tblGrid>
                <a:gridCol w="884690">
                  <a:extLst>
                    <a:ext uri="{9D8B030D-6E8A-4147-A177-3AD203B41FA5}">
                      <a16:colId xmlns:a16="http://schemas.microsoft.com/office/drawing/2014/main" val="32116972"/>
                    </a:ext>
                  </a:extLst>
                </a:gridCol>
                <a:gridCol w="838489">
                  <a:extLst>
                    <a:ext uri="{9D8B030D-6E8A-4147-A177-3AD203B41FA5}">
                      <a16:colId xmlns:a16="http://schemas.microsoft.com/office/drawing/2014/main" val="2540953040"/>
                    </a:ext>
                  </a:extLst>
                </a:gridCol>
              </a:tblGrid>
              <a:tr h="184401">
                <a:tc>
                  <a:txBody>
                    <a:bodyPr/>
                    <a:lstStyle/>
                    <a:p>
                      <a:pPr algn="l" fontAlgn="ctr"/>
                      <a:r>
                        <a:rPr lang="en-US" sz="900" b="1" dirty="0">
                          <a:effectLst/>
                          <a:latin typeface="inherit"/>
                        </a:rPr>
                        <a:t>Terms</a:t>
                      </a:r>
                      <a:endParaRPr lang="en-US" sz="900" b="0" dirty="0">
                        <a:effectLst/>
                        <a:latin typeface="inherit"/>
                      </a:endParaRPr>
                    </a:p>
                  </a:txBody>
                  <a:tcPr marL="56204" marR="56204" marT="56204" marB="56204"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1">
                          <a:effectLst/>
                          <a:latin typeface="inherit"/>
                        </a:rPr>
                        <a:t>IDF</a:t>
                      </a:r>
                      <a:endParaRPr lang="en-US" sz="900" b="0">
                        <a:effectLst/>
                        <a:latin typeface="inherit"/>
                      </a:endParaRPr>
                    </a:p>
                  </a:txBody>
                  <a:tcPr marL="56204" marR="56204" marT="56204" marB="56204" anchor="ctr">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03819727"/>
                  </a:ext>
                </a:extLst>
              </a:tr>
              <a:tr h="0">
                <a:tc>
                  <a:txBody>
                    <a:bodyPr/>
                    <a:lstStyle/>
                    <a:p>
                      <a:pPr algn="l" fontAlgn="ctr"/>
                      <a:r>
                        <a:rPr lang="en-US" sz="900" b="0" dirty="0">
                          <a:effectLst/>
                          <a:latin typeface="inherit"/>
                        </a:rPr>
                        <a:t>the</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1.405507153</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42945589"/>
                  </a:ext>
                </a:extLst>
              </a:tr>
              <a:tr h="184401">
                <a:tc>
                  <a:txBody>
                    <a:bodyPr/>
                    <a:lstStyle/>
                    <a:p>
                      <a:pPr algn="l" fontAlgn="ctr"/>
                      <a:r>
                        <a:rPr lang="en-US" sz="900" b="0">
                          <a:effectLst/>
                          <a:latin typeface="inherit"/>
                        </a:rPr>
                        <a:t>game</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2.098726209</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95675490"/>
                  </a:ext>
                </a:extLst>
              </a:tr>
              <a:tr h="184401">
                <a:tc>
                  <a:txBody>
                    <a:bodyPr/>
                    <a:lstStyle/>
                    <a:p>
                      <a:pPr algn="l" fontAlgn="ctr"/>
                      <a:r>
                        <a:rPr lang="en-US" sz="900" b="0" dirty="0">
                          <a:effectLst/>
                          <a:latin typeface="inherit"/>
                        </a:rPr>
                        <a:t>of</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2.098726209</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70441691"/>
                  </a:ext>
                </a:extLst>
              </a:tr>
              <a:tr h="184401">
                <a:tc>
                  <a:txBody>
                    <a:bodyPr/>
                    <a:lstStyle/>
                    <a:p>
                      <a:pPr algn="l" fontAlgn="ctr"/>
                      <a:r>
                        <a:rPr lang="en-US" sz="900" b="0" dirty="0">
                          <a:effectLst/>
                          <a:highlight>
                            <a:srgbClr val="FFFF00"/>
                          </a:highlight>
                          <a:latin typeface="inherit"/>
                        </a:rPr>
                        <a:t>life</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1.405507153</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03292759"/>
                  </a:ext>
                </a:extLst>
              </a:tr>
              <a:tr h="184401">
                <a:tc>
                  <a:txBody>
                    <a:bodyPr/>
                    <a:lstStyle/>
                    <a:p>
                      <a:pPr algn="l" fontAlgn="ctr"/>
                      <a:r>
                        <a:rPr lang="en-US" sz="900" b="0">
                          <a:effectLst/>
                          <a:latin typeface="inherit"/>
                        </a:rPr>
                        <a:t>is</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1.405507153</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91018552"/>
                  </a:ext>
                </a:extLst>
              </a:tr>
              <a:tr h="184401">
                <a:tc>
                  <a:txBody>
                    <a:bodyPr/>
                    <a:lstStyle/>
                    <a:p>
                      <a:pPr algn="l" fontAlgn="ctr"/>
                      <a:r>
                        <a:rPr lang="en-US" sz="900" b="0" dirty="0">
                          <a:effectLst/>
                          <a:latin typeface="inherit"/>
                        </a:rPr>
                        <a:t>a</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2.098726209</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92295190"/>
                  </a:ext>
                </a:extLst>
              </a:tr>
              <a:tr h="184401">
                <a:tc>
                  <a:txBody>
                    <a:bodyPr/>
                    <a:lstStyle/>
                    <a:p>
                      <a:pPr algn="l" fontAlgn="ctr"/>
                      <a:r>
                        <a:rPr lang="en-US" sz="900" b="0">
                          <a:effectLst/>
                          <a:latin typeface="inherit"/>
                        </a:rPr>
                        <a:t>everlasting</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2.098726209</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45529867"/>
                  </a:ext>
                </a:extLst>
              </a:tr>
              <a:tr h="184401">
                <a:tc>
                  <a:txBody>
                    <a:bodyPr/>
                    <a:lstStyle/>
                    <a:p>
                      <a:pPr algn="l" fontAlgn="ctr"/>
                      <a:r>
                        <a:rPr lang="en-US" sz="900" b="0" dirty="0">
                          <a:effectLst/>
                          <a:highlight>
                            <a:srgbClr val="FFFF00"/>
                          </a:highlight>
                          <a:latin typeface="inherit"/>
                        </a:rPr>
                        <a:t>learning</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1.405507153</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12342365"/>
                  </a:ext>
                </a:extLst>
              </a:tr>
              <a:tr h="184401">
                <a:tc>
                  <a:txBody>
                    <a:bodyPr/>
                    <a:lstStyle/>
                    <a:p>
                      <a:pPr algn="l" fontAlgn="ctr"/>
                      <a:r>
                        <a:rPr lang="en-US" sz="900" b="0" dirty="0">
                          <a:effectLst/>
                          <a:latin typeface="inherit"/>
                        </a:rPr>
                        <a:t>unexamined</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2.098726209</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1085005"/>
                  </a:ext>
                </a:extLst>
              </a:tr>
              <a:tr h="184401">
                <a:tc>
                  <a:txBody>
                    <a:bodyPr/>
                    <a:lstStyle/>
                    <a:p>
                      <a:pPr algn="l" fontAlgn="ctr"/>
                      <a:r>
                        <a:rPr lang="en-US" sz="900" b="0">
                          <a:effectLst/>
                          <a:latin typeface="inherit"/>
                        </a:rPr>
                        <a:t>not</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2.098726209</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36526067"/>
                  </a:ext>
                </a:extLst>
              </a:tr>
              <a:tr h="184401">
                <a:tc>
                  <a:txBody>
                    <a:bodyPr/>
                    <a:lstStyle/>
                    <a:p>
                      <a:pPr algn="l" fontAlgn="ctr"/>
                      <a:r>
                        <a:rPr lang="en-US" sz="900" b="0">
                          <a:effectLst/>
                          <a:latin typeface="inherit"/>
                        </a:rPr>
                        <a:t>worth</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2.098726209</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94916950"/>
                  </a:ext>
                </a:extLst>
              </a:tr>
              <a:tr h="184401">
                <a:tc>
                  <a:txBody>
                    <a:bodyPr/>
                    <a:lstStyle/>
                    <a:p>
                      <a:pPr algn="l" fontAlgn="ctr"/>
                      <a:r>
                        <a:rPr lang="en-US" sz="900" b="0">
                          <a:effectLst/>
                          <a:latin typeface="inherit"/>
                        </a:rPr>
                        <a:t>living</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2.098726209</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88637229"/>
                  </a:ext>
                </a:extLst>
              </a:tr>
              <a:tr h="184401">
                <a:tc>
                  <a:txBody>
                    <a:bodyPr/>
                    <a:lstStyle/>
                    <a:p>
                      <a:pPr algn="l" fontAlgn="ctr"/>
                      <a:r>
                        <a:rPr lang="en-US" sz="900" b="0">
                          <a:effectLst/>
                          <a:latin typeface="inherit"/>
                        </a:rPr>
                        <a:t>never</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900" b="0" dirty="0">
                          <a:effectLst/>
                          <a:latin typeface="inherit"/>
                        </a:rPr>
                        <a:t>2.098726209</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857745340"/>
                  </a:ext>
                </a:extLst>
              </a:tr>
              <a:tr h="184401">
                <a:tc>
                  <a:txBody>
                    <a:bodyPr/>
                    <a:lstStyle/>
                    <a:p>
                      <a:pPr algn="l" fontAlgn="ctr"/>
                      <a:r>
                        <a:rPr lang="en-US" sz="900" b="0">
                          <a:effectLst/>
                          <a:latin typeface="inherit"/>
                        </a:rPr>
                        <a:t>stop</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en-US" sz="900" b="0" dirty="0">
                          <a:effectLst/>
                          <a:latin typeface="inherit"/>
                        </a:rPr>
                        <a:t>2.098726209</a:t>
                      </a:r>
                    </a:p>
                  </a:txBody>
                  <a:tcPr marL="56204" marR="56204" marT="56204" marB="56204"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3149131"/>
                  </a:ext>
                </a:extLst>
              </a:tr>
            </a:tbl>
          </a:graphicData>
        </a:graphic>
      </p:graphicFrame>
      <p:graphicFrame>
        <p:nvGraphicFramePr>
          <p:cNvPr id="11" name="Table 10">
            <a:extLst>
              <a:ext uri="{FF2B5EF4-FFF2-40B4-BE49-F238E27FC236}">
                <a16:creationId xmlns:a16="http://schemas.microsoft.com/office/drawing/2014/main" id="{3D47D588-5EC0-4892-9147-9105A23685EE}"/>
              </a:ext>
            </a:extLst>
          </p:cNvPr>
          <p:cNvGraphicFramePr>
            <a:graphicFrameLocks noGrp="1"/>
          </p:cNvGraphicFramePr>
          <p:nvPr>
            <p:extLst>
              <p:ext uri="{D42A27DB-BD31-4B8C-83A1-F6EECF244321}">
                <p14:modId xmlns:p14="http://schemas.microsoft.com/office/powerpoint/2010/main" val="39220811"/>
              </p:ext>
            </p:extLst>
          </p:nvPr>
        </p:nvGraphicFramePr>
        <p:xfrm>
          <a:off x="244096" y="1270038"/>
          <a:ext cx="6963394" cy="1584150"/>
        </p:xfrm>
        <a:graphic>
          <a:graphicData uri="http://schemas.openxmlformats.org/drawingml/2006/table">
            <a:tbl>
              <a:tblPr/>
              <a:tblGrid>
                <a:gridCol w="1052346">
                  <a:extLst>
                    <a:ext uri="{9D8B030D-6E8A-4147-A177-3AD203B41FA5}">
                      <a16:colId xmlns:a16="http://schemas.microsoft.com/office/drawing/2014/main" val="3641636656"/>
                    </a:ext>
                  </a:extLst>
                </a:gridCol>
                <a:gridCol w="738881">
                  <a:extLst>
                    <a:ext uri="{9D8B030D-6E8A-4147-A177-3AD203B41FA5}">
                      <a16:colId xmlns:a16="http://schemas.microsoft.com/office/drawing/2014/main" val="2430226088"/>
                    </a:ext>
                  </a:extLst>
                </a:gridCol>
                <a:gridCol w="738881">
                  <a:extLst>
                    <a:ext uri="{9D8B030D-6E8A-4147-A177-3AD203B41FA5}">
                      <a16:colId xmlns:a16="http://schemas.microsoft.com/office/drawing/2014/main" val="2185008984"/>
                    </a:ext>
                  </a:extLst>
                </a:gridCol>
                <a:gridCol w="738881">
                  <a:extLst>
                    <a:ext uri="{9D8B030D-6E8A-4147-A177-3AD203B41FA5}">
                      <a16:colId xmlns:a16="http://schemas.microsoft.com/office/drawing/2014/main" val="1905873716"/>
                    </a:ext>
                  </a:extLst>
                </a:gridCol>
                <a:gridCol w="738881">
                  <a:extLst>
                    <a:ext uri="{9D8B030D-6E8A-4147-A177-3AD203B41FA5}">
                      <a16:colId xmlns:a16="http://schemas.microsoft.com/office/drawing/2014/main" val="1791498644"/>
                    </a:ext>
                  </a:extLst>
                </a:gridCol>
                <a:gridCol w="738881">
                  <a:extLst>
                    <a:ext uri="{9D8B030D-6E8A-4147-A177-3AD203B41FA5}">
                      <a16:colId xmlns:a16="http://schemas.microsoft.com/office/drawing/2014/main" val="1479269656"/>
                    </a:ext>
                  </a:extLst>
                </a:gridCol>
                <a:gridCol w="738881">
                  <a:extLst>
                    <a:ext uri="{9D8B030D-6E8A-4147-A177-3AD203B41FA5}">
                      <a16:colId xmlns:a16="http://schemas.microsoft.com/office/drawing/2014/main" val="4120651036"/>
                    </a:ext>
                  </a:extLst>
                </a:gridCol>
                <a:gridCol w="738881">
                  <a:extLst>
                    <a:ext uri="{9D8B030D-6E8A-4147-A177-3AD203B41FA5}">
                      <a16:colId xmlns:a16="http://schemas.microsoft.com/office/drawing/2014/main" val="92544572"/>
                    </a:ext>
                  </a:extLst>
                </a:gridCol>
                <a:gridCol w="738881">
                  <a:extLst>
                    <a:ext uri="{9D8B030D-6E8A-4147-A177-3AD203B41FA5}">
                      <a16:colId xmlns:a16="http://schemas.microsoft.com/office/drawing/2014/main" val="630544355"/>
                    </a:ext>
                  </a:extLst>
                </a:gridCol>
              </a:tblGrid>
              <a:tr h="184962">
                <a:tc>
                  <a:txBody>
                    <a:bodyPr/>
                    <a:lstStyle/>
                    <a:p>
                      <a:pPr algn="l" fontAlgn="ctr"/>
                      <a:r>
                        <a:rPr lang="en-US" sz="1000" b="1" i="0" u="none" strike="noStrike">
                          <a:solidFill>
                            <a:srgbClr val="339966"/>
                          </a:solidFill>
                          <a:effectLst/>
                          <a:latin typeface="Inherit"/>
                        </a:rPr>
                        <a:t>TF for Document 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00" b="1" i="0" u="none" strike="noStrike">
                          <a:solidFill>
                            <a:srgbClr val="404040"/>
                          </a:solidFill>
                          <a:effectLst/>
                          <a:latin typeface="Inherit"/>
                        </a:rPr>
                        <a:t>the</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A058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game</a:t>
                      </a:r>
                    </a:p>
                  </a:txBody>
                  <a:tcPr marL="9525" marR="9525" marT="9525" marB="0" anchor="ctr">
                    <a:lnL>
                      <a:noFill/>
                    </a:lnL>
                    <a:lnR>
                      <a:noFill/>
                    </a:lnR>
                    <a:lnT w="12700" cap="flat" cmpd="sng" algn="ctr">
                      <a:solidFill>
                        <a:srgbClr val="D058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of</a:t>
                      </a:r>
                    </a:p>
                  </a:txBody>
                  <a:tcPr marL="9525" marR="9525" marT="9525" marB="0" anchor="ctr">
                    <a:lnL>
                      <a:noFill/>
                    </a:lnL>
                    <a:lnR>
                      <a:noFill/>
                    </a:lnR>
                    <a:lnT w="12700" cap="flat" cmpd="sng" algn="ctr">
                      <a:solidFill>
                        <a:srgbClr val="985A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dirty="0">
                          <a:solidFill>
                            <a:srgbClr val="404040"/>
                          </a:solidFill>
                          <a:effectLst/>
                          <a:highlight>
                            <a:srgbClr val="FFFF00"/>
                          </a:highlight>
                          <a:latin typeface="Inherit"/>
                        </a:rPr>
                        <a:t>life</a:t>
                      </a:r>
                    </a:p>
                  </a:txBody>
                  <a:tcPr marL="9525" marR="9525" marT="9525" marB="0" anchor="ctr">
                    <a:lnL>
                      <a:noFill/>
                    </a:lnL>
                    <a:lnR>
                      <a:noFill/>
                    </a:lnR>
                    <a:lnT w="12700" cap="flat" cmpd="sng" algn="ctr">
                      <a:solidFill>
                        <a:srgbClr val="985A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is</a:t>
                      </a:r>
                    </a:p>
                  </a:txBody>
                  <a:tcPr marL="9525" marR="9525" marT="9525" marB="0" anchor="ctr">
                    <a:lnL>
                      <a:noFill/>
                    </a:lnL>
                    <a:lnR>
                      <a:noFill/>
                    </a:lnR>
                    <a:lnT w="12700" cap="flat" cmpd="sng" algn="ctr">
                      <a:solidFill>
                        <a:srgbClr val="485F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a</a:t>
                      </a:r>
                    </a:p>
                  </a:txBody>
                  <a:tcPr marL="9525" marR="9525" marT="9525" marB="0" anchor="ctr">
                    <a:lnL>
                      <a:noFill/>
                    </a:lnL>
                    <a:lnR>
                      <a:noFill/>
                    </a:lnR>
                    <a:lnT w="12700" cap="flat" cmpd="sng" algn="ctr">
                      <a:solidFill>
                        <a:srgbClr val="485F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everlasting</a:t>
                      </a:r>
                    </a:p>
                  </a:txBody>
                  <a:tcPr marL="9525" marR="9525" marT="9525" marB="0" anchor="ctr">
                    <a:lnL>
                      <a:noFill/>
                    </a:lnL>
                    <a:lnR>
                      <a:noFill/>
                    </a:lnR>
                    <a:lnT w="12700" cap="flat" cmpd="sng" algn="ctr">
                      <a:solidFill>
                        <a:srgbClr val="485F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dirty="0">
                          <a:solidFill>
                            <a:srgbClr val="404040"/>
                          </a:solidFill>
                          <a:effectLst/>
                          <a:highlight>
                            <a:srgbClr val="FFFF00"/>
                          </a:highlight>
                          <a:latin typeface="Inherit"/>
                        </a:rPr>
                        <a:t>learning</a:t>
                      </a:r>
                    </a:p>
                  </a:txBody>
                  <a:tcPr marL="9525" marR="9525" marT="9525" marB="0" anchor="ctr">
                    <a:lnL>
                      <a:noFill/>
                    </a:lnL>
                    <a:lnR w="12700" cap="flat" cmpd="sng" algn="ctr">
                      <a:solidFill>
                        <a:srgbClr val="C06296"/>
                      </a:solidFill>
                      <a:prstDash val="solid"/>
                      <a:round/>
                      <a:headEnd type="none" w="med" len="med"/>
                      <a:tailEnd type="none" w="med" len="med"/>
                    </a:lnR>
                    <a:lnT w="12700" cap="flat" cmpd="sng" algn="ctr">
                      <a:solidFill>
                        <a:srgbClr val="485F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6830206"/>
                  </a:ext>
                </a:extLst>
              </a:tr>
              <a:tr h="184962">
                <a:tc>
                  <a:txBody>
                    <a:bodyPr/>
                    <a:lstStyle/>
                    <a:p>
                      <a:pPr algn="l" fontAlgn="ctr"/>
                      <a:r>
                        <a:rPr lang="en-US" sz="1000" b="1" i="0" u="none" strike="noStrike">
                          <a:solidFill>
                            <a:srgbClr val="404040"/>
                          </a:solidFill>
                          <a:effectLst/>
                          <a:latin typeface="Inherit"/>
                        </a:rPr>
                        <a:t>Term Frequency</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0.01</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dirty="0">
                          <a:solidFill>
                            <a:srgbClr val="404040"/>
                          </a:solidFill>
                          <a:effectLst/>
                          <a:latin typeface="Inherit"/>
                        </a:rPr>
                        <a:t>0.02</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0.02</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0.01</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0.01</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0.01</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0.01</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0.01</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74420224"/>
                  </a:ext>
                </a:extLst>
              </a:tr>
              <a:tr h="20237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384896"/>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387B96"/>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087E96"/>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307D96"/>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307D96"/>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108296"/>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E08A96"/>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383907"/>
                  </a:ext>
                </a:extLst>
              </a:tr>
              <a:tr h="202371">
                <a:tc>
                  <a:txBody>
                    <a:bodyPr/>
                    <a:lstStyle/>
                    <a:p>
                      <a:pPr algn="l" fontAlgn="ctr"/>
                      <a:r>
                        <a:rPr lang="en-US" sz="1000" b="1" i="0" u="none" strike="noStrike">
                          <a:solidFill>
                            <a:srgbClr val="339966"/>
                          </a:solidFill>
                          <a:effectLst/>
                          <a:latin typeface="Inherit"/>
                        </a:rPr>
                        <a:t>TF for Document 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00" b="1" i="0" u="none" strike="noStrike">
                          <a:solidFill>
                            <a:srgbClr val="404040"/>
                          </a:solidFill>
                          <a:effectLst/>
                          <a:latin typeface="Inherit"/>
                        </a:rPr>
                        <a:t>the</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3848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unexamined</a:t>
                      </a:r>
                    </a:p>
                  </a:txBody>
                  <a:tcPr marL="9525" marR="9525" marT="9525" marB="0" anchor="ctr">
                    <a:lnL>
                      <a:noFill/>
                    </a:lnL>
                    <a:lnR>
                      <a:noFill/>
                    </a:lnR>
                    <a:lnT w="12700" cap="flat" cmpd="sng" algn="ctr">
                      <a:solidFill>
                        <a:srgbClr val="387B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dirty="0">
                          <a:solidFill>
                            <a:srgbClr val="404040"/>
                          </a:solidFill>
                          <a:effectLst/>
                          <a:highlight>
                            <a:srgbClr val="FFFF00"/>
                          </a:highlight>
                          <a:latin typeface="Inherit"/>
                        </a:rPr>
                        <a:t>life</a:t>
                      </a:r>
                    </a:p>
                  </a:txBody>
                  <a:tcPr marL="9525" marR="9525" marT="9525" marB="0" anchor="ctr">
                    <a:lnL>
                      <a:noFill/>
                    </a:lnL>
                    <a:lnR>
                      <a:noFill/>
                    </a:lnR>
                    <a:lnT w="12700" cap="flat" cmpd="sng" algn="ctr">
                      <a:solidFill>
                        <a:srgbClr val="087E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is</a:t>
                      </a:r>
                    </a:p>
                  </a:txBody>
                  <a:tcPr marL="9525" marR="9525" marT="9525" marB="0" anchor="ctr">
                    <a:lnL>
                      <a:noFill/>
                    </a:lnL>
                    <a:lnR>
                      <a:noFill/>
                    </a:lnR>
                    <a:lnT w="12700" cap="flat" cmpd="sng" algn="ctr">
                      <a:solidFill>
                        <a:srgbClr val="307D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not</a:t>
                      </a:r>
                    </a:p>
                  </a:txBody>
                  <a:tcPr marL="9525" marR="9525" marT="9525" marB="0" anchor="ctr">
                    <a:lnL>
                      <a:noFill/>
                    </a:lnL>
                    <a:lnR>
                      <a:noFill/>
                    </a:lnR>
                    <a:lnT w="12700" cap="flat" cmpd="sng" algn="ctr">
                      <a:solidFill>
                        <a:srgbClr val="307D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worth</a:t>
                      </a:r>
                    </a:p>
                  </a:txBody>
                  <a:tcPr marL="9525" marR="9525" marT="9525" marB="0" anchor="ctr">
                    <a:lnL>
                      <a:noFill/>
                    </a:lnL>
                    <a:lnR>
                      <a:noFill/>
                    </a:lnR>
                    <a:lnT w="12700" cap="flat" cmpd="sng" algn="ctr">
                      <a:solidFill>
                        <a:srgbClr val="1082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living</a:t>
                      </a:r>
                    </a:p>
                  </a:txBody>
                  <a:tcPr marL="9525" marR="9525" marT="9525" marB="0" anchor="ctr">
                    <a:lnL>
                      <a:noFill/>
                    </a:lnL>
                    <a:lnR>
                      <a:noFill/>
                    </a:lnR>
                    <a:lnT w="12700" cap="flat" cmpd="sng" algn="ctr">
                      <a:solidFill>
                        <a:srgbClr val="E08A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5429597"/>
                  </a:ext>
                </a:extLst>
              </a:tr>
              <a:tr h="202371">
                <a:tc>
                  <a:txBody>
                    <a:bodyPr/>
                    <a:lstStyle/>
                    <a:p>
                      <a:pPr algn="l" fontAlgn="ctr"/>
                      <a:r>
                        <a:rPr lang="en-US" sz="1000" b="1" i="0" u="none" strike="noStrike" dirty="0">
                          <a:solidFill>
                            <a:srgbClr val="404040"/>
                          </a:solidFill>
                          <a:effectLst/>
                          <a:latin typeface="Inherit"/>
                        </a:rPr>
                        <a:t>Term Frequency</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0.142857</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0.142857</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0.142857</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0.142857</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0.142857</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0.142857</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0.142857</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67456151"/>
                  </a:ext>
                </a:extLst>
              </a:tr>
              <a:tr h="20237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E07E96"/>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284F96"/>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w="12700" cap="flat" cmpd="sng" algn="ctr">
                      <a:solidFill>
                        <a:srgbClr val="188696"/>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DDDDDD"/>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30388892"/>
                  </a:ext>
                </a:extLst>
              </a:tr>
              <a:tr h="202371">
                <a:tc>
                  <a:txBody>
                    <a:bodyPr/>
                    <a:lstStyle/>
                    <a:p>
                      <a:pPr algn="l" fontAlgn="ctr"/>
                      <a:r>
                        <a:rPr lang="en-US" sz="1000" b="1" i="0" u="none" strike="noStrike">
                          <a:solidFill>
                            <a:srgbClr val="339966"/>
                          </a:solidFill>
                          <a:effectLst/>
                          <a:latin typeface="Inherit"/>
                        </a:rPr>
                        <a:t>TF for Document 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00" b="1" i="0" u="none" strike="noStrike">
                          <a:solidFill>
                            <a:srgbClr val="404040"/>
                          </a:solidFill>
                          <a:effectLst/>
                          <a:latin typeface="Inherit"/>
                        </a:rPr>
                        <a:t>never</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E07E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a:solidFill>
                            <a:srgbClr val="404040"/>
                          </a:solidFill>
                          <a:effectLst/>
                          <a:latin typeface="Inherit"/>
                        </a:rPr>
                        <a:t>stop</a:t>
                      </a:r>
                    </a:p>
                  </a:txBody>
                  <a:tcPr marL="9525" marR="9525" marT="9525" marB="0" anchor="ctr">
                    <a:lnL>
                      <a:noFill/>
                    </a:lnL>
                    <a:lnR>
                      <a:noFill/>
                    </a:lnR>
                    <a:lnT w="12700" cap="flat" cmpd="sng" algn="ctr">
                      <a:solidFill>
                        <a:srgbClr val="284F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1" i="0" u="none" strike="noStrike" dirty="0">
                          <a:solidFill>
                            <a:srgbClr val="404040"/>
                          </a:solidFill>
                          <a:effectLst/>
                          <a:highlight>
                            <a:srgbClr val="FFFF00"/>
                          </a:highlight>
                          <a:latin typeface="Inherit"/>
                        </a:rPr>
                        <a:t>learning</a:t>
                      </a:r>
                    </a:p>
                  </a:txBody>
                  <a:tcPr marL="9525" marR="9525" marT="9525" marB="0" anchor="ctr">
                    <a:lnL>
                      <a:noFill/>
                    </a:lnL>
                    <a:lnR w="12700" cap="flat" cmpd="sng" algn="ctr">
                      <a:solidFill>
                        <a:srgbClr val="888596"/>
                      </a:solidFill>
                      <a:prstDash val="solid"/>
                      <a:round/>
                      <a:headEnd type="none" w="med" len="med"/>
                      <a:tailEnd type="none" w="med" len="med"/>
                    </a:lnR>
                    <a:lnT w="12700" cap="flat" cmpd="sng" algn="ctr">
                      <a:solidFill>
                        <a:srgbClr val="188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888596"/>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735147364"/>
                  </a:ext>
                </a:extLst>
              </a:tr>
              <a:tr h="202371">
                <a:tc>
                  <a:txBody>
                    <a:bodyPr/>
                    <a:lstStyle/>
                    <a:p>
                      <a:pPr algn="l" fontAlgn="ctr"/>
                      <a:r>
                        <a:rPr lang="en-US" sz="1000" b="1" i="0" u="none" strike="noStrike">
                          <a:solidFill>
                            <a:srgbClr val="404040"/>
                          </a:solidFill>
                          <a:effectLst/>
                          <a:latin typeface="Inherit"/>
                        </a:rPr>
                        <a:t>Term Frequency</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0.333333</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a:solidFill>
                            <a:srgbClr val="404040"/>
                          </a:solidFill>
                          <a:effectLst/>
                          <a:latin typeface="Inherit"/>
                        </a:rPr>
                        <a:t>0.333333</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ctr"/>
                      <a:r>
                        <a:rPr lang="en-US" sz="1000" b="0" i="0" u="none" strike="noStrike" dirty="0">
                          <a:solidFill>
                            <a:srgbClr val="404040"/>
                          </a:solidFill>
                          <a:effectLst/>
                          <a:latin typeface="Inherit"/>
                        </a:rPr>
                        <a:t>0.333333</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7F7F7"/>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664501568"/>
                  </a:ext>
                </a:extLst>
              </a:tr>
            </a:tbl>
          </a:graphicData>
        </a:graphic>
      </p:graphicFrame>
    </p:spTree>
    <p:extLst>
      <p:ext uri="{BB962C8B-B14F-4D97-AF65-F5344CB8AC3E}">
        <p14:creationId xmlns:p14="http://schemas.microsoft.com/office/powerpoint/2010/main" val="135225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1FD8-3D8A-4165-AF30-0AE7343A9392}"/>
              </a:ext>
            </a:extLst>
          </p:cNvPr>
          <p:cNvSpPr>
            <a:spLocks noGrp="1"/>
          </p:cNvSpPr>
          <p:nvPr>
            <p:ph type="title"/>
          </p:nvPr>
        </p:nvSpPr>
        <p:spPr/>
        <p:txBody>
          <a:bodyPr/>
          <a:lstStyle/>
          <a:p>
            <a:r>
              <a:rPr lang="en-US" dirty="0" err="1"/>
              <a:t>TfidfVectorizer</a:t>
            </a:r>
            <a:r>
              <a:rPr lang="en-US" dirty="0"/>
              <a:t> and CountVectorizer</a:t>
            </a:r>
          </a:p>
        </p:txBody>
      </p:sp>
      <p:sp>
        <p:nvSpPr>
          <p:cNvPr id="3" name="Content Placeholder 2">
            <a:extLst>
              <a:ext uri="{FF2B5EF4-FFF2-40B4-BE49-F238E27FC236}">
                <a16:creationId xmlns:a16="http://schemas.microsoft.com/office/drawing/2014/main" id="{81117A19-2534-4642-AE93-C1509950492A}"/>
              </a:ext>
            </a:extLst>
          </p:cNvPr>
          <p:cNvSpPr>
            <a:spLocks noGrp="1"/>
          </p:cNvSpPr>
          <p:nvPr>
            <p:ph idx="1"/>
          </p:nvPr>
        </p:nvSpPr>
        <p:spPr/>
        <p:txBody>
          <a:bodyPr>
            <a:normAutofit/>
          </a:bodyPr>
          <a:lstStyle/>
          <a:p>
            <a:r>
              <a:rPr lang="en-US" sz="1600" dirty="0"/>
              <a:t>CountVectorizer just counts the word frequencies</a:t>
            </a:r>
          </a:p>
          <a:p>
            <a:endParaRPr lang="en-US" sz="1600" dirty="0"/>
          </a:p>
          <a:p>
            <a:r>
              <a:rPr lang="en-US" sz="1600" dirty="0"/>
              <a:t>With the </a:t>
            </a:r>
            <a:r>
              <a:rPr lang="en-US" sz="1600" dirty="0" err="1">
                <a:solidFill>
                  <a:srgbClr val="0070C0"/>
                </a:solidFill>
              </a:rPr>
              <a:t>TFIDFVectorizer</a:t>
            </a:r>
            <a:r>
              <a:rPr lang="en-US" sz="1600" dirty="0"/>
              <a:t> the value increases proportionally to count but is offset by the frequency of the word in the corpus - This is the IDF (inverse document frequency part).</a:t>
            </a:r>
          </a:p>
        </p:txBody>
      </p:sp>
      <p:sp>
        <p:nvSpPr>
          <p:cNvPr id="4" name="Date Placeholder 3">
            <a:extLst>
              <a:ext uri="{FF2B5EF4-FFF2-40B4-BE49-F238E27FC236}">
                <a16:creationId xmlns:a16="http://schemas.microsoft.com/office/drawing/2014/main" id="{B2F19F4D-D67E-439D-9AE3-A6AD003B6048}"/>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23DEF2CE-8E9D-4BDC-B4B0-165B626F2FB6}"/>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Tree>
    <p:extLst>
      <p:ext uri="{BB962C8B-B14F-4D97-AF65-F5344CB8AC3E}">
        <p14:creationId xmlns:p14="http://schemas.microsoft.com/office/powerpoint/2010/main" val="389154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95D2-DEF2-4785-8D5B-6AF640814301}"/>
              </a:ext>
            </a:extLst>
          </p:cNvPr>
          <p:cNvSpPr>
            <a:spLocks noGrp="1"/>
          </p:cNvSpPr>
          <p:nvPr>
            <p:ph type="title"/>
          </p:nvPr>
        </p:nvSpPr>
        <p:spPr/>
        <p:txBody>
          <a:bodyPr/>
          <a:lstStyle/>
          <a:p>
            <a:r>
              <a:rPr lang="en-US" dirty="0"/>
              <a:t>Limitations of Bag-of-Words</a:t>
            </a:r>
          </a:p>
        </p:txBody>
      </p:sp>
      <p:sp>
        <p:nvSpPr>
          <p:cNvPr id="4" name="Date Placeholder 3">
            <a:extLst>
              <a:ext uri="{FF2B5EF4-FFF2-40B4-BE49-F238E27FC236}">
                <a16:creationId xmlns:a16="http://schemas.microsoft.com/office/drawing/2014/main" id="{309A077A-8560-4A9E-AABB-7C0D16D18649}"/>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E3DAEB85-F72A-4602-A8A0-62F960CE6A10}"/>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graphicFrame>
        <p:nvGraphicFramePr>
          <p:cNvPr id="6" name="Table 5">
            <a:extLst>
              <a:ext uri="{FF2B5EF4-FFF2-40B4-BE49-F238E27FC236}">
                <a16:creationId xmlns:a16="http://schemas.microsoft.com/office/drawing/2014/main" id="{AF3AFBDC-B2CA-4E2C-A1AD-92EEE883BE69}"/>
              </a:ext>
            </a:extLst>
          </p:cNvPr>
          <p:cNvGraphicFramePr>
            <a:graphicFrameLocks noGrp="1"/>
          </p:cNvGraphicFramePr>
          <p:nvPr>
            <p:extLst>
              <p:ext uri="{D42A27DB-BD31-4B8C-83A1-F6EECF244321}">
                <p14:modId xmlns:p14="http://schemas.microsoft.com/office/powerpoint/2010/main" val="2318753428"/>
              </p:ext>
            </p:extLst>
          </p:nvPr>
        </p:nvGraphicFramePr>
        <p:xfrm>
          <a:off x="61472" y="977728"/>
          <a:ext cx="8990320" cy="3444240"/>
        </p:xfrm>
        <a:graphic>
          <a:graphicData uri="http://schemas.openxmlformats.org/drawingml/2006/table">
            <a:tbl>
              <a:tblPr firstRow="1" bandRow="1">
                <a:tableStyleId>{BC89EF96-8CEA-46FF-86C4-4CE0E7609802}</a:tableStyleId>
              </a:tblPr>
              <a:tblGrid>
                <a:gridCol w="2082357">
                  <a:extLst>
                    <a:ext uri="{9D8B030D-6E8A-4147-A177-3AD203B41FA5}">
                      <a16:colId xmlns:a16="http://schemas.microsoft.com/office/drawing/2014/main" val="2701506331"/>
                    </a:ext>
                  </a:extLst>
                </a:gridCol>
                <a:gridCol w="6907963">
                  <a:extLst>
                    <a:ext uri="{9D8B030D-6E8A-4147-A177-3AD203B41FA5}">
                      <a16:colId xmlns:a16="http://schemas.microsoft.com/office/drawing/2014/main" val="73493966"/>
                    </a:ext>
                  </a:extLst>
                </a:gridCol>
              </a:tblGrid>
              <a:tr h="370840">
                <a:tc>
                  <a:txBody>
                    <a:bodyPr/>
                    <a:lstStyle/>
                    <a:p>
                      <a:r>
                        <a:rPr kumimoji="0" lang="en-US" sz="1600" b="0" u="none" strike="noStrike" kern="1200" cap="none" spc="0" normalizeH="0" baseline="0" noProof="0" dirty="0">
                          <a:ln>
                            <a:noFill/>
                          </a:ln>
                          <a:effectLst/>
                          <a:uLnTx/>
                          <a:uFillTx/>
                        </a:rPr>
                        <a:t>Vocabulary</a:t>
                      </a:r>
                      <a:endParaRPr lang="en-US" sz="1600" b="0" dirty="0"/>
                    </a:p>
                  </a:txBody>
                  <a:tcPr/>
                </a:tc>
                <a:tc>
                  <a:txBody>
                    <a:bodyPr/>
                    <a:lstStyle/>
                    <a:p>
                      <a:r>
                        <a:rPr lang="en-US" sz="1600" b="0" dirty="0"/>
                        <a:t>requires careful design, most specifically in order to manage the size, which impacts the sparsity of the document representations.</a:t>
                      </a:r>
                    </a:p>
                  </a:txBody>
                  <a:tcPr/>
                </a:tc>
                <a:extLst>
                  <a:ext uri="{0D108BD9-81ED-4DB2-BD59-A6C34878D82A}">
                    <a16:rowId xmlns:a16="http://schemas.microsoft.com/office/drawing/2014/main" val="395063455"/>
                  </a:ext>
                </a:extLst>
              </a:tr>
              <a:tr h="370840">
                <a:tc>
                  <a:txBody>
                    <a:bodyPr/>
                    <a:lstStyle/>
                    <a:p>
                      <a:r>
                        <a:rPr kumimoji="0" lang="en-US" sz="1600" b="0" u="none" strike="noStrike" kern="1200" cap="none" spc="0" normalizeH="0" baseline="0" noProof="0" dirty="0">
                          <a:ln>
                            <a:noFill/>
                          </a:ln>
                          <a:effectLst/>
                          <a:uLnTx/>
                          <a:uFillTx/>
                        </a:rPr>
                        <a:t>Sparsity</a:t>
                      </a:r>
                      <a:endParaRPr lang="en-US" sz="1600" b="0" dirty="0"/>
                    </a:p>
                  </a:txBody>
                  <a:tcPr/>
                </a:tc>
                <a:tc>
                  <a:txBody>
                    <a:bodyPr/>
                    <a:lstStyle/>
                    <a:p>
                      <a:r>
                        <a:rPr lang="en-US" sz="1600" b="0" dirty="0"/>
                        <a:t>Sparse representations are harder to model both for computational reasons (space and time complexity) and also for information reasons, where the challenge is for the models to harness so little information in such a large representational space.</a:t>
                      </a:r>
                    </a:p>
                  </a:txBody>
                  <a:tcPr/>
                </a:tc>
                <a:extLst>
                  <a:ext uri="{0D108BD9-81ED-4DB2-BD59-A6C34878D82A}">
                    <a16:rowId xmlns:a16="http://schemas.microsoft.com/office/drawing/2014/main" val="4069863658"/>
                  </a:ext>
                </a:extLst>
              </a:tr>
              <a:tr h="370840">
                <a:tc>
                  <a:txBody>
                    <a:bodyPr/>
                    <a:lstStyle/>
                    <a:p>
                      <a:r>
                        <a:rPr kumimoji="0" lang="en-US" sz="1600" b="0" u="none" strike="noStrike" kern="1200" cap="none" spc="0" normalizeH="0" baseline="0" noProof="0" dirty="0">
                          <a:ln>
                            <a:noFill/>
                          </a:ln>
                          <a:effectLst/>
                          <a:uLnTx/>
                          <a:uFillTx/>
                        </a:rPr>
                        <a:t>Meaning</a:t>
                      </a:r>
                      <a:endParaRPr lang="en-US" sz="1600" b="0" dirty="0"/>
                    </a:p>
                  </a:txBody>
                  <a:tcPr/>
                </a:tc>
                <a:tc>
                  <a:txBody>
                    <a:bodyPr/>
                    <a:lstStyle/>
                    <a:p>
                      <a:r>
                        <a:rPr lang="en-US" sz="1600" b="0" dirty="0">
                          <a:highlight>
                            <a:srgbClr val="FFFF00"/>
                          </a:highlight>
                        </a:rPr>
                        <a:t>Discarding word order </a:t>
                      </a:r>
                      <a:r>
                        <a:rPr lang="en-US" sz="1600" b="0" dirty="0"/>
                        <a:t>ignores the context, and in turn meaning of words in the document (semantics). </a:t>
                      </a:r>
                    </a:p>
                    <a:p>
                      <a:endParaRPr lang="en-US" sz="1600" b="0" dirty="0"/>
                    </a:p>
                    <a:p>
                      <a:r>
                        <a:rPr lang="en-US" sz="1600" b="0" dirty="0"/>
                        <a:t>Context and meaning can offer a lot to the model, that if modeled could tell the difference between the same words differently arranged </a:t>
                      </a:r>
                    </a:p>
                    <a:p>
                      <a:r>
                        <a:rPr lang="en-US" sz="1600" b="0" dirty="0"/>
                        <a:t>(“this is interesting” vs “is this interesting”)</a:t>
                      </a:r>
                    </a:p>
                    <a:p>
                      <a:r>
                        <a:rPr lang="en-US" sz="1600" b="0" dirty="0"/>
                        <a:t>(“old bike” vs “used bike)</a:t>
                      </a:r>
                    </a:p>
                  </a:txBody>
                  <a:tcPr/>
                </a:tc>
                <a:extLst>
                  <a:ext uri="{0D108BD9-81ED-4DB2-BD59-A6C34878D82A}">
                    <a16:rowId xmlns:a16="http://schemas.microsoft.com/office/drawing/2014/main" val="3156617428"/>
                  </a:ext>
                </a:extLst>
              </a:tr>
            </a:tbl>
          </a:graphicData>
        </a:graphic>
      </p:graphicFrame>
    </p:spTree>
    <p:extLst>
      <p:ext uri="{BB962C8B-B14F-4D97-AF65-F5344CB8AC3E}">
        <p14:creationId xmlns:p14="http://schemas.microsoft.com/office/powerpoint/2010/main" val="2042179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6A68-9B8A-464F-81E4-940723DA65EF}"/>
              </a:ext>
            </a:extLst>
          </p:cNvPr>
          <p:cNvSpPr>
            <a:spLocks noGrp="1"/>
          </p:cNvSpPr>
          <p:nvPr>
            <p:ph type="title"/>
          </p:nvPr>
        </p:nvSpPr>
        <p:spPr/>
        <p:txBody>
          <a:bodyPr/>
          <a:lstStyle/>
          <a:p>
            <a:r>
              <a:rPr lang="en-US" dirty="0"/>
              <a:t>scikit-learn - 3 ways to achieve this</a:t>
            </a:r>
          </a:p>
        </p:txBody>
      </p:sp>
      <p:sp>
        <p:nvSpPr>
          <p:cNvPr id="3" name="Content Placeholder 2">
            <a:extLst>
              <a:ext uri="{FF2B5EF4-FFF2-40B4-BE49-F238E27FC236}">
                <a16:creationId xmlns:a16="http://schemas.microsoft.com/office/drawing/2014/main" id="{760CCBB9-7D02-4BBD-9EE2-CB867B77D7A6}"/>
              </a:ext>
            </a:extLst>
          </p:cNvPr>
          <p:cNvSpPr>
            <a:spLocks noGrp="1"/>
          </p:cNvSpPr>
          <p:nvPr>
            <p:ph idx="1"/>
          </p:nvPr>
        </p:nvSpPr>
        <p:spPr/>
        <p:txBody>
          <a:bodyPr>
            <a:normAutofit/>
          </a:bodyPr>
          <a:lstStyle/>
          <a:p>
            <a:endParaRPr lang="en-US" sz="1600" dirty="0"/>
          </a:p>
          <a:p>
            <a:r>
              <a:rPr lang="en-US" sz="1600" dirty="0"/>
              <a:t>Convert text to word count vectors with </a:t>
            </a:r>
            <a:r>
              <a:rPr lang="en-US" sz="1600" dirty="0">
                <a:solidFill>
                  <a:srgbClr val="0070C0"/>
                </a:solidFill>
              </a:rPr>
              <a:t>CountVectorizer</a:t>
            </a:r>
            <a:r>
              <a:rPr lang="en-US" sz="1600" dirty="0"/>
              <a:t>.</a:t>
            </a:r>
          </a:p>
          <a:p>
            <a:endParaRPr lang="en-US" sz="1600" dirty="0"/>
          </a:p>
          <a:p>
            <a:r>
              <a:rPr lang="en-US" sz="1600" dirty="0"/>
              <a:t>Convert text to word frequency vectors with </a:t>
            </a:r>
            <a:r>
              <a:rPr lang="en-US" sz="1600" dirty="0" err="1">
                <a:solidFill>
                  <a:srgbClr val="0070C0"/>
                </a:solidFill>
              </a:rPr>
              <a:t>TfidfVectorizer</a:t>
            </a:r>
            <a:r>
              <a:rPr lang="en-US" sz="1600" dirty="0"/>
              <a:t>.</a:t>
            </a:r>
          </a:p>
          <a:p>
            <a:endParaRPr lang="en-US" sz="1600" dirty="0"/>
          </a:p>
          <a:p>
            <a:r>
              <a:rPr lang="en-US" sz="1600" dirty="0"/>
              <a:t>Convert text to unique integers with </a:t>
            </a:r>
            <a:r>
              <a:rPr lang="en-US" sz="1600" dirty="0" err="1">
                <a:solidFill>
                  <a:srgbClr val="0070C0"/>
                </a:solidFill>
              </a:rPr>
              <a:t>HashingVectorizer</a:t>
            </a:r>
            <a:r>
              <a:rPr lang="en-US" sz="1600" dirty="0"/>
              <a:t>.</a:t>
            </a:r>
          </a:p>
        </p:txBody>
      </p:sp>
      <p:sp>
        <p:nvSpPr>
          <p:cNvPr id="4" name="Date Placeholder 3">
            <a:extLst>
              <a:ext uri="{FF2B5EF4-FFF2-40B4-BE49-F238E27FC236}">
                <a16:creationId xmlns:a16="http://schemas.microsoft.com/office/drawing/2014/main" id="{B34DBBD9-0DBD-4FF4-9A0F-6B07FAF6AA65}"/>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C330661E-3EEF-467B-8188-3217A9465694}"/>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spTree>
    <p:extLst>
      <p:ext uri="{BB962C8B-B14F-4D97-AF65-F5344CB8AC3E}">
        <p14:creationId xmlns:p14="http://schemas.microsoft.com/office/powerpoint/2010/main" val="3805243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6737-66D4-4DFB-9675-A300D3078DF9}"/>
              </a:ext>
            </a:extLst>
          </p:cNvPr>
          <p:cNvSpPr>
            <a:spLocks noGrp="1"/>
          </p:cNvSpPr>
          <p:nvPr>
            <p:ph type="title"/>
          </p:nvPr>
        </p:nvSpPr>
        <p:spPr/>
        <p:txBody>
          <a:bodyPr/>
          <a:lstStyle/>
          <a:p>
            <a:r>
              <a:rPr lang="en-US" dirty="0"/>
              <a:t>Tuning the vectorizer</a:t>
            </a:r>
          </a:p>
        </p:txBody>
      </p:sp>
      <p:pic>
        <p:nvPicPr>
          <p:cNvPr id="6" name="Content Placeholder 5">
            <a:extLst>
              <a:ext uri="{FF2B5EF4-FFF2-40B4-BE49-F238E27FC236}">
                <a16:creationId xmlns:a16="http://schemas.microsoft.com/office/drawing/2014/main" id="{2601CF93-B12B-4820-ADDA-05E7D2284B8A}"/>
              </a:ext>
            </a:extLst>
          </p:cNvPr>
          <p:cNvPicPr>
            <a:picLocks noGrp="1" noChangeAspect="1"/>
          </p:cNvPicPr>
          <p:nvPr>
            <p:ph idx="1"/>
          </p:nvPr>
        </p:nvPicPr>
        <p:blipFill>
          <a:blip r:embed="rId2"/>
          <a:stretch>
            <a:fillRect/>
          </a:stretch>
        </p:blipFill>
        <p:spPr>
          <a:xfrm>
            <a:off x="42139" y="948031"/>
            <a:ext cx="8073161" cy="2497497"/>
          </a:xfrm>
          <a:prstGeom prst="rect">
            <a:avLst/>
          </a:prstGeom>
        </p:spPr>
      </p:pic>
      <p:sp>
        <p:nvSpPr>
          <p:cNvPr id="4" name="Date Placeholder 3">
            <a:extLst>
              <a:ext uri="{FF2B5EF4-FFF2-40B4-BE49-F238E27FC236}">
                <a16:creationId xmlns:a16="http://schemas.microsoft.com/office/drawing/2014/main" id="{3BAC253E-F0BD-4D06-A079-E384C141112C}"/>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410121F9-1A72-4E3F-801D-0ECFB92748B6}"/>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sp>
        <p:nvSpPr>
          <p:cNvPr id="9" name="TextBox 8">
            <a:extLst>
              <a:ext uri="{FF2B5EF4-FFF2-40B4-BE49-F238E27FC236}">
                <a16:creationId xmlns:a16="http://schemas.microsoft.com/office/drawing/2014/main" id="{1EBB17E1-CDAF-42DC-A1FE-7F291488D1A7}"/>
              </a:ext>
            </a:extLst>
          </p:cNvPr>
          <p:cNvSpPr txBox="1"/>
          <p:nvPr/>
        </p:nvSpPr>
        <p:spPr>
          <a:xfrm>
            <a:off x="42139" y="3445528"/>
            <a:ext cx="6767712" cy="830997"/>
          </a:xfrm>
          <a:prstGeom prst="rect">
            <a:avLst/>
          </a:prstGeom>
          <a:noFill/>
        </p:spPr>
        <p:txBody>
          <a:bodyPr wrap="square" rtlCol="0">
            <a:spAutoFit/>
          </a:bodyPr>
          <a:lstStyle/>
          <a:p>
            <a:r>
              <a:rPr lang="en-US" sz="1600" dirty="0" err="1">
                <a:solidFill>
                  <a:srgbClr val="0070C0"/>
                </a:solidFill>
              </a:rPr>
              <a:t>stop_words</a:t>
            </a:r>
            <a:r>
              <a:rPr lang="en-US" sz="1600" dirty="0">
                <a:solidFill>
                  <a:srgbClr val="0070C0"/>
                </a:solidFill>
              </a:rPr>
              <a:t> : {‘English’}, list, None </a:t>
            </a:r>
            <a:r>
              <a:rPr lang="en-US" sz="1600" dirty="0"/>
              <a:t>(default)</a:t>
            </a:r>
          </a:p>
          <a:p>
            <a:endParaRPr lang="en-US" sz="1600" dirty="0"/>
          </a:p>
          <a:p>
            <a:endParaRPr lang="en-US" sz="1600" dirty="0"/>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93DB6B7F-6A45-41ED-A49B-C2388652D176}"/>
                  </a:ext>
                </a:extLst>
              </p14:cNvPr>
              <p14:cNvContentPartPr/>
              <p14:nvPr/>
            </p14:nvContentPartPr>
            <p14:xfrm>
              <a:off x="4549051" y="2758520"/>
              <a:ext cx="952920" cy="39240"/>
            </p14:xfrm>
          </p:contentPart>
        </mc:Choice>
        <mc:Fallback xmlns="">
          <p:pic>
            <p:nvPicPr>
              <p:cNvPr id="11" name="Ink 10">
                <a:extLst>
                  <a:ext uri="{FF2B5EF4-FFF2-40B4-BE49-F238E27FC236}">
                    <a16:creationId xmlns:a16="http://schemas.microsoft.com/office/drawing/2014/main" id="{93DB6B7F-6A45-41ED-A49B-C2388652D176}"/>
                  </a:ext>
                </a:extLst>
              </p:cNvPr>
              <p:cNvPicPr/>
              <p:nvPr/>
            </p:nvPicPr>
            <p:blipFill>
              <a:blip r:embed="rId10"/>
              <a:stretch>
                <a:fillRect/>
              </a:stretch>
            </p:blipFill>
            <p:spPr>
              <a:xfrm>
                <a:off x="4513051" y="2686520"/>
                <a:ext cx="1024560" cy="182880"/>
              </a:xfrm>
              <a:prstGeom prst="rect">
                <a:avLst/>
              </a:prstGeom>
            </p:spPr>
          </p:pic>
        </mc:Fallback>
      </mc:AlternateContent>
    </p:spTree>
    <p:extLst>
      <p:ext uri="{BB962C8B-B14F-4D97-AF65-F5344CB8AC3E}">
        <p14:creationId xmlns:p14="http://schemas.microsoft.com/office/powerpoint/2010/main" val="3842170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6737-66D4-4DFB-9675-A300D3078DF9}"/>
              </a:ext>
            </a:extLst>
          </p:cNvPr>
          <p:cNvSpPr>
            <a:spLocks noGrp="1"/>
          </p:cNvSpPr>
          <p:nvPr>
            <p:ph type="title"/>
          </p:nvPr>
        </p:nvSpPr>
        <p:spPr/>
        <p:txBody>
          <a:bodyPr/>
          <a:lstStyle/>
          <a:p>
            <a:r>
              <a:rPr lang="en-US" dirty="0"/>
              <a:t>Tuning the vectorizer</a:t>
            </a:r>
          </a:p>
        </p:txBody>
      </p:sp>
      <p:pic>
        <p:nvPicPr>
          <p:cNvPr id="6" name="Content Placeholder 5">
            <a:extLst>
              <a:ext uri="{FF2B5EF4-FFF2-40B4-BE49-F238E27FC236}">
                <a16:creationId xmlns:a16="http://schemas.microsoft.com/office/drawing/2014/main" id="{2601CF93-B12B-4820-ADDA-05E7D2284B8A}"/>
              </a:ext>
            </a:extLst>
          </p:cNvPr>
          <p:cNvPicPr>
            <a:picLocks noGrp="1" noChangeAspect="1"/>
          </p:cNvPicPr>
          <p:nvPr>
            <p:ph idx="1"/>
          </p:nvPr>
        </p:nvPicPr>
        <p:blipFill>
          <a:blip r:embed="rId2"/>
          <a:stretch>
            <a:fillRect/>
          </a:stretch>
        </p:blipFill>
        <p:spPr>
          <a:xfrm>
            <a:off x="194859" y="960632"/>
            <a:ext cx="7535279" cy="2331099"/>
          </a:xfrm>
          <a:prstGeom prst="rect">
            <a:avLst/>
          </a:prstGeom>
        </p:spPr>
      </p:pic>
      <p:sp>
        <p:nvSpPr>
          <p:cNvPr id="4" name="Date Placeholder 3">
            <a:extLst>
              <a:ext uri="{FF2B5EF4-FFF2-40B4-BE49-F238E27FC236}">
                <a16:creationId xmlns:a16="http://schemas.microsoft.com/office/drawing/2014/main" id="{3BAC253E-F0BD-4D06-A079-E384C141112C}"/>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410121F9-1A72-4E3F-801D-0ECFB92748B6}"/>
              </a:ext>
            </a:extLst>
          </p:cNvPr>
          <p:cNvSpPr>
            <a:spLocks noGrp="1"/>
          </p:cNvSpPr>
          <p:nvPr>
            <p:ph type="sldNum" sz="quarter" idx="4"/>
          </p:nvPr>
        </p:nvSpPr>
        <p:spPr/>
        <p:txBody>
          <a:bodyPr/>
          <a:lstStyle/>
          <a:p>
            <a:r>
              <a:rPr lang="en-US"/>
              <a:t>Slide no. </a:t>
            </a:r>
            <a:fld id="{7240F3D1-AE27-48C7-9FC9-EF8542F23A88}" type="slidenum">
              <a:rPr lang="en-US" smtClean="0"/>
              <a:pPr/>
              <a:t>19</a:t>
            </a:fld>
            <a:endParaRPr lang="en-US" dirty="0"/>
          </a:p>
        </p:txBody>
      </p:sp>
      <p:sp>
        <p:nvSpPr>
          <p:cNvPr id="9" name="TextBox 8">
            <a:extLst>
              <a:ext uri="{FF2B5EF4-FFF2-40B4-BE49-F238E27FC236}">
                <a16:creationId xmlns:a16="http://schemas.microsoft.com/office/drawing/2014/main" id="{1EBB17E1-CDAF-42DC-A1FE-7F291488D1A7}"/>
              </a:ext>
            </a:extLst>
          </p:cNvPr>
          <p:cNvSpPr txBox="1"/>
          <p:nvPr/>
        </p:nvSpPr>
        <p:spPr>
          <a:xfrm>
            <a:off x="117182" y="3339912"/>
            <a:ext cx="8754280" cy="584775"/>
          </a:xfrm>
          <a:prstGeom prst="rect">
            <a:avLst/>
          </a:prstGeom>
          <a:noFill/>
        </p:spPr>
        <p:txBody>
          <a:bodyPr wrap="square" rtlCol="0">
            <a:spAutoFit/>
          </a:bodyPr>
          <a:lstStyle/>
          <a:p>
            <a:r>
              <a:rPr lang="en-US" sz="1600" dirty="0" err="1">
                <a:solidFill>
                  <a:srgbClr val="0070C0"/>
                </a:solidFill>
              </a:rPr>
              <a:t>ngram_range</a:t>
            </a:r>
            <a:r>
              <a:rPr lang="en-US" sz="1600" dirty="0">
                <a:solidFill>
                  <a:srgbClr val="0070C0"/>
                </a:solidFill>
              </a:rPr>
              <a:t> </a:t>
            </a:r>
            <a:r>
              <a:rPr lang="en-US" sz="1600" dirty="0"/>
              <a:t>: tuple (min, max) such that min &lt;= n &lt;= max. default is (1, 1) .. E.g. ‘happy’, ‘not happy’</a:t>
            </a:r>
          </a:p>
          <a:p>
            <a:endParaRPr lang="en-US" sz="1600"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5984F316-4FD6-4F9C-8F4E-C676FFEDE1E8}"/>
                  </a:ext>
                </a:extLst>
              </p14:cNvPr>
              <p14:cNvContentPartPr/>
              <p14:nvPr/>
            </p14:nvContentPartPr>
            <p14:xfrm>
              <a:off x="968059" y="2652436"/>
              <a:ext cx="1253160" cy="34920"/>
            </p14:xfrm>
          </p:contentPart>
        </mc:Choice>
        <mc:Fallback xmlns="">
          <p:pic>
            <p:nvPicPr>
              <p:cNvPr id="10" name="Ink 9">
                <a:extLst>
                  <a:ext uri="{FF2B5EF4-FFF2-40B4-BE49-F238E27FC236}">
                    <a16:creationId xmlns:a16="http://schemas.microsoft.com/office/drawing/2014/main" id="{5984F316-4FD6-4F9C-8F4E-C676FFEDE1E8}"/>
                  </a:ext>
                </a:extLst>
              </p:cNvPr>
              <p:cNvPicPr/>
              <p:nvPr/>
            </p:nvPicPr>
            <p:blipFill>
              <a:blip r:embed="rId4"/>
              <a:stretch>
                <a:fillRect/>
              </a:stretch>
            </p:blipFill>
            <p:spPr>
              <a:xfrm>
                <a:off x="932059" y="2580436"/>
                <a:ext cx="1324800" cy="178560"/>
              </a:xfrm>
              <a:prstGeom prst="rect">
                <a:avLst/>
              </a:prstGeom>
            </p:spPr>
          </p:pic>
        </mc:Fallback>
      </mc:AlternateContent>
      <p:graphicFrame>
        <p:nvGraphicFramePr>
          <p:cNvPr id="3" name="Table 2">
            <a:extLst>
              <a:ext uri="{FF2B5EF4-FFF2-40B4-BE49-F238E27FC236}">
                <a16:creationId xmlns:a16="http://schemas.microsoft.com/office/drawing/2014/main" id="{C90A6FBC-8C79-4511-84EA-3CCF5553BCB2}"/>
              </a:ext>
            </a:extLst>
          </p:cNvPr>
          <p:cNvGraphicFramePr>
            <a:graphicFrameLocks noGrp="1"/>
          </p:cNvGraphicFramePr>
          <p:nvPr>
            <p:extLst/>
          </p:nvPr>
        </p:nvGraphicFramePr>
        <p:xfrm>
          <a:off x="194859" y="3972867"/>
          <a:ext cx="4868920" cy="445452"/>
        </p:xfrm>
        <a:graphic>
          <a:graphicData uri="http://schemas.openxmlformats.org/drawingml/2006/table">
            <a:tbl>
              <a:tblPr/>
              <a:tblGrid>
                <a:gridCol w="347780">
                  <a:extLst>
                    <a:ext uri="{9D8B030D-6E8A-4147-A177-3AD203B41FA5}">
                      <a16:colId xmlns:a16="http://schemas.microsoft.com/office/drawing/2014/main" val="121400730"/>
                    </a:ext>
                  </a:extLst>
                </a:gridCol>
                <a:gridCol w="347780">
                  <a:extLst>
                    <a:ext uri="{9D8B030D-6E8A-4147-A177-3AD203B41FA5}">
                      <a16:colId xmlns:a16="http://schemas.microsoft.com/office/drawing/2014/main" val="2085368757"/>
                    </a:ext>
                  </a:extLst>
                </a:gridCol>
                <a:gridCol w="347780">
                  <a:extLst>
                    <a:ext uri="{9D8B030D-6E8A-4147-A177-3AD203B41FA5}">
                      <a16:colId xmlns:a16="http://schemas.microsoft.com/office/drawing/2014/main" val="2206866663"/>
                    </a:ext>
                  </a:extLst>
                </a:gridCol>
                <a:gridCol w="347780">
                  <a:extLst>
                    <a:ext uri="{9D8B030D-6E8A-4147-A177-3AD203B41FA5}">
                      <a16:colId xmlns:a16="http://schemas.microsoft.com/office/drawing/2014/main" val="1151159574"/>
                    </a:ext>
                  </a:extLst>
                </a:gridCol>
                <a:gridCol w="347780">
                  <a:extLst>
                    <a:ext uri="{9D8B030D-6E8A-4147-A177-3AD203B41FA5}">
                      <a16:colId xmlns:a16="http://schemas.microsoft.com/office/drawing/2014/main" val="1252865882"/>
                    </a:ext>
                  </a:extLst>
                </a:gridCol>
                <a:gridCol w="347780">
                  <a:extLst>
                    <a:ext uri="{9D8B030D-6E8A-4147-A177-3AD203B41FA5}">
                      <a16:colId xmlns:a16="http://schemas.microsoft.com/office/drawing/2014/main" val="2863349397"/>
                    </a:ext>
                  </a:extLst>
                </a:gridCol>
                <a:gridCol w="347780">
                  <a:extLst>
                    <a:ext uri="{9D8B030D-6E8A-4147-A177-3AD203B41FA5}">
                      <a16:colId xmlns:a16="http://schemas.microsoft.com/office/drawing/2014/main" val="1113425781"/>
                    </a:ext>
                  </a:extLst>
                </a:gridCol>
                <a:gridCol w="347780">
                  <a:extLst>
                    <a:ext uri="{9D8B030D-6E8A-4147-A177-3AD203B41FA5}">
                      <a16:colId xmlns:a16="http://schemas.microsoft.com/office/drawing/2014/main" val="992192755"/>
                    </a:ext>
                  </a:extLst>
                </a:gridCol>
                <a:gridCol w="347780">
                  <a:extLst>
                    <a:ext uri="{9D8B030D-6E8A-4147-A177-3AD203B41FA5}">
                      <a16:colId xmlns:a16="http://schemas.microsoft.com/office/drawing/2014/main" val="670667943"/>
                    </a:ext>
                  </a:extLst>
                </a:gridCol>
                <a:gridCol w="347780">
                  <a:extLst>
                    <a:ext uri="{9D8B030D-6E8A-4147-A177-3AD203B41FA5}">
                      <a16:colId xmlns:a16="http://schemas.microsoft.com/office/drawing/2014/main" val="2787563799"/>
                    </a:ext>
                  </a:extLst>
                </a:gridCol>
                <a:gridCol w="347780">
                  <a:extLst>
                    <a:ext uri="{9D8B030D-6E8A-4147-A177-3AD203B41FA5}">
                      <a16:colId xmlns:a16="http://schemas.microsoft.com/office/drawing/2014/main" val="323345178"/>
                    </a:ext>
                  </a:extLst>
                </a:gridCol>
                <a:gridCol w="347780">
                  <a:extLst>
                    <a:ext uri="{9D8B030D-6E8A-4147-A177-3AD203B41FA5}">
                      <a16:colId xmlns:a16="http://schemas.microsoft.com/office/drawing/2014/main" val="3108813845"/>
                    </a:ext>
                  </a:extLst>
                </a:gridCol>
                <a:gridCol w="347780">
                  <a:extLst>
                    <a:ext uri="{9D8B030D-6E8A-4147-A177-3AD203B41FA5}">
                      <a16:colId xmlns:a16="http://schemas.microsoft.com/office/drawing/2014/main" val="486021943"/>
                    </a:ext>
                  </a:extLst>
                </a:gridCol>
                <a:gridCol w="347780">
                  <a:extLst>
                    <a:ext uri="{9D8B030D-6E8A-4147-A177-3AD203B41FA5}">
                      <a16:colId xmlns:a16="http://schemas.microsoft.com/office/drawing/2014/main" val="1340445371"/>
                    </a:ext>
                  </a:extLst>
                </a:gridCol>
              </a:tblGrid>
              <a:tr h="222726">
                <a:tc gridSpan="10">
                  <a:txBody>
                    <a:bodyPr/>
                    <a:lstStyle/>
                    <a:p>
                      <a:pPr algn="ctr" fontAlgn="b"/>
                      <a:r>
                        <a:rPr lang="en-US" sz="1100" b="1" i="0" u="none" strike="noStrike">
                          <a:solidFill>
                            <a:srgbClr val="000000"/>
                          </a:solidFill>
                          <a:effectLst/>
                          <a:latin typeface="Calibri" panose="020F0502020204030204" pitchFamily="34" charset="0"/>
                        </a:rPr>
                        <a:t>unigram example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100" b="1" i="0" u="none" strike="noStrike" dirty="0">
                          <a:solidFill>
                            <a:srgbClr val="000000"/>
                          </a:solidFill>
                          <a:effectLst/>
                          <a:latin typeface="Calibri" panose="020F0502020204030204" pitchFamily="34" charset="0"/>
                        </a:rPr>
                        <a:t>bigram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1391089"/>
                  </a:ext>
                </a:extLst>
              </a:tr>
              <a:tr h="222726">
                <a:tc>
                  <a:txBody>
                    <a:bodyPr/>
                    <a:lstStyle/>
                    <a:p>
                      <a:pPr algn="ctr" fontAlgn="b"/>
                      <a:r>
                        <a:rPr lang="en-US" sz="1100" b="0" i="0" u="none" strike="noStrike">
                          <a:solidFill>
                            <a:srgbClr val="000000"/>
                          </a:solidFill>
                          <a:effectLst/>
                          <a:latin typeface="Calibri" panose="020F0502020204030204" pitchFamily="34" charset="0"/>
                        </a:rPr>
                        <a:t>x1</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x2</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x3</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x4</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x5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x6</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x7</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x8</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x9</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x10</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x1 x2</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X2 x3</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latin typeface="Calibri" panose="020F0502020204030204" pitchFamily="34" charset="0"/>
                        </a:rPr>
                        <a:t>x3 x4</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latin typeface="Calibri" panose="020F0502020204030204" pitchFamily="34" charset="0"/>
                        </a:rPr>
                        <a:t>x4 x5</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33517094"/>
                  </a:ext>
                </a:extLst>
              </a:tr>
            </a:tbl>
          </a:graphicData>
        </a:graphic>
      </p:graphicFrame>
      <p:sp>
        <p:nvSpPr>
          <p:cNvPr id="11" name="Callout: Line with Border and Accent Bar 10">
            <a:extLst>
              <a:ext uri="{FF2B5EF4-FFF2-40B4-BE49-F238E27FC236}">
                <a16:creationId xmlns:a16="http://schemas.microsoft.com/office/drawing/2014/main" id="{792A68D7-CBDB-4AED-A2C8-365005F32AEB}"/>
              </a:ext>
            </a:extLst>
          </p:cNvPr>
          <p:cNvSpPr/>
          <p:nvPr/>
        </p:nvSpPr>
        <p:spPr>
          <a:xfrm>
            <a:off x="5663133" y="3662843"/>
            <a:ext cx="3363685" cy="914400"/>
          </a:xfrm>
          <a:prstGeom prst="accentBorderCallout1">
            <a:avLst>
              <a:gd name="adj1" fmla="val 18751"/>
              <a:gd name="adj2" fmla="val -8333"/>
              <a:gd name="adj3" fmla="val 17905"/>
              <a:gd name="adj4" fmla="val -90454"/>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The document-term matrix will become large</a:t>
            </a:r>
          </a:p>
        </p:txBody>
      </p:sp>
    </p:spTree>
    <p:extLst>
      <p:ext uri="{BB962C8B-B14F-4D97-AF65-F5344CB8AC3E}">
        <p14:creationId xmlns:p14="http://schemas.microsoft.com/office/powerpoint/2010/main" val="256728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225D-1ECB-4269-B4FC-966A59E43C6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9D75A15-A4BB-4AE6-9658-4156A7496B61}"/>
              </a:ext>
            </a:extLst>
          </p:cNvPr>
          <p:cNvSpPr>
            <a:spLocks noGrp="1"/>
          </p:cNvSpPr>
          <p:nvPr>
            <p:ph idx="1"/>
          </p:nvPr>
        </p:nvSpPr>
        <p:spPr>
          <a:xfrm>
            <a:off x="0" y="891540"/>
            <a:ext cx="9144000" cy="3549832"/>
          </a:xfrm>
        </p:spPr>
        <p:txBody>
          <a:bodyPr>
            <a:normAutofit/>
          </a:bodyPr>
          <a:lstStyle/>
          <a:p>
            <a:r>
              <a:rPr lang="en-US" sz="1600" dirty="0"/>
              <a:t>Text data requires special preparation before for the predictive modeling tasks</a:t>
            </a:r>
          </a:p>
          <a:p>
            <a:r>
              <a:rPr lang="en-US" sz="1600" dirty="0"/>
              <a:t>Must/may include</a:t>
            </a:r>
          </a:p>
          <a:p>
            <a:pPr lvl="1">
              <a:spcBef>
                <a:spcPts val="0"/>
              </a:spcBef>
            </a:pPr>
            <a:r>
              <a:rPr lang="en-US" sz="1450" dirty="0"/>
              <a:t>Sentence/word </a:t>
            </a:r>
            <a:r>
              <a:rPr lang="en-US" sz="1450" dirty="0">
                <a:solidFill>
                  <a:srgbClr val="0070C0"/>
                </a:solidFill>
              </a:rPr>
              <a:t>tokenization</a:t>
            </a:r>
          </a:p>
          <a:p>
            <a:pPr lvl="1">
              <a:spcBef>
                <a:spcPts val="0"/>
              </a:spcBef>
            </a:pPr>
            <a:r>
              <a:rPr lang="en-US" sz="1450" dirty="0"/>
              <a:t>Removal of </a:t>
            </a:r>
            <a:r>
              <a:rPr lang="en-US" sz="1450" dirty="0">
                <a:solidFill>
                  <a:srgbClr val="0070C0"/>
                </a:solidFill>
              </a:rPr>
              <a:t>stopwords</a:t>
            </a:r>
            <a:r>
              <a:rPr lang="en-US" sz="1450" dirty="0"/>
              <a:t> (inclusive of domain stop words)</a:t>
            </a:r>
          </a:p>
          <a:p>
            <a:pPr lvl="1">
              <a:spcBef>
                <a:spcPts val="0"/>
              </a:spcBef>
            </a:pPr>
            <a:r>
              <a:rPr lang="en-US" sz="1450" dirty="0">
                <a:solidFill>
                  <a:srgbClr val="0070C0"/>
                </a:solidFill>
              </a:rPr>
              <a:t>Stemming</a:t>
            </a:r>
            <a:r>
              <a:rPr lang="en-US" sz="1450" dirty="0"/>
              <a:t> or </a:t>
            </a:r>
            <a:r>
              <a:rPr lang="en-US" sz="1450" dirty="0">
                <a:solidFill>
                  <a:srgbClr val="0070C0"/>
                </a:solidFill>
              </a:rPr>
              <a:t>lemmatizing</a:t>
            </a:r>
          </a:p>
          <a:p>
            <a:pPr lvl="1">
              <a:spcBef>
                <a:spcPts val="0"/>
              </a:spcBef>
            </a:pPr>
            <a:r>
              <a:rPr lang="en-US" sz="1450" dirty="0"/>
              <a:t>Lowercasing/capitalization</a:t>
            </a:r>
          </a:p>
          <a:p>
            <a:pPr lvl="1">
              <a:spcBef>
                <a:spcPts val="0"/>
              </a:spcBef>
            </a:pPr>
            <a:r>
              <a:rPr lang="en-US" sz="1450" dirty="0"/>
              <a:t>Short names, acronyms, Fixing misspelled words.</a:t>
            </a:r>
          </a:p>
          <a:p>
            <a:pPr lvl="1">
              <a:spcBef>
                <a:spcPts val="0"/>
              </a:spcBef>
            </a:pPr>
            <a:r>
              <a:rPr lang="en-US" sz="1450" dirty="0"/>
              <a:t>Duplicate words removal</a:t>
            </a:r>
          </a:p>
          <a:p>
            <a:pPr lvl="1">
              <a:spcBef>
                <a:spcPts val="0"/>
              </a:spcBef>
            </a:pPr>
            <a:r>
              <a:rPr lang="en-US" sz="1450" dirty="0"/>
              <a:t>Treatment to punctuations</a:t>
            </a:r>
          </a:p>
          <a:p>
            <a:pPr lvl="1">
              <a:spcBef>
                <a:spcPts val="0"/>
              </a:spcBef>
            </a:pPr>
            <a:r>
              <a:rPr lang="en-US" sz="1450" dirty="0"/>
              <a:t>Removal of URLs/@ </a:t>
            </a:r>
            <a:r>
              <a:rPr lang="en-US" sz="1450" dirty="0" err="1"/>
              <a:t>etc</a:t>
            </a:r>
            <a:endParaRPr lang="en-US" sz="1450" dirty="0"/>
          </a:p>
          <a:p>
            <a:pPr lvl="1">
              <a:spcBef>
                <a:spcPts val="0"/>
              </a:spcBef>
            </a:pPr>
            <a:r>
              <a:rPr lang="en-US" sz="1450" dirty="0"/>
              <a:t>Treatment to emotion icons</a:t>
            </a:r>
          </a:p>
          <a:p>
            <a:pPr lvl="1">
              <a:spcBef>
                <a:spcPts val="0"/>
              </a:spcBef>
            </a:pPr>
            <a:endParaRPr lang="en-US" sz="1450" dirty="0"/>
          </a:p>
          <a:p>
            <a:pPr>
              <a:spcBef>
                <a:spcPts val="0"/>
              </a:spcBef>
            </a:pPr>
            <a:r>
              <a:rPr lang="en-US" sz="1600" dirty="0">
                <a:highlight>
                  <a:srgbClr val="FFFF00"/>
                </a:highlight>
              </a:rPr>
              <a:t>Words</a:t>
            </a:r>
            <a:r>
              <a:rPr lang="en-US" sz="1600" dirty="0"/>
              <a:t> need to be encoded as </a:t>
            </a:r>
            <a:r>
              <a:rPr lang="en-US" sz="1600" dirty="0">
                <a:highlight>
                  <a:srgbClr val="FFFF00"/>
                </a:highlight>
              </a:rPr>
              <a:t>integers</a:t>
            </a:r>
            <a:r>
              <a:rPr lang="en-US" sz="1600" dirty="0"/>
              <a:t> or floating point values for use as input to a machine learning algorithm, called </a:t>
            </a:r>
            <a:r>
              <a:rPr lang="en-US" sz="1600" dirty="0">
                <a:solidFill>
                  <a:srgbClr val="0070C0"/>
                </a:solidFill>
              </a:rPr>
              <a:t>feature extraction </a:t>
            </a:r>
            <a:r>
              <a:rPr lang="en-US" sz="1600" dirty="0"/>
              <a:t>and/or </a:t>
            </a:r>
            <a:r>
              <a:rPr lang="en-US" sz="1600" dirty="0">
                <a:solidFill>
                  <a:srgbClr val="0070C0"/>
                </a:solidFill>
              </a:rPr>
              <a:t>vectorization</a:t>
            </a:r>
            <a:r>
              <a:rPr lang="en-US" sz="1600" dirty="0"/>
              <a:t>.</a:t>
            </a:r>
          </a:p>
        </p:txBody>
      </p:sp>
      <p:sp>
        <p:nvSpPr>
          <p:cNvPr id="4" name="Date Placeholder 3">
            <a:extLst>
              <a:ext uri="{FF2B5EF4-FFF2-40B4-BE49-F238E27FC236}">
                <a16:creationId xmlns:a16="http://schemas.microsoft.com/office/drawing/2014/main" id="{393D339B-C3C4-4817-8BAD-B85AA2B53807}"/>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81FDA2B0-5ADE-4489-BBC6-48F1FC7A98F9}"/>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spTree>
    <p:extLst>
      <p:ext uri="{BB962C8B-B14F-4D97-AF65-F5344CB8AC3E}">
        <p14:creationId xmlns:p14="http://schemas.microsoft.com/office/powerpoint/2010/main" val="3277986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6737-66D4-4DFB-9675-A300D3078DF9}"/>
              </a:ext>
            </a:extLst>
          </p:cNvPr>
          <p:cNvSpPr>
            <a:spLocks noGrp="1"/>
          </p:cNvSpPr>
          <p:nvPr>
            <p:ph type="title"/>
          </p:nvPr>
        </p:nvSpPr>
        <p:spPr/>
        <p:txBody>
          <a:bodyPr/>
          <a:lstStyle/>
          <a:p>
            <a:r>
              <a:rPr lang="en-US" dirty="0"/>
              <a:t>Tuning the vectorizer</a:t>
            </a:r>
          </a:p>
        </p:txBody>
      </p:sp>
      <p:pic>
        <p:nvPicPr>
          <p:cNvPr id="6" name="Content Placeholder 5">
            <a:extLst>
              <a:ext uri="{FF2B5EF4-FFF2-40B4-BE49-F238E27FC236}">
                <a16:creationId xmlns:a16="http://schemas.microsoft.com/office/drawing/2014/main" id="{2601CF93-B12B-4820-ADDA-05E7D2284B8A}"/>
              </a:ext>
            </a:extLst>
          </p:cNvPr>
          <p:cNvPicPr>
            <a:picLocks noGrp="1" noChangeAspect="1"/>
          </p:cNvPicPr>
          <p:nvPr>
            <p:ph idx="1"/>
          </p:nvPr>
        </p:nvPicPr>
        <p:blipFill>
          <a:blip r:embed="rId2"/>
          <a:stretch>
            <a:fillRect/>
          </a:stretch>
        </p:blipFill>
        <p:spPr>
          <a:xfrm>
            <a:off x="194859" y="960632"/>
            <a:ext cx="7535279" cy="2331099"/>
          </a:xfrm>
          <a:prstGeom prst="rect">
            <a:avLst/>
          </a:prstGeom>
        </p:spPr>
      </p:pic>
      <p:sp>
        <p:nvSpPr>
          <p:cNvPr id="4" name="Date Placeholder 3">
            <a:extLst>
              <a:ext uri="{FF2B5EF4-FFF2-40B4-BE49-F238E27FC236}">
                <a16:creationId xmlns:a16="http://schemas.microsoft.com/office/drawing/2014/main" id="{3BAC253E-F0BD-4D06-A079-E384C141112C}"/>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410121F9-1A72-4E3F-801D-0ECFB92748B6}"/>
              </a:ext>
            </a:extLst>
          </p:cNvPr>
          <p:cNvSpPr>
            <a:spLocks noGrp="1"/>
          </p:cNvSpPr>
          <p:nvPr>
            <p:ph type="sldNum" sz="quarter" idx="4"/>
          </p:nvPr>
        </p:nvSpPr>
        <p:spPr/>
        <p:txBody>
          <a:bodyPr/>
          <a:lstStyle/>
          <a:p>
            <a:r>
              <a:rPr lang="en-US"/>
              <a:t>Slide no. </a:t>
            </a:r>
            <a:fld id="{7240F3D1-AE27-48C7-9FC9-EF8542F23A88}" type="slidenum">
              <a:rPr lang="en-US" smtClean="0"/>
              <a:pPr/>
              <a:t>20</a:t>
            </a:fld>
            <a:endParaRPr lang="en-US" dirty="0"/>
          </a:p>
        </p:txBody>
      </p:sp>
      <p:sp>
        <p:nvSpPr>
          <p:cNvPr id="9" name="TextBox 8">
            <a:extLst>
              <a:ext uri="{FF2B5EF4-FFF2-40B4-BE49-F238E27FC236}">
                <a16:creationId xmlns:a16="http://schemas.microsoft.com/office/drawing/2014/main" id="{1EBB17E1-CDAF-42DC-A1FE-7F291488D1A7}"/>
              </a:ext>
            </a:extLst>
          </p:cNvPr>
          <p:cNvSpPr txBox="1"/>
          <p:nvPr/>
        </p:nvSpPr>
        <p:spPr>
          <a:xfrm>
            <a:off x="117182" y="3339912"/>
            <a:ext cx="8754280" cy="1569660"/>
          </a:xfrm>
          <a:prstGeom prst="rect">
            <a:avLst/>
          </a:prstGeom>
          <a:noFill/>
        </p:spPr>
        <p:txBody>
          <a:bodyPr wrap="square" rtlCol="0">
            <a:spAutoFit/>
          </a:bodyPr>
          <a:lstStyle/>
          <a:p>
            <a:r>
              <a:rPr lang="en-US" sz="1600" dirty="0"/>
              <a:t>If the document frequency is too high, choose to ignore it</a:t>
            </a:r>
          </a:p>
          <a:p>
            <a:r>
              <a:rPr lang="en-US" sz="1600" dirty="0" err="1">
                <a:solidFill>
                  <a:srgbClr val="0070C0"/>
                </a:solidFill>
              </a:rPr>
              <a:t>max_df</a:t>
            </a:r>
            <a:r>
              <a:rPr lang="en-US" sz="1600" dirty="0">
                <a:solidFill>
                  <a:srgbClr val="0070C0"/>
                </a:solidFill>
              </a:rPr>
              <a:t> </a:t>
            </a:r>
            <a:r>
              <a:rPr lang="en-US" sz="1600" dirty="0"/>
              <a:t>: 0.5 (50%)</a:t>
            </a:r>
          </a:p>
          <a:p>
            <a:endParaRPr lang="en-US" sz="1600" dirty="0"/>
          </a:p>
          <a:p>
            <a:r>
              <a:rPr lang="en-US" sz="1600" dirty="0"/>
              <a:t>If less than 5% ignore it</a:t>
            </a:r>
          </a:p>
          <a:p>
            <a:r>
              <a:rPr lang="en-US" sz="1600" dirty="0" err="1">
                <a:solidFill>
                  <a:srgbClr val="0070C0"/>
                </a:solidFill>
              </a:rPr>
              <a:t>min_df</a:t>
            </a:r>
            <a:r>
              <a:rPr lang="en-US" sz="1600" dirty="0">
                <a:solidFill>
                  <a:srgbClr val="0070C0"/>
                </a:solidFill>
              </a:rPr>
              <a:t> : </a:t>
            </a:r>
            <a:r>
              <a:rPr lang="en-US" sz="1600" dirty="0"/>
              <a:t>0.05 (5%)</a:t>
            </a:r>
          </a:p>
          <a:p>
            <a:endParaRPr lang="en-US" sz="1600"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5984F316-4FD6-4F9C-8F4E-C676FFEDE1E8}"/>
                  </a:ext>
                </a:extLst>
              </p14:cNvPr>
              <p14:cNvContentPartPr/>
              <p14:nvPr/>
            </p14:nvContentPartPr>
            <p14:xfrm flipV="1">
              <a:off x="2443392" y="2436066"/>
              <a:ext cx="3411841" cy="45719"/>
            </p14:xfrm>
          </p:contentPart>
        </mc:Choice>
        <mc:Fallback xmlns="">
          <p:pic>
            <p:nvPicPr>
              <p:cNvPr id="10" name="Ink 9">
                <a:extLst>
                  <a:ext uri="{FF2B5EF4-FFF2-40B4-BE49-F238E27FC236}">
                    <a16:creationId xmlns:a16="http://schemas.microsoft.com/office/drawing/2014/main" id="{5984F316-4FD6-4F9C-8F4E-C676FFEDE1E8}"/>
                  </a:ext>
                </a:extLst>
              </p:cNvPr>
              <p:cNvPicPr/>
              <p:nvPr/>
            </p:nvPicPr>
            <p:blipFill>
              <a:blip r:embed="rId4"/>
              <a:stretch>
                <a:fillRect/>
              </a:stretch>
            </p:blipFill>
            <p:spPr>
              <a:xfrm flipV="1">
                <a:off x="2407387" y="2362326"/>
                <a:ext cx="3483491" cy="192831"/>
              </a:xfrm>
              <a:prstGeom prst="rect">
                <a:avLst/>
              </a:prstGeom>
            </p:spPr>
          </p:pic>
        </mc:Fallback>
      </mc:AlternateContent>
    </p:spTree>
    <p:extLst>
      <p:ext uri="{BB962C8B-B14F-4D97-AF65-F5344CB8AC3E}">
        <p14:creationId xmlns:p14="http://schemas.microsoft.com/office/powerpoint/2010/main" val="878690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6737-66D4-4DFB-9675-A300D3078DF9}"/>
              </a:ext>
            </a:extLst>
          </p:cNvPr>
          <p:cNvSpPr>
            <a:spLocks noGrp="1"/>
          </p:cNvSpPr>
          <p:nvPr>
            <p:ph type="title"/>
          </p:nvPr>
        </p:nvSpPr>
        <p:spPr/>
        <p:txBody>
          <a:bodyPr/>
          <a:lstStyle/>
          <a:p>
            <a:r>
              <a:rPr lang="en-US" dirty="0"/>
              <a:t>Tuning the vectorizer</a:t>
            </a:r>
          </a:p>
        </p:txBody>
      </p:sp>
      <p:pic>
        <p:nvPicPr>
          <p:cNvPr id="6" name="Content Placeholder 5">
            <a:extLst>
              <a:ext uri="{FF2B5EF4-FFF2-40B4-BE49-F238E27FC236}">
                <a16:creationId xmlns:a16="http://schemas.microsoft.com/office/drawing/2014/main" id="{2601CF93-B12B-4820-ADDA-05E7D2284B8A}"/>
              </a:ext>
            </a:extLst>
          </p:cNvPr>
          <p:cNvPicPr>
            <a:picLocks noGrp="1" noChangeAspect="1"/>
          </p:cNvPicPr>
          <p:nvPr>
            <p:ph idx="1"/>
          </p:nvPr>
        </p:nvPicPr>
        <p:blipFill>
          <a:blip r:embed="rId2"/>
          <a:stretch>
            <a:fillRect/>
          </a:stretch>
        </p:blipFill>
        <p:spPr>
          <a:xfrm>
            <a:off x="194859" y="960632"/>
            <a:ext cx="7535279" cy="2331099"/>
          </a:xfrm>
          <a:prstGeom prst="rect">
            <a:avLst/>
          </a:prstGeom>
        </p:spPr>
      </p:pic>
      <p:sp>
        <p:nvSpPr>
          <p:cNvPr id="4" name="Date Placeholder 3">
            <a:extLst>
              <a:ext uri="{FF2B5EF4-FFF2-40B4-BE49-F238E27FC236}">
                <a16:creationId xmlns:a16="http://schemas.microsoft.com/office/drawing/2014/main" id="{3BAC253E-F0BD-4D06-A079-E384C141112C}"/>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410121F9-1A72-4E3F-801D-0ECFB92748B6}"/>
              </a:ext>
            </a:extLst>
          </p:cNvPr>
          <p:cNvSpPr>
            <a:spLocks noGrp="1"/>
          </p:cNvSpPr>
          <p:nvPr>
            <p:ph type="sldNum" sz="quarter" idx="4"/>
          </p:nvPr>
        </p:nvSpPr>
        <p:spPr/>
        <p:txBody>
          <a:bodyPr/>
          <a:lstStyle/>
          <a:p>
            <a:r>
              <a:rPr lang="en-US"/>
              <a:t>Slide no. </a:t>
            </a:r>
            <a:fld id="{7240F3D1-AE27-48C7-9FC9-EF8542F23A88}" type="slidenum">
              <a:rPr lang="en-US" smtClean="0"/>
              <a:pPr/>
              <a:t>21</a:t>
            </a:fld>
            <a:endParaRPr lang="en-US" dirty="0"/>
          </a:p>
        </p:txBody>
      </p:sp>
      <p:sp>
        <p:nvSpPr>
          <p:cNvPr id="9" name="TextBox 8">
            <a:extLst>
              <a:ext uri="{FF2B5EF4-FFF2-40B4-BE49-F238E27FC236}">
                <a16:creationId xmlns:a16="http://schemas.microsoft.com/office/drawing/2014/main" id="{1EBB17E1-CDAF-42DC-A1FE-7F291488D1A7}"/>
              </a:ext>
            </a:extLst>
          </p:cNvPr>
          <p:cNvSpPr txBox="1"/>
          <p:nvPr/>
        </p:nvSpPr>
        <p:spPr>
          <a:xfrm>
            <a:off x="117182" y="3339912"/>
            <a:ext cx="8754280" cy="1077218"/>
          </a:xfrm>
          <a:prstGeom prst="rect">
            <a:avLst/>
          </a:prstGeom>
          <a:noFill/>
        </p:spPr>
        <p:txBody>
          <a:bodyPr wrap="square" rtlCol="0">
            <a:spAutoFit/>
          </a:bodyPr>
          <a:lstStyle/>
          <a:p>
            <a:r>
              <a:rPr lang="en-US" sz="1600" dirty="0">
                <a:solidFill>
                  <a:srgbClr val="0070C0"/>
                </a:solidFill>
              </a:rPr>
              <a:t>binary : </a:t>
            </a:r>
            <a:r>
              <a:rPr lang="en-US" sz="1600" dirty="0" err="1">
                <a:solidFill>
                  <a:srgbClr val="0070C0"/>
                </a:solidFill>
              </a:rPr>
              <a:t>boolean</a:t>
            </a:r>
            <a:r>
              <a:rPr lang="en-US" sz="1600" dirty="0"/>
              <a:t>, default=False</a:t>
            </a:r>
          </a:p>
          <a:p>
            <a:endParaRPr lang="en-US" sz="1600" dirty="0"/>
          </a:p>
          <a:p>
            <a:r>
              <a:rPr lang="en-US" sz="1600" dirty="0"/>
              <a:t>If True, all non zero counts are set to 1. This is useful for discrete probabilistic models that model binary events rather than integer counts.</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53A5D43-6D78-49E4-AEF3-D684045A01D8}"/>
                  </a:ext>
                </a:extLst>
              </p14:cNvPr>
              <p14:cNvContentPartPr/>
              <p14:nvPr/>
            </p14:nvContentPartPr>
            <p14:xfrm>
              <a:off x="3212407" y="2087783"/>
              <a:ext cx="1141560" cy="360"/>
            </p14:xfrm>
          </p:contentPart>
        </mc:Choice>
        <mc:Fallback xmlns="">
          <p:pic>
            <p:nvPicPr>
              <p:cNvPr id="3" name="Ink 2">
                <a:extLst>
                  <a:ext uri="{FF2B5EF4-FFF2-40B4-BE49-F238E27FC236}">
                    <a16:creationId xmlns:a16="http://schemas.microsoft.com/office/drawing/2014/main" id="{853A5D43-6D78-49E4-AEF3-D684045A01D8}"/>
                  </a:ext>
                </a:extLst>
              </p:cNvPr>
              <p:cNvPicPr/>
              <p:nvPr/>
            </p:nvPicPr>
            <p:blipFill>
              <a:blip r:embed="rId4"/>
              <a:stretch>
                <a:fillRect/>
              </a:stretch>
            </p:blipFill>
            <p:spPr>
              <a:xfrm>
                <a:off x="3176407" y="2015783"/>
                <a:ext cx="1213200" cy="144000"/>
              </a:xfrm>
              <a:prstGeom prst="rect">
                <a:avLst/>
              </a:prstGeom>
            </p:spPr>
          </p:pic>
        </mc:Fallback>
      </mc:AlternateContent>
    </p:spTree>
    <p:extLst>
      <p:ext uri="{BB962C8B-B14F-4D97-AF65-F5344CB8AC3E}">
        <p14:creationId xmlns:p14="http://schemas.microsoft.com/office/powerpoint/2010/main" val="347821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4DEB-1856-440F-A56A-FEEA2D33864E}"/>
              </a:ext>
            </a:extLst>
          </p:cNvPr>
          <p:cNvSpPr>
            <a:spLocks noGrp="1"/>
          </p:cNvSpPr>
          <p:nvPr>
            <p:ph type="title"/>
          </p:nvPr>
        </p:nvSpPr>
        <p:spPr/>
        <p:txBody>
          <a:bodyPr/>
          <a:lstStyle/>
          <a:p>
            <a:r>
              <a:rPr lang="en-US" dirty="0"/>
              <a:t>Bag of words (bow)</a:t>
            </a:r>
          </a:p>
        </p:txBody>
      </p:sp>
      <p:sp>
        <p:nvSpPr>
          <p:cNvPr id="3" name="Content Placeholder 2">
            <a:extLst>
              <a:ext uri="{FF2B5EF4-FFF2-40B4-BE49-F238E27FC236}">
                <a16:creationId xmlns:a16="http://schemas.microsoft.com/office/drawing/2014/main" id="{A161279F-269D-482B-AAD5-2719C82AE5DA}"/>
              </a:ext>
            </a:extLst>
          </p:cNvPr>
          <p:cNvSpPr>
            <a:spLocks noGrp="1"/>
          </p:cNvSpPr>
          <p:nvPr>
            <p:ph idx="1"/>
          </p:nvPr>
        </p:nvSpPr>
        <p:spPr/>
        <p:txBody>
          <a:bodyPr>
            <a:normAutofit/>
          </a:bodyPr>
          <a:lstStyle/>
          <a:p>
            <a:r>
              <a:rPr lang="en-US" sz="1600" dirty="0"/>
              <a:t>Machine learning algorithms </a:t>
            </a:r>
            <a:r>
              <a:rPr lang="en-US" sz="1600" dirty="0">
                <a:solidFill>
                  <a:srgbClr val="FF0000"/>
                </a:solidFill>
              </a:rPr>
              <a:t>cannot work with raw text </a:t>
            </a:r>
            <a:r>
              <a:rPr lang="en-US" sz="1600" dirty="0"/>
              <a:t>directly</a:t>
            </a:r>
          </a:p>
          <a:p>
            <a:r>
              <a:rPr lang="en-US" sz="1600" dirty="0"/>
              <a:t>the text must be converted into numbers. Specifically, </a:t>
            </a:r>
            <a:r>
              <a:rPr lang="en-US" sz="1600" dirty="0">
                <a:solidFill>
                  <a:srgbClr val="0070C0"/>
                </a:solidFill>
              </a:rPr>
              <a:t>vectors of numbers</a:t>
            </a:r>
            <a:r>
              <a:rPr lang="en-US" sz="1600" dirty="0"/>
              <a:t>.</a:t>
            </a:r>
          </a:p>
          <a:p>
            <a:r>
              <a:rPr lang="en-US" sz="1600" dirty="0"/>
              <a:t>Also called </a:t>
            </a:r>
            <a:r>
              <a:rPr lang="en-US" sz="1600" dirty="0">
                <a:solidFill>
                  <a:srgbClr val="0070C0"/>
                </a:solidFill>
              </a:rPr>
              <a:t>feature encoding</a:t>
            </a:r>
            <a:r>
              <a:rPr lang="en-US" sz="1600" dirty="0"/>
              <a:t>.</a:t>
            </a:r>
          </a:p>
          <a:p>
            <a:r>
              <a:rPr lang="en-US" sz="1600" dirty="0"/>
              <a:t>A </a:t>
            </a:r>
            <a:r>
              <a:rPr lang="en-US" sz="1600" dirty="0">
                <a:solidFill>
                  <a:srgbClr val="0070C0"/>
                </a:solidFill>
              </a:rPr>
              <a:t>bag-of-words</a:t>
            </a:r>
            <a:r>
              <a:rPr lang="en-US" sz="1600" dirty="0"/>
              <a:t> model, or </a:t>
            </a:r>
            <a:r>
              <a:rPr lang="en-US" sz="1600" dirty="0" err="1">
                <a:solidFill>
                  <a:srgbClr val="0070C0"/>
                </a:solidFill>
              </a:rPr>
              <a:t>BoW</a:t>
            </a:r>
            <a:r>
              <a:rPr lang="en-US" sz="1600" dirty="0"/>
              <a:t> for short, is a way of extracting features from text for use in modeling</a:t>
            </a:r>
          </a:p>
          <a:p>
            <a:r>
              <a:rPr lang="en-US" sz="1600" dirty="0"/>
              <a:t>It comprises 2 things:</a:t>
            </a:r>
          </a:p>
          <a:p>
            <a:pPr lvl="1"/>
            <a:r>
              <a:rPr lang="en-US" sz="1450" dirty="0"/>
              <a:t>A vocabulary of known words.</a:t>
            </a:r>
          </a:p>
          <a:p>
            <a:pPr lvl="1"/>
            <a:r>
              <a:rPr lang="en-US" sz="1450" dirty="0"/>
              <a:t>A </a:t>
            </a:r>
            <a:r>
              <a:rPr lang="en-US" sz="1450" dirty="0">
                <a:solidFill>
                  <a:srgbClr val="0070C0"/>
                </a:solidFill>
              </a:rPr>
              <a:t>count/binary/frequency/normalized </a:t>
            </a:r>
            <a:r>
              <a:rPr lang="en-US" sz="1450" dirty="0"/>
              <a:t>values of the words in each document.</a:t>
            </a:r>
          </a:p>
          <a:p>
            <a:r>
              <a:rPr lang="en-US" sz="1600" dirty="0"/>
              <a:t>Any information about the </a:t>
            </a:r>
            <a:r>
              <a:rPr lang="en-US" sz="1600" dirty="0">
                <a:highlight>
                  <a:srgbClr val="FFFF00"/>
                </a:highlight>
              </a:rPr>
              <a:t>order</a:t>
            </a:r>
            <a:r>
              <a:rPr lang="en-US" sz="1600" dirty="0"/>
              <a:t> or structure of words in the document is </a:t>
            </a:r>
            <a:r>
              <a:rPr lang="en-US" sz="1600" dirty="0">
                <a:highlight>
                  <a:srgbClr val="FFFF00"/>
                </a:highlight>
              </a:rPr>
              <a:t>discarded</a:t>
            </a:r>
            <a:r>
              <a:rPr lang="en-US" sz="1600" dirty="0"/>
              <a:t>.</a:t>
            </a:r>
          </a:p>
          <a:p>
            <a:r>
              <a:rPr lang="en-US" sz="1600" dirty="0"/>
              <a:t>The </a:t>
            </a:r>
            <a:r>
              <a:rPr lang="en-US" sz="1600" dirty="0" err="1">
                <a:solidFill>
                  <a:srgbClr val="0070C0"/>
                </a:solidFill>
              </a:rPr>
              <a:t>BoW</a:t>
            </a:r>
            <a:r>
              <a:rPr lang="en-US" sz="1600" dirty="0"/>
              <a:t> model can be as simple or complex </a:t>
            </a:r>
          </a:p>
          <a:p>
            <a:pPr lvl="1"/>
            <a:r>
              <a:rPr lang="en-US" sz="1450" b="1" dirty="0"/>
              <a:t>Complex</a:t>
            </a:r>
            <a:r>
              <a:rPr lang="en-US" sz="1450" dirty="0"/>
              <a:t> : deciding how to design the vocabulary of known words (or tokens) and how to score the presence of known words.</a:t>
            </a:r>
          </a:p>
          <a:p>
            <a:pPr marL="0" indent="0">
              <a:buNone/>
            </a:pPr>
            <a:endParaRPr lang="en-US" sz="1600" dirty="0"/>
          </a:p>
          <a:p>
            <a:endParaRPr lang="en-US" sz="1600" dirty="0"/>
          </a:p>
          <a:p>
            <a:endParaRPr lang="en-US" sz="1600" dirty="0"/>
          </a:p>
        </p:txBody>
      </p:sp>
      <p:sp>
        <p:nvSpPr>
          <p:cNvPr id="4" name="Date Placeholder 3">
            <a:extLst>
              <a:ext uri="{FF2B5EF4-FFF2-40B4-BE49-F238E27FC236}">
                <a16:creationId xmlns:a16="http://schemas.microsoft.com/office/drawing/2014/main" id="{913C3E86-FA79-499C-ABFD-E9FF0666E489}"/>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FB48AFA2-84EC-455D-8D3E-D8577D1556B5}"/>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spTree>
    <p:extLst>
      <p:ext uri="{BB962C8B-B14F-4D97-AF65-F5344CB8AC3E}">
        <p14:creationId xmlns:p14="http://schemas.microsoft.com/office/powerpoint/2010/main" val="2790007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D9EE-5B41-4731-90D5-3D44CDB66BF5}"/>
              </a:ext>
            </a:extLst>
          </p:cNvPr>
          <p:cNvSpPr>
            <a:spLocks noGrp="1"/>
          </p:cNvSpPr>
          <p:nvPr>
            <p:ph type="title"/>
          </p:nvPr>
        </p:nvSpPr>
        <p:spPr/>
        <p:txBody>
          <a:bodyPr/>
          <a:lstStyle/>
          <a:p>
            <a:r>
              <a:rPr lang="en-US" dirty="0"/>
              <a:t>Bow - creation</a:t>
            </a:r>
          </a:p>
        </p:txBody>
      </p:sp>
      <p:sp>
        <p:nvSpPr>
          <p:cNvPr id="3" name="Content Placeholder 2">
            <a:extLst>
              <a:ext uri="{FF2B5EF4-FFF2-40B4-BE49-F238E27FC236}">
                <a16:creationId xmlns:a16="http://schemas.microsoft.com/office/drawing/2014/main" id="{9FCCF71B-9A23-4DC4-A3D8-89207264C32F}"/>
              </a:ext>
            </a:extLst>
          </p:cNvPr>
          <p:cNvSpPr>
            <a:spLocks noGrp="1"/>
          </p:cNvSpPr>
          <p:nvPr>
            <p:ph idx="1"/>
          </p:nvPr>
        </p:nvSpPr>
        <p:spPr/>
        <p:txBody>
          <a:bodyPr>
            <a:normAutofit/>
          </a:bodyPr>
          <a:lstStyle/>
          <a:p>
            <a:r>
              <a:rPr lang="en-US" sz="1600" b="1" dirty="0"/>
              <a:t>Step 1</a:t>
            </a:r>
            <a:r>
              <a:rPr lang="en-US" sz="1600" dirty="0"/>
              <a:t>: Collect Data</a:t>
            </a:r>
          </a:p>
          <a:p>
            <a:pPr marL="171450" lvl="1" indent="0">
              <a:spcBef>
                <a:spcPts val="0"/>
              </a:spcBef>
              <a:buNone/>
            </a:pPr>
            <a:r>
              <a:rPr lang="en-US" sz="1450" i="1" dirty="0">
                <a:solidFill>
                  <a:srgbClr val="0070C0"/>
                </a:solidFill>
              </a:rPr>
              <a:t>It was the best of times,</a:t>
            </a:r>
          </a:p>
          <a:p>
            <a:pPr marL="171450" lvl="1" indent="0">
              <a:spcBef>
                <a:spcPts val="0"/>
              </a:spcBef>
              <a:buNone/>
            </a:pPr>
            <a:r>
              <a:rPr lang="en-US" sz="1450" i="1" dirty="0">
                <a:solidFill>
                  <a:srgbClr val="0070C0"/>
                </a:solidFill>
              </a:rPr>
              <a:t>it was the worst of times,</a:t>
            </a:r>
          </a:p>
          <a:p>
            <a:pPr marL="171450" lvl="1" indent="0">
              <a:spcBef>
                <a:spcPts val="0"/>
              </a:spcBef>
              <a:buNone/>
            </a:pPr>
            <a:r>
              <a:rPr lang="en-US" sz="1450" i="1" dirty="0">
                <a:solidFill>
                  <a:srgbClr val="0070C0"/>
                </a:solidFill>
              </a:rPr>
              <a:t>it was the age of wisdom,</a:t>
            </a:r>
          </a:p>
          <a:p>
            <a:pPr marL="171450" lvl="1" indent="0">
              <a:spcBef>
                <a:spcPts val="0"/>
              </a:spcBef>
              <a:buNone/>
            </a:pPr>
            <a:r>
              <a:rPr lang="en-US" sz="1450" i="1" dirty="0">
                <a:solidFill>
                  <a:srgbClr val="0070C0"/>
                </a:solidFill>
              </a:rPr>
              <a:t>it was the age of foolishness</a:t>
            </a:r>
          </a:p>
          <a:p>
            <a:pPr marL="171450" lvl="1" indent="0">
              <a:spcBef>
                <a:spcPts val="0"/>
              </a:spcBef>
              <a:buNone/>
            </a:pPr>
            <a:endParaRPr lang="en-US" sz="1450" i="1" dirty="0"/>
          </a:p>
          <a:p>
            <a:pPr marL="171450" lvl="1" indent="0">
              <a:spcBef>
                <a:spcPts val="0"/>
              </a:spcBef>
              <a:buNone/>
            </a:pPr>
            <a:r>
              <a:rPr lang="en-US" sz="1400" b="1" dirty="0"/>
              <a:t>Step 2</a:t>
            </a:r>
            <a:r>
              <a:rPr lang="en-US" sz="1400" dirty="0"/>
              <a:t>: Design the Vocabulary - list of all of the words. The unique words here (ignoring case and punctuation) are:  </a:t>
            </a:r>
            <a:r>
              <a:rPr lang="en-US" sz="1400" dirty="0">
                <a:solidFill>
                  <a:srgbClr val="0070C0"/>
                </a:solidFill>
              </a:rPr>
              <a:t>“it” “was”  “the”  “best”  “of”  “times”  “worst”  “age”  “wisdom”  “foolishness”</a:t>
            </a:r>
          </a:p>
          <a:p>
            <a:pPr marL="171450" lvl="1" indent="0">
              <a:spcBef>
                <a:spcPts val="0"/>
              </a:spcBef>
              <a:buNone/>
            </a:pPr>
            <a:endParaRPr lang="en-US" sz="1400" dirty="0">
              <a:solidFill>
                <a:srgbClr val="0070C0"/>
              </a:solidFill>
            </a:endParaRPr>
          </a:p>
          <a:p>
            <a:pPr marL="171450" lvl="1" indent="0">
              <a:spcBef>
                <a:spcPts val="0"/>
              </a:spcBef>
              <a:buNone/>
            </a:pPr>
            <a:r>
              <a:rPr lang="en-US" sz="1400" dirty="0"/>
              <a:t>That is a vocabulary of 10 words from a corpus containing 24 words.</a:t>
            </a:r>
          </a:p>
          <a:p>
            <a:pPr marL="171450" lvl="1" indent="0">
              <a:spcBef>
                <a:spcPts val="0"/>
              </a:spcBef>
              <a:buNone/>
            </a:pPr>
            <a:endParaRPr lang="en-US" sz="1400" dirty="0"/>
          </a:p>
          <a:p>
            <a:pPr marL="171450" lvl="1" indent="0">
              <a:spcBef>
                <a:spcPts val="0"/>
              </a:spcBef>
              <a:buNone/>
            </a:pPr>
            <a:r>
              <a:rPr lang="en-US" sz="1400" b="1" dirty="0"/>
              <a:t>Step 3</a:t>
            </a:r>
            <a:r>
              <a:rPr lang="en-US" sz="1400" dirty="0"/>
              <a:t>: Create </a:t>
            </a:r>
            <a:r>
              <a:rPr lang="en-US" sz="1400" u="sng" dirty="0">
                <a:solidFill>
                  <a:srgbClr val="0070C0"/>
                </a:solidFill>
              </a:rPr>
              <a:t>document term matrix</a:t>
            </a:r>
            <a:r>
              <a:rPr lang="en-US" sz="1400" u="sng" dirty="0"/>
              <a:t> </a:t>
            </a:r>
            <a:r>
              <a:rPr lang="en-US" sz="1400" dirty="0"/>
              <a:t>(</a:t>
            </a:r>
            <a:r>
              <a:rPr lang="en-US" sz="1400" dirty="0">
                <a:solidFill>
                  <a:srgbClr val="0070C0"/>
                </a:solidFill>
              </a:rPr>
              <a:t>vector</a:t>
            </a:r>
            <a:r>
              <a:rPr lang="en-US" sz="1400" dirty="0"/>
              <a:t>) - The next step is to score the words in each document.</a:t>
            </a:r>
          </a:p>
          <a:p>
            <a:pPr marL="171450" lvl="1" indent="0">
              <a:spcBef>
                <a:spcPts val="0"/>
              </a:spcBef>
              <a:buNone/>
            </a:pPr>
            <a:endParaRPr lang="en-US" sz="1450" i="1" dirty="0"/>
          </a:p>
        </p:txBody>
      </p:sp>
      <p:sp>
        <p:nvSpPr>
          <p:cNvPr id="4" name="Date Placeholder 3">
            <a:extLst>
              <a:ext uri="{FF2B5EF4-FFF2-40B4-BE49-F238E27FC236}">
                <a16:creationId xmlns:a16="http://schemas.microsoft.com/office/drawing/2014/main" id="{5C707B79-27B3-4D4F-8206-3ED6CEE0FC9E}"/>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C4B37C82-4E10-442F-AD8E-E86F29268A1F}"/>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6" name="Callout: Line with Border and Accent Bar 5">
            <a:extLst>
              <a:ext uri="{FF2B5EF4-FFF2-40B4-BE49-F238E27FC236}">
                <a16:creationId xmlns:a16="http://schemas.microsoft.com/office/drawing/2014/main" id="{6FA01E4A-2960-4660-8906-12708866D0B2}"/>
              </a:ext>
            </a:extLst>
          </p:cNvPr>
          <p:cNvSpPr/>
          <p:nvPr/>
        </p:nvSpPr>
        <p:spPr>
          <a:xfrm>
            <a:off x="5095701" y="1091133"/>
            <a:ext cx="3956090" cy="346799"/>
          </a:xfrm>
          <a:prstGeom prst="accentBorderCallout1">
            <a:avLst>
              <a:gd name="adj1" fmla="val 18750"/>
              <a:gd name="adj2" fmla="val -8333"/>
              <a:gd name="adj3" fmla="val 20279"/>
              <a:gd name="adj4" fmla="val -3691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Each line is considered a ‘document’</a:t>
            </a:r>
          </a:p>
        </p:txBody>
      </p:sp>
      <p:graphicFrame>
        <p:nvGraphicFramePr>
          <p:cNvPr id="7" name="Table 6">
            <a:extLst>
              <a:ext uri="{FF2B5EF4-FFF2-40B4-BE49-F238E27FC236}">
                <a16:creationId xmlns:a16="http://schemas.microsoft.com/office/drawing/2014/main" id="{ED02566D-93DA-4B9A-8514-489458743579}"/>
              </a:ext>
            </a:extLst>
          </p:cNvPr>
          <p:cNvGraphicFramePr>
            <a:graphicFrameLocks noGrp="1"/>
          </p:cNvGraphicFramePr>
          <p:nvPr>
            <p:extLst>
              <p:ext uri="{D42A27DB-BD31-4B8C-83A1-F6EECF244321}">
                <p14:modId xmlns:p14="http://schemas.microsoft.com/office/powerpoint/2010/main" val="2343486838"/>
              </p:ext>
            </p:extLst>
          </p:nvPr>
        </p:nvGraphicFramePr>
        <p:xfrm>
          <a:off x="225349" y="3705568"/>
          <a:ext cx="4577172" cy="914400"/>
        </p:xfrm>
        <a:graphic>
          <a:graphicData uri="http://schemas.openxmlformats.org/drawingml/2006/table">
            <a:tbl>
              <a:tblPr/>
              <a:tblGrid>
                <a:gridCol w="241398">
                  <a:extLst>
                    <a:ext uri="{9D8B030D-6E8A-4147-A177-3AD203B41FA5}">
                      <a16:colId xmlns:a16="http://schemas.microsoft.com/office/drawing/2014/main" val="660478018"/>
                    </a:ext>
                  </a:extLst>
                </a:gridCol>
                <a:gridCol w="4335774">
                  <a:extLst>
                    <a:ext uri="{9D8B030D-6E8A-4147-A177-3AD203B41FA5}">
                      <a16:colId xmlns:a16="http://schemas.microsoft.com/office/drawing/2014/main" val="2803262196"/>
                    </a:ext>
                  </a:extLst>
                </a:gridCol>
              </a:tblGrid>
              <a:tr h="672860">
                <a:tc>
                  <a:txBody>
                    <a:bodyPr/>
                    <a:lstStyle/>
                    <a:p>
                      <a:pPr algn="ctr" fontAlgn="base"/>
                      <a:r>
                        <a:rPr lang="en-US" dirty="0">
                          <a:solidFill>
                            <a:srgbClr val="5499DE"/>
                          </a:solidFill>
                          <a:effectLst/>
                          <a:latin typeface="inherit"/>
                        </a:rPr>
                        <a:t>1</a:t>
                      </a:r>
                    </a:p>
                    <a:p>
                      <a:pPr algn="ctr" fontAlgn="base"/>
                      <a:r>
                        <a:rPr lang="en-US" dirty="0">
                          <a:solidFill>
                            <a:srgbClr val="317CC5"/>
                          </a:solidFill>
                          <a:effectLst/>
                          <a:latin typeface="inherit"/>
                        </a:rPr>
                        <a:t>2</a:t>
                      </a:r>
                    </a:p>
                    <a:p>
                      <a:pPr algn="ctr" fontAlgn="base"/>
                      <a:r>
                        <a:rPr lang="en-US" dirty="0">
                          <a:solidFill>
                            <a:srgbClr val="5499DE"/>
                          </a:solidFill>
                          <a:effectLst/>
                          <a:latin typeface="inherit"/>
                        </a:rPr>
                        <a:t>3</a:t>
                      </a:r>
                    </a:p>
                    <a:p>
                      <a:pPr algn="ctr" fontAlgn="base"/>
                      <a:r>
                        <a:rPr lang="en-US" dirty="0">
                          <a:solidFill>
                            <a:srgbClr val="5499DE"/>
                          </a:solidFill>
                          <a:effectLst/>
                          <a:latin typeface="inherit"/>
                        </a:rPr>
                        <a:t>4</a:t>
                      </a:r>
                    </a:p>
                  </a:txBody>
                  <a:tcPr>
                    <a:lnL>
                      <a:noFill/>
                    </a:lnL>
                    <a:lnR>
                      <a:noFill/>
                    </a:lnR>
                    <a:lnT>
                      <a:noFill/>
                    </a:lnT>
                    <a:lnB>
                      <a:noFill/>
                    </a:lnB>
                    <a:solidFill>
                      <a:srgbClr val="DFEFFF"/>
                    </a:solidFill>
                  </a:tcPr>
                </a:tc>
                <a:tc>
                  <a:txBody>
                    <a:bodyPr/>
                    <a:lstStyle/>
                    <a:p>
                      <a:pPr algn="l" fontAlgn="base"/>
                      <a:r>
                        <a:rPr lang="en-US" dirty="0">
                          <a:solidFill>
                            <a:srgbClr val="000000"/>
                          </a:solidFill>
                          <a:effectLst/>
                          <a:latin typeface="inherit"/>
                        </a:rPr>
                        <a:t>“It was the best of times”         =  [</a:t>
                      </a:r>
                      <a:r>
                        <a:rPr lang="en-US" dirty="0">
                          <a:solidFill>
                            <a:srgbClr val="00B050"/>
                          </a:solidFill>
                          <a:effectLst/>
                          <a:latin typeface="inherit"/>
                        </a:rPr>
                        <a:t>1, 1, 1, 1, 1, 1</a:t>
                      </a:r>
                      <a:r>
                        <a:rPr lang="en-US" dirty="0">
                          <a:solidFill>
                            <a:srgbClr val="000000"/>
                          </a:solidFill>
                          <a:effectLst/>
                          <a:latin typeface="inherit"/>
                        </a:rPr>
                        <a:t>, 0, 0, 0, 0]</a:t>
                      </a:r>
                    </a:p>
                    <a:p>
                      <a:pPr algn="l" fontAlgn="base"/>
                      <a:r>
                        <a:rPr lang="en-US" dirty="0">
                          <a:solidFill>
                            <a:srgbClr val="000000"/>
                          </a:solidFill>
                          <a:effectLst/>
                          <a:latin typeface="inherit"/>
                        </a:rPr>
                        <a:t>"it was the worst of times"       =  [</a:t>
                      </a:r>
                      <a:r>
                        <a:rPr lang="en-US" dirty="0">
                          <a:solidFill>
                            <a:srgbClr val="00B050"/>
                          </a:solidFill>
                          <a:effectLst/>
                          <a:latin typeface="inherit"/>
                        </a:rPr>
                        <a:t>1, 1, 1</a:t>
                      </a:r>
                      <a:r>
                        <a:rPr lang="en-US" dirty="0">
                          <a:solidFill>
                            <a:srgbClr val="000000"/>
                          </a:solidFill>
                          <a:effectLst/>
                          <a:latin typeface="inherit"/>
                        </a:rPr>
                        <a:t>, 0, </a:t>
                      </a:r>
                      <a:r>
                        <a:rPr lang="en-US" dirty="0">
                          <a:solidFill>
                            <a:srgbClr val="00B050"/>
                          </a:solidFill>
                          <a:effectLst/>
                          <a:latin typeface="inherit"/>
                        </a:rPr>
                        <a:t>1, 1, 1</a:t>
                      </a:r>
                      <a:r>
                        <a:rPr lang="en-US" dirty="0">
                          <a:solidFill>
                            <a:srgbClr val="000000"/>
                          </a:solidFill>
                          <a:effectLst/>
                          <a:latin typeface="inherit"/>
                        </a:rPr>
                        <a:t>, 0, 0, 0]</a:t>
                      </a:r>
                    </a:p>
                    <a:p>
                      <a:pPr algn="l" fontAlgn="base"/>
                      <a:r>
                        <a:rPr lang="en-US" dirty="0">
                          <a:solidFill>
                            <a:srgbClr val="000000"/>
                          </a:solidFill>
                          <a:effectLst/>
                          <a:latin typeface="inherit"/>
                        </a:rPr>
                        <a:t>"it was the age of wisdom"       =  [</a:t>
                      </a:r>
                      <a:r>
                        <a:rPr lang="en-US" dirty="0">
                          <a:solidFill>
                            <a:srgbClr val="00B050"/>
                          </a:solidFill>
                          <a:effectLst/>
                          <a:latin typeface="inherit"/>
                        </a:rPr>
                        <a:t>1, 1, 1</a:t>
                      </a:r>
                      <a:r>
                        <a:rPr lang="en-US" dirty="0">
                          <a:solidFill>
                            <a:srgbClr val="000000"/>
                          </a:solidFill>
                          <a:effectLst/>
                          <a:latin typeface="inherit"/>
                        </a:rPr>
                        <a:t>, 0, </a:t>
                      </a:r>
                      <a:r>
                        <a:rPr lang="en-US" dirty="0">
                          <a:solidFill>
                            <a:srgbClr val="00B050"/>
                          </a:solidFill>
                          <a:effectLst/>
                          <a:latin typeface="inherit"/>
                        </a:rPr>
                        <a:t>1</a:t>
                      </a:r>
                      <a:r>
                        <a:rPr lang="en-US" dirty="0">
                          <a:solidFill>
                            <a:srgbClr val="000000"/>
                          </a:solidFill>
                          <a:effectLst/>
                          <a:latin typeface="inherit"/>
                        </a:rPr>
                        <a:t>, 0, 0, </a:t>
                      </a:r>
                      <a:r>
                        <a:rPr lang="en-US" dirty="0">
                          <a:solidFill>
                            <a:srgbClr val="00B050"/>
                          </a:solidFill>
                          <a:effectLst/>
                          <a:latin typeface="inherit"/>
                        </a:rPr>
                        <a:t>1, 1</a:t>
                      </a:r>
                      <a:r>
                        <a:rPr lang="en-US" dirty="0">
                          <a:solidFill>
                            <a:srgbClr val="000000"/>
                          </a:solidFill>
                          <a:effectLst/>
                          <a:latin typeface="inherit"/>
                        </a:rPr>
                        <a:t>, 0]</a:t>
                      </a:r>
                    </a:p>
                    <a:p>
                      <a:pPr algn="l" fontAlgn="base"/>
                      <a:r>
                        <a:rPr lang="en-US" dirty="0">
                          <a:solidFill>
                            <a:srgbClr val="000000"/>
                          </a:solidFill>
                          <a:effectLst/>
                          <a:latin typeface="inherit"/>
                        </a:rPr>
                        <a:t>"it was the age of foolishness"  = [</a:t>
                      </a:r>
                      <a:r>
                        <a:rPr lang="en-US" dirty="0">
                          <a:solidFill>
                            <a:srgbClr val="00B050"/>
                          </a:solidFill>
                          <a:effectLst/>
                          <a:latin typeface="inherit"/>
                        </a:rPr>
                        <a:t>1, 1, 1</a:t>
                      </a:r>
                      <a:r>
                        <a:rPr lang="en-US" dirty="0">
                          <a:solidFill>
                            <a:srgbClr val="000000"/>
                          </a:solidFill>
                          <a:effectLst/>
                          <a:latin typeface="inherit"/>
                        </a:rPr>
                        <a:t>, 0, </a:t>
                      </a:r>
                      <a:r>
                        <a:rPr lang="en-US" dirty="0">
                          <a:solidFill>
                            <a:srgbClr val="00B050"/>
                          </a:solidFill>
                          <a:effectLst/>
                          <a:latin typeface="inherit"/>
                        </a:rPr>
                        <a:t>1,</a:t>
                      </a:r>
                      <a:r>
                        <a:rPr lang="en-US" dirty="0">
                          <a:solidFill>
                            <a:srgbClr val="000000"/>
                          </a:solidFill>
                          <a:effectLst/>
                          <a:latin typeface="inherit"/>
                        </a:rPr>
                        <a:t> 0, 0, </a:t>
                      </a:r>
                      <a:r>
                        <a:rPr lang="en-US" dirty="0">
                          <a:solidFill>
                            <a:srgbClr val="00B050"/>
                          </a:solidFill>
                          <a:effectLst/>
                          <a:latin typeface="inherit"/>
                        </a:rPr>
                        <a:t>1</a:t>
                      </a:r>
                      <a:r>
                        <a:rPr lang="en-US" dirty="0">
                          <a:solidFill>
                            <a:srgbClr val="000000"/>
                          </a:solidFill>
                          <a:effectLst/>
                          <a:latin typeface="inherit"/>
                        </a:rPr>
                        <a:t>, 0, </a:t>
                      </a:r>
                      <a:r>
                        <a:rPr lang="en-US" dirty="0">
                          <a:solidFill>
                            <a:srgbClr val="00B050"/>
                          </a:solidFill>
                          <a:effectLst/>
                          <a:latin typeface="inherit"/>
                        </a:rPr>
                        <a:t>1</a:t>
                      </a:r>
                      <a:r>
                        <a:rPr lang="en-US" dirty="0">
                          <a:solidFill>
                            <a:srgbClr val="000000"/>
                          </a:solidFill>
                          <a:effectLst/>
                          <a:latin typeface="inherit"/>
                        </a:rPr>
                        <a:t>]</a:t>
                      </a:r>
                    </a:p>
                  </a:txBody>
                  <a:tcPr>
                    <a:lnL>
                      <a:noFill/>
                    </a:lnL>
                    <a:lnR>
                      <a:noFill/>
                    </a:lnR>
                    <a:lnT>
                      <a:noFill/>
                    </a:lnT>
                    <a:lnB>
                      <a:noFill/>
                    </a:lnB>
                    <a:solidFill>
                      <a:srgbClr val="FDFDFD"/>
                    </a:solidFill>
                  </a:tcPr>
                </a:tc>
                <a:extLst>
                  <a:ext uri="{0D108BD9-81ED-4DB2-BD59-A6C34878D82A}">
                    <a16:rowId xmlns:a16="http://schemas.microsoft.com/office/drawing/2014/main" val="117051265"/>
                  </a:ext>
                </a:extLst>
              </a:tr>
            </a:tbl>
          </a:graphicData>
        </a:graphic>
      </p:graphicFrame>
      <p:sp>
        <p:nvSpPr>
          <p:cNvPr id="8" name="Callout: Line with Border and Accent Bar 7">
            <a:extLst>
              <a:ext uri="{FF2B5EF4-FFF2-40B4-BE49-F238E27FC236}">
                <a16:creationId xmlns:a16="http://schemas.microsoft.com/office/drawing/2014/main" id="{0497119F-AD63-4477-A23E-66E3B0E89A5C}"/>
              </a:ext>
            </a:extLst>
          </p:cNvPr>
          <p:cNvSpPr/>
          <p:nvPr/>
        </p:nvSpPr>
        <p:spPr>
          <a:xfrm>
            <a:off x="5095701" y="3624072"/>
            <a:ext cx="3956090" cy="1077391"/>
          </a:xfrm>
          <a:prstGeom prst="accentBorderCallout1">
            <a:avLst>
              <a:gd name="adj1" fmla="val 5634"/>
              <a:gd name="adj2" fmla="val -3290"/>
              <a:gd name="adj3" fmla="val 5619"/>
              <a:gd name="adj4" fmla="val -37127"/>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200" dirty="0"/>
              <a:t>New documents may contain new words outside of the vocabulary, can still be encoded, </a:t>
            </a:r>
          </a:p>
          <a:p>
            <a:pPr marL="171450" indent="-171450">
              <a:buFont typeface="Arial" panose="020B0604020202020204" pitchFamily="34" charset="0"/>
              <a:buChar char="•"/>
            </a:pPr>
            <a:r>
              <a:rPr lang="en-US" sz="1200" dirty="0"/>
              <a:t>only the occurrence of known words are scored and unknown words are ignored. </a:t>
            </a:r>
          </a:p>
          <a:p>
            <a:pPr marL="171450" indent="-171450">
              <a:buFont typeface="Arial" panose="020B0604020202020204" pitchFamily="34" charset="0"/>
              <a:buChar char="•"/>
            </a:pPr>
            <a:r>
              <a:rPr lang="en-US" sz="1200" dirty="0">
                <a:highlight>
                  <a:srgbClr val="FFFF00"/>
                </a:highlight>
              </a:rPr>
              <a:t>Can scale to large </a:t>
            </a:r>
            <a:r>
              <a:rPr lang="en-US" sz="1200" dirty="0"/>
              <a:t>vocabularies and larger documents</a:t>
            </a:r>
          </a:p>
        </p:txBody>
      </p:sp>
    </p:spTree>
    <p:extLst>
      <p:ext uri="{BB962C8B-B14F-4D97-AF65-F5344CB8AC3E}">
        <p14:creationId xmlns:p14="http://schemas.microsoft.com/office/powerpoint/2010/main" val="409646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6E43-DE62-4B85-BF1F-C0094B8AF462}"/>
              </a:ext>
            </a:extLst>
          </p:cNvPr>
          <p:cNvSpPr>
            <a:spLocks noGrp="1"/>
          </p:cNvSpPr>
          <p:nvPr>
            <p:ph type="title"/>
          </p:nvPr>
        </p:nvSpPr>
        <p:spPr/>
        <p:txBody>
          <a:bodyPr/>
          <a:lstStyle/>
          <a:p>
            <a:r>
              <a:rPr lang="en-US" dirty="0"/>
              <a:t>Managing the vocabulary</a:t>
            </a:r>
          </a:p>
        </p:txBody>
      </p:sp>
      <p:sp>
        <p:nvSpPr>
          <p:cNvPr id="3" name="Content Placeholder 2">
            <a:extLst>
              <a:ext uri="{FF2B5EF4-FFF2-40B4-BE49-F238E27FC236}">
                <a16:creationId xmlns:a16="http://schemas.microsoft.com/office/drawing/2014/main" id="{60CB3537-E3E2-4833-97A8-912FDED224BF}"/>
              </a:ext>
            </a:extLst>
          </p:cNvPr>
          <p:cNvSpPr>
            <a:spLocks noGrp="1"/>
          </p:cNvSpPr>
          <p:nvPr>
            <p:ph idx="1"/>
          </p:nvPr>
        </p:nvSpPr>
        <p:spPr/>
        <p:txBody>
          <a:bodyPr>
            <a:normAutofit/>
          </a:bodyPr>
          <a:lstStyle/>
          <a:p>
            <a:r>
              <a:rPr lang="en-US" sz="1600" dirty="0"/>
              <a:t>Vocabulary size increases, so does the </a:t>
            </a:r>
            <a:r>
              <a:rPr lang="en-US" sz="1600" dirty="0">
                <a:solidFill>
                  <a:srgbClr val="0070C0"/>
                </a:solidFill>
              </a:rPr>
              <a:t>vector</a:t>
            </a:r>
            <a:r>
              <a:rPr lang="en-US" sz="1600" dirty="0"/>
              <a:t> representation of documents.</a:t>
            </a:r>
          </a:p>
          <a:p>
            <a:endParaRPr lang="en-US" sz="1600" dirty="0"/>
          </a:p>
          <a:p>
            <a:r>
              <a:rPr lang="en-US" sz="1600" dirty="0"/>
              <a:t>Each document may contain very few of the known words in the vocabulary.</a:t>
            </a:r>
          </a:p>
          <a:p>
            <a:pPr lvl="1"/>
            <a:r>
              <a:rPr lang="en-US" sz="1450" dirty="0"/>
              <a:t>Results in a vector with </a:t>
            </a:r>
            <a:r>
              <a:rPr lang="en-US" sz="1450" dirty="0">
                <a:highlight>
                  <a:srgbClr val="FFFF00"/>
                </a:highlight>
              </a:rPr>
              <a:t>lots of zero </a:t>
            </a:r>
            <a:r>
              <a:rPr lang="en-US" sz="1450" dirty="0"/>
              <a:t>scores, called a </a:t>
            </a:r>
            <a:r>
              <a:rPr lang="en-US" sz="1450" dirty="0">
                <a:solidFill>
                  <a:srgbClr val="0070C0"/>
                </a:solidFill>
              </a:rPr>
              <a:t>sparse</a:t>
            </a:r>
            <a:r>
              <a:rPr lang="en-US" sz="1450" dirty="0"/>
              <a:t> vector or sparse representation.</a:t>
            </a:r>
          </a:p>
          <a:p>
            <a:pPr lvl="1"/>
            <a:endParaRPr lang="en-US" sz="1450" dirty="0"/>
          </a:p>
          <a:p>
            <a:r>
              <a:rPr lang="en-US" sz="1600" dirty="0"/>
              <a:t>Text cleaning techniques must be put in place before the </a:t>
            </a:r>
            <a:r>
              <a:rPr lang="en-US" sz="1600" dirty="0">
                <a:solidFill>
                  <a:srgbClr val="0070C0"/>
                </a:solidFill>
              </a:rPr>
              <a:t>vocabulary</a:t>
            </a:r>
            <a:r>
              <a:rPr lang="en-US" sz="1600" dirty="0"/>
              <a:t> creation</a:t>
            </a:r>
          </a:p>
          <a:p>
            <a:endParaRPr lang="en-US" sz="1600" dirty="0"/>
          </a:p>
        </p:txBody>
      </p:sp>
      <p:sp>
        <p:nvSpPr>
          <p:cNvPr id="4" name="Date Placeholder 3">
            <a:extLst>
              <a:ext uri="{FF2B5EF4-FFF2-40B4-BE49-F238E27FC236}">
                <a16:creationId xmlns:a16="http://schemas.microsoft.com/office/drawing/2014/main" id="{6AE6EF6C-5D35-4366-971F-73FCB72A6973}"/>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6B3A2DF8-142B-499B-951A-FFF115D533D0}"/>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Tree>
    <p:extLst>
      <p:ext uri="{BB962C8B-B14F-4D97-AF65-F5344CB8AC3E}">
        <p14:creationId xmlns:p14="http://schemas.microsoft.com/office/powerpoint/2010/main" val="229846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84DA-5567-496D-8CF0-FF9D77C91107}"/>
              </a:ext>
            </a:extLst>
          </p:cNvPr>
          <p:cNvSpPr>
            <a:spLocks noGrp="1"/>
          </p:cNvSpPr>
          <p:nvPr>
            <p:ph type="title"/>
          </p:nvPr>
        </p:nvSpPr>
        <p:spPr/>
        <p:txBody>
          <a:bodyPr/>
          <a:lstStyle/>
          <a:p>
            <a:r>
              <a:rPr lang="en-US" dirty="0"/>
              <a:t>N-grams</a:t>
            </a:r>
          </a:p>
        </p:txBody>
      </p:sp>
      <p:sp>
        <p:nvSpPr>
          <p:cNvPr id="3" name="Content Placeholder 2">
            <a:extLst>
              <a:ext uri="{FF2B5EF4-FFF2-40B4-BE49-F238E27FC236}">
                <a16:creationId xmlns:a16="http://schemas.microsoft.com/office/drawing/2014/main" id="{809E2329-FA1C-4A53-8346-9AEC064C4122}"/>
              </a:ext>
            </a:extLst>
          </p:cNvPr>
          <p:cNvSpPr>
            <a:spLocks noGrp="1"/>
          </p:cNvSpPr>
          <p:nvPr>
            <p:ph idx="1"/>
          </p:nvPr>
        </p:nvSpPr>
        <p:spPr/>
        <p:txBody>
          <a:bodyPr>
            <a:normAutofit/>
          </a:bodyPr>
          <a:lstStyle/>
          <a:p>
            <a:r>
              <a:rPr lang="en-US" sz="1600" dirty="0"/>
              <a:t>Vocabulary of </a:t>
            </a:r>
            <a:r>
              <a:rPr lang="en-US" sz="1600" dirty="0">
                <a:highlight>
                  <a:srgbClr val="FFFF00"/>
                </a:highlight>
              </a:rPr>
              <a:t>grouped</a:t>
            </a:r>
            <a:r>
              <a:rPr lang="en-US" sz="1600" dirty="0"/>
              <a:t> words</a:t>
            </a:r>
          </a:p>
          <a:p>
            <a:r>
              <a:rPr lang="en-US" sz="1600" dirty="0"/>
              <a:t>each word or token is called a “</a:t>
            </a:r>
            <a:r>
              <a:rPr lang="en-US" sz="1600" dirty="0">
                <a:highlight>
                  <a:srgbClr val="FFFF00"/>
                </a:highlight>
              </a:rPr>
              <a:t>gram</a:t>
            </a:r>
            <a:r>
              <a:rPr lang="en-US" sz="1600" dirty="0"/>
              <a:t>”</a:t>
            </a:r>
          </a:p>
          <a:p>
            <a:r>
              <a:rPr lang="en-US" sz="1600" dirty="0"/>
              <a:t>allows the bag-of-words to capture a little bit </a:t>
            </a:r>
            <a:r>
              <a:rPr lang="en-US" sz="1600" dirty="0">
                <a:highlight>
                  <a:srgbClr val="FFFF00"/>
                </a:highlight>
              </a:rPr>
              <a:t>more meaning </a:t>
            </a:r>
            <a:r>
              <a:rPr lang="en-US" sz="1600" dirty="0"/>
              <a:t>from the document.</a:t>
            </a:r>
          </a:p>
          <a:p>
            <a:r>
              <a:rPr lang="en-US" sz="1600" dirty="0">
                <a:solidFill>
                  <a:srgbClr val="0070C0"/>
                </a:solidFill>
              </a:rPr>
              <a:t>N-gram</a:t>
            </a:r>
            <a:r>
              <a:rPr lang="en-US" sz="1600" dirty="0"/>
              <a:t> is an N-token sequence of words: </a:t>
            </a:r>
          </a:p>
          <a:p>
            <a:pPr lvl="1">
              <a:spcBef>
                <a:spcPts val="0"/>
              </a:spcBef>
            </a:pPr>
            <a:r>
              <a:rPr lang="en-US" sz="1450" dirty="0"/>
              <a:t>a 2-gram (more commonly called a bigram) is a two-word sequence of words like “please turn”, “turn your”, or “your homework”, </a:t>
            </a:r>
          </a:p>
          <a:p>
            <a:pPr lvl="1">
              <a:spcBef>
                <a:spcPts val="0"/>
              </a:spcBef>
            </a:pPr>
            <a:r>
              <a:rPr lang="en-US" sz="1450" dirty="0"/>
              <a:t>a 3-gram (more commonly called a trigram) is a three-word sequence of words like “please turn your”, or “turn your homework</a:t>
            </a:r>
          </a:p>
          <a:p>
            <a:r>
              <a:rPr lang="en-US" sz="1600" dirty="0"/>
              <a:t>E.g., the </a:t>
            </a:r>
            <a:r>
              <a:rPr lang="en-US" sz="1600" dirty="0">
                <a:solidFill>
                  <a:srgbClr val="0070C0"/>
                </a:solidFill>
              </a:rPr>
              <a:t>bigrams</a:t>
            </a:r>
            <a:r>
              <a:rPr lang="en-US" sz="1600" dirty="0"/>
              <a:t> in : “It was the best of times” are as follows:</a:t>
            </a:r>
          </a:p>
          <a:p>
            <a:pPr lvl="1">
              <a:spcBef>
                <a:spcPts val="0"/>
              </a:spcBef>
            </a:pPr>
            <a:r>
              <a:rPr lang="en-US" sz="1450" dirty="0"/>
              <a:t>“it was”</a:t>
            </a:r>
          </a:p>
          <a:p>
            <a:pPr lvl="1">
              <a:spcBef>
                <a:spcPts val="0"/>
              </a:spcBef>
            </a:pPr>
            <a:r>
              <a:rPr lang="en-US" sz="1450" dirty="0"/>
              <a:t>“was the”</a:t>
            </a:r>
          </a:p>
          <a:p>
            <a:pPr lvl="1">
              <a:spcBef>
                <a:spcPts val="0"/>
              </a:spcBef>
            </a:pPr>
            <a:r>
              <a:rPr lang="en-US" sz="1450" dirty="0"/>
              <a:t>“the best”</a:t>
            </a:r>
          </a:p>
          <a:p>
            <a:pPr lvl="1">
              <a:spcBef>
                <a:spcPts val="0"/>
              </a:spcBef>
            </a:pPr>
            <a:r>
              <a:rPr lang="en-US" sz="1450" dirty="0"/>
              <a:t>“best of”</a:t>
            </a:r>
          </a:p>
          <a:p>
            <a:pPr lvl="1">
              <a:spcBef>
                <a:spcPts val="0"/>
              </a:spcBef>
            </a:pPr>
            <a:r>
              <a:rPr lang="en-US" sz="1450" dirty="0"/>
              <a:t>“of times”</a:t>
            </a:r>
          </a:p>
          <a:p>
            <a:pPr lvl="1"/>
            <a:endParaRPr lang="en-US" sz="1450" dirty="0"/>
          </a:p>
        </p:txBody>
      </p:sp>
      <p:sp>
        <p:nvSpPr>
          <p:cNvPr id="4" name="Date Placeholder 3">
            <a:extLst>
              <a:ext uri="{FF2B5EF4-FFF2-40B4-BE49-F238E27FC236}">
                <a16:creationId xmlns:a16="http://schemas.microsoft.com/office/drawing/2014/main" id="{9AEF3389-B212-4805-87D0-CC533D154E07}"/>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D8DC821C-9220-495C-9540-A768E3BA54C3}"/>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p:sp>
        <p:nvSpPr>
          <p:cNvPr id="6" name="Callout: Line with Border and Accent Bar 5">
            <a:extLst>
              <a:ext uri="{FF2B5EF4-FFF2-40B4-BE49-F238E27FC236}">
                <a16:creationId xmlns:a16="http://schemas.microsoft.com/office/drawing/2014/main" id="{1B7B41E4-9DE8-4B0D-A0FD-F7E10E7DB3EE}"/>
              </a:ext>
            </a:extLst>
          </p:cNvPr>
          <p:cNvSpPr/>
          <p:nvPr/>
        </p:nvSpPr>
        <p:spPr>
          <a:xfrm>
            <a:off x="4664208" y="3742124"/>
            <a:ext cx="4341479" cy="430306"/>
          </a:xfrm>
          <a:prstGeom prst="accentBorderCallout1">
            <a:avLst>
              <a:gd name="adj1" fmla="val 18750"/>
              <a:gd name="adj2" fmla="val -8333"/>
              <a:gd name="adj3" fmla="val 20279"/>
              <a:gd name="adj4" fmla="val -36917"/>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a:t>Often a simple </a:t>
            </a:r>
            <a:r>
              <a:rPr lang="en-US" sz="1200" dirty="0">
                <a:solidFill>
                  <a:srgbClr val="0070C0"/>
                </a:solidFill>
              </a:rPr>
              <a:t>bigram</a:t>
            </a:r>
            <a:r>
              <a:rPr lang="en-US" sz="1200" dirty="0"/>
              <a:t> approach is </a:t>
            </a:r>
            <a:r>
              <a:rPr lang="en-US" sz="1200" dirty="0">
                <a:highlight>
                  <a:srgbClr val="FFFF00"/>
                </a:highlight>
              </a:rPr>
              <a:t>better</a:t>
            </a:r>
            <a:r>
              <a:rPr lang="en-US" sz="1200" dirty="0"/>
              <a:t> than a 1-gram bag-of-words model for tasks like documentation classification.</a:t>
            </a:r>
          </a:p>
        </p:txBody>
      </p:sp>
    </p:spTree>
    <p:extLst>
      <p:ext uri="{BB962C8B-B14F-4D97-AF65-F5344CB8AC3E}">
        <p14:creationId xmlns:p14="http://schemas.microsoft.com/office/powerpoint/2010/main" val="101080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0E0E-14C2-4ECC-BDDE-4ECB7770769F}"/>
              </a:ext>
            </a:extLst>
          </p:cNvPr>
          <p:cNvSpPr>
            <a:spLocks noGrp="1"/>
          </p:cNvSpPr>
          <p:nvPr>
            <p:ph type="title"/>
          </p:nvPr>
        </p:nvSpPr>
        <p:spPr/>
        <p:txBody>
          <a:bodyPr/>
          <a:lstStyle/>
          <a:p>
            <a:r>
              <a:rPr lang="en-US" dirty="0"/>
              <a:t>Scoring tokens</a:t>
            </a:r>
          </a:p>
        </p:txBody>
      </p:sp>
      <p:sp>
        <p:nvSpPr>
          <p:cNvPr id="3" name="Content Placeholder 2">
            <a:extLst>
              <a:ext uri="{FF2B5EF4-FFF2-40B4-BE49-F238E27FC236}">
                <a16:creationId xmlns:a16="http://schemas.microsoft.com/office/drawing/2014/main" id="{81B2D5C4-D2AE-4041-8AD5-A09E970FD528}"/>
              </a:ext>
            </a:extLst>
          </p:cNvPr>
          <p:cNvSpPr>
            <a:spLocks noGrp="1"/>
          </p:cNvSpPr>
          <p:nvPr>
            <p:ph idx="1"/>
          </p:nvPr>
        </p:nvSpPr>
        <p:spPr/>
        <p:txBody>
          <a:bodyPr>
            <a:normAutofit/>
          </a:bodyPr>
          <a:lstStyle/>
          <a:p>
            <a:r>
              <a:rPr lang="en-US" sz="1600" dirty="0">
                <a:solidFill>
                  <a:srgbClr val="0070C0"/>
                </a:solidFill>
              </a:rPr>
              <a:t>Binary scoring -</a:t>
            </a:r>
            <a:r>
              <a:rPr lang="en-US" sz="1600" dirty="0"/>
              <a:t> the presence or absence of words. (0 or 1)</a:t>
            </a:r>
          </a:p>
          <a:p>
            <a:endParaRPr lang="en-US" sz="1600" dirty="0"/>
          </a:p>
          <a:p>
            <a:r>
              <a:rPr lang="en-US" sz="1600" dirty="0">
                <a:solidFill>
                  <a:srgbClr val="0070C0"/>
                </a:solidFill>
              </a:rPr>
              <a:t>Counts 	-</a:t>
            </a:r>
            <a:r>
              <a:rPr lang="en-US" sz="1600" dirty="0"/>
              <a:t> Count the number of times each word appears in a document.</a:t>
            </a:r>
          </a:p>
          <a:p>
            <a:endParaRPr lang="en-US" sz="1600" dirty="0"/>
          </a:p>
          <a:p>
            <a:r>
              <a:rPr lang="en-US" sz="1600" dirty="0">
                <a:solidFill>
                  <a:srgbClr val="0070C0"/>
                </a:solidFill>
              </a:rPr>
              <a:t>Frequencies</a:t>
            </a:r>
            <a:r>
              <a:rPr lang="en-US" sz="1600" dirty="0"/>
              <a:t> 	- Calculate the frequency that each word appears in a document out of all the words in the 		  document.</a:t>
            </a:r>
          </a:p>
          <a:p>
            <a:endParaRPr lang="en-US" sz="1600" dirty="0"/>
          </a:p>
          <a:p>
            <a:r>
              <a:rPr lang="en-US" sz="1600" dirty="0">
                <a:solidFill>
                  <a:srgbClr val="0070C0"/>
                </a:solidFill>
              </a:rPr>
              <a:t>TF-IDF</a:t>
            </a:r>
          </a:p>
        </p:txBody>
      </p:sp>
      <p:sp>
        <p:nvSpPr>
          <p:cNvPr id="4" name="Date Placeholder 3">
            <a:extLst>
              <a:ext uri="{FF2B5EF4-FFF2-40B4-BE49-F238E27FC236}">
                <a16:creationId xmlns:a16="http://schemas.microsoft.com/office/drawing/2014/main" id="{F2BE5B9F-BE65-4AD8-B25F-1BBCA15C9156}"/>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C9F8F085-7AD4-4B6E-A320-FE9FFEAE2465}"/>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Tree>
    <p:extLst>
      <p:ext uri="{BB962C8B-B14F-4D97-AF65-F5344CB8AC3E}">
        <p14:creationId xmlns:p14="http://schemas.microsoft.com/office/powerpoint/2010/main" val="336069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59BA-5F42-443A-8B1A-DD71150E7DD1}"/>
              </a:ext>
            </a:extLst>
          </p:cNvPr>
          <p:cNvSpPr>
            <a:spLocks noGrp="1"/>
          </p:cNvSpPr>
          <p:nvPr>
            <p:ph type="title"/>
          </p:nvPr>
        </p:nvSpPr>
        <p:spPr/>
        <p:txBody>
          <a:bodyPr/>
          <a:lstStyle/>
          <a:p>
            <a:r>
              <a:rPr lang="en-US" dirty="0"/>
              <a:t>TF-IDF</a:t>
            </a:r>
          </a:p>
        </p:txBody>
      </p:sp>
      <p:sp>
        <p:nvSpPr>
          <p:cNvPr id="3" name="Content Placeholder 2">
            <a:extLst>
              <a:ext uri="{FF2B5EF4-FFF2-40B4-BE49-F238E27FC236}">
                <a16:creationId xmlns:a16="http://schemas.microsoft.com/office/drawing/2014/main" id="{8AF8C84D-A295-402A-8567-94EF71299DBB}"/>
              </a:ext>
            </a:extLst>
          </p:cNvPr>
          <p:cNvSpPr>
            <a:spLocks noGrp="1"/>
          </p:cNvSpPr>
          <p:nvPr>
            <p:ph idx="1"/>
          </p:nvPr>
        </p:nvSpPr>
        <p:spPr/>
        <p:txBody>
          <a:bodyPr>
            <a:normAutofit/>
          </a:bodyPr>
          <a:lstStyle/>
          <a:p>
            <a:r>
              <a:rPr lang="en-US" sz="1600" dirty="0"/>
              <a:t>High frequency words </a:t>
            </a:r>
            <a:r>
              <a:rPr lang="en-US" sz="1600" dirty="0">
                <a:highlight>
                  <a:srgbClr val="FFFF00"/>
                </a:highlight>
              </a:rPr>
              <a:t>vs</a:t>
            </a:r>
            <a:r>
              <a:rPr lang="en-US" sz="1600" dirty="0"/>
              <a:t> the rarer domain specific words</a:t>
            </a:r>
          </a:p>
          <a:p>
            <a:pPr lvl="1"/>
            <a:r>
              <a:rPr lang="en-US" sz="1600" dirty="0"/>
              <a:t>A problem with scoring word frequency is that highly frequent words start to dominate in the document (e.g. larger score), but may not contain as much “informational content” to the model as rarer but perhaps domain specific words.</a:t>
            </a:r>
          </a:p>
          <a:p>
            <a:pPr lvl="1"/>
            <a:endParaRPr lang="en-US" sz="1600" dirty="0"/>
          </a:p>
          <a:p>
            <a:r>
              <a:rPr lang="en-US" sz="1600" b="1" dirty="0"/>
              <a:t>Solution</a:t>
            </a:r>
          </a:p>
          <a:p>
            <a:pPr lvl="1"/>
            <a:r>
              <a:rPr lang="en-US" sz="1600" dirty="0"/>
              <a:t>a statistical measure used to evaluate how </a:t>
            </a:r>
            <a:r>
              <a:rPr lang="en-US" sz="1600" dirty="0">
                <a:highlight>
                  <a:srgbClr val="FFFF00"/>
                </a:highlight>
              </a:rPr>
              <a:t>important a word </a:t>
            </a:r>
            <a:r>
              <a:rPr lang="en-US" sz="1600" dirty="0"/>
              <a:t>is to a document in a collection or corpus</a:t>
            </a:r>
          </a:p>
          <a:p>
            <a:pPr lvl="1"/>
            <a:r>
              <a:rPr lang="en-US" sz="1600" dirty="0"/>
              <a:t>rescale the frequency of words by how often they appear in all documents, so that the scores for frequent words like “the” that are also </a:t>
            </a:r>
            <a:r>
              <a:rPr lang="en-US" sz="1600" dirty="0">
                <a:highlight>
                  <a:srgbClr val="FFFF00"/>
                </a:highlight>
              </a:rPr>
              <a:t>frequent across all documents are penalized</a:t>
            </a:r>
            <a:r>
              <a:rPr lang="en-US" sz="1600" dirty="0"/>
              <a:t>.</a:t>
            </a:r>
          </a:p>
          <a:p>
            <a:pPr lvl="1"/>
            <a:r>
              <a:rPr lang="en-US" sz="1600" dirty="0"/>
              <a:t>Called </a:t>
            </a:r>
            <a:r>
              <a:rPr lang="en-US" sz="1600" dirty="0">
                <a:solidFill>
                  <a:srgbClr val="0070C0"/>
                </a:solidFill>
              </a:rPr>
              <a:t>Term Frequency – Inverse Document Frequency</a:t>
            </a:r>
            <a:r>
              <a:rPr lang="en-US" sz="1600" dirty="0"/>
              <a:t>, or </a:t>
            </a:r>
            <a:r>
              <a:rPr lang="en-US" sz="1600" dirty="0">
                <a:solidFill>
                  <a:srgbClr val="0070C0"/>
                </a:solidFill>
              </a:rPr>
              <a:t>TF-IDF</a:t>
            </a:r>
            <a:r>
              <a:rPr lang="en-US" sz="1600" dirty="0"/>
              <a:t> </a:t>
            </a:r>
          </a:p>
        </p:txBody>
      </p:sp>
      <p:sp>
        <p:nvSpPr>
          <p:cNvPr id="4" name="Date Placeholder 3">
            <a:extLst>
              <a:ext uri="{FF2B5EF4-FFF2-40B4-BE49-F238E27FC236}">
                <a16:creationId xmlns:a16="http://schemas.microsoft.com/office/drawing/2014/main" id="{83485DA3-67F8-4A38-B69C-270744B61CC2}"/>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B6324107-8B09-44BC-99F5-5DCC11CCDFEC}"/>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spTree>
    <p:extLst>
      <p:ext uri="{BB962C8B-B14F-4D97-AF65-F5344CB8AC3E}">
        <p14:creationId xmlns:p14="http://schemas.microsoft.com/office/powerpoint/2010/main" val="38092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8ED1-B0EF-403B-A1A6-A2897EFCA8C5}"/>
              </a:ext>
            </a:extLst>
          </p:cNvPr>
          <p:cNvSpPr>
            <a:spLocks noGrp="1"/>
          </p:cNvSpPr>
          <p:nvPr>
            <p:ph type="title"/>
          </p:nvPr>
        </p:nvSpPr>
        <p:spPr/>
        <p:txBody>
          <a:bodyPr/>
          <a:lstStyle/>
          <a:p>
            <a:r>
              <a:rPr lang="en-US" dirty="0"/>
              <a:t>Tf-idf</a:t>
            </a:r>
          </a:p>
        </p:txBody>
      </p:sp>
      <p:sp>
        <p:nvSpPr>
          <p:cNvPr id="3" name="Content Placeholder 2">
            <a:extLst>
              <a:ext uri="{FF2B5EF4-FFF2-40B4-BE49-F238E27FC236}">
                <a16:creationId xmlns:a16="http://schemas.microsoft.com/office/drawing/2014/main" id="{8C866DFB-6112-42DC-881C-EB0B4A229CBB}"/>
              </a:ext>
            </a:extLst>
          </p:cNvPr>
          <p:cNvSpPr>
            <a:spLocks noGrp="1"/>
          </p:cNvSpPr>
          <p:nvPr>
            <p:ph idx="1"/>
          </p:nvPr>
        </p:nvSpPr>
        <p:spPr/>
        <p:txBody>
          <a:bodyPr>
            <a:normAutofit/>
          </a:bodyPr>
          <a:lstStyle/>
          <a:p>
            <a:r>
              <a:rPr lang="en-US" sz="1600" dirty="0">
                <a:solidFill>
                  <a:schemeClr val="tx1"/>
                </a:solidFill>
              </a:rPr>
              <a:t>Each word has its respective </a:t>
            </a:r>
            <a:r>
              <a:rPr lang="en-US" sz="1600" dirty="0">
                <a:solidFill>
                  <a:srgbClr val="0070C0"/>
                </a:solidFill>
              </a:rPr>
              <a:t>TF</a:t>
            </a:r>
            <a:r>
              <a:rPr lang="en-US" sz="1600" dirty="0">
                <a:solidFill>
                  <a:schemeClr val="tx1"/>
                </a:solidFill>
              </a:rPr>
              <a:t> and </a:t>
            </a:r>
            <a:r>
              <a:rPr lang="en-US" sz="1600" dirty="0">
                <a:solidFill>
                  <a:srgbClr val="0070C0"/>
                </a:solidFill>
              </a:rPr>
              <a:t>IDF</a:t>
            </a:r>
            <a:r>
              <a:rPr lang="en-US" sz="1600" dirty="0">
                <a:solidFill>
                  <a:schemeClr val="tx1"/>
                </a:solidFill>
              </a:rPr>
              <a:t> score. </a:t>
            </a:r>
          </a:p>
          <a:p>
            <a:r>
              <a:rPr lang="en-US" sz="1600" dirty="0">
                <a:solidFill>
                  <a:srgbClr val="0070C0"/>
                </a:solidFill>
              </a:rPr>
              <a:t>Term Frequency (TF) </a:t>
            </a:r>
            <a:r>
              <a:rPr lang="en-US" sz="1600" dirty="0"/>
              <a:t>: is a scoring of the frequency of the word in the current document.</a:t>
            </a:r>
          </a:p>
          <a:p>
            <a:r>
              <a:rPr lang="en-US" sz="1600" dirty="0">
                <a:solidFill>
                  <a:srgbClr val="0070C0"/>
                </a:solidFill>
              </a:rPr>
              <a:t>Inverse Document Frequency (IDF) </a:t>
            </a:r>
            <a:r>
              <a:rPr lang="en-US" sz="1600" dirty="0"/>
              <a:t>: is a scoring of how rare the word is across documents.</a:t>
            </a:r>
          </a:p>
          <a:p>
            <a:r>
              <a:rPr lang="en-US" sz="1600" dirty="0"/>
              <a:t>The product of the </a:t>
            </a:r>
            <a:r>
              <a:rPr lang="en-US" sz="1600" dirty="0">
                <a:solidFill>
                  <a:srgbClr val="0070C0"/>
                </a:solidFill>
              </a:rPr>
              <a:t>TF</a:t>
            </a:r>
            <a:r>
              <a:rPr lang="en-US" sz="1600" dirty="0"/>
              <a:t> and </a:t>
            </a:r>
            <a:r>
              <a:rPr lang="en-US" sz="1600" dirty="0">
                <a:solidFill>
                  <a:srgbClr val="0070C0"/>
                </a:solidFill>
              </a:rPr>
              <a:t>IDF</a:t>
            </a:r>
            <a:r>
              <a:rPr lang="en-US" sz="1600" dirty="0"/>
              <a:t> scores of a term is called the </a:t>
            </a:r>
            <a:r>
              <a:rPr lang="en-US" sz="1600" dirty="0">
                <a:solidFill>
                  <a:srgbClr val="0070C0"/>
                </a:solidFill>
              </a:rPr>
              <a:t>TF-IDF</a:t>
            </a:r>
            <a:r>
              <a:rPr lang="en-US" sz="1600" dirty="0"/>
              <a:t> score of that word.</a:t>
            </a:r>
          </a:p>
          <a:p>
            <a:endParaRPr lang="en-US" sz="1600" dirty="0"/>
          </a:p>
          <a:p>
            <a:r>
              <a:rPr lang="en-US" sz="1600" dirty="0"/>
              <a:t>The scores have the effect of highlighting words that are distinct (contain useful information) in a given document.</a:t>
            </a:r>
          </a:p>
          <a:p>
            <a:r>
              <a:rPr lang="en-US" sz="1600" dirty="0"/>
              <a:t>Thus the </a:t>
            </a:r>
            <a:r>
              <a:rPr lang="en-US" sz="1600" dirty="0" err="1">
                <a:solidFill>
                  <a:srgbClr val="0070C0"/>
                </a:solidFill>
              </a:rPr>
              <a:t>idf</a:t>
            </a:r>
            <a:r>
              <a:rPr lang="en-US" sz="1600" dirty="0"/>
              <a:t> of a </a:t>
            </a:r>
            <a:r>
              <a:rPr lang="en-US" sz="1600" u="sng" dirty="0">
                <a:highlight>
                  <a:srgbClr val="FFFF00"/>
                </a:highlight>
              </a:rPr>
              <a:t>rare term is high</a:t>
            </a:r>
            <a:r>
              <a:rPr lang="en-US" sz="1600" dirty="0"/>
              <a:t>, whereas the </a:t>
            </a:r>
            <a:r>
              <a:rPr lang="en-US" sz="1600" dirty="0" err="1">
                <a:solidFill>
                  <a:srgbClr val="0070C0"/>
                </a:solidFill>
              </a:rPr>
              <a:t>idf</a:t>
            </a:r>
            <a:r>
              <a:rPr lang="en-US" sz="1600" dirty="0"/>
              <a:t> of a </a:t>
            </a:r>
            <a:r>
              <a:rPr lang="en-US" sz="1600" dirty="0">
                <a:highlight>
                  <a:srgbClr val="FFFF00"/>
                </a:highlight>
              </a:rPr>
              <a:t>frequent</a:t>
            </a:r>
            <a:r>
              <a:rPr lang="en-US" sz="1600" dirty="0"/>
              <a:t> term is likely to be </a:t>
            </a:r>
            <a:r>
              <a:rPr lang="en-US" sz="1600" dirty="0">
                <a:highlight>
                  <a:srgbClr val="FFFF00"/>
                </a:highlight>
              </a:rPr>
              <a:t>low</a:t>
            </a:r>
            <a:r>
              <a:rPr lang="en-US" sz="1600" dirty="0"/>
              <a:t>.</a:t>
            </a:r>
          </a:p>
          <a:p>
            <a:endParaRPr lang="en-US" sz="1600" dirty="0"/>
          </a:p>
        </p:txBody>
      </p:sp>
      <p:sp>
        <p:nvSpPr>
          <p:cNvPr id="4" name="Date Placeholder 3">
            <a:extLst>
              <a:ext uri="{FF2B5EF4-FFF2-40B4-BE49-F238E27FC236}">
                <a16:creationId xmlns:a16="http://schemas.microsoft.com/office/drawing/2014/main" id="{6A9077BD-439C-4381-9D0E-179E2D9E9B30}"/>
              </a:ext>
            </a:extLst>
          </p:cNvPr>
          <p:cNvSpPr>
            <a:spLocks noGrp="1"/>
          </p:cNvSpPr>
          <p:nvPr>
            <p:ph type="dt" sz="half" idx="10"/>
          </p:nvPr>
        </p:nvSpPr>
        <p:spPr/>
        <p:txBody>
          <a:bodyPr/>
          <a:lstStyle/>
          <a:p>
            <a:fld id="{136C72BE-1EB1-4D3D-82B3-E7DC2624987E}" type="datetime1">
              <a:rPr lang="en-US" smtClean="0"/>
              <a:t>3/6/19</a:t>
            </a:fld>
            <a:endParaRPr lang="en-US"/>
          </a:p>
        </p:txBody>
      </p:sp>
      <p:sp>
        <p:nvSpPr>
          <p:cNvPr id="5" name="Slide Number Placeholder 4">
            <a:extLst>
              <a:ext uri="{FF2B5EF4-FFF2-40B4-BE49-F238E27FC236}">
                <a16:creationId xmlns:a16="http://schemas.microsoft.com/office/drawing/2014/main" id="{0A11B149-7886-437C-B710-961E25784104}"/>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spTree>
    <p:extLst>
      <p:ext uri="{BB962C8B-B14F-4D97-AF65-F5344CB8AC3E}">
        <p14:creationId xmlns:p14="http://schemas.microsoft.com/office/powerpoint/2010/main" val="22524466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139290</TotalTime>
  <Words>1958</Words>
  <Application>Microsoft Office PowerPoint</Application>
  <PresentationFormat>On-screen Show (16:9)</PresentationFormat>
  <Paragraphs>366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Gill Sans MT</vt:lpstr>
      <vt:lpstr>Inherit</vt:lpstr>
      <vt:lpstr>Arial</vt:lpstr>
      <vt:lpstr>Consolas</vt:lpstr>
      <vt:lpstr>Inherit</vt:lpstr>
      <vt:lpstr>Parcel</vt:lpstr>
      <vt:lpstr>vectorizer</vt:lpstr>
      <vt:lpstr>overview</vt:lpstr>
      <vt:lpstr>Bag of words (bow)</vt:lpstr>
      <vt:lpstr>Bow - creation</vt:lpstr>
      <vt:lpstr>Managing the vocabulary</vt:lpstr>
      <vt:lpstr>N-grams</vt:lpstr>
      <vt:lpstr>Scoring tokens</vt:lpstr>
      <vt:lpstr>TF-IDF</vt:lpstr>
      <vt:lpstr>Tf-idf</vt:lpstr>
      <vt:lpstr>Tf-idf - calculation</vt:lpstr>
      <vt:lpstr>So how it down weighs?</vt:lpstr>
      <vt:lpstr>How it works</vt:lpstr>
      <vt:lpstr>How it works</vt:lpstr>
      <vt:lpstr>How it works</vt:lpstr>
      <vt:lpstr>TfidfVectorizer and CountVectorizer</vt:lpstr>
      <vt:lpstr>Limitations of Bag-of-Words</vt:lpstr>
      <vt:lpstr>scikit-learn - 3 ways to achieve this</vt:lpstr>
      <vt:lpstr>Tuning the vectorizer</vt:lpstr>
      <vt:lpstr>Tuning the vectorizer</vt:lpstr>
      <vt:lpstr>Tuning the vectorizer</vt:lpstr>
      <vt:lpstr>Tuning the vectorizer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1892</cp:revision>
  <cp:lastPrinted>2017-04-27T07:15:37Z</cp:lastPrinted>
  <dcterms:modified xsi:type="dcterms:W3CDTF">2019-03-06T03:15:59Z</dcterms:modified>
</cp:coreProperties>
</file>