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580" r:id="rId1"/>
  </p:sldMasterIdLst>
  <p:notesMasterIdLst>
    <p:notesMasterId r:id="rId10"/>
  </p:notesMasterIdLst>
  <p:handoutMasterIdLst>
    <p:handoutMasterId r:id="rId11"/>
  </p:handoutMasterIdLst>
  <p:sldIdLst>
    <p:sldId id="388" r:id="rId2"/>
    <p:sldId id="414" r:id="rId3"/>
    <p:sldId id="415" r:id="rId4"/>
    <p:sldId id="416" r:id="rId5"/>
    <p:sldId id="417" r:id="rId6"/>
    <p:sldId id="418" r:id="rId7"/>
    <p:sldId id="419" r:id="rId8"/>
    <p:sldId id="420" r:id="rId9"/>
  </p:sldIdLst>
  <p:sldSz cx="9144000" cy="5143500" type="screen16x9"/>
  <p:notesSz cx="6858000" cy="9945688"/>
  <p:embeddedFontLst>
    <p:embeddedFont>
      <p:font typeface="Calibri" panose="020F0502020204030204" pitchFamily="34" charset="0"/>
      <p:regular r:id="rId12"/>
      <p:bold r:id="rId13"/>
      <p:italic r:id="rId14"/>
      <p:boldItalic r:id="rId15"/>
    </p:embeddedFont>
    <p:embeddedFont>
      <p:font typeface="Gill Sans MT" panose="020B0502020104020203" pitchFamily="34" charset="0"/>
      <p:regular r:id="rId16"/>
      <p:bold r:id="rId17"/>
      <p:italic r:id="rId18"/>
      <p:boldItalic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initials="Gu" lastIdx="6" clrIdx="0"/>
  <p:cmAuthor id="2" name="Bhupen" initials="B" lastIdx="2" clrIdx="1">
    <p:extLst>
      <p:ext uri="{19B8F6BF-5375-455C-9EA6-DF929625EA0E}">
        <p15:presenceInfo xmlns:p15="http://schemas.microsoft.com/office/powerpoint/2012/main" userId="Bhup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5458E1-0376-4910-A6E8-49B6F46B1678}">
  <a:tblStyle styleId="{1E5458E1-0376-4910-A6E8-49B6F46B1678}" styleName="Table_0"/>
  <a:tblStyle styleId="{2D7838A6-8AF6-4D93-9898-C73CC40452AA}" styleName="Table_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7" autoAdjust="0"/>
    <p:restoredTop sz="95628" autoAdjust="0"/>
  </p:normalViewPr>
  <p:slideViewPr>
    <p:cSldViewPr snapToGrid="0">
      <p:cViewPr varScale="1">
        <p:scale>
          <a:sx n="118" d="100"/>
          <a:sy n="118" d="100"/>
        </p:scale>
        <p:origin x="96" y="204"/>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429D8B-111E-4FCA-9F96-B0A063A22575}"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US"/>
        </a:p>
      </dgm:t>
    </dgm:pt>
    <dgm:pt modelId="{0336C8CD-3A41-4847-AD97-06D42E2176B3}">
      <dgm:prSet phldrT="[Text]" custT="1"/>
      <dgm:spPr/>
      <dgm:t>
        <a:bodyPr/>
        <a:lstStyle/>
        <a:p>
          <a:r>
            <a:rPr lang="en-US" sz="1200" dirty="0"/>
            <a:t>Domain Specific Features in the Corpus</a:t>
          </a:r>
        </a:p>
      </dgm:t>
    </dgm:pt>
    <dgm:pt modelId="{583AFADE-BFBF-4587-A214-04D851263621}" type="parTrans" cxnId="{E12FF6F2-A9E9-4FA8-BE31-5005318D4788}">
      <dgm:prSet/>
      <dgm:spPr/>
      <dgm:t>
        <a:bodyPr/>
        <a:lstStyle/>
        <a:p>
          <a:endParaRPr lang="en-US" sz="1200"/>
        </a:p>
      </dgm:t>
    </dgm:pt>
    <dgm:pt modelId="{07CA2EE6-3E55-4B73-9A6F-A4AE73435EB3}" type="sibTrans" cxnId="{E12FF6F2-A9E9-4FA8-BE31-5005318D4788}">
      <dgm:prSet/>
      <dgm:spPr/>
      <dgm:t>
        <a:bodyPr/>
        <a:lstStyle/>
        <a:p>
          <a:endParaRPr lang="en-US" sz="1200"/>
        </a:p>
      </dgm:t>
    </dgm:pt>
    <dgm:pt modelId="{B7BB1371-34A7-495F-823D-DF388AEF43C7}">
      <dgm:prSet phldrT="[Text]" custT="1"/>
      <dgm:spPr/>
      <dgm:t>
        <a:bodyPr/>
        <a:lstStyle/>
        <a:p>
          <a:r>
            <a:rPr lang="en-US" sz="1200" dirty="0"/>
            <a:t>choose the test and training corpus very carefully</a:t>
          </a:r>
        </a:p>
      </dgm:t>
    </dgm:pt>
    <dgm:pt modelId="{6A81584B-B241-4B26-B24E-FF0A9488F12C}" type="parTrans" cxnId="{5B5CB685-7AD6-453A-A88E-81ED3AE8FCFA}">
      <dgm:prSet/>
      <dgm:spPr/>
      <dgm:t>
        <a:bodyPr/>
        <a:lstStyle/>
        <a:p>
          <a:endParaRPr lang="en-US" sz="1200"/>
        </a:p>
      </dgm:t>
    </dgm:pt>
    <dgm:pt modelId="{0151FA91-D9C9-45C6-91AB-CDF2346B4EFE}" type="sibTrans" cxnId="{5B5CB685-7AD6-453A-A88E-81ED3AE8FCFA}">
      <dgm:prSet/>
      <dgm:spPr/>
      <dgm:t>
        <a:bodyPr/>
        <a:lstStyle/>
        <a:p>
          <a:endParaRPr lang="en-US" sz="1200"/>
        </a:p>
      </dgm:t>
    </dgm:pt>
    <dgm:pt modelId="{E956D876-540C-4D34-967D-DD947180130D}">
      <dgm:prSet phldrT="[Text]" custT="1"/>
      <dgm:spPr/>
      <dgm:t>
        <a:bodyPr/>
        <a:lstStyle/>
        <a:p>
          <a:r>
            <a:rPr lang="en-US" sz="1200" dirty="0"/>
            <a:t>domain knowledge</a:t>
          </a:r>
        </a:p>
      </dgm:t>
    </dgm:pt>
    <dgm:pt modelId="{A6DF5CCB-F863-4600-A477-B7C67498031E}" type="parTrans" cxnId="{460823C9-4C83-422A-97C8-74889FB44041}">
      <dgm:prSet/>
      <dgm:spPr/>
      <dgm:t>
        <a:bodyPr/>
        <a:lstStyle/>
        <a:p>
          <a:endParaRPr lang="en-US" sz="1200"/>
        </a:p>
      </dgm:t>
    </dgm:pt>
    <dgm:pt modelId="{9D2E2311-C9CC-4ED6-9633-F44BCDB0C65F}" type="sibTrans" cxnId="{460823C9-4C83-422A-97C8-74889FB44041}">
      <dgm:prSet/>
      <dgm:spPr/>
      <dgm:t>
        <a:bodyPr/>
        <a:lstStyle/>
        <a:p>
          <a:endParaRPr lang="en-US" sz="1200"/>
        </a:p>
      </dgm:t>
    </dgm:pt>
    <dgm:pt modelId="{302ECC44-49F9-4C98-84EC-7B6D481B8559}">
      <dgm:prSet phldrT="[Text]" custT="1"/>
      <dgm:spPr/>
      <dgm:t>
        <a:bodyPr/>
        <a:lstStyle/>
        <a:p>
          <a:r>
            <a:rPr lang="en-US" sz="1200" dirty="0"/>
            <a:t>Use An Exhaustive Stopword List</a:t>
          </a:r>
        </a:p>
      </dgm:t>
    </dgm:pt>
    <dgm:pt modelId="{44BC4A2E-D16A-4E85-BA39-C9B61EA4E2FE}" type="parTrans" cxnId="{4F942575-9E8E-419E-988C-B0D392C0A245}">
      <dgm:prSet/>
      <dgm:spPr/>
      <dgm:t>
        <a:bodyPr/>
        <a:lstStyle/>
        <a:p>
          <a:endParaRPr lang="en-US" sz="1200"/>
        </a:p>
      </dgm:t>
    </dgm:pt>
    <dgm:pt modelId="{97EA4A4B-8162-44C6-BECC-9F45F32CCC9F}" type="sibTrans" cxnId="{4F942575-9E8E-419E-988C-B0D392C0A245}">
      <dgm:prSet/>
      <dgm:spPr/>
      <dgm:t>
        <a:bodyPr/>
        <a:lstStyle/>
        <a:p>
          <a:endParaRPr lang="en-US" sz="1200"/>
        </a:p>
      </dgm:t>
    </dgm:pt>
    <dgm:pt modelId="{2438C52F-2748-44EA-9A55-1B73C890AE1F}">
      <dgm:prSet phldrT="[Text]" custT="1"/>
      <dgm:spPr/>
      <dgm:t>
        <a:bodyPr/>
        <a:lstStyle/>
        <a:p>
          <a:r>
            <a:rPr lang="en-US" sz="1200" dirty="0"/>
            <a:t>Language Stopwords </a:t>
          </a:r>
        </a:p>
      </dgm:t>
    </dgm:pt>
    <dgm:pt modelId="{75618BE9-A700-4EAA-AB1F-2416A71D69EC}" type="parTrans" cxnId="{88F0A805-9227-447C-B9FF-594BE1E17A7E}">
      <dgm:prSet/>
      <dgm:spPr/>
      <dgm:t>
        <a:bodyPr/>
        <a:lstStyle/>
        <a:p>
          <a:endParaRPr lang="en-US" sz="1200"/>
        </a:p>
      </dgm:t>
    </dgm:pt>
    <dgm:pt modelId="{21024B8A-8B80-409B-BEC8-AD8362C29DF9}" type="sibTrans" cxnId="{88F0A805-9227-447C-B9FF-594BE1E17A7E}">
      <dgm:prSet/>
      <dgm:spPr/>
      <dgm:t>
        <a:bodyPr/>
        <a:lstStyle/>
        <a:p>
          <a:endParaRPr lang="en-US" sz="1200"/>
        </a:p>
      </dgm:t>
    </dgm:pt>
    <dgm:pt modelId="{CF629A7D-6746-4B3E-A9F1-AA3E04C2F2E9}">
      <dgm:prSet phldrT="[Text]" custT="1"/>
      <dgm:spPr/>
      <dgm:t>
        <a:bodyPr/>
        <a:lstStyle/>
        <a:p>
          <a:r>
            <a:rPr lang="en-US" sz="1200" dirty="0"/>
            <a:t>Location Stopwords – Country names, Cities names </a:t>
          </a:r>
          <a:r>
            <a:rPr lang="en-US" sz="1200" dirty="0" err="1"/>
            <a:t>etc</a:t>
          </a:r>
          <a:endParaRPr lang="en-US" sz="1200" dirty="0"/>
        </a:p>
      </dgm:t>
    </dgm:pt>
    <dgm:pt modelId="{D0D94103-1A1F-4D0A-B096-81C76B8FF820}" type="parTrans" cxnId="{4A6F6DCD-02DA-4C16-89A1-88DED40CD192}">
      <dgm:prSet/>
      <dgm:spPr/>
      <dgm:t>
        <a:bodyPr/>
        <a:lstStyle/>
        <a:p>
          <a:endParaRPr lang="en-US" sz="1200"/>
        </a:p>
      </dgm:t>
    </dgm:pt>
    <dgm:pt modelId="{FCAC7286-FDFF-48C6-9FC9-0B3498461745}" type="sibTrans" cxnId="{4A6F6DCD-02DA-4C16-89A1-88DED40CD192}">
      <dgm:prSet/>
      <dgm:spPr/>
      <dgm:t>
        <a:bodyPr/>
        <a:lstStyle/>
        <a:p>
          <a:endParaRPr lang="en-US" sz="1200"/>
        </a:p>
      </dgm:t>
    </dgm:pt>
    <dgm:pt modelId="{C13B80EC-362D-46D0-A27C-C9EFD45E70E1}">
      <dgm:prSet phldrT="[Text]" custT="1"/>
      <dgm:spPr/>
      <dgm:t>
        <a:bodyPr/>
        <a:lstStyle/>
        <a:p>
          <a:r>
            <a:rPr lang="en-US" sz="1200" dirty="0"/>
            <a:t>Time Stopwords – Name of the months and days today, tomorrow … </a:t>
          </a:r>
          <a:r>
            <a:rPr lang="en-US" sz="1200" dirty="0" err="1"/>
            <a:t>etc</a:t>
          </a:r>
          <a:endParaRPr lang="en-US" sz="1200" dirty="0"/>
        </a:p>
      </dgm:t>
    </dgm:pt>
    <dgm:pt modelId="{24075743-BCBD-4634-8828-9AC11073FF8B}" type="parTrans" cxnId="{29264D17-38B3-41B9-AC2C-80832B84F3F0}">
      <dgm:prSet/>
      <dgm:spPr/>
      <dgm:t>
        <a:bodyPr/>
        <a:lstStyle/>
        <a:p>
          <a:endParaRPr lang="en-US" sz="1200"/>
        </a:p>
      </dgm:t>
    </dgm:pt>
    <dgm:pt modelId="{61C636DE-DD2D-4BBE-A240-7931887836ED}" type="sibTrans" cxnId="{29264D17-38B3-41B9-AC2C-80832B84F3F0}">
      <dgm:prSet/>
      <dgm:spPr/>
      <dgm:t>
        <a:bodyPr/>
        <a:lstStyle/>
        <a:p>
          <a:endParaRPr lang="en-US" sz="1200"/>
        </a:p>
      </dgm:t>
    </dgm:pt>
    <dgm:pt modelId="{37B8168A-4052-4C09-80CA-4BF8ED9C9961}">
      <dgm:prSet phldrT="[Text]" custT="1"/>
      <dgm:spPr/>
      <dgm:t>
        <a:bodyPr/>
        <a:lstStyle/>
        <a:p>
          <a:r>
            <a:rPr lang="en-US" sz="1200" dirty="0"/>
            <a:t>Numerals Stopwords – Words describing numerical terms ( hundred, thousand </a:t>
          </a:r>
          <a:r>
            <a:rPr lang="en-US" sz="1200" dirty="0" err="1"/>
            <a:t>etc</a:t>
          </a:r>
          <a:r>
            <a:rPr lang="en-US" sz="1200" dirty="0"/>
            <a:t>)</a:t>
          </a:r>
        </a:p>
      </dgm:t>
    </dgm:pt>
    <dgm:pt modelId="{5504DD9B-8008-48B9-8083-6C30989B4775}" type="parTrans" cxnId="{59401B1C-6379-4D8B-BAEE-9CB1660F3FF4}">
      <dgm:prSet/>
      <dgm:spPr/>
      <dgm:t>
        <a:bodyPr/>
        <a:lstStyle/>
        <a:p>
          <a:endParaRPr lang="en-US" sz="1200"/>
        </a:p>
      </dgm:t>
    </dgm:pt>
    <dgm:pt modelId="{99AD88FA-9412-4B98-BD5A-11FE04028895}" type="sibTrans" cxnId="{59401B1C-6379-4D8B-BAEE-9CB1660F3FF4}">
      <dgm:prSet/>
      <dgm:spPr/>
      <dgm:t>
        <a:bodyPr/>
        <a:lstStyle/>
        <a:p>
          <a:endParaRPr lang="en-US" sz="1200"/>
        </a:p>
      </dgm:t>
    </dgm:pt>
    <dgm:pt modelId="{307148F5-1C20-4F72-8DCF-6F84DD02B27B}">
      <dgm:prSet phldrT="[Text]" custT="1"/>
      <dgm:spPr/>
      <dgm:t>
        <a:bodyPr/>
        <a:lstStyle/>
        <a:p>
          <a:r>
            <a:rPr lang="en-US" sz="1200" dirty="0"/>
            <a:t>Noise Free Corpus</a:t>
          </a:r>
        </a:p>
      </dgm:t>
    </dgm:pt>
    <dgm:pt modelId="{EC84AE3F-D5F1-4DD0-A6FF-5620C584C2F7}" type="parTrans" cxnId="{1F12F6C8-B7F3-49E0-8E07-0D0041B2B5B9}">
      <dgm:prSet/>
      <dgm:spPr/>
      <dgm:t>
        <a:bodyPr/>
        <a:lstStyle/>
        <a:p>
          <a:endParaRPr lang="en-US" sz="1200"/>
        </a:p>
      </dgm:t>
    </dgm:pt>
    <dgm:pt modelId="{A2A59463-4042-4EB9-B0EC-EDEECC5113D9}" type="sibTrans" cxnId="{1F12F6C8-B7F3-49E0-8E07-0D0041B2B5B9}">
      <dgm:prSet/>
      <dgm:spPr/>
      <dgm:t>
        <a:bodyPr/>
        <a:lstStyle/>
        <a:p>
          <a:endParaRPr lang="en-US" sz="1200"/>
        </a:p>
      </dgm:t>
    </dgm:pt>
    <dgm:pt modelId="{FC9B3BCE-2FC9-4B79-83E6-8B68B1787188}">
      <dgm:prSet phldrT="[Text]" custT="1"/>
      <dgm:spPr/>
      <dgm:t>
        <a:bodyPr/>
        <a:lstStyle/>
        <a:p>
          <a:r>
            <a:rPr lang="en-US" sz="1200" dirty="0"/>
            <a:t>eliminating the noisy entities like hashtags, </a:t>
          </a:r>
          <a:r>
            <a:rPr lang="en-US" sz="1200" dirty="0" err="1"/>
            <a:t>url</a:t>
          </a:r>
          <a:r>
            <a:rPr lang="en-US" sz="1200" dirty="0"/>
            <a:t> text</a:t>
          </a:r>
        </a:p>
      </dgm:t>
    </dgm:pt>
    <dgm:pt modelId="{07745637-BE7F-47F6-86C0-6C3FA3DE6D12}" type="parTrans" cxnId="{CBD5595F-7A69-4FBA-9360-89D10B4266C7}">
      <dgm:prSet/>
      <dgm:spPr/>
      <dgm:t>
        <a:bodyPr/>
        <a:lstStyle/>
        <a:p>
          <a:endParaRPr lang="en-US"/>
        </a:p>
      </dgm:t>
    </dgm:pt>
    <dgm:pt modelId="{75CFE5B8-2E8D-4532-816D-9EDA6E0AB986}" type="sibTrans" cxnId="{CBD5595F-7A69-4FBA-9360-89D10B4266C7}">
      <dgm:prSet/>
      <dgm:spPr/>
      <dgm:t>
        <a:bodyPr/>
        <a:lstStyle/>
        <a:p>
          <a:endParaRPr lang="en-US"/>
        </a:p>
      </dgm:t>
    </dgm:pt>
    <dgm:pt modelId="{2C9540FD-7901-403B-BBE5-86B2C591F86C}">
      <dgm:prSet phldrT="[Text]" custT="1"/>
      <dgm:spPr/>
      <dgm:t>
        <a:bodyPr/>
        <a:lstStyle/>
        <a:p>
          <a:r>
            <a:rPr lang="en-US" sz="1200" dirty="0"/>
            <a:t>Eliminating features with extremely low frequency</a:t>
          </a:r>
        </a:p>
      </dgm:t>
    </dgm:pt>
    <dgm:pt modelId="{049B991B-589A-4DD1-BFAD-AF71B3017C88}" type="parTrans" cxnId="{C4B36862-6AC7-418C-A5A2-C6AEC2CAC5BC}">
      <dgm:prSet/>
      <dgm:spPr/>
      <dgm:t>
        <a:bodyPr/>
        <a:lstStyle/>
        <a:p>
          <a:endParaRPr lang="en-US"/>
        </a:p>
      </dgm:t>
    </dgm:pt>
    <dgm:pt modelId="{28BF7B40-057C-4D9C-8B7E-F7ECCB497F0F}" type="sibTrans" cxnId="{C4B36862-6AC7-418C-A5A2-C6AEC2CAC5BC}">
      <dgm:prSet/>
      <dgm:spPr/>
      <dgm:t>
        <a:bodyPr/>
        <a:lstStyle/>
        <a:p>
          <a:endParaRPr lang="en-US"/>
        </a:p>
      </dgm:t>
    </dgm:pt>
    <dgm:pt modelId="{8DB038BA-2C8C-4DC4-812D-9BFE5D96466B}">
      <dgm:prSet phldrT="[Text]" custT="1"/>
      <dgm:spPr/>
      <dgm:t>
        <a:bodyPr/>
        <a:lstStyle/>
        <a:p>
          <a:r>
            <a:rPr lang="en-US" sz="1200" dirty="0"/>
            <a:t>Normalized Corpus</a:t>
          </a:r>
        </a:p>
      </dgm:t>
    </dgm:pt>
    <dgm:pt modelId="{884BCC70-63A6-4B84-BAD5-36B235DF63DC}" type="parTrans" cxnId="{7B693F12-C30A-4811-807F-822A728FD12C}">
      <dgm:prSet/>
      <dgm:spPr/>
      <dgm:t>
        <a:bodyPr/>
        <a:lstStyle/>
        <a:p>
          <a:endParaRPr lang="en-US"/>
        </a:p>
      </dgm:t>
    </dgm:pt>
    <dgm:pt modelId="{7EE09F3A-5C82-4747-81C7-3DA0E42FCCE8}" type="sibTrans" cxnId="{7B693F12-C30A-4811-807F-822A728FD12C}">
      <dgm:prSet/>
      <dgm:spPr/>
      <dgm:t>
        <a:bodyPr/>
        <a:lstStyle/>
        <a:p>
          <a:endParaRPr lang="en-US"/>
        </a:p>
      </dgm:t>
    </dgm:pt>
    <dgm:pt modelId="{2D8F9906-BDB3-46B5-832F-61D95F51B3E1}">
      <dgm:prSet phldrT="[Text]" custT="1"/>
      <dgm:spPr/>
      <dgm:t>
        <a:bodyPr/>
        <a:lstStyle/>
        <a:p>
          <a:r>
            <a:rPr lang="en-US" sz="1200" dirty="0"/>
            <a:t>Lemmatization</a:t>
          </a:r>
        </a:p>
      </dgm:t>
    </dgm:pt>
    <dgm:pt modelId="{47D1B332-CA72-4F33-9500-41E82BD408A7}" type="parTrans" cxnId="{F403207C-7839-41B6-8446-FFFAB26B93A8}">
      <dgm:prSet/>
      <dgm:spPr/>
      <dgm:t>
        <a:bodyPr/>
        <a:lstStyle/>
        <a:p>
          <a:endParaRPr lang="en-US"/>
        </a:p>
      </dgm:t>
    </dgm:pt>
    <dgm:pt modelId="{30F4FB69-117D-48F6-996E-1AA1689D056E}" type="sibTrans" cxnId="{F403207C-7839-41B6-8446-FFFAB26B93A8}">
      <dgm:prSet/>
      <dgm:spPr/>
      <dgm:t>
        <a:bodyPr/>
        <a:lstStyle/>
        <a:p>
          <a:endParaRPr lang="en-US"/>
        </a:p>
      </dgm:t>
    </dgm:pt>
    <dgm:pt modelId="{BB6FF11D-697D-49BD-8794-F2548007C305}" type="pres">
      <dgm:prSet presAssocID="{32429D8B-111E-4FCA-9F96-B0A063A22575}" presName="linear" presStyleCnt="0">
        <dgm:presLayoutVars>
          <dgm:animLvl val="lvl"/>
          <dgm:resizeHandles val="exact"/>
        </dgm:presLayoutVars>
      </dgm:prSet>
      <dgm:spPr/>
    </dgm:pt>
    <dgm:pt modelId="{6866C1E7-FC32-457C-BDE4-42A0435C4126}" type="pres">
      <dgm:prSet presAssocID="{0336C8CD-3A41-4847-AD97-06D42E2176B3}" presName="parentText" presStyleLbl="node1" presStyleIdx="0" presStyleCnt="5">
        <dgm:presLayoutVars>
          <dgm:chMax val="0"/>
          <dgm:bulletEnabled val="1"/>
        </dgm:presLayoutVars>
      </dgm:prSet>
      <dgm:spPr/>
    </dgm:pt>
    <dgm:pt modelId="{672D593A-6DED-4B88-81CF-EDFC24B002C4}" type="pres">
      <dgm:prSet presAssocID="{0336C8CD-3A41-4847-AD97-06D42E2176B3}" presName="childText" presStyleLbl="revTx" presStyleIdx="0" presStyleCnt="4">
        <dgm:presLayoutVars>
          <dgm:bulletEnabled val="1"/>
        </dgm:presLayoutVars>
      </dgm:prSet>
      <dgm:spPr/>
    </dgm:pt>
    <dgm:pt modelId="{6BC40BF9-CF76-40A9-8888-68DF03A5FD84}" type="pres">
      <dgm:prSet presAssocID="{302ECC44-49F9-4C98-84EC-7B6D481B8559}" presName="parentText" presStyleLbl="node1" presStyleIdx="1" presStyleCnt="5">
        <dgm:presLayoutVars>
          <dgm:chMax val="0"/>
          <dgm:bulletEnabled val="1"/>
        </dgm:presLayoutVars>
      </dgm:prSet>
      <dgm:spPr/>
    </dgm:pt>
    <dgm:pt modelId="{7160DD0B-3B1A-4DCF-9A4A-A214850EF240}" type="pres">
      <dgm:prSet presAssocID="{302ECC44-49F9-4C98-84EC-7B6D481B8559}" presName="childText" presStyleLbl="revTx" presStyleIdx="1" presStyleCnt="4">
        <dgm:presLayoutVars>
          <dgm:bulletEnabled val="1"/>
        </dgm:presLayoutVars>
      </dgm:prSet>
      <dgm:spPr/>
    </dgm:pt>
    <dgm:pt modelId="{9BAE9BAE-D516-4BF3-892C-F9D767F602CB}" type="pres">
      <dgm:prSet presAssocID="{307148F5-1C20-4F72-8DCF-6F84DD02B27B}" presName="parentText" presStyleLbl="node1" presStyleIdx="2" presStyleCnt="5">
        <dgm:presLayoutVars>
          <dgm:chMax val="0"/>
          <dgm:bulletEnabled val="1"/>
        </dgm:presLayoutVars>
      </dgm:prSet>
      <dgm:spPr/>
    </dgm:pt>
    <dgm:pt modelId="{A3BCB953-33CB-4613-8CC1-957DBC236478}" type="pres">
      <dgm:prSet presAssocID="{307148F5-1C20-4F72-8DCF-6F84DD02B27B}" presName="childText" presStyleLbl="revTx" presStyleIdx="2" presStyleCnt="4">
        <dgm:presLayoutVars>
          <dgm:bulletEnabled val="1"/>
        </dgm:presLayoutVars>
      </dgm:prSet>
      <dgm:spPr/>
    </dgm:pt>
    <dgm:pt modelId="{778CF617-B5C5-49DA-873F-C21E33498EA8}" type="pres">
      <dgm:prSet presAssocID="{2C9540FD-7901-403B-BBE5-86B2C591F86C}" presName="parentText" presStyleLbl="node1" presStyleIdx="3" presStyleCnt="5">
        <dgm:presLayoutVars>
          <dgm:chMax val="0"/>
          <dgm:bulletEnabled val="1"/>
        </dgm:presLayoutVars>
      </dgm:prSet>
      <dgm:spPr/>
    </dgm:pt>
    <dgm:pt modelId="{A4DBFCF3-CE06-4D6B-A886-C067126054E1}" type="pres">
      <dgm:prSet presAssocID="{28BF7B40-057C-4D9C-8B7E-F7ECCB497F0F}" presName="spacer" presStyleCnt="0"/>
      <dgm:spPr/>
    </dgm:pt>
    <dgm:pt modelId="{710A10BD-A162-47A4-BEDC-B601764F6122}" type="pres">
      <dgm:prSet presAssocID="{8DB038BA-2C8C-4DC4-812D-9BFE5D96466B}" presName="parentText" presStyleLbl="node1" presStyleIdx="4" presStyleCnt="5">
        <dgm:presLayoutVars>
          <dgm:chMax val="0"/>
          <dgm:bulletEnabled val="1"/>
        </dgm:presLayoutVars>
      </dgm:prSet>
      <dgm:spPr/>
    </dgm:pt>
    <dgm:pt modelId="{397ADDC6-33DF-4D45-9F2C-736025DD7D1A}" type="pres">
      <dgm:prSet presAssocID="{8DB038BA-2C8C-4DC4-812D-9BFE5D96466B}" presName="childText" presStyleLbl="revTx" presStyleIdx="3" presStyleCnt="4">
        <dgm:presLayoutVars>
          <dgm:bulletEnabled val="1"/>
        </dgm:presLayoutVars>
      </dgm:prSet>
      <dgm:spPr/>
    </dgm:pt>
  </dgm:ptLst>
  <dgm:cxnLst>
    <dgm:cxn modelId="{88F0A805-9227-447C-B9FF-594BE1E17A7E}" srcId="{302ECC44-49F9-4C98-84EC-7B6D481B8559}" destId="{2438C52F-2748-44EA-9A55-1B73C890AE1F}" srcOrd="0" destOrd="0" parTransId="{75618BE9-A700-4EAA-AB1F-2416A71D69EC}" sibTransId="{21024B8A-8B80-409B-BEC8-AD8362C29DF9}"/>
    <dgm:cxn modelId="{7B693F12-C30A-4811-807F-822A728FD12C}" srcId="{32429D8B-111E-4FCA-9F96-B0A063A22575}" destId="{8DB038BA-2C8C-4DC4-812D-9BFE5D96466B}" srcOrd="4" destOrd="0" parTransId="{884BCC70-63A6-4B84-BAD5-36B235DF63DC}" sibTransId="{7EE09F3A-5C82-4747-81C7-3DA0E42FCCE8}"/>
    <dgm:cxn modelId="{29264D17-38B3-41B9-AC2C-80832B84F3F0}" srcId="{302ECC44-49F9-4C98-84EC-7B6D481B8559}" destId="{C13B80EC-362D-46D0-A27C-C9EFD45E70E1}" srcOrd="2" destOrd="0" parTransId="{24075743-BCBD-4634-8828-9AC11073FF8B}" sibTransId="{61C636DE-DD2D-4BBE-A240-7931887836ED}"/>
    <dgm:cxn modelId="{59401B1C-6379-4D8B-BAEE-9CB1660F3FF4}" srcId="{302ECC44-49F9-4C98-84EC-7B6D481B8559}" destId="{37B8168A-4052-4C09-80CA-4BF8ED9C9961}" srcOrd="3" destOrd="0" parTransId="{5504DD9B-8008-48B9-8083-6C30989B4775}" sibTransId="{99AD88FA-9412-4B98-BD5A-11FE04028895}"/>
    <dgm:cxn modelId="{9BB38221-0980-4D1D-B97B-1DF8736A55C7}" type="presOf" srcId="{2438C52F-2748-44EA-9A55-1B73C890AE1F}" destId="{7160DD0B-3B1A-4DCF-9A4A-A214850EF240}" srcOrd="0" destOrd="0" presId="urn:microsoft.com/office/officeart/2005/8/layout/vList2"/>
    <dgm:cxn modelId="{E81A862C-C6DC-4ACC-8AD4-189FA148D745}" type="presOf" srcId="{CF629A7D-6746-4B3E-A9F1-AA3E04C2F2E9}" destId="{7160DD0B-3B1A-4DCF-9A4A-A214850EF240}" srcOrd="0" destOrd="1" presId="urn:microsoft.com/office/officeart/2005/8/layout/vList2"/>
    <dgm:cxn modelId="{494A165C-A82D-4911-AEEA-3F88C9E80E89}" type="presOf" srcId="{302ECC44-49F9-4C98-84EC-7B6D481B8559}" destId="{6BC40BF9-CF76-40A9-8888-68DF03A5FD84}" srcOrd="0" destOrd="0" presId="urn:microsoft.com/office/officeart/2005/8/layout/vList2"/>
    <dgm:cxn modelId="{CBD5595F-7A69-4FBA-9360-89D10B4266C7}" srcId="{307148F5-1C20-4F72-8DCF-6F84DD02B27B}" destId="{FC9B3BCE-2FC9-4B79-83E6-8B68B1787188}" srcOrd="0" destOrd="0" parTransId="{07745637-BE7F-47F6-86C0-6C3FA3DE6D12}" sibTransId="{75CFE5B8-2E8D-4532-816D-9EDA6E0AB986}"/>
    <dgm:cxn modelId="{C4B36862-6AC7-418C-A5A2-C6AEC2CAC5BC}" srcId="{32429D8B-111E-4FCA-9F96-B0A063A22575}" destId="{2C9540FD-7901-403B-BBE5-86B2C591F86C}" srcOrd="3" destOrd="0" parTransId="{049B991B-589A-4DD1-BFAD-AF71B3017C88}" sibTransId="{28BF7B40-057C-4D9C-8B7E-F7ECCB497F0F}"/>
    <dgm:cxn modelId="{097E5047-5611-4817-B3E0-BACC3BD2E730}" type="presOf" srcId="{307148F5-1C20-4F72-8DCF-6F84DD02B27B}" destId="{9BAE9BAE-D516-4BF3-892C-F9D767F602CB}" srcOrd="0" destOrd="0" presId="urn:microsoft.com/office/officeart/2005/8/layout/vList2"/>
    <dgm:cxn modelId="{EF705F53-DDA0-4469-81F4-EF755C1F8A91}" type="presOf" srcId="{FC9B3BCE-2FC9-4B79-83E6-8B68B1787188}" destId="{A3BCB953-33CB-4613-8CC1-957DBC236478}" srcOrd="0" destOrd="0" presId="urn:microsoft.com/office/officeart/2005/8/layout/vList2"/>
    <dgm:cxn modelId="{4F942575-9E8E-419E-988C-B0D392C0A245}" srcId="{32429D8B-111E-4FCA-9F96-B0A063A22575}" destId="{302ECC44-49F9-4C98-84EC-7B6D481B8559}" srcOrd="1" destOrd="0" parTransId="{44BC4A2E-D16A-4E85-BA39-C9B61EA4E2FE}" sibTransId="{97EA4A4B-8162-44C6-BECC-9F45F32CCC9F}"/>
    <dgm:cxn modelId="{F403207C-7839-41B6-8446-FFFAB26B93A8}" srcId="{8DB038BA-2C8C-4DC4-812D-9BFE5D96466B}" destId="{2D8F9906-BDB3-46B5-832F-61D95F51B3E1}" srcOrd="0" destOrd="0" parTransId="{47D1B332-CA72-4F33-9500-41E82BD408A7}" sibTransId="{30F4FB69-117D-48F6-996E-1AA1689D056E}"/>
    <dgm:cxn modelId="{B380E782-54FB-4D08-BFA2-F0B662FE31F0}" type="presOf" srcId="{32429D8B-111E-4FCA-9F96-B0A063A22575}" destId="{BB6FF11D-697D-49BD-8794-F2548007C305}" srcOrd="0" destOrd="0" presId="urn:microsoft.com/office/officeart/2005/8/layout/vList2"/>
    <dgm:cxn modelId="{5B5CB685-7AD6-453A-A88E-81ED3AE8FCFA}" srcId="{0336C8CD-3A41-4847-AD97-06D42E2176B3}" destId="{B7BB1371-34A7-495F-823D-DF388AEF43C7}" srcOrd="0" destOrd="0" parTransId="{6A81584B-B241-4B26-B24E-FF0A9488F12C}" sibTransId="{0151FA91-D9C9-45C6-91AB-CDF2346B4EFE}"/>
    <dgm:cxn modelId="{59243F91-DA7A-47FF-A3D2-46C42356096C}" type="presOf" srcId="{8DB038BA-2C8C-4DC4-812D-9BFE5D96466B}" destId="{710A10BD-A162-47A4-BEDC-B601764F6122}" srcOrd="0" destOrd="0" presId="urn:microsoft.com/office/officeart/2005/8/layout/vList2"/>
    <dgm:cxn modelId="{A58A31A2-76B6-4EEB-81C4-DF066370172A}" type="presOf" srcId="{0336C8CD-3A41-4847-AD97-06D42E2176B3}" destId="{6866C1E7-FC32-457C-BDE4-42A0435C4126}" srcOrd="0" destOrd="0" presId="urn:microsoft.com/office/officeart/2005/8/layout/vList2"/>
    <dgm:cxn modelId="{481CF9AB-D7AF-4C0A-94AE-BA217947ECA8}" type="presOf" srcId="{2C9540FD-7901-403B-BBE5-86B2C591F86C}" destId="{778CF617-B5C5-49DA-873F-C21E33498EA8}" srcOrd="0" destOrd="0" presId="urn:microsoft.com/office/officeart/2005/8/layout/vList2"/>
    <dgm:cxn modelId="{DBE7AFB6-EBB5-4D2D-BE1F-3D586CFFB1E8}" type="presOf" srcId="{37B8168A-4052-4C09-80CA-4BF8ED9C9961}" destId="{7160DD0B-3B1A-4DCF-9A4A-A214850EF240}" srcOrd="0" destOrd="3" presId="urn:microsoft.com/office/officeart/2005/8/layout/vList2"/>
    <dgm:cxn modelId="{CABBC4BF-146B-4539-B78F-E7FCBFE1F1A6}" type="presOf" srcId="{E956D876-540C-4D34-967D-DD947180130D}" destId="{672D593A-6DED-4B88-81CF-EDFC24B002C4}" srcOrd="0" destOrd="1" presId="urn:microsoft.com/office/officeart/2005/8/layout/vList2"/>
    <dgm:cxn modelId="{D75240C2-5ADA-4420-851F-4C5113E05A5F}" type="presOf" srcId="{C13B80EC-362D-46D0-A27C-C9EFD45E70E1}" destId="{7160DD0B-3B1A-4DCF-9A4A-A214850EF240}" srcOrd="0" destOrd="2" presId="urn:microsoft.com/office/officeart/2005/8/layout/vList2"/>
    <dgm:cxn modelId="{1F12F6C8-B7F3-49E0-8E07-0D0041B2B5B9}" srcId="{32429D8B-111E-4FCA-9F96-B0A063A22575}" destId="{307148F5-1C20-4F72-8DCF-6F84DD02B27B}" srcOrd="2" destOrd="0" parTransId="{EC84AE3F-D5F1-4DD0-A6FF-5620C584C2F7}" sibTransId="{A2A59463-4042-4EB9-B0EC-EDEECC5113D9}"/>
    <dgm:cxn modelId="{460823C9-4C83-422A-97C8-74889FB44041}" srcId="{0336C8CD-3A41-4847-AD97-06D42E2176B3}" destId="{E956D876-540C-4D34-967D-DD947180130D}" srcOrd="1" destOrd="0" parTransId="{A6DF5CCB-F863-4600-A477-B7C67498031E}" sibTransId="{9D2E2311-C9CC-4ED6-9633-F44BCDB0C65F}"/>
    <dgm:cxn modelId="{4A6F6DCD-02DA-4C16-89A1-88DED40CD192}" srcId="{302ECC44-49F9-4C98-84EC-7B6D481B8559}" destId="{CF629A7D-6746-4B3E-A9F1-AA3E04C2F2E9}" srcOrd="1" destOrd="0" parTransId="{D0D94103-1A1F-4D0A-B096-81C76B8FF820}" sibTransId="{FCAC7286-FDFF-48C6-9FC9-0B3498461745}"/>
    <dgm:cxn modelId="{E9773BCE-8656-4351-B3F0-8FA0ABC279F3}" type="presOf" srcId="{2D8F9906-BDB3-46B5-832F-61D95F51B3E1}" destId="{397ADDC6-33DF-4D45-9F2C-736025DD7D1A}" srcOrd="0" destOrd="0" presId="urn:microsoft.com/office/officeart/2005/8/layout/vList2"/>
    <dgm:cxn modelId="{AFF631E8-50AC-479B-9AC4-3812ABCEF431}" type="presOf" srcId="{B7BB1371-34A7-495F-823D-DF388AEF43C7}" destId="{672D593A-6DED-4B88-81CF-EDFC24B002C4}" srcOrd="0" destOrd="0" presId="urn:microsoft.com/office/officeart/2005/8/layout/vList2"/>
    <dgm:cxn modelId="{E12FF6F2-A9E9-4FA8-BE31-5005318D4788}" srcId="{32429D8B-111E-4FCA-9F96-B0A063A22575}" destId="{0336C8CD-3A41-4847-AD97-06D42E2176B3}" srcOrd="0" destOrd="0" parTransId="{583AFADE-BFBF-4587-A214-04D851263621}" sibTransId="{07CA2EE6-3E55-4B73-9A6F-A4AE73435EB3}"/>
    <dgm:cxn modelId="{5F48EC14-4A46-4308-83A6-EBBCD1670DF5}" type="presParOf" srcId="{BB6FF11D-697D-49BD-8794-F2548007C305}" destId="{6866C1E7-FC32-457C-BDE4-42A0435C4126}" srcOrd="0" destOrd="0" presId="urn:microsoft.com/office/officeart/2005/8/layout/vList2"/>
    <dgm:cxn modelId="{5C0B3FD5-0B84-44AB-9D0A-092DF2406C2E}" type="presParOf" srcId="{BB6FF11D-697D-49BD-8794-F2548007C305}" destId="{672D593A-6DED-4B88-81CF-EDFC24B002C4}" srcOrd="1" destOrd="0" presId="urn:microsoft.com/office/officeart/2005/8/layout/vList2"/>
    <dgm:cxn modelId="{460710AC-CFCD-479A-B810-B7EB2A52D582}" type="presParOf" srcId="{BB6FF11D-697D-49BD-8794-F2548007C305}" destId="{6BC40BF9-CF76-40A9-8888-68DF03A5FD84}" srcOrd="2" destOrd="0" presId="urn:microsoft.com/office/officeart/2005/8/layout/vList2"/>
    <dgm:cxn modelId="{EE259613-FC36-434C-8C8D-7EF07711204D}" type="presParOf" srcId="{BB6FF11D-697D-49BD-8794-F2548007C305}" destId="{7160DD0B-3B1A-4DCF-9A4A-A214850EF240}" srcOrd="3" destOrd="0" presId="urn:microsoft.com/office/officeart/2005/8/layout/vList2"/>
    <dgm:cxn modelId="{3CDCCA70-7DC1-4187-9BA3-DB3BE9D9C213}" type="presParOf" srcId="{BB6FF11D-697D-49BD-8794-F2548007C305}" destId="{9BAE9BAE-D516-4BF3-892C-F9D767F602CB}" srcOrd="4" destOrd="0" presId="urn:microsoft.com/office/officeart/2005/8/layout/vList2"/>
    <dgm:cxn modelId="{7529BFC3-6402-486B-A10A-B3DCF70A5D9F}" type="presParOf" srcId="{BB6FF11D-697D-49BD-8794-F2548007C305}" destId="{A3BCB953-33CB-4613-8CC1-957DBC236478}" srcOrd="5" destOrd="0" presId="urn:microsoft.com/office/officeart/2005/8/layout/vList2"/>
    <dgm:cxn modelId="{775CCC85-DE6F-4CFB-955B-2B8E75EA2C49}" type="presParOf" srcId="{BB6FF11D-697D-49BD-8794-F2548007C305}" destId="{778CF617-B5C5-49DA-873F-C21E33498EA8}" srcOrd="6" destOrd="0" presId="urn:microsoft.com/office/officeart/2005/8/layout/vList2"/>
    <dgm:cxn modelId="{714E09AB-8875-4958-B658-EC06225BF9CF}" type="presParOf" srcId="{BB6FF11D-697D-49BD-8794-F2548007C305}" destId="{A4DBFCF3-CE06-4D6B-A886-C067126054E1}" srcOrd="7" destOrd="0" presId="urn:microsoft.com/office/officeart/2005/8/layout/vList2"/>
    <dgm:cxn modelId="{3B11A119-F8BA-4A86-B5F4-8CD2023DBE4F}" type="presParOf" srcId="{BB6FF11D-697D-49BD-8794-F2548007C305}" destId="{710A10BD-A162-47A4-BEDC-B601764F6122}" srcOrd="8" destOrd="0" presId="urn:microsoft.com/office/officeart/2005/8/layout/vList2"/>
    <dgm:cxn modelId="{503BA99A-9C45-4CCC-ADEC-6BDF46FD5556}" type="presParOf" srcId="{BB6FF11D-697D-49BD-8794-F2548007C305}" destId="{397ADDC6-33DF-4D45-9F2C-736025DD7D1A}"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66C1E7-FC32-457C-BDE4-42A0435C4126}">
      <dsp:nvSpPr>
        <dsp:cNvPr id="0" name=""/>
        <dsp:cNvSpPr/>
      </dsp:nvSpPr>
      <dsp:spPr>
        <a:xfrm>
          <a:off x="0" y="64620"/>
          <a:ext cx="8019208" cy="31824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Domain Specific Features in the Corpus</a:t>
          </a:r>
        </a:p>
      </dsp:txBody>
      <dsp:txXfrm>
        <a:off x="15535" y="80155"/>
        <a:ext cx="7988138" cy="287170"/>
      </dsp:txXfrm>
    </dsp:sp>
    <dsp:sp modelId="{672D593A-6DED-4B88-81CF-EDFC24B002C4}">
      <dsp:nvSpPr>
        <dsp:cNvPr id="0" name=""/>
        <dsp:cNvSpPr/>
      </dsp:nvSpPr>
      <dsp:spPr>
        <a:xfrm>
          <a:off x="0" y="382860"/>
          <a:ext cx="8019208" cy="387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610" tIns="15240" rIns="85344" bIns="1524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choose the test and training corpus very carefully</a:t>
          </a:r>
        </a:p>
        <a:p>
          <a:pPr marL="114300" lvl="1" indent="-114300" algn="l" defTabSz="533400">
            <a:lnSpc>
              <a:spcPct val="90000"/>
            </a:lnSpc>
            <a:spcBef>
              <a:spcPct val="0"/>
            </a:spcBef>
            <a:spcAft>
              <a:spcPct val="20000"/>
            </a:spcAft>
            <a:buChar char="•"/>
          </a:pPr>
          <a:r>
            <a:rPr lang="en-US" sz="1200" kern="1200" dirty="0"/>
            <a:t>domain knowledge</a:t>
          </a:r>
        </a:p>
      </dsp:txBody>
      <dsp:txXfrm>
        <a:off x="0" y="382860"/>
        <a:ext cx="8019208" cy="387090"/>
      </dsp:txXfrm>
    </dsp:sp>
    <dsp:sp modelId="{6BC40BF9-CF76-40A9-8888-68DF03A5FD84}">
      <dsp:nvSpPr>
        <dsp:cNvPr id="0" name=""/>
        <dsp:cNvSpPr/>
      </dsp:nvSpPr>
      <dsp:spPr>
        <a:xfrm>
          <a:off x="0" y="769951"/>
          <a:ext cx="8019208" cy="31824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Use An Exhaustive Stopword List</a:t>
          </a:r>
        </a:p>
      </dsp:txBody>
      <dsp:txXfrm>
        <a:off x="15535" y="785486"/>
        <a:ext cx="7988138" cy="287170"/>
      </dsp:txXfrm>
    </dsp:sp>
    <dsp:sp modelId="{7160DD0B-3B1A-4DCF-9A4A-A214850EF240}">
      <dsp:nvSpPr>
        <dsp:cNvPr id="0" name=""/>
        <dsp:cNvSpPr/>
      </dsp:nvSpPr>
      <dsp:spPr>
        <a:xfrm>
          <a:off x="0" y="1088191"/>
          <a:ext cx="8019208" cy="774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610" tIns="15240" rIns="85344" bIns="1524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Language Stopwords </a:t>
          </a:r>
        </a:p>
        <a:p>
          <a:pPr marL="114300" lvl="1" indent="-114300" algn="l" defTabSz="533400">
            <a:lnSpc>
              <a:spcPct val="90000"/>
            </a:lnSpc>
            <a:spcBef>
              <a:spcPct val="0"/>
            </a:spcBef>
            <a:spcAft>
              <a:spcPct val="20000"/>
            </a:spcAft>
            <a:buChar char="•"/>
          </a:pPr>
          <a:r>
            <a:rPr lang="en-US" sz="1200" kern="1200" dirty="0"/>
            <a:t>Location Stopwords – Country names, Cities names </a:t>
          </a:r>
          <a:r>
            <a:rPr lang="en-US" sz="1200" kern="1200" dirty="0" err="1"/>
            <a:t>etc</a:t>
          </a:r>
          <a:endParaRPr lang="en-US" sz="1200" kern="1200" dirty="0"/>
        </a:p>
        <a:p>
          <a:pPr marL="114300" lvl="1" indent="-114300" algn="l" defTabSz="533400">
            <a:lnSpc>
              <a:spcPct val="90000"/>
            </a:lnSpc>
            <a:spcBef>
              <a:spcPct val="0"/>
            </a:spcBef>
            <a:spcAft>
              <a:spcPct val="20000"/>
            </a:spcAft>
            <a:buChar char="•"/>
          </a:pPr>
          <a:r>
            <a:rPr lang="en-US" sz="1200" kern="1200" dirty="0"/>
            <a:t>Time Stopwords – Name of the months and days today, tomorrow … </a:t>
          </a:r>
          <a:r>
            <a:rPr lang="en-US" sz="1200" kern="1200" dirty="0" err="1"/>
            <a:t>etc</a:t>
          </a:r>
          <a:endParaRPr lang="en-US" sz="1200" kern="1200" dirty="0"/>
        </a:p>
        <a:p>
          <a:pPr marL="114300" lvl="1" indent="-114300" algn="l" defTabSz="533400">
            <a:lnSpc>
              <a:spcPct val="90000"/>
            </a:lnSpc>
            <a:spcBef>
              <a:spcPct val="0"/>
            </a:spcBef>
            <a:spcAft>
              <a:spcPct val="20000"/>
            </a:spcAft>
            <a:buChar char="•"/>
          </a:pPr>
          <a:r>
            <a:rPr lang="en-US" sz="1200" kern="1200" dirty="0"/>
            <a:t>Numerals Stopwords – Words describing numerical terms ( hundred, thousand </a:t>
          </a:r>
          <a:r>
            <a:rPr lang="en-US" sz="1200" kern="1200" dirty="0" err="1"/>
            <a:t>etc</a:t>
          </a:r>
          <a:r>
            <a:rPr lang="en-US" sz="1200" kern="1200" dirty="0"/>
            <a:t>)</a:t>
          </a:r>
        </a:p>
      </dsp:txBody>
      <dsp:txXfrm>
        <a:off x="0" y="1088191"/>
        <a:ext cx="8019208" cy="774180"/>
      </dsp:txXfrm>
    </dsp:sp>
    <dsp:sp modelId="{9BAE9BAE-D516-4BF3-892C-F9D767F602CB}">
      <dsp:nvSpPr>
        <dsp:cNvPr id="0" name=""/>
        <dsp:cNvSpPr/>
      </dsp:nvSpPr>
      <dsp:spPr>
        <a:xfrm>
          <a:off x="0" y="1862371"/>
          <a:ext cx="8019208" cy="31824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Noise Free Corpus</a:t>
          </a:r>
        </a:p>
      </dsp:txBody>
      <dsp:txXfrm>
        <a:off x="15535" y="1877906"/>
        <a:ext cx="7988138" cy="287170"/>
      </dsp:txXfrm>
    </dsp:sp>
    <dsp:sp modelId="{A3BCB953-33CB-4613-8CC1-957DBC236478}">
      <dsp:nvSpPr>
        <dsp:cNvPr id="0" name=""/>
        <dsp:cNvSpPr/>
      </dsp:nvSpPr>
      <dsp:spPr>
        <a:xfrm>
          <a:off x="0" y="2180611"/>
          <a:ext cx="8019208"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610" tIns="15240" rIns="85344" bIns="1524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eliminating the noisy entities like hashtags, </a:t>
          </a:r>
          <a:r>
            <a:rPr lang="en-US" sz="1200" kern="1200" dirty="0" err="1"/>
            <a:t>url</a:t>
          </a:r>
          <a:r>
            <a:rPr lang="en-US" sz="1200" kern="1200" dirty="0"/>
            <a:t> text</a:t>
          </a:r>
        </a:p>
      </dsp:txBody>
      <dsp:txXfrm>
        <a:off x="0" y="2180611"/>
        <a:ext cx="8019208" cy="281520"/>
      </dsp:txXfrm>
    </dsp:sp>
    <dsp:sp modelId="{778CF617-B5C5-49DA-873F-C21E33498EA8}">
      <dsp:nvSpPr>
        <dsp:cNvPr id="0" name=""/>
        <dsp:cNvSpPr/>
      </dsp:nvSpPr>
      <dsp:spPr>
        <a:xfrm>
          <a:off x="0" y="2462130"/>
          <a:ext cx="8019208" cy="31824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Eliminating features with extremely low frequency</a:t>
          </a:r>
        </a:p>
      </dsp:txBody>
      <dsp:txXfrm>
        <a:off x="15535" y="2477665"/>
        <a:ext cx="7988138" cy="287170"/>
      </dsp:txXfrm>
    </dsp:sp>
    <dsp:sp modelId="{710A10BD-A162-47A4-BEDC-B601764F6122}">
      <dsp:nvSpPr>
        <dsp:cNvPr id="0" name=""/>
        <dsp:cNvSpPr/>
      </dsp:nvSpPr>
      <dsp:spPr>
        <a:xfrm>
          <a:off x="0" y="2829331"/>
          <a:ext cx="8019208" cy="31824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Normalized Corpus</a:t>
          </a:r>
        </a:p>
      </dsp:txBody>
      <dsp:txXfrm>
        <a:off x="15535" y="2844866"/>
        <a:ext cx="7988138" cy="287170"/>
      </dsp:txXfrm>
    </dsp:sp>
    <dsp:sp modelId="{397ADDC6-33DF-4D45-9F2C-736025DD7D1A}">
      <dsp:nvSpPr>
        <dsp:cNvPr id="0" name=""/>
        <dsp:cNvSpPr/>
      </dsp:nvSpPr>
      <dsp:spPr>
        <a:xfrm>
          <a:off x="0" y="3147571"/>
          <a:ext cx="8019208"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610" tIns="15240" rIns="85344" bIns="1524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Lemmatization</a:t>
          </a:r>
        </a:p>
      </dsp:txBody>
      <dsp:txXfrm>
        <a:off x="0" y="3147571"/>
        <a:ext cx="8019208" cy="2815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22BDDF6-302D-41B3-BAFD-AC28624CAA02}"/>
              </a:ext>
            </a:extLst>
          </p:cNvPr>
          <p:cNvSpPr>
            <a:spLocks noGrp="1"/>
          </p:cNvSpPr>
          <p:nvPr>
            <p:ph type="hdr" sz="quarter"/>
          </p:nvPr>
        </p:nvSpPr>
        <p:spPr>
          <a:xfrm>
            <a:off x="0" y="0"/>
            <a:ext cx="2971800" cy="4984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AD0240B-8CF4-4C08-8D15-2800399E6E8B}"/>
              </a:ext>
            </a:extLst>
          </p:cNvPr>
          <p:cNvSpPr>
            <a:spLocks noGrp="1"/>
          </p:cNvSpPr>
          <p:nvPr>
            <p:ph type="dt" sz="quarter" idx="1"/>
          </p:nvPr>
        </p:nvSpPr>
        <p:spPr>
          <a:xfrm>
            <a:off x="3884613" y="0"/>
            <a:ext cx="2971800" cy="498475"/>
          </a:xfrm>
          <a:prstGeom prst="rect">
            <a:avLst/>
          </a:prstGeom>
        </p:spPr>
        <p:txBody>
          <a:bodyPr vert="horz" lIns="91440" tIns="45720" rIns="91440" bIns="45720" rtlCol="0"/>
          <a:lstStyle>
            <a:lvl1pPr algn="r">
              <a:defRPr sz="1200"/>
            </a:lvl1pPr>
          </a:lstStyle>
          <a:p>
            <a:fld id="{A620B5A5-0365-41F6-AD78-4D08F86D41EF}" type="datetimeFigureOut">
              <a:rPr lang="en-US" smtClean="0"/>
              <a:t>9/2/18</a:t>
            </a:fld>
            <a:endParaRPr lang="en-US"/>
          </a:p>
        </p:txBody>
      </p:sp>
      <p:sp>
        <p:nvSpPr>
          <p:cNvPr id="4" name="Footer Placeholder 3">
            <a:extLst>
              <a:ext uri="{FF2B5EF4-FFF2-40B4-BE49-F238E27FC236}">
                <a16:creationId xmlns:a16="http://schemas.microsoft.com/office/drawing/2014/main" id="{EC7000B5-3DB9-408E-A0D3-22C1B18C6E61}"/>
              </a:ext>
            </a:extLst>
          </p:cNvPr>
          <p:cNvSpPr>
            <a:spLocks noGrp="1"/>
          </p:cNvSpPr>
          <p:nvPr>
            <p:ph type="ftr" sz="quarter" idx="2"/>
          </p:nvPr>
        </p:nvSpPr>
        <p:spPr>
          <a:xfrm>
            <a:off x="0" y="9447213"/>
            <a:ext cx="2971800" cy="4984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4525C2D-8D10-4B9D-B60B-15C0B9AE3A80}"/>
              </a:ext>
            </a:extLst>
          </p:cNvPr>
          <p:cNvSpPr>
            <a:spLocks noGrp="1"/>
          </p:cNvSpPr>
          <p:nvPr>
            <p:ph type="sldNum" sz="quarter" idx="3"/>
          </p:nvPr>
        </p:nvSpPr>
        <p:spPr>
          <a:xfrm>
            <a:off x="3884613" y="9447213"/>
            <a:ext cx="2971800" cy="498475"/>
          </a:xfrm>
          <a:prstGeom prst="rect">
            <a:avLst/>
          </a:prstGeom>
        </p:spPr>
        <p:txBody>
          <a:bodyPr vert="horz" lIns="91440" tIns="45720" rIns="91440" bIns="45720" rtlCol="0" anchor="b"/>
          <a:lstStyle>
            <a:lvl1pPr algn="r">
              <a:defRPr sz="1200"/>
            </a:lvl1pPr>
          </a:lstStyle>
          <a:p>
            <a:fld id="{3D309C1F-EB5C-4D33-A0F9-5C1454B74C82}" type="slidenum">
              <a:rPr lang="en-US" smtClean="0"/>
              <a:t>‹#›</a:t>
            </a:fld>
            <a:endParaRPr lang="en-US"/>
          </a:p>
        </p:txBody>
      </p:sp>
    </p:spTree>
    <p:extLst>
      <p:ext uri="{BB962C8B-B14F-4D97-AF65-F5344CB8AC3E}">
        <p14:creationId xmlns:p14="http://schemas.microsoft.com/office/powerpoint/2010/main" val="36377253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 y="746125"/>
            <a:ext cx="6629400" cy="372903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724202"/>
            <a:ext cx="5486400" cy="447556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lgn="ctr">
              <a:defRPr sz="2850">
                <a:solidFill>
                  <a:srgbClr val="00B050"/>
                </a:solidFill>
              </a:defRPr>
            </a:lvl1pPr>
          </a:lstStyle>
          <a:p>
            <a:r>
              <a:rPr lang="en-US" dirty="0"/>
              <a:t>Click to edit Master title style</a:t>
            </a:r>
          </a:p>
        </p:txBody>
      </p:sp>
      <p:sp>
        <p:nvSpPr>
          <p:cNvPr id="3" name="Subtitle 2"/>
          <p:cNvSpPr>
            <a:spLocks noGrp="1"/>
          </p:cNvSpPr>
          <p:nvPr>
            <p:ph type="subTitle" idx="1"/>
          </p:nvPr>
        </p:nvSpPr>
        <p:spPr>
          <a:xfrm>
            <a:off x="2021396" y="3264408"/>
            <a:ext cx="5101209" cy="929921"/>
          </a:xfrm>
          <a:noFill/>
        </p:spPr>
        <p:txBody>
          <a:bodyPr>
            <a:normAutofit/>
          </a:bodyPr>
          <a:lstStyle>
            <a:lvl1pPr marL="0" indent="0" algn="ctr">
              <a:buNone/>
              <a:defRPr sz="1500">
                <a:solidFill>
                  <a:srgbClr val="002060"/>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7" name="Date Placeholder 6"/>
          <p:cNvSpPr>
            <a:spLocks noGrp="1"/>
          </p:cNvSpPr>
          <p:nvPr>
            <p:ph type="dt" sz="half" idx="10"/>
          </p:nvPr>
        </p:nvSpPr>
        <p:spPr/>
        <p:txBody>
          <a:bodyPr/>
          <a:lstStyle>
            <a:lvl1pPr>
              <a:defRPr>
                <a:solidFill>
                  <a:srgbClr val="002060">
                    <a:alpha val="70000"/>
                  </a:srgbClr>
                </a:solidFill>
              </a:defRPr>
            </a:lvl1pPr>
          </a:lstStyle>
          <a:p>
            <a:fld id="{51F2954F-EE9A-48FA-8927-4E69DA2B8F54}" type="datetime1">
              <a:rPr lang="en-US" smtClean="0"/>
              <a:t>9/2/18</a:t>
            </a:fld>
            <a:endParaRPr lang="en-US" dirty="0"/>
          </a:p>
        </p:txBody>
      </p:sp>
    </p:spTree>
    <p:extLst>
      <p:ext uri="{BB962C8B-B14F-4D97-AF65-F5344CB8AC3E}">
        <p14:creationId xmlns:p14="http://schemas.microsoft.com/office/powerpoint/2010/main" val="4152348736"/>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51435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3504" y="1682871"/>
            <a:ext cx="3364992" cy="856123"/>
          </a:xfrm>
          <a:solidFill>
            <a:srgbClr val="FFFFFF"/>
          </a:solidFill>
          <a:ln>
            <a:solidFill>
              <a:srgbClr val="404040"/>
            </a:solidFill>
          </a:ln>
        </p:spPr>
        <p:txBody>
          <a:bodyPr anchor="ctr" anchorCtr="1">
            <a:normAutofit/>
          </a:bodyPr>
          <a:lstStyle>
            <a:lvl1pPr>
              <a:defRPr sz="1650">
                <a:solidFill>
                  <a:srgbClr val="00B050"/>
                </a:solidFill>
              </a:defRPr>
            </a:lvl1pPr>
          </a:lstStyle>
          <a:p>
            <a:r>
              <a:rPr lang="en-US" dirty="0"/>
              <a:t>Click to edit Master title style</a:t>
            </a:r>
          </a:p>
        </p:txBody>
      </p:sp>
      <p:sp>
        <p:nvSpPr>
          <p:cNvPr id="3" name="Content Placeholder 2"/>
          <p:cNvSpPr>
            <a:spLocks noGrp="1"/>
          </p:cNvSpPr>
          <p:nvPr>
            <p:ph idx="1"/>
          </p:nvPr>
        </p:nvSpPr>
        <p:spPr>
          <a:xfrm>
            <a:off x="4665518" y="748144"/>
            <a:ext cx="4405746" cy="4010892"/>
          </a:xfrm>
        </p:spPr>
        <p:txBody>
          <a:bodyPr>
            <a:normAutofit/>
          </a:bodyPr>
          <a:lstStyle>
            <a:lvl1pPr>
              <a:defRPr sz="1425">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6676" y="2662439"/>
            <a:ext cx="2846070" cy="1645527"/>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Edit Master text styles</a:t>
            </a:r>
          </a:p>
        </p:txBody>
      </p:sp>
      <p:sp>
        <p:nvSpPr>
          <p:cNvPr id="9" name="Date Placeholder 8"/>
          <p:cNvSpPr>
            <a:spLocks noGrp="1"/>
          </p:cNvSpPr>
          <p:nvPr>
            <p:ph type="dt" sz="half" idx="10"/>
          </p:nvPr>
        </p:nvSpPr>
        <p:spPr/>
        <p:txBody>
          <a:bodyPr/>
          <a:lstStyle/>
          <a:p>
            <a:fld id="{2BD644C9-7BC7-4D6F-B8D9-1CF000CA5F8E}" type="datetime1">
              <a:rPr lang="en-US" smtClean="0"/>
              <a:t>9/2/18</a:t>
            </a:fld>
            <a:endParaRPr lang="en-US"/>
          </a:p>
        </p:txBody>
      </p:sp>
      <p:sp>
        <p:nvSpPr>
          <p:cNvPr id="10" name="Footer Placeholder 9"/>
          <p:cNvSpPr>
            <a:spLocks noGrp="1"/>
          </p:cNvSpPr>
          <p:nvPr>
            <p:ph type="ftr" sz="quarter" idx="11"/>
          </p:nvPr>
        </p:nvSpPr>
        <p:spPr>
          <a:xfrm>
            <a:off x="603504" y="4677156"/>
            <a:ext cx="3843598" cy="240030"/>
          </a:xfrm>
          <a:prstGeom prst="rect">
            <a:avLst/>
          </a:prstGeom>
        </p:spPr>
        <p:txBody>
          <a:bodyPr/>
          <a:lstStyle>
            <a:lvl1pPr>
              <a:defRPr>
                <a:solidFill>
                  <a:srgbClr val="FFFFFF">
                    <a:alpha val="70000"/>
                  </a:srgbClr>
                </a:solidFill>
              </a:defRPr>
            </a:lvl1pPr>
          </a:lstStyle>
          <a:p>
            <a:endParaRPr lang="en-US"/>
          </a:p>
        </p:txBody>
      </p:sp>
    </p:spTree>
    <p:extLst>
      <p:ext uri="{BB962C8B-B14F-4D97-AF65-F5344CB8AC3E}">
        <p14:creationId xmlns:p14="http://schemas.microsoft.com/office/powerpoint/2010/main" val="3619039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defRPr sz="2850">
                <a:solidFill>
                  <a:srgbClr val="00B050"/>
                </a:solidFill>
              </a:defRPr>
            </a:lvl1pPr>
          </a:lstStyle>
          <a:p>
            <a:r>
              <a:rPr lang="en-US" dirty="0"/>
              <a:t>Click to edit Master title style</a:t>
            </a:r>
          </a:p>
        </p:txBody>
      </p:sp>
      <p:sp>
        <p:nvSpPr>
          <p:cNvPr id="3" name="Text Placeholder 2"/>
          <p:cNvSpPr>
            <a:spLocks noGrp="1"/>
          </p:cNvSpPr>
          <p:nvPr>
            <p:ph type="body" idx="1"/>
          </p:nvPr>
        </p:nvSpPr>
        <p:spPr>
          <a:xfrm>
            <a:off x="2021396" y="3264349"/>
            <a:ext cx="5101209" cy="948812"/>
          </a:xfr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403DAB19-1AC9-42C4-92E0-1D4CE97CC0B3}" type="datetime1">
              <a:rPr lang="en-US" smtClean="0"/>
              <a:t>9/2/18</a:t>
            </a:fld>
            <a:endParaRPr lang="en-US"/>
          </a:p>
        </p:txBody>
      </p:sp>
    </p:spTree>
    <p:extLst>
      <p:ext uri="{BB962C8B-B14F-4D97-AF65-F5344CB8AC3E}">
        <p14:creationId xmlns:p14="http://schemas.microsoft.com/office/powerpoint/2010/main" val="232718774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891539"/>
            <a:ext cx="9144000" cy="397140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6C72BE-1EB1-4D3D-82B3-E7DC2624987E}" type="datetime1">
              <a:rPr lang="en-US" smtClean="0"/>
              <a:t>9/2/18</a:t>
            </a:fld>
            <a:endParaRPr lang="en-US"/>
          </a:p>
        </p:txBody>
      </p:sp>
      <p:sp>
        <p:nvSpPr>
          <p:cNvPr id="9" name="Slide Number Placeholder 6">
            <a:extLst>
              <a:ext uri="{FF2B5EF4-FFF2-40B4-BE49-F238E27FC236}">
                <a16:creationId xmlns:a16="http://schemas.microsoft.com/office/drawing/2014/main" id="{D9D80E00-DEAC-45D7-B0EC-A4178BB9A641}"/>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1722045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0" y="895800"/>
            <a:ext cx="4390264" cy="386323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00" y="895800"/>
            <a:ext cx="4572000" cy="38632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1EC4751-02B4-4942-A113-166F753AA363}" type="datetime1">
              <a:rPr lang="en-US" smtClean="0"/>
              <a:t>9/2/18</a:t>
            </a:fld>
            <a:endParaRPr lang="en-US"/>
          </a:p>
        </p:txBody>
      </p:sp>
      <p:sp>
        <p:nvSpPr>
          <p:cNvPr id="7" name="Slide Number Placeholder 6">
            <a:extLst>
              <a:ext uri="{FF2B5EF4-FFF2-40B4-BE49-F238E27FC236}">
                <a16:creationId xmlns:a16="http://schemas.microsoft.com/office/drawing/2014/main" id="{A54D4DE1-88E5-4010-9E96-C865E3F1BA78}"/>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3629543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 y="948936"/>
            <a:ext cx="4425891"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4" name="Content Placeholder 3"/>
          <p:cNvSpPr>
            <a:spLocks noGrp="1"/>
          </p:cNvSpPr>
          <p:nvPr>
            <p:ph sz="half" idx="2"/>
          </p:nvPr>
        </p:nvSpPr>
        <p:spPr>
          <a:xfrm>
            <a:off x="-1" y="1534396"/>
            <a:ext cx="4425892" cy="311033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4690354" y="1534396"/>
            <a:ext cx="4425891" cy="3110339"/>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690354" y="948936"/>
            <a:ext cx="4438464"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7" name="Date Placeholder 6"/>
          <p:cNvSpPr>
            <a:spLocks noGrp="1"/>
          </p:cNvSpPr>
          <p:nvPr>
            <p:ph type="dt" sz="half" idx="10"/>
          </p:nvPr>
        </p:nvSpPr>
        <p:spPr/>
        <p:txBody>
          <a:bodyPr/>
          <a:lstStyle/>
          <a:p>
            <a:fld id="{8DFD86F5-1073-4EBF-BAB9-80DF352807D1}" type="datetime1">
              <a:rPr lang="en-US" smtClean="0"/>
              <a:t>9/2/18</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
        <p:nvSpPr>
          <p:cNvPr id="9" name="Slide Number Placeholder 6">
            <a:extLst>
              <a:ext uri="{FF2B5EF4-FFF2-40B4-BE49-F238E27FC236}">
                <a16:creationId xmlns:a16="http://schemas.microsoft.com/office/drawing/2014/main" id="{79453041-3D19-452C-A72D-7B398299A640}"/>
              </a:ext>
            </a:extLst>
          </p:cNvPr>
          <p:cNvSpPr>
            <a:spLocks noGrp="1"/>
          </p:cNvSpPr>
          <p:nvPr>
            <p:ph type="sldNum" sz="quarter" idx="1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2745959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04B242-A112-40FA-B30F-F44D6727C9BE}" type="datetime1">
              <a:rPr lang="en-US" smtClean="0"/>
              <a:t>9/2/18</a:t>
            </a:fld>
            <a:endParaRPr lang="en-US"/>
          </a:p>
        </p:txBody>
      </p:sp>
      <p:sp>
        <p:nvSpPr>
          <p:cNvPr id="5" name="Slide Number Placeholder 6">
            <a:extLst>
              <a:ext uri="{FF2B5EF4-FFF2-40B4-BE49-F238E27FC236}">
                <a16:creationId xmlns:a16="http://schemas.microsoft.com/office/drawing/2014/main" id="{BCB409B5-A817-4350-8707-32EE46DD2EAF}"/>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178817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0" y="0"/>
            <a:ext cx="9144000" cy="89154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dirty="0"/>
              <a:t>Click to edit Master title style</a:t>
            </a:r>
          </a:p>
        </p:txBody>
      </p:sp>
      <p:sp>
        <p:nvSpPr>
          <p:cNvPr id="3" name="Text Placeholder 2"/>
          <p:cNvSpPr>
            <a:spLocks noGrp="1"/>
          </p:cNvSpPr>
          <p:nvPr>
            <p:ph type="body" idx="1"/>
          </p:nvPr>
        </p:nvSpPr>
        <p:spPr>
          <a:xfrm>
            <a:off x="0" y="891539"/>
            <a:ext cx="9144000" cy="396242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0" y="4853965"/>
            <a:ext cx="742384" cy="242976"/>
          </a:xfrm>
          <a:prstGeom prst="rect">
            <a:avLst/>
          </a:prstGeom>
        </p:spPr>
        <p:txBody>
          <a:bodyPr vert="horz" lIns="91440" tIns="45720" rIns="91440" bIns="45720" rtlCol="0" anchor="ctr"/>
          <a:lstStyle>
            <a:lvl1pPr algn="r">
              <a:defRPr sz="788">
                <a:solidFill>
                  <a:schemeClr val="tx1">
                    <a:alpha val="70000"/>
                  </a:schemeClr>
                </a:solidFill>
              </a:defRPr>
            </a:lvl1pPr>
          </a:lstStyle>
          <a:p>
            <a:fld id="{B7D6B663-8DAB-4EA1-B019-BBACB021B42A}" type="datetime1">
              <a:rPr lang="en-US" smtClean="0"/>
              <a:t>9/2/18</a:t>
            </a:fld>
            <a:endParaRPr lang="en-US"/>
          </a:p>
        </p:txBody>
      </p:sp>
      <p:cxnSp>
        <p:nvCxnSpPr>
          <p:cNvPr id="8" name="Straight Connector 7">
            <a:extLst>
              <a:ext uri="{FF2B5EF4-FFF2-40B4-BE49-F238E27FC236}">
                <a16:creationId xmlns:a16="http://schemas.microsoft.com/office/drawing/2014/main" id="{1C9E9E6B-91A3-4557-B33F-D9C439492E74}"/>
              </a:ext>
            </a:extLst>
          </p:cNvPr>
          <p:cNvCxnSpPr/>
          <p:nvPr userDrawn="1"/>
        </p:nvCxnSpPr>
        <p:spPr>
          <a:xfrm>
            <a:off x="0" y="4824469"/>
            <a:ext cx="9144000" cy="22253"/>
          </a:xfrm>
          <a:prstGeom prst="line">
            <a:avLst/>
          </a:prstGeom>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F56E57FB-B570-4735-AF29-B0AFEEDA216B}"/>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4108759851"/>
      </p:ext>
    </p:extLst>
  </p:cSld>
  <p:clrMap bg1="lt1" tx1="dk1" bg2="lt2" tx2="dk2" accent1="accent1" accent2="accent2" accent3="accent3" accent4="accent4" accent5="accent5" accent6="accent6" hlink="hlink" folHlink="folHlink"/>
  <p:sldLayoutIdLst>
    <p:sldLayoutId id="2147484581" r:id="rId1"/>
    <p:sldLayoutId id="2147484588" r:id="rId2"/>
    <p:sldLayoutId id="2147484583" r:id="rId3"/>
    <p:sldLayoutId id="2147484582" r:id="rId4"/>
    <p:sldLayoutId id="2147484584" r:id="rId5"/>
    <p:sldLayoutId id="2147484585" r:id="rId6"/>
    <p:sldLayoutId id="2147484586" r:id="rId7"/>
  </p:sldLayoutIdLst>
  <p:hf hdr="0" ftr="0"/>
  <p:txStyles>
    <p:titleStyle>
      <a:lvl1pPr algn="l" defTabSz="685800" rtl="0" eaLnBrk="1" latinLnBrk="0" hangingPunct="1">
        <a:lnSpc>
          <a:spcPct val="90000"/>
        </a:lnSpc>
        <a:spcBef>
          <a:spcPct val="0"/>
        </a:spcBef>
        <a:buNone/>
        <a:defRPr sz="2100" kern="1200" cap="all" spc="150" baseline="0">
          <a:solidFill>
            <a:srgbClr val="00B050"/>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4647"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323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12081"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79729A-FDC8-4219-9DB0-842E95615AC1}"/>
              </a:ext>
            </a:extLst>
          </p:cNvPr>
          <p:cNvSpPr>
            <a:spLocks noGrp="1"/>
          </p:cNvSpPr>
          <p:nvPr>
            <p:ph type="title"/>
          </p:nvPr>
        </p:nvSpPr>
        <p:spPr/>
        <p:txBody>
          <a:bodyPr/>
          <a:lstStyle/>
          <a:p>
            <a:r>
              <a:rPr lang="en-US" dirty="0"/>
              <a:t>Text classification</a:t>
            </a:r>
          </a:p>
        </p:txBody>
      </p:sp>
      <p:sp>
        <p:nvSpPr>
          <p:cNvPr id="6" name="Content Placeholder 5">
            <a:extLst>
              <a:ext uri="{FF2B5EF4-FFF2-40B4-BE49-F238E27FC236}">
                <a16:creationId xmlns:a16="http://schemas.microsoft.com/office/drawing/2014/main" id="{8F2C53D2-AD62-4979-B7D8-0DC267E37C35}"/>
              </a:ext>
            </a:extLst>
          </p:cNvPr>
          <p:cNvSpPr>
            <a:spLocks noGrp="1"/>
          </p:cNvSpPr>
          <p:nvPr>
            <p:ph idx="1"/>
          </p:nvPr>
        </p:nvSpPr>
        <p:spPr/>
        <p:txBody>
          <a:bodyPr/>
          <a:lstStyle/>
          <a:p>
            <a:r>
              <a:rPr lang="en-US" dirty="0"/>
              <a:t>Overview</a:t>
            </a:r>
          </a:p>
          <a:p>
            <a:r>
              <a:rPr lang="en-US" dirty="0"/>
              <a:t>Practice areas</a:t>
            </a:r>
          </a:p>
          <a:p>
            <a:endParaRPr lang="en-US" dirty="0"/>
          </a:p>
        </p:txBody>
      </p:sp>
      <p:sp>
        <p:nvSpPr>
          <p:cNvPr id="7" name="Text Placeholder 6">
            <a:extLst>
              <a:ext uri="{FF2B5EF4-FFF2-40B4-BE49-F238E27FC236}">
                <a16:creationId xmlns:a16="http://schemas.microsoft.com/office/drawing/2014/main" id="{D7F1A188-B9D8-4262-8CC4-A46365AD3D93}"/>
              </a:ext>
            </a:extLst>
          </p:cNvPr>
          <p:cNvSpPr>
            <a:spLocks noGrp="1"/>
          </p:cNvSpPr>
          <p:nvPr>
            <p:ph type="body" sz="half" idx="2"/>
          </p:nvPr>
        </p:nvSpPr>
        <p:spPr/>
        <p:txBody>
          <a:bodyPr/>
          <a:lstStyle/>
          <a:p>
            <a:endParaRPr lang="en-US"/>
          </a:p>
        </p:txBody>
      </p:sp>
      <p:sp>
        <p:nvSpPr>
          <p:cNvPr id="3" name="Date Placeholder 2">
            <a:extLst>
              <a:ext uri="{FF2B5EF4-FFF2-40B4-BE49-F238E27FC236}">
                <a16:creationId xmlns:a16="http://schemas.microsoft.com/office/drawing/2014/main" id="{5CB793D2-3EFC-4B19-9DDA-3C779C93BAB5}"/>
              </a:ext>
            </a:extLst>
          </p:cNvPr>
          <p:cNvSpPr>
            <a:spLocks noGrp="1"/>
          </p:cNvSpPr>
          <p:nvPr>
            <p:ph type="dt" sz="half" idx="10"/>
          </p:nvPr>
        </p:nvSpPr>
        <p:spPr/>
        <p:txBody>
          <a:bodyPr/>
          <a:lstStyle/>
          <a:p>
            <a:fld id="{B604B242-A112-40FA-B30F-F44D6727C9BE}" type="datetime1">
              <a:rPr lang="en-US" smtClean="0"/>
              <a:t>9/2/18</a:t>
            </a:fld>
            <a:endParaRPr lang="en-US"/>
          </a:p>
        </p:txBody>
      </p:sp>
      <p:sp>
        <p:nvSpPr>
          <p:cNvPr id="4" name="Slide Number Placeholder 3">
            <a:extLst>
              <a:ext uri="{FF2B5EF4-FFF2-40B4-BE49-F238E27FC236}">
                <a16:creationId xmlns:a16="http://schemas.microsoft.com/office/drawing/2014/main" id="{144D8AD6-D0F1-419B-AF33-B1EBBEC18D48}"/>
              </a:ext>
            </a:extLst>
          </p:cNvPr>
          <p:cNvSpPr>
            <a:spLocks noGrp="1"/>
          </p:cNvSpPr>
          <p:nvPr>
            <p:ph type="sldNum" sz="quarter" idx="4294967295"/>
          </p:nvPr>
        </p:nvSpPr>
        <p:spPr>
          <a:xfrm>
            <a:off x="7086600" y="4864100"/>
            <a:ext cx="2057400" cy="274638"/>
          </a:xfrm>
        </p:spPr>
        <p:txBody>
          <a:bodyPr/>
          <a:lstStyle/>
          <a:p>
            <a:r>
              <a:rPr lang="en-US"/>
              <a:t>Slide no. </a:t>
            </a:r>
            <a:fld id="{7240F3D1-AE27-48C7-9FC9-EF8542F23A88}" type="slidenum">
              <a:rPr lang="en-US" smtClean="0"/>
              <a:pPr/>
              <a:t>1</a:t>
            </a:fld>
            <a:endParaRPr lang="en-US" dirty="0"/>
          </a:p>
        </p:txBody>
      </p:sp>
    </p:spTree>
    <p:extLst>
      <p:ext uri="{BB962C8B-B14F-4D97-AF65-F5344CB8AC3E}">
        <p14:creationId xmlns:p14="http://schemas.microsoft.com/office/powerpoint/2010/main" val="92789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1225D-1ECB-4269-B4FC-966A59E43C62}"/>
              </a:ext>
            </a:extLst>
          </p:cNvPr>
          <p:cNvSpPr>
            <a:spLocks noGrp="1"/>
          </p:cNvSpPr>
          <p:nvPr>
            <p:ph type="title"/>
          </p:nvPr>
        </p:nvSpPr>
        <p:spPr/>
        <p:txBody>
          <a:bodyPr/>
          <a:lstStyle/>
          <a:p>
            <a:r>
              <a:rPr lang="en-US" dirty="0"/>
              <a:t>overview</a:t>
            </a:r>
          </a:p>
        </p:txBody>
      </p:sp>
      <p:sp>
        <p:nvSpPr>
          <p:cNvPr id="4" name="Date Placeholder 3">
            <a:extLst>
              <a:ext uri="{FF2B5EF4-FFF2-40B4-BE49-F238E27FC236}">
                <a16:creationId xmlns:a16="http://schemas.microsoft.com/office/drawing/2014/main" id="{393D339B-C3C4-4817-8BAD-B85AA2B53807}"/>
              </a:ext>
            </a:extLst>
          </p:cNvPr>
          <p:cNvSpPr>
            <a:spLocks noGrp="1"/>
          </p:cNvSpPr>
          <p:nvPr>
            <p:ph type="dt" sz="half" idx="10"/>
          </p:nvPr>
        </p:nvSpPr>
        <p:spPr/>
        <p:txBody>
          <a:bodyPr/>
          <a:lstStyle/>
          <a:p>
            <a:fld id="{136C72BE-1EB1-4D3D-82B3-E7DC2624987E}" type="datetime1">
              <a:rPr lang="en-US" smtClean="0"/>
              <a:t>9/2/18</a:t>
            </a:fld>
            <a:endParaRPr lang="en-US"/>
          </a:p>
        </p:txBody>
      </p:sp>
      <p:sp>
        <p:nvSpPr>
          <p:cNvPr id="5" name="Slide Number Placeholder 4">
            <a:extLst>
              <a:ext uri="{FF2B5EF4-FFF2-40B4-BE49-F238E27FC236}">
                <a16:creationId xmlns:a16="http://schemas.microsoft.com/office/drawing/2014/main" id="{81FDA2B0-5ADE-4489-BBC6-48F1FC7A98F9}"/>
              </a:ext>
            </a:extLst>
          </p:cNvPr>
          <p:cNvSpPr>
            <a:spLocks noGrp="1"/>
          </p:cNvSpPr>
          <p:nvPr>
            <p:ph type="sldNum" sz="quarter" idx="4"/>
          </p:nvPr>
        </p:nvSpPr>
        <p:spPr/>
        <p:txBody>
          <a:bodyPr/>
          <a:lstStyle/>
          <a:p>
            <a:r>
              <a:rPr lang="en-US"/>
              <a:t>Slide no. </a:t>
            </a:r>
            <a:fld id="{7240F3D1-AE27-48C7-9FC9-EF8542F23A88}" type="slidenum">
              <a:rPr lang="en-US" smtClean="0"/>
              <a:pPr/>
              <a:t>2</a:t>
            </a:fld>
            <a:endParaRPr lang="en-US" dirty="0"/>
          </a:p>
        </p:txBody>
      </p:sp>
      <p:sp>
        <p:nvSpPr>
          <p:cNvPr id="7" name="Content Placeholder 6">
            <a:extLst>
              <a:ext uri="{FF2B5EF4-FFF2-40B4-BE49-F238E27FC236}">
                <a16:creationId xmlns:a16="http://schemas.microsoft.com/office/drawing/2014/main" id="{A72A57D5-04C9-43E8-8D4D-0A0E05E3D04C}"/>
              </a:ext>
            </a:extLst>
          </p:cNvPr>
          <p:cNvSpPr>
            <a:spLocks noGrp="1"/>
          </p:cNvSpPr>
          <p:nvPr>
            <p:ph idx="1"/>
          </p:nvPr>
        </p:nvSpPr>
        <p:spPr/>
        <p:txBody>
          <a:bodyPr>
            <a:normAutofit/>
          </a:bodyPr>
          <a:lstStyle/>
          <a:p>
            <a:r>
              <a:rPr lang="en-US" sz="1600" dirty="0">
                <a:solidFill>
                  <a:srgbClr val="0070C0"/>
                </a:solidFill>
              </a:rPr>
              <a:t>Classification</a:t>
            </a:r>
            <a:r>
              <a:rPr lang="en-US" sz="1600" dirty="0"/>
              <a:t> is a </a:t>
            </a:r>
            <a:r>
              <a:rPr lang="en-US" sz="1600" dirty="0">
                <a:highlight>
                  <a:srgbClr val="FFFF00"/>
                </a:highlight>
              </a:rPr>
              <a:t>supervised learning technique </a:t>
            </a:r>
            <a:r>
              <a:rPr lang="en-US" sz="1600" dirty="0"/>
              <a:t>which places the document according to content. </a:t>
            </a:r>
          </a:p>
          <a:p>
            <a:r>
              <a:rPr lang="en-US" sz="1600" dirty="0"/>
              <a:t>Text classification is largely used in libraries. </a:t>
            </a:r>
          </a:p>
          <a:p>
            <a:r>
              <a:rPr lang="en-US" sz="1600" dirty="0"/>
              <a:t>Text </a:t>
            </a:r>
            <a:r>
              <a:rPr lang="en-US" sz="1600" dirty="0">
                <a:solidFill>
                  <a:srgbClr val="0070C0"/>
                </a:solidFill>
              </a:rPr>
              <a:t>classification</a:t>
            </a:r>
            <a:r>
              <a:rPr lang="en-US" sz="1600" dirty="0"/>
              <a:t> or </a:t>
            </a:r>
            <a:r>
              <a:rPr lang="en-US" sz="1600" dirty="0">
                <a:solidFill>
                  <a:srgbClr val="0070C0"/>
                </a:solidFill>
              </a:rPr>
              <a:t>Document categorization </a:t>
            </a:r>
            <a:r>
              <a:rPr lang="en-US" sz="1600" dirty="0"/>
              <a:t>has several application </a:t>
            </a:r>
          </a:p>
          <a:p>
            <a:pPr lvl="1"/>
            <a:r>
              <a:rPr lang="en-US" sz="1450" dirty="0"/>
              <a:t>such as call center routing, </a:t>
            </a:r>
          </a:p>
          <a:p>
            <a:pPr lvl="1"/>
            <a:r>
              <a:rPr lang="en-US" sz="1450" dirty="0"/>
              <a:t>automatic metadata extraction, </a:t>
            </a:r>
          </a:p>
          <a:p>
            <a:pPr lvl="1"/>
            <a:r>
              <a:rPr lang="en-US" sz="1450" dirty="0"/>
              <a:t>word sense disambiguation, </a:t>
            </a:r>
          </a:p>
          <a:p>
            <a:pPr lvl="1"/>
            <a:r>
              <a:rPr lang="en-US" sz="1450" dirty="0"/>
              <a:t>e-mail forwarding and spam detection, </a:t>
            </a:r>
          </a:p>
          <a:p>
            <a:pPr lvl="1"/>
            <a:r>
              <a:rPr lang="en-US" sz="1450" dirty="0"/>
              <a:t>organizing and maintaining large catalogues of Web resources, news articles categorization etc. </a:t>
            </a:r>
          </a:p>
          <a:p>
            <a:r>
              <a:rPr lang="en-US" sz="1600" dirty="0"/>
              <a:t>Huge growth of information flows and especially the explosive growth of Internet promoted growth of automated text classification </a:t>
            </a:r>
          </a:p>
        </p:txBody>
      </p:sp>
    </p:spTree>
    <p:extLst>
      <p:ext uri="{BB962C8B-B14F-4D97-AF65-F5344CB8AC3E}">
        <p14:creationId xmlns:p14="http://schemas.microsoft.com/office/powerpoint/2010/main" val="3277986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0EC9A-EC38-447F-89E5-EAD7D0A9EE7F}"/>
              </a:ext>
            </a:extLst>
          </p:cNvPr>
          <p:cNvSpPr>
            <a:spLocks noGrp="1"/>
          </p:cNvSpPr>
          <p:nvPr>
            <p:ph type="title"/>
          </p:nvPr>
        </p:nvSpPr>
        <p:spPr/>
        <p:txBody>
          <a:bodyPr/>
          <a:lstStyle/>
          <a:p>
            <a:r>
              <a:rPr lang="en-US" dirty="0"/>
              <a:t>CLASSIFICATION METHODS - Decision Trees </a:t>
            </a:r>
          </a:p>
        </p:txBody>
      </p:sp>
      <p:sp>
        <p:nvSpPr>
          <p:cNvPr id="3" name="Content Placeholder 2">
            <a:extLst>
              <a:ext uri="{FF2B5EF4-FFF2-40B4-BE49-F238E27FC236}">
                <a16:creationId xmlns:a16="http://schemas.microsoft.com/office/drawing/2014/main" id="{EBDB4420-7FCB-407B-9D6A-EA8CB8CD086F}"/>
              </a:ext>
            </a:extLst>
          </p:cNvPr>
          <p:cNvSpPr>
            <a:spLocks noGrp="1"/>
          </p:cNvSpPr>
          <p:nvPr>
            <p:ph idx="1"/>
          </p:nvPr>
        </p:nvSpPr>
        <p:spPr/>
        <p:txBody>
          <a:bodyPr>
            <a:normAutofit/>
          </a:bodyPr>
          <a:lstStyle/>
          <a:p>
            <a:r>
              <a:rPr lang="en-US" sz="1600" dirty="0"/>
              <a:t>Decision tree methods rebuild the manual categorization of the training documents by constructing well-defined true/false queries in the form of a tree structure where the nodes represent questions and the leaves represent the corresponding category of documents. </a:t>
            </a:r>
          </a:p>
          <a:p>
            <a:r>
              <a:rPr lang="en-US" sz="1600" dirty="0"/>
              <a:t>After having created the tree, a new document can easily be categorized by putting it in the root node of the tree and let it run through the query structure until it reaches a certain leaf. </a:t>
            </a:r>
          </a:p>
          <a:p>
            <a:r>
              <a:rPr lang="en-US" sz="1600" dirty="0"/>
              <a:t>The main advantage of decision trees is the fact that the output tree is easy to interpret even for persons who are not familiar with the details of the model </a:t>
            </a:r>
          </a:p>
        </p:txBody>
      </p:sp>
      <p:sp>
        <p:nvSpPr>
          <p:cNvPr id="4" name="Date Placeholder 3">
            <a:extLst>
              <a:ext uri="{FF2B5EF4-FFF2-40B4-BE49-F238E27FC236}">
                <a16:creationId xmlns:a16="http://schemas.microsoft.com/office/drawing/2014/main" id="{D216F834-4886-4463-A0D0-5216FBAFCAC7}"/>
              </a:ext>
            </a:extLst>
          </p:cNvPr>
          <p:cNvSpPr>
            <a:spLocks noGrp="1"/>
          </p:cNvSpPr>
          <p:nvPr>
            <p:ph type="dt" sz="half" idx="10"/>
          </p:nvPr>
        </p:nvSpPr>
        <p:spPr/>
        <p:txBody>
          <a:bodyPr/>
          <a:lstStyle/>
          <a:p>
            <a:fld id="{136C72BE-1EB1-4D3D-82B3-E7DC2624987E}" type="datetime1">
              <a:rPr lang="en-US" smtClean="0"/>
              <a:t>9/2/18</a:t>
            </a:fld>
            <a:endParaRPr lang="en-US"/>
          </a:p>
        </p:txBody>
      </p:sp>
      <p:sp>
        <p:nvSpPr>
          <p:cNvPr id="5" name="Slide Number Placeholder 4">
            <a:extLst>
              <a:ext uri="{FF2B5EF4-FFF2-40B4-BE49-F238E27FC236}">
                <a16:creationId xmlns:a16="http://schemas.microsoft.com/office/drawing/2014/main" id="{E7F91629-D9D8-4ACC-95CF-7401A8B8B4FA}"/>
              </a:ext>
            </a:extLst>
          </p:cNvPr>
          <p:cNvSpPr>
            <a:spLocks noGrp="1"/>
          </p:cNvSpPr>
          <p:nvPr>
            <p:ph type="sldNum" sz="quarter" idx="4"/>
          </p:nvPr>
        </p:nvSpPr>
        <p:spPr/>
        <p:txBody>
          <a:bodyPr/>
          <a:lstStyle/>
          <a:p>
            <a:r>
              <a:rPr lang="en-US"/>
              <a:t>Slide no. </a:t>
            </a:r>
            <a:fld id="{7240F3D1-AE27-48C7-9FC9-EF8542F23A88}" type="slidenum">
              <a:rPr lang="en-US" smtClean="0"/>
              <a:pPr/>
              <a:t>3</a:t>
            </a:fld>
            <a:endParaRPr lang="en-US" dirty="0"/>
          </a:p>
        </p:txBody>
      </p:sp>
    </p:spTree>
    <p:extLst>
      <p:ext uri="{BB962C8B-B14F-4D97-AF65-F5344CB8AC3E}">
        <p14:creationId xmlns:p14="http://schemas.microsoft.com/office/powerpoint/2010/main" val="4212290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0EC9A-EC38-447F-89E5-EAD7D0A9EE7F}"/>
              </a:ext>
            </a:extLst>
          </p:cNvPr>
          <p:cNvSpPr>
            <a:spLocks noGrp="1"/>
          </p:cNvSpPr>
          <p:nvPr>
            <p:ph type="title"/>
          </p:nvPr>
        </p:nvSpPr>
        <p:spPr/>
        <p:txBody>
          <a:bodyPr/>
          <a:lstStyle/>
          <a:p>
            <a:r>
              <a:rPr lang="en-US" dirty="0"/>
              <a:t>CLASSIFICATION METHODS - k-Nearest Neighbor </a:t>
            </a:r>
          </a:p>
        </p:txBody>
      </p:sp>
      <p:sp>
        <p:nvSpPr>
          <p:cNvPr id="3" name="Content Placeholder 2">
            <a:extLst>
              <a:ext uri="{FF2B5EF4-FFF2-40B4-BE49-F238E27FC236}">
                <a16:creationId xmlns:a16="http://schemas.microsoft.com/office/drawing/2014/main" id="{EBDB4420-7FCB-407B-9D6A-EA8CB8CD086F}"/>
              </a:ext>
            </a:extLst>
          </p:cNvPr>
          <p:cNvSpPr>
            <a:spLocks noGrp="1"/>
          </p:cNvSpPr>
          <p:nvPr>
            <p:ph idx="1"/>
          </p:nvPr>
        </p:nvSpPr>
        <p:spPr/>
        <p:txBody>
          <a:bodyPr>
            <a:normAutofit/>
          </a:bodyPr>
          <a:lstStyle/>
          <a:p>
            <a:r>
              <a:rPr lang="en-US" sz="1600" dirty="0"/>
              <a:t>The categorization is usually performed by comparing the category frequencies of the k nearest documents (neighbors). </a:t>
            </a:r>
          </a:p>
          <a:p>
            <a:r>
              <a:rPr lang="en-US" sz="1600" dirty="0"/>
              <a:t>The evaluation of the closeness of documents is done by measuring the angle between the two feature vectors or calculating the Euclidean distance between the vectors. </a:t>
            </a:r>
          </a:p>
          <a:p>
            <a:r>
              <a:rPr lang="en-US" sz="1600" dirty="0"/>
              <a:t>In the latter case the feature vectors have to be normalized to length 1 to take into account that the size of the documents (and, thus, the length of the feature vectors) may differ. </a:t>
            </a:r>
          </a:p>
          <a:p>
            <a:r>
              <a:rPr lang="en-US" sz="1600" dirty="0"/>
              <a:t>A doubtless advantage of the k-nearest neighbor method is its simplicity.</a:t>
            </a:r>
          </a:p>
        </p:txBody>
      </p:sp>
      <p:sp>
        <p:nvSpPr>
          <p:cNvPr id="4" name="Date Placeholder 3">
            <a:extLst>
              <a:ext uri="{FF2B5EF4-FFF2-40B4-BE49-F238E27FC236}">
                <a16:creationId xmlns:a16="http://schemas.microsoft.com/office/drawing/2014/main" id="{D216F834-4886-4463-A0D0-5216FBAFCAC7}"/>
              </a:ext>
            </a:extLst>
          </p:cNvPr>
          <p:cNvSpPr>
            <a:spLocks noGrp="1"/>
          </p:cNvSpPr>
          <p:nvPr>
            <p:ph type="dt" sz="half" idx="10"/>
          </p:nvPr>
        </p:nvSpPr>
        <p:spPr/>
        <p:txBody>
          <a:bodyPr/>
          <a:lstStyle/>
          <a:p>
            <a:fld id="{136C72BE-1EB1-4D3D-82B3-E7DC2624987E}" type="datetime1">
              <a:rPr lang="en-US" smtClean="0"/>
              <a:t>9/2/18</a:t>
            </a:fld>
            <a:endParaRPr lang="en-US"/>
          </a:p>
        </p:txBody>
      </p:sp>
      <p:sp>
        <p:nvSpPr>
          <p:cNvPr id="5" name="Slide Number Placeholder 4">
            <a:extLst>
              <a:ext uri="{FF2B5EF4-FFF2-40B4-BE49-F238E27FC236}">
                <a16:creationId xmlns:a16="http://schemas.microsoft.com/office/drawing/2014/main" id="{E7F91629-D9D8-4ACC-95CF-7401A8B8B4FA}"/>
              </a:ext>
            </a:extLst>
          </p:cNvPr>
          <p:cNvSpPr>
            <a:spLocks noGrp="1"/>
          </p:cNvSpPr>
          <p:nvPr>
            <p:ph type="sldNum" sz="quarter" idx="4"/>
          </p:nvPr>
        </p:nvSpPr>
        <p:spPr/>
        <p:txBody>
          <a:bodyPr/>
          <a:lstStyle/>
          <a:p>
            <a:r>
              <a:rPr lang="en-US"/>
              <a:t>Slide no. </a:t>
            </a:r>
            <a:fld id="{7240F3D1-AE27-48C7-9FC9-EF8542F23A88}" type="slidenum">
              <a:rPr lang="en-US" smtClean="0"/>
              <a:pPr/>
              <a:t>4</a:t>
            </a:fld>
            <a:endParaRPr lang="en-US" dirty="0"/>
          </a:p>
        </p:txBody>
      </p:sp>
    </p:spTree>
    <p:extLst>
      <p:ext uri="{BB962C8B-B14F-4D97-AF65-F5344CB8AC3E}">
        <p14:creationId xmlns:p14="http://schemas.microsoft.com/office/powerpoint/2010/main" val="990930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34AFD-00EE-4D3B-B196-1A85418DDA56}"/>
              </a:ext>
            </a:extLst>
          </p:cNvPr>
          <p:cNvSpPr>
            <a:spLocks noGrp="1"/>
          </p:cNvSpPr>
          <p:nvPr>
            <p:ph type="title"/>
          </p:nvPr>
        </p:nvSpPr>
        <p:spPr/>
        <p:txBody>
          <a:bodyPr/>
          <a:lstStyle/>
          <a:p>
            <a:r>
              <a:rPr lang="en-US" dirty="0"/>
              <a:t>Bayesian Approaches </a:t>
            </a:r>
          </a:p>
        </p:txBody>
      </p:sp>
      <p:sp>
        <p:nvSpPr>
          <p:cNvPr id="3" name="Content Placeholder 2">
            <a:extLst>
              <a:ext uri="{FF2B5EF4-FFF2-40B4-BE49-F238E27FC236}">
                <a16:creationId xmlns:a16="http://schemas.microsoft.com/office/drawing/2014/main" id="{44B9746E-1CE9-464D-838F-71040671DEF9}"/>
              </a:ext>
            </a:extLst>
          </p:cNvPr>
          <p:cNvSpPr>
            <a:spLocks noGrp="1"/>
          </p:cNvSpPr>
          <p:nvPr>
            <p:ph idx="1"/>
          </p:nvPr>
        </p:nvSpPr>
        <p:spPr/>
        <p:txBody>
          <a:bodyPr>
            <a:normAutofit/>
          </a:bodyPr>
          <a:lstStyle/>
          <a:p>
            <a:r>
              <a:rPr lang="en-US" sz="1600" dirty="0"/>
              <a:t>There are two groups of Bayesian approaches in document categorization: </a:t>
            </a:r>
          </a:p>
          <a:p>
            <a:pPr lvl="1"/>
            <a:r>
              <a:rPr lang="en-US" sz="1600" dirty="0"/>
              <a:t>Naïve and non-naive Bayesian approaches. </a:t>
            </a:r>
          </a:p>
          <a:p>
            <a:pPr lvl="1"/>
            <a:r>
              <a:rPr lang="en-US" sz="1600" dirty="0"/>
              <a:t>The naïve part of the former is the assumption of word independence, meaning that the word order is irrelevant and consequently that the presence of one word does not affect the presence or absence of another one. </a:t>
            </a:r>
          </a:p>
          <a:p>
            <a:pPr lvl="1"/>
            <a:r>
              <a:rPr lang="en-US" sz="1600" dirty="0"/>
              <a:t>A disadvantage of Bayesian approaches in general is that they can only process binary feature vectors.</a:t>
            </a:r>
          </a:p>
        </p:txBody>
      </p:sp>
      <p:sp>
        <p:nvSpPr>
          <p:cNvPr id="4" name="Date Placeholder 3">
            <a:extLst>
              <a:ext uri="{FF2B5EF4-FFF2-40B4-BE49-F238E27FC236}">
                <a16:creationId xmlns:a16="http://schemas.microsoft.com/office/drawing/2014/main" id="{778E3706-5E19-4D61-B7BA-AC57B209577D}"/>
              </a:ext>
            </a:extLst>
          </p:cNvPr>
          <p:cNvSpPr>
            <a:spLocks noGrp="1"/>
          </p:cNvSpPr>
          <p:nvPr>
            <p:ph type="dt" sz="half" idx="10"/>
          </p:nvPr>
        </p:nvSpPr>
        <p:spPr/>
        <p:txBody>
          <a:bodyPr/>
          <a:lstStyle/>
          <a:p>
            <a:fld id="{136C72BE-1EB1-4D3D-82B3-E7DC2624987E}" type="datetime1">
              <a:rPr lang="en-US" smtClean="0"/>
              <a:t>9/2/18</a:t>
            </a:fld>
            <a:endParaRPr lang="en-US"/>
          </a:p>
        </p:txBody>
      </p:sp>
      <p:sp>
        <p:nvSpPr>
          <p:cNvPr id="5" name="Slide Number Placeholder 4">
            <a:extLst>
              <a:ext uri="{FF2B5EF4-FFF2-40B4-BE49-F238E27FC236}">
                <a16:creationId xmlns:a16="http://schemas.microsoft.com/office/drawing/2014/main" id="{58D16DC4-0877-4507-B5FE-F137000764FF}"/>
              </a:ext>
            </a:extLst>
          </p:cNvPr>
          <p:cNvSpPr>
            <a:spLocks noGrp="1"/>
          </p:cNvSpPr>
          <p:nvPr>
            <p:ph type="sldNum" sz="quarter" idx="4"/>
          </p:nvPr>
        </p:nvSpPr>
        <p:spPr/>
        <p:txBody>
          <a:bodyPr/>
          <a:lstStyle/>
          <a:p>
            <a:r>
              <a:rPr lang="en-US"/>
              <a:t>Slide no. </a:t>
            </a:r>
            <a:fld id="{7240F3D1-AE27-48C7-9FC9-EF8542F23A88}" type="slidenum">
              <a:rPr lang="en-US" smtClean="0"/>
              <a:pPr/>
              <a:t>5</a:t>
            </a:fld>
            <a:endParaRPr lang="en-US" dirty="0"/>
          </a:p>
        </p:txBody>
      </p:sp>
    </p:spTree>
    <p:extLst>
      <p:ext uri="{BB962C8B-B14F-4D97-AF65-F5344CB8AC3E}">
        <p14:creationId xmlns:p14="http://schemas.microsoft.com/office/powerpoint/2010/main" val="3086765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34AFD-00EE-4D3B-B196-1A85418DDA56}"/>
              </a:ext>
            </a:extLst>
          </p:cNvPr>
          <p:cNvSpPr>
            <a:spLocks noGrp="1"/>
          </p:cNvSpPr>
          <p:nvPr>
            <p:ph type="title"/>
          </p:nvPr>
        </p:nvSpPr>
        <p:spPr/>
        <p:txBody>
          <a:bodyPr/>
          <a:lstStyle/>
          <a:p>
            <a:r>
              <a:rPr lang="en-US" dirty="0"/>
              <a:t>Neural Networks</a:t>
            </a:r>
          </a:p>
        </p:txBody>
      </p:sp>
      <p:sp>
        <p:nvSpPr>
          <p:cNvPr id="3" name="Content Placeholder 2">
            <a:extLst>
              <a:ext uri="{FF2B5EF4-FFF2-40B4-BE49-F238E27FC236}">
                <a16:creationId xmlns:a16="http://schemas.microsoft.com/office/drawing/2014/main" id="{44B9746E-1CE9-464D-838F-71040671DEF9}"/>
              </a:ext>
            </a:extLst>
          </p:cNvPr>
          <p:cNvSpPr>
            <a:spLocks noGrp="1"/>
          </p:cNvSpPr>
          <p:nvPr>
            <p:ph idx="1"/>
          </p:nvPr>
        </p:nvSpPr>
        <p:spPr/>
        <p:txBody>
          <a:bodyPr>
            <a:normAutofit/>
          </a:bodyPr>
          <a:lstStyle/>
          <a:p>
            <a:r>
              <a:rPr lang="en-US" sz="1600" dirty="0"/>
              <a:t>Neural networks consist of many individual processing units called as neurons connected by links which have weights that allow neurons to activate other neurons. </a:t>
            </a:r>
          </a:p>
          <a:p>
            <a:r>
              <a:rPr lang="en-US" sz="1600" dirty="0"/>
              <a:t>Different neural network approaches have been applied to document categorization problems. </a:t>
            </a:r>
          </a:p>
          <a:p>
            <a:r>
              <a:rPr lang="en-US" sz="1600" dirty="0"/>
              <a:t>While some of them use the simplest form of neural networks, known as perceptions, which consist only of an input and an output layer, others build more sophisticated neural networks with a hidden layer between the two others. </a:t>
            </a:r>
          </a:p>
          <a:p>
            <a:r>
              <a:rPr lang="en-US" sz="1600" dirty="0"/>
              <a:t>The advantage of neural networks is that they can handle noisy or contradictory data very well. The advantage of the high flexibility of neural networks entails the disadvantage of very high computing costs.</a:t>
            </a:r>
          </a:p>
          <a:p>
            <a:r>
              <a:rPr lang="en-US" sz="1600" dirty="0"/>
              <a:t> Another disadvantage is that neural networks are extremely difficult to understand for an average user</a:t>
            </a:r>
          </a:p>
        </p:txBody>
      </p:sp>
      <p:sp>
        <p:nvSpPr>
          <p:cNvPr id="4" name="Date Placeholder 3">
            <a:extLst>
              <a:ext uri="{FF2B5EF4-FFF2-40B4-BE49-F238E27FC236}">
                <a16:creationId xmlns:a16="http://schemas.microsoft.com/office/drawing/2014/main" id="{778E3706-5E19-4D61-B7BA-AC57B209577D}"/>
              </a:ext>
            </a:extLst>
          </p:cNvPr>
          <p:cNvSpPr>
            <a:spLocks noGrp="1"/>
          </p:cNvSpPr>
          <p:nvPr>
            <p:ph type="dt" sz="half" idx="10"/>
          </p:nvPr>
        </p:nvSpPr>
        <p:spPr/>
        <p:txBody>
          <a:bodyPr/>
          <a:lstStyle/>
          <a:p>
            <a:fld id="{136C72BE-1EB1-4D3D-82B3-E7DC2624987E}" type="datetime1">
              <a:rPr lang="en-US" smtClean="0"/>
              <a:t>9/2/18</a:t>
            </a:fld>
            <a:endParaRPr lang="en-US"/>
          </a:p>
        </p:txBody>
      </p:sp>
      <p:sp>
        <p:nvSpPr>
          <p:cNvPr id="5" name="Slide Number Placeholder 4">
            <a:extLst>
              <a:ext uri="{FF2B5EF4-FFF2-40B4-BE49-F238E27FC236}">
                <a16:creationId xmlns:a16="http://schemas.microsoft.com/office/drawing/2014/main" id="{58D16DC4-0877-4507-B5FE-F137000764FF}"/>
              </a:ext>
            </a:extLst>
          </p:cNvPr>
          <p:cNvSpPr>
            <a:spLocks noGrp="1"/>
          </p:cNvSpPr>
          <p:nvPr>
            <p:ph type="sldNum" sz="quarter" idx="4"/>
          </p:nvPr>
        </p:nvSpPr>
        <p:spPr/>
        <p:txBody>
          <a:bodyPr/>
          <a:lstStyle/>
          <a:p>
            <a:r>
              <a:rPr lang="en-US"/>
              <a:t>Slide no. </a:t>
            </a:r>
            <a:fld id="{7240F3D1-AE27-48C7-9FC9-EF8542F23A88}" type="slidenum">
              <a:rPr lang="en-US" smtClean="0"/>
              <a:pPr/>
              <a:t>6</a:t>
            </a:fld>
            <a:endParaRPr lang="en-US" dirty="0"/>
          </a:p>
        </p:txBody>
      </p:sp>
    </p:spTree>
    <p:extLst>
      <p:ext uri="{BB962C8B-B14F-4D97-AF65-F5344CB8AC3E}">
        <p14:creationId xmlns:p14="http://schemas.microsoft.com/office/powerpoint/2010/main" val="24439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BAC92-B69F-4B06-9FE7-BA028CF3C96D}"/>
              </a:ext>
            </a:extLst>
          </p:cNvPr>
          <p:cNvSpPr>
            <a:spLocks noGrp="1"/>
          </p:cNvSpPr>
          <p:nvPr>
            <p:ph type="title"/>
          </p:nvPr>
        </p:nvSpPr>
        <p:spPr/>
        <p:txBody>
          <a:bodyPr/>
          <a:lstStyle/>
          <a:p>
            <a:r>
              <a:rPr lang="en-US" dirty="0"/>
              <a:t>Vector-based Methods </a:t>
            </a:r>
          </a:p>
        </p:txBody>
      </p:sp>
      <p:sp>
        <p:nvSpPr>
          <p:cNvPr id="3" name="Content Placeholder 2">
            <a:extLst>
              <a:ext uri="{FF2B5EF4-FFF2-40B4-BE49-F238E27FC236}">
                <a16:creationId xmlns:a16="http://schemas.microsoft.com/office/drawing/2014/main" id="{C97BEF08-5C05-4486-B684-08B32312E27E}"/>
              </a:ext>
            </a:extLst>
          </p:cNvPr>
          <p:cNvSpPr>
            <a:spLocks noGrp="1"/>
          </p:cNvSpPr>
          <p:nvPr>
            <p:ph idx="1"/>
          </p:nvPr>
        </p:nvSpPr>
        <p:spPr/>
        <p:txBody>
          <a:bodyPr>
            <a:normAutofit/>
          </a:bodyPr>
          <a:lstStyle/>
          <a:p>
            <a:r>
              <a:rPr lang="en-US" sz="1600" dirty="0"/>
              <a:t>There are </a:t>
            </a:r>
            <a:r>
              <a:rPr lang="en-US" sz="1600" dirty="0">
                <a:highlight>
                  <a:srgbClr val="FFFF00"/>
                </a:highlight>
              </a:rPr>
              <a:t>two</a:t>
            </a:r>
            <a:r>
              <a:rPr lang="en-US" sz="1600" dirty="0"/>
              <a:t> types of vector-based methods. </a:t>
            </a:r>
          </a:p>
          <a:p>
            <a:r>
              <a:rPr lang="en-US" sz="1600" dirty="0"/>
              <a:t>The </a:t>
            </a:r>
            <a:r>
              <a:rPr lang="en-US" sz="1600" dirty="0">
                <a:solidFill>
                  <a:srgbClr val="0070C0"/>
                </a:solidFill>
              </a:rPr>
              <a:t>centroid</a:t>
            </a:r>
            <a:r>
              <a:rPr lang="en-US" sz="1600" dirty="0"/>
              <a:t> algorithm</a:t>
            </a:r>
          </a:p>
          <a:p>
            <a:pPr lvl="1"/>
            <a:r>
              <a:rPr lang="en-US" sz="1450" dirty="0"/>
              <a:t>One of the simplest categorization methods is the centroid algorithm. During the learning stage only the average feature vector for each category is calculated and set as centroid-vector for the category.</a:t>
            </a:r>
          </a:p>
          <a:p>
            <a:pPr lvl="1"/>
            <a:r>
              <a:rPr lang="en-US" sz="1450" dirty="0"/>
              <a:t>A new document is easily categorized by finding the </a:t>
            </a:r>
            <a:r>
              <a:rPr lang="en-US" sz="1450" dirty="0">
                <a:solidFill>
                  <a:srgbClr val="0070C0"/>
                </a:solidFill>
              </a:rPr>
              <a:t>centroid-vector</a:t>
            </a:r>
            <a:r>
              <a:rPr lang="en-US" sz="1450" dirty="0"/>
              <a:t> closest to its feature vector. </a:t>
            </a:r>
          </a:p>
          <a:p>
            <a:pPr lvl="1"/>
            <a:r>
              <a:rPr lang="en-US" sz="1450" dirty="0"/>
              <a:t>The method is inappropriate if the number of categories is very large. </a:t>
            </a:r>
          </a:p>
          <a:p>
            <a:r>
              <a:rPr lang="en-US" sz="1600" dirty="0">
                <a:solidFill>
                  <a:srgbClr val="0070C0"/>
                </a:solidFill>
              </a:rPr>
              <a:t>Support vector machines (SVM) </a:t>
            </a:r>
            <a:r>
              <a:rPr lang="en-US" sz="1600" dirty="0"/>
              <a:t>need in addition to positive training documents also a certain number of negative training documents which are untypical for the category considered. </a:t>
            </a:r>
          </a:p>
          <a:p>
            <a:pPr lvl="1"/>
            <a:r>
              <a:rPr lang="en-US" sz="1450" dirty="0"/>
              <a:t>An advantage of SVM is its superior runtime-behavior during the categorization of new documents because only one dot product per new document has to be computed. </a:t>
            </a:r>
          </a:p>
          <a:p>
            <a:pPr lvl="1"/>
            <a:r>
              <a:rPr lang="en-US" sz="1450" dirty="0"/>
              <a:t>A disadvantage is the fact that a document could be assigned to several categories because the similarity is typically calculated individually for each category.</a:t>
            </a:r>
          </a:p>
        </p:txBody>
      </p:sp>
      <p:sp>
        <p:nvSpPr>
          <p:cNvPr id="4" name="Date Placeholder 3">
            <a:extLst>
              <a:ext uri="{FF2B5EF4-FFF2-40B4-BE49-F238E27FC236}">
                <a16:creationId xmlns:a16="http://schemas.microsoft.com/office/drawing/2014/main" id="{423B09BF-2013-4839-B162-E0F7F81247A1}"/>
              </a:ext>
            </a:extLst>
          </p:cNvPr>
          <p:cNvSpPr>
            <a:spLocks noGrp="1"/>
          </p:cNvSpPr>
          <p:nvPr>
            <p:ph type="dt" sz="half" idx="10"/>
          </p:nvPr>
        </p:nvSpPr>
        <p:spPr/>
        <p:txBody>
          <a:bodyPr/>
          <a:lstStyle/>
          <a:p>
            <a:fld id="{136C72BE-1EB1-4D3D-82B3-E7DC2624987E}" type="datetime1">
              <a:rPr lang="en-US" smtClean="0"/>
              <a:t>9/2/18</a:t>
            </a:fld>
            <a:endParaRPr lang="en-US"/>
          </a:p>
        </p:txBody>
      </p:sp>
      <p:sp>
        <p:nvSpPr>
          <p:cNvPr id="5" name="Slide Number Placeholder 4">
            <a:extLst>
              <a:ext uri="{FF2B5EF4-FFF2-40B4-BE49-F238E27FC236}">
                <a16:creationId xmlns:a16="http://schemas.microsoft.com/office/drawing/2014/main" id="{CAA800D4-83BA-4ACF-B391-510775145390}"/>
              </a:ext>
            </a:extLst>
          </p:cNvPr>
          <p:cNvSpPr>
            <a:spLocks noGrp="1"/>
          </p:cNvSpPr>
          <p:nvPr>
            <p:ph type="sldNum" sz="quarter" idx="4"/>
          </p:nvPr>
        </p:nvSpPr>
        <p:spPr/>
        <p:txBody>
          <a:bodyPr/>
          <a:lstStyle/>
          <a:p>
            <a:r>
              <a:rPr lang="en-US"/>
              <a:t>Slide no. </a:t>
            </a:r>
            <a:fld id="{7240F3D1-AE27-48C7-9FC9-EF8542F23A88}" type="slidenum">
              <a:rPr lang="en-US" smtClean="0"/>
              <a:pPr/>
              <a:t>7</a:t>
            </a:fld>
            <a:endParaRPr lang="en-US" dirty="0"/>
          </a:p>
        </p:txBody>
      </p:sp>
    </p:spTree>
    <p:extLst>
      <p:ext uri="{BB962C8B-B14F-4D97-AF65-F5344CB8AC3E}">
        <p14:creationId xmlns:p14="http://schemas.microsoft.com/office/powerpoint/2010/main" val="3598235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E9E0F-EC23-44FB-972C-AF089B10A129}"/>
              </a:ext>
            </a:extLst>
          </p:cNvPr>
          <p:cNvSpPr>
            <a:spLocks noGrp="1"/>
          </p:cNvSpPr>
          <p:nvPr>
            <p:ph type="title"/>
          </p:nvPr>
        </p:nvSpPr>
        <p:spPr/>
        <p:txBody>
          <a:bodyPr/>
          <a:lstStyle/>
          <a:p>
            <a:r>
              <a:rPr lang="en-US" dirty="0"/>
              <a:t>Best practices</a:t>
            </a:r>
          </a:p>
        </p:txBody>
      </p:sp>
      <p:graphicFrame>
        <p:nvGraphicFramePr>
          <p:cNvPr id="6" name="Content Placeholder 5">
            <a:extLst>
              <a:ext uri="{FF2B5EF4-FFF2-40B4-BE49-F238E27FC236}">
                <a16:creationId xmlns:a16="http://schemas.microsoft.com/office/drawing/2014/main" id="{164A788B-0DA7-4BF6-B70F-8D60287E5ED0}"/>
              </a:ext>
            </a:extLst>
          </p:cNvPr>
          <p:cNvGraphicFramePr>
            <a:graphicFrameLocks noGrp="1"/>
          </p:cNvGraphicFramePr>
          <p:nvPr>
            <p:ph idx="1"/>
            <p:extLst>
              <p:ext uri="{D42A27DB-BD31-4B8C-83A1-F6EECF244321}">
                <p14:modId xmlns:p14="http://schemas.microsoft.com/office/powerpoint/2010/main" val="2429698752"/>
              </p:ext>
            </p:extLst>
          </p:nvPr>
        </p:nvGraphicFramePr>
        <p:xfrm>
          <a:off x="113288" y="989276"/>
          <a:ext cx="8019208" cy="3493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06D1403E-D006-4C76-A921-3EA08092AB7E}"/>
              </a:ext>
            </a:extLst>
          </p:cNvPr>
          <p:cNvSpPr>
            <a:spLocks noGrp="1"/>
          </p:cNvSpPr>
          <p:nvPr>
            <p:ph type="dt" sz="half" idx="10"/>
          </p:nvPr>
        </p:nvSpPr>
        <p:spPr/>
        <p:txBody>
          <a:bodyPr/>
          <a:lstStyle/>
          <a:p>
            <a:fld id="{136C72BE-1EB1-4D3D-82B3-E7DC2624987E}" type="datetime1">
              <a:rPr lang="en-US" smtClean="0"/>
              <a:t>9/2/18</a:t>
            </a:fld>
            <a:endParaRPr lang="en-US"/>
          </a:p>
        </p:txBody>
      </p:sp>
      <p:sp>
        <p:nvSpPr>
          <p:cNvPr id="5" name="Slide Number Placeholder 4">
            <a:extLst>
              <a:ext uri="{FF2B5EF4-FFF2-40B4-BE49-F238E27FC236}">
                <a16:creationId xmlns:a16="http://schemas.microsoft.com/office/drawing/2014/main" id="{8561EF2A-A00A-4F81-924D-BF579811FD48}"/>
              </a:ext>
            </a:extLst>
          </p:cNvPr>
          <p:cNvSpPr>
            <a:spLocks noGrp="1"/>
          </p:cNvSpPr>
          <p:nvPr>
            <p:ph type="sldNum" sz="quarter" idx="4"/>
          </p:nvPr>
        </p:nvSpPr>
        <p:spPr/>
        <p:txBody>
          <a:bodyPr/>
          <a:lstStyle/>
          <a:p>
            <a:r>
              <a:rPr lang="en-US"/>
              <a:t>Slide no. </a:t>
            </a:r>
            <a:fld id="{7240F3D1-AE27-48C7-9FC9-EF8542F23A88}" type="slidenum">
              <a:rPr lang="en-US" smtClean="0"/>
              <a:pPr/>
              <a:t>8</a:t>
            </a:fld>
            <a:endParaRPr lang="en-US" dirty="0"/>
          </a:p>
        </p:txBody>
      </p:sp>
    </p:spTree>
    <p:extLst>
      <p:ext uri="{BB962C8B-B14F-4D97-AF65-F5344CB8AC3E}">
        <p14:creationId xmlns:p14="http://schemas.microsoft.com/office/powerpoint/2010/main" val="69596947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Mytheme</Template>
  <TotalTime>138915</TotalTime>
  <Words>787</Words>
  <Application>Microsoft Office PowerPoint</Application>
  <PresentationFormat>On-screen Show (16:9)</PresentationFormat>
  <Paragraphs>72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Gill Sans MT</vt:lpstr>
      <vt:lpstr>Calibri</vt:lpstr>
      <vt:lpstr>Arial</vt:lpstr>
      <vt:lpstr>Parcel</vt:lpstr>
      <vt:lpstr>Text classification</vt:lpstr>
      <vt:lpstr>overview</vt:lpstr>
      <vt:lpstr>CLASSIFICATION METHODS - Decision Trees </vt:lpstr>
      <vt:lpstr>CLASSIFICATION METHODS - k-Nearest Neighbor </vt:lpstr>
      <vt:lpstr>Bayesian Approaches </vt:lpstr>
      <vt:lpstr>Neural Networks</vt:lpstr>
      <vt:lpstr>Vector-based Methods </vt:lpstr>
      <vt:lpstr>Best 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Bhupen Sinha</cp:lastModifiedBy>
  <cp:revision>1834</cp:revision>
  <cp:lastPrinted>2017-04-27T07:15:37Z</cp:lastPrinted>
  <dcterms:modified xsi:type="dcterms:W3CDTF">2018-09-02T11:59:02Z</dcterms:modified>
</cp:coreProperties>
</file>