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1.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2.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4580" r:id="rId1"/>
  </p:sldMasterIdLst>
  <p:notesMasterIdLst>
    <p:notesMasterId r:id="rId66"/>
  </p:notesMasterIdLst>
  <p:handoutMasterIdLst>
    <p:handoutMasterId r:id="rId67"/>
  </p:handoutMasterIdLst>
  <p:sldIdLst>
    <p:sldId id="256" r:id="rId2"/>
    <p:sldId id="351" r:id="rId3"/>
    <p:sldId id="356" r:id="rId4"/>
    <p:sldId id="352" r:id="rId5"/>
    <p:sldId id="354" r:id="rId6"/>
    <p:sldId id="355" r:id="rId7"/>
    <p:sldId id="353" r:id="rId8"/>
    <p:sldId id="367" r:id="rId9"/>
    <p:sldId id="370" r:id="rId10"/>
    <p:sldId id="376" r:id="rId11"/>
    <p:sldId id="368" r:id="rId12"/>
    <p:sldId id="369" r:id="rId13"/>
    <p:sldId id="372" r:id="rId14"/>
    <p:sldId id="377" r:id="rId15"/>
    <p:sldId id="378" r:id="rId16"/>
    <p:sldId id="379" r:id="rId17"/>
    <p:sldId id="380" r:id="rId18"/>
    <p:sldId id="381" r:id="rId19"/>
    <p:sldId id="382" r:id="rId20"/>
    <p:sldId id="384" r:id="rId21"/>
    <p:sldId id="383" r:id="rId22"/>
    <p:sldId id="385" r:id="rId23"/>
    <p:sldId id="386" r:id="rId24"/>
    <p:sldId id="388" r:id="rId25"/>
    <p:sldId id="389" r:id="rId26"/>
    <p:sldId id="390" r:id="rId27"/>
    <p:sldId id="391" r:id="rId28"/>
    <p:sldId id="393" r:id="rId29"/>
    <p:sldId id="394" r:id="rId30"/>
    <p:sldId id="395" r:id="rId31"/>
    <p:sldId id="396" r:id="rId32"/>
    <p:sldId id="371" r:id="rId33"/>
    <p:sldId id="404" r:id="rId34"/>
    <p:sldId id="405" r:id="rId35"/>
    <p:sldId id="397" r:id="rId36"/>
    <p:sldId id="398" r:id="rId37"/>
    <p:sldId id="399" r:id="rId38"/>
    <p:sldId id="400" r:id="rId39"/>
    <p:sldId id="401" r:id="rId40"/>
    <p:sldId id="402" r:id="rId41"/>
    <p:sldId id="403" r:id="rId42"/>
    <p:sldId id="373" r:id="rId43"/>
    <p:sldId id="374" r:id="rId44"/>
    <p:sldId id="375" r:id="rId45"/>
    <p:sldId id="361" r:id="rId46"/>
    <p:sldId id="358" r:id="rId47"/>
    <p:sldId id="359" r:id="rId48"/>
    <p:sldId id="360" r:id="rId49"/>
    <p:sldId id="406" r:id="rId50"/>
    <p:sldId id="410" r:id="rId51"/>
    <p:sldId id="411" r:id="rId52"/>
    <p:sldId id="412" r:id="rId53"/>
    <p:sldId id="414" r:id="rId54"/>
    <p:sldId id="413" r:id="rId55"/>
    <p:sldId id="416" r:id="rId56"/>
    <p:sldId id="407" r:id="rId57"/>
    <p:sldId id="408" r:id="rId58"/>
    <p:sldId id="415" r:id="rId59"/>
    <p:sldId id="417" r:id="rId60"/>
    <p:sldId id="362" r:id="rId61"/>
    <p:sldId id="363" r:id="rId62"/>
    <p:sldId id="364" r:id="rId63"/>
    <p:sldId id="365" r:id="rId64"/>
    <p:sldId id="366" r:id="rId65"/>
  </p:sldIdLst>
  <p:sldSz cx="9144000" cy="5143500" type="screen16x9"/>
  <p:notesSz cx="6858000" cy="9945688"/>
  <p:embeddedFontLst>
    <p:embeddedFont>
      <p:font typeface="Calibri" panose="020F0502020204030204" pitchFamily="34" charset="0"/>
      <p:regular r:id="rId68"/>
      <p:bold r:id="rId69"/>
      <p:italic r:id="rId70"/>
      <p:boldItalic r:id="rId71"/>
    </p:embeddedFont>
    <p:embeddedFont>
      <p:font typeface="Gill Sans MT" panose="020B0502020104020203" pitchFamily="34" charset="0"/>
      <p:regular r:id="rId72"/>
      <p:bold r:id="rId73"/>
      <p:italic r:id="rId74"/>
      <p:boldItalic r:id="rId7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uest" initials="Gu" lastIdx="6" clrIdx="0"/>
  <p:cmAuthor id="2" name="Bhupen" initials="B" lastIdx="2" clrIdx="1">
    <p:extLst>
      <p:ext uri="{19B8F6BF-5375-455C-9EA6-DF929625EA0E}">
        <p15:presenceInfo xmlns:p15="http://schemas.microsoft.com/office/powerpoint/2012/main" userId="Bhupe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E5458E1-0376-4910-A6E8-49B6F46B1678}">
  <a:tblStyle styleId="{1E5458E1-0376-4910-A6E8-49B6F46B1678}" styleName="Table_0"/>
  <a:tblStyle styleId="{2D7838A6-8AF6-4D93-9898-C73CC40452AA}" styleName="Table_1">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30" autoAdjust="0"/>
    <p:restoredTop sz="95628" autoAdjust="0"/>
  </p:normalViewPr>
  <p:slideViewPr>
    <p:cSldViewPr snapToGrid="0">
      <p:cViewPr varScale="1">
        <p:scale>
          <a:sx n="115" d="100"/>
          <a:sy n="115" d="100"/>
        </p:scale>
        <p:origin x="96" y="102"/>
      </p:cViewPr>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font" Target="fonts/font1.fntdata"/><Relationship Id="rId76"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74" Type="http://schemas.openxmlformats.org/officeDocument/2006/relationships/font" Target="fonts/font7.fntdata"/><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6.fntdata"/><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font" Target="fonts/font2.fntdata"/><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5.fntdata"/><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3.fntdata"/><Relationship Id="rId75"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3" Type="http://schemas.openxmlformats.org/officeDocument/2006/relationships/oleObject" Target="file:///E:\MYLEARN\2-ANALYTICS-DataScience\time%20series\smoothing.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dirty="0"/>
              <a:t>Mean Smoothing - odd</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Sheet1!$C$2</c:f>
              <c:strCache>
                <c:ptCount val="1"/>
                <c:pt idx="0">
                  <c:v>Sales</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Sheet1!$B$3:$B$19</c:f>
              <c:numCache>
                <c:formatCode>General</c:formatCode>
                <c:ptCount val="17"/>
                <c:pt idx="0">
                  <c:v>2002</c:v>
                </c:pt>
                <c:pt idx="1">
                  <c:v>2003</c:v>
                </c:pt>
                <c:pt idx="2">
                  <c:v>2004</c:v>
                </c:pt>
                <c:pt idx="3">
                  <c:v>2005</c:v>
                </c:pt>
                <c:pt idx="4">
                  <c:v>2006</c:v>
                </c:pt>
                <c:pt idx="5">
                  <c:v>2007</c:v>
                </c:pt>
                <c:pt idx="6">
                  <c:v>2008</c:v>
                </c:pt>
                <c:pt idx="7">
                  <c:v>2009</c:v>
                </c:pt>
                <c:pt idx="8">
                  <c:v>2010</c:v>
                </c:pt>
                <c:pt idx="9">
                  <c:v>2011</c:v>
                </c:pt>
                <c:pt idx="10">
                  <c:v>2012</c:v>
                </c:pt>
                <c:pt idx="11">
                  <c:v>2013</c:v>
                </c:pt>
                <c:pt idx="12">
                  <c:v>2014</c:v>
                </c:pt>
                <c:pt idx="13">
                  <c:v>2015</c:v>
                </c:pt>
                <c:pt idx="14">
                  <c:v>2016</c:v>
                </c:pt>
                <c:pt idx="15">
                  <c:v>2017</c:v>
                </c:pt>
                <c:pt idx="16">
                  <c:v>2018</c:v>
                </c:pt>
              </c:numCache>
            </c:numRef>
          </c:xVal>
          <c:yVal>
            <c:numRef>
              <c:f>Sheet1!$C$3:$C$19</c:f>
              <c:numCache>
                <c:formatCode>General</c:formatCode>
                <c:ptCount val="17"/>
                <c:pt idx="0">
                  <c:v>8</c:v>
                </c:pt>
                <c:pt idx="1">
                  <c:v>21</c:v>
                </c:pt>
                <c:pt idx="2">
                  <c:v>13</c:v>
                </c:pt>
                <c:pt idx="3">
                  <c:v>17</c:v>
                </c:pt>
                <c:pt idx="4">
                  <c:v>9</c:v>
                </c:pt>
                <c:pt idx="5">
                  <c:v>25</c:v>
                </c:pt>
                <c:pt idx="6">
                  <c:v>20</c:v>
                </c:pt>
                <c:pt idx="7">
                  <c:v>27</c:v>
                </c:pt>
                <c:pt idx="8">
                  <c:v>19</c:v>
                </c:pt>
                <c:pt idx="9">
                  <c:v>21</c:v>
                </c:pt>
                <c:pt idx="10">
                  <c:v>18</c:v>
                </c:pt>
                <c:pt idx="11">
                  <c:v>17</c:v>
                </c:pt>
                <c:pt idx="12">
                  <c:v>22</c:v>
                </c:pt>
                <c:pt idx="13">
                  <c:v>18</c:v>
                </c:pt>
                <c:pt idx="14">
                  <c:v>21</c:v>
                </c:pt>
                <c:pt idx="15">
                  <c:v>19</c:v>
                </c:pt>
                <c:pt idx="16">
                  <c:v>15</c:v>
                </c:pt>
              </c:numCache>
            </c:numRef>
          </c:yVal>
          <c:smooth val="0"/>
          <c:extLst>
            <c:ext xmlns:c16="http://schemas.microsoft.com/office/drawing/2014/chart" uri="{C3380CC4-5D6E-409C-BE32-E72D297353CC}">
              <c16:uniqueId val="{00000000-F6B2-4A65-BC76-1A6CFC31880C}"/>
            </c:ext>
          </c:extLst>
        </c:ser>
        <c:ser>
          <c:idx val="1"/>
          <c:order val="1"/>
          <c:tx>
            <c:strRef>
              <c:f>Sheet1!$D$2</c:f>
              <c:strCache>
                <c:ptCount val="1"/>
                <c:pt idx="0">
                  <c:v>3-mean smoothed</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Sheet1!$B$3:$B$19</c:f>
              <c:numCache>
                <c:formatCode>General</c:formatCode>
                <c:ptCount val="17"/>
                <c:pt idx="0">
                  <c:v>2002</c:v>
                </c:pt>
                <c:pt idx="1">
                  <c:v>2003</c:v>
                </c:pt>
                <c:pt idx="2">
                  <c:v>2004</c:v>
                </c:pt>
                <c:pt idx="3">
                  <c:v>2005</c:v>
                </c:pt>
                <c:pt idx="4">
                  <c:v>2006</c:v>
                </c:pt>
                <c:pt idx="5">
                  <c:v>2007</c:v>
                </c:pt>
                <c:pt idx="6">
                  <c:v>2008</c:v>
                </c:pt>
                <c:pt idx="7">
                  <c:v>2009</c:v>
                </c:pt>
                <c:pt idx="8">
                  <c:v>2010</c:v>
                </c:pt>
                <c:pt idx="9">
                  <c:v>2011</c:v>
                </c:pt>
                <c:pt idx="10">
                  <c:v>2012</c:v>
                </c:pt>
                <c:pt idx="11">
                  <c:v>2013</c:v>
                </c:pt>
                <c:pt idx="12">
                  <c:v>2014</c:v>
                </c:pt>
                <c:pt idx="13">
                  <c:v>2015</c:v>
                </c:pt>
                <c:pt idx="14">
                  <c:v>2016</c:v>
                </c:pt>
                <c:pt idx="15">
                  <c:v>2017</c:v>
                </c:pt>
                <c:pt idx="16">
                  <c:v>2018</c:v>
                </c:pt>
              </c:numCache>
            </c:numRef>
          </c:xVal>
          <c:yVal>
            <c:numRef>
              <c:f>Sheet1!$D$3:$D$19</c:f>
              <c:numCache>
                <c:formatCode>General</c:formatCode>
                <c:ptCount val="17"/>
                <c:pt idx="1">
                  <c:v>14</c:v>
                </c:pt>
                <c:pt idx="2">
                  <c:v>17</c:v>
                </c:pt>
                <c:pt idx="3">
                  <c:v>13</c:v>
                </c:pt>
                <c:pt idx="4">
                  <c:v>17</c:v>
                </c:pt>
                <c:pt idx="5">
                  <c:v>18</c:v>
                </c:pt>
                <c:pt idx="6">
                  <c:v>24</c:v>
                </c:pt>
                <c:pt idx="7">
                  <c:v>22</c:v>
                </c:pt>
                <c:pt idx="8">
                  <c:v>22.333333333333332</c:v>
                </c:pt>
                <c:pt idx="9">
                  <c:v>19.333333333333332</c:v>
                </c:pt>
                <c:pt idx="10">
                  <c:v>18.666666666666668</c:v>
                </c:pt>
                <c:pt idx="11">
                  <c:v>19</c:v>
                </c:pt>
                <c:pt idx="12">
                  <c:v>19</c:v>
                </c:pt>
                <c:pt idx="13">
                  <c:v>20.333333333333332</c:v>
                </c:pt>
                <c:pt idx="14">
                  <c:v>19.333333333333332</c:v>
                </c:pt>
                <c:pt idx="15">
                  <c:v>18.333333333333332</c:v>
                </c:pt>
              </c:numCache>
            </c:numRef>
          </c:yVal>
          <c:smooth val="0"/>
          <c:extLst>
            <c:ext xmlns:c16="http://schemas.microsoft.com/office/drawing/2014/chart" uri="{C3380CC4-5D6E-409C-BE32-E72D297353CC}">
              <c16:uniqueId val="{00000001-F6B2-4A65-BC76-1A6CFC31880C}"/>
            </c:ext>
          </c:extLst>
        </c:ser>
        <c:ser>
          <c:idx val="2"/>
          <c:order val="2"/>
          <c:tx>
            <c:strRef>
              <c:f>Sheet1!$E$2</c:f>
              <c:strCache>
                <c:ptCount val="1"/>
                <c:pt idx="0">
                  <c:v>5-mean smoothed</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Sheet1!$B$3:$B$19</c:f>
              <c:numCache>
                <c:formatCode>General</c:formatCode>
                <c:ptCount val="17"/>
                <c:pt idx="0">
                  <c:v>2002</c:v>
                </c:pt>
                <c:pt idx="1">
                  <c:v>2003</c:v>
                </c:pt>
                <c:pt idx="2">
                  <c:v>2004</c:v>
                </c:pt>
                <c:pt idx="3">
                  <c:v>2005</c:v>
                </c:pt>
                <c:pt idx="4">
                  <c:v>2006</c:v>
                </c:pt>
                <c:pt idx="5">
                  <c:v>2007</c:v>
                </c:pt>
                <c:pt idx="6">
                  <c:v>2008</c:v>
                </c:pt>
                <c:pt idx="7">
                  <c:v>2009</c:v>
                </c:pt>
                <c:pt idx="8">
                  <c:v>2010</c:v>
                </c:pt>
                <c:pt idx="9">
                  <c:v>2011</c:v>
                </c:pt>
                <c:pt idx="10">
                  <c:v>2012</c:v>
                </c:pt>
                <c:pt idx="11">
                  <c:v>2013</c:v>
                </c:pt>
                <c:pt idx="12">
                  <c:v>2014</c:v>
                </c:pt>
                <c:pt idx="13">
                  <c:v>2015</c:v>
                </c:pt>
                <c:pt idx="14">
                  <c:v>2016</c:v>
                </c:pt>
                <c:pt idx="15">
                  <c:v>2017</c:v>
                </c:pt>
                <c:pt idx="16">
                  <c:v>2018</c:v>
                </c:pt>
              </c:numCache>
            </c:numRef>
          </c:xVal>
          <c:yVal>
            <c:numRef>
              <c:f>Sheet1!$E$3:$E$19</c:f>
              <c:numCache>
                <c:formatCode>General</c:formatCode>
                <c:ptCount val="17"/>
                <c:pt idx="2">
                  <c:v>13.6</c:v>
                </c:pt>
                <c:pt idx="3">
                  <c:v>17</c:v>
                </c:pt>
                <c:pt idx="4">
                  <c:v>16.8</c:v>
                </c:pt>
                <c:pt idx="5">
                  <c:v>19.600000000000001</c:v>
                </c:pt>
                <c:pt idx="6">
                  <c:v>20</c:v>
                </c:pt>
                <c:pt idx="7">
                  <c:v>22.4</c:v>
                </c:pt>
                <c:pt idx="8">
                  <c:v>21</c:v>
                </c:pt>
                <c:pt idx="9">
                  <c:v>20.399999999999999</c:v>
                </c:pt>
                <c:pt idx="10">
                  <c:v>19.399999999999999</c:v>
                </c:pt>
                <c:pt idx="11">
                  <c:v>19.2</c:v>
                </c:pt>
                <c:pt idx="12">
                  <c:v>19.2</c:v>
                </c:pt>
                <c:pt idx="13">
                  <c:v>19.399999999999999</c:v>
                </c:pt>
                <c:pt idx="14">
                  <c:v>19</c:v>
                </c:pt>
              </c:numCache>
            </c:numRef>
          </c:yVal>
          <c:smooth val="0"/>
          <c:extLst>
            <c:ext xmlns:c16="http://schemas.microsoft.com/office/drawing/2014/chart" uri="{C3380CC4-5D6E-409C-BE32-E72D297353CC}">
              <c16:uniqueId val="{00000002-F6B2-4A65-BC76-1A6CFC31880C}"/>
            </c:ext>
          </c:extLst>
        </c:ser>
        <c:dLbls>
          <c:showLegendKey val="0"/>
          <c:showVal val="0"/>
          <c:showCatName val="0"/>
          <c:showSerName val="0"/>
          <c:showPercent val="0"/>
          <c:showBubbleSize val="0"/>
        </c:dLbls>
        <c:axId val="485630000"/>
        <c:axId val="485632624"/>
      </c:scatterChart>
      <c:valAx>
        <c:axId val="48563000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5632624"/>
        <c:crosses val="autoZero"/>
        <c:crossBetween val="midCat"/>
      </c:valAx>
      <c:valAx>
        <c:axId val="4856326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5630000"/>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Mean smoothing</a:t>
            </a:r>
            <a:r>
              <a:rPr lang="en-US" baseline="0"/>
              <a:t> - even</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Sheet1!$C$48</c:f>
              <c:strCache>
                <c:ptCount val="1"/>
                <c:pt idx="0">
                  <c:v>Sales</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Sheet1!$B$49:$B$66</c:f>
              <c:numCache>
                <c:formatCode>General</c:formatCode>
                <c:ptCount val="18"/>
                <c:pt idx="0">
                  <c:v>2002</c:v>
                </c:pt>
                <c:pt idx="1">
                  <c:v>2003</c:v>
                </c:pt>
                <c:pt idx="2">
                  <c:v>2004</c:v>
                </c:pt>
                <c:pt idx="3">
                  <c:v>2005</c:v>
                </c:pt>
                <c:pt idx="4">
                  <c:v>2006</c:v>
                </c:pt>
                <c:pt idx="5">
                  <c:v>2007</c:v>
                </c:pt>
                <c:pt idx="6">
                  <c:v>2008</c:v>
                </c:pt>
                <c:pt idx="7">
                  <c:v>2009</c:v>
                </c:pt>
                <c:pt idx="8">
                  <c:v>2010</c:v>
                </c:pt>
                <c:pt idx="9">
                  <c:v>2011</c:v>
                </c:pt>
                <c:pt idx="10">
                  <c:v>2012</c:v>
                </c:pt>
                <c:pt idx="11">
                  <c:v>2013</c:v>
                </c:pt>
                <c:pt idx="12">
                  <c:v>2014</c:v>
                </c:pt>
                <c:pt idx="13">
                  <c:v>2015</c:v>
                </c:pt>
                <c:pt idx="14">
                  <c:v>2016</c:v>
                </c:pt>
                <c:pt idx="15">
                  <c:v>2017</c:v>
                </c:pt>
                <c:pt idx="16">
                  <c:v>2018</c:v>
                </c:pt>
              </c:numCache>
            </c:numRef>
          </c:xVal>
          <c:yVal>
            <c:numRef>
              <c:f>Sheet1!$C$49:$C$66</c:f>
              <c:numCache>
                <c:formatCode>General</c:formatCode>
                <c:ptCount val="18"/>
                <c:pt idx="0">
                  <c:v>8</c:v>
                </c:pt>
                <c:pt idx="1">
                  <c:v>21</c:v>
                </c:pt>
                <c:pt idx="2">
                  <c:v>13</c:v>
                </c:pt>
                <c:pt idx="3">
                  <c:v>17</c:v>
                </c:pt>
                <c:pt idx="4">
                  <c:v>9</c:v>
                </c:pt>
                <c:pt idx="5">
                  <c:v>25</c:v>
                </c:pt>
                <c:pt idx="6">
                  <c:v>20</c:v>
                </c:pt>
                <c:pt idx="7">
                  <c:v>27</c:v>
                </c:pt>
                <c:pt idx="8">
                  <c:v>19</c:v>
                </c:pt>
                <c:pt idx="9">
                  <c:v>21</c:v>
                </c:pt>
                <c:pt idx="10">
                  <c:v>18</c:v>
                </c:pt>
                <c:pt idx="11">
                  <c:v>17</c:v>
                </c:pt>
                <c:pt idx="12">
                  <c:v>22</c:v>
                </c:pt>
                <c:pt idx="13">
                  <c:v>18</c:v>
                </c:pt>
                <c:pt idx="14">
                  <c:v>21</c:v>
                </c:pt>
                <c:pt idx="15">
                  <c:v>19</c:v>
                </c:pt>
                <c:pt idx="16">
                  <c:v>15</c:v>
                </c:pt>
              </c:numCache>
            </c:numRef>
          </c:yVal>
          <c:smooth val="0"/>
          <c:extLst>
            <c:ext xmlns:c16="http://schemas.microsoft.com/office/drawing/2014/chart" uri="{C3380CC4-5D6E-409C-BE32-E72D297353CC}">
              <c16:uniqueId val="{00000000-52BC-46AF-AA75-B0C722A264AE}"/>
            </c:ext>
          </c:extLst>
        </c:ser>
        <c:ser>
          <c:idx val="2"/>
          <c:order val="1"/>
          <c:tx>
            <c:strRef>
              <c:f>Sheet1!$E$48</c:f>
              <c:strCache>
                <c:ptCount val="1"/>
                <c:pt idx="0">
                  <c:v>centered</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Sheet1!$B$49:$B$66</c:f>
              <c:numCache>
                <c:formatCode>General</c:formatCode>
                <c:ptCount val="18"/>
                <c:pt idx="0">
                  <c:v>2002</c:v>
                </c:pt>
                <c:pt idx="1">
                  <c:v>2003</c:v>
                </c:pt>
                <c:pt idx="2">
                  <c:v>2004</c:v>
                </c:pt>
                <c:pt idx="3">
                  <c:v>2005</c:v>
                </c:pt>
                <c:pt idx="4">
                  <c:v>2006</c:v>
                </c:pt>
                <c:pt idx="5">
                  <c:v>2007</c:v>
                </c:pt>
                <c:pt idx="6">
                  <c:v>2008</c:v>
                </c:pt>
                <c:pt idx="7">
                  <c:v>2009</c:v>
                </c:pt>
                <c:pt idx="8">
                  <c:v>2010</c:v>
                </c:pt>
                <c:pt idx="9">
                  <c:v>2011</c:v>
                </c:pt>
                <c:pt idx="10">
                  <c:v>2012</c:v>
                </c:pt>
                <c:pt idx="11">
                  <c:v>2013</c:v>
                </c:pt>
                <c:pt idx="12">
                  <c:v>2014</c:v>
                </c:pt>
                <c:pt idx="13">
                  <c:v>2015</c:v>
                </c:pt>
                <c:pt idx="14">
                  <c:v>2016</c:v>
                </c:pt>
                <c:pt idx="15">
                  <c:v>2017</c:v>
                </c:pt>
                <c:pt idx="16">
                  <c:v>2018</c:v>
                </c:pt>
              </c:numCache>
            </c:numRef>
          </c:xVal>
          <c:yVal>
            <c:numRef>
              <c:f>Sheet1!$E$49:$E$66</c:f>
              <c:numCache>
                <c:formatCode>General</c:formatCode>
                <c:ptCount val="18"/>
                <c:pt idx="2">
                  <c:v>14.875</c:v>
                </c:pt>
                <c:pt idx="3">
                  <c:v>15.5</c:v>
                </c:pt>
                <c:pt idx="4">
                  <c:v>16.875</c:v>
                </c:pt>
                <c:pt idx="5">
                  <c:v>19</c:v>
                </c:pt>
                <c:pt idx="6">
                  <c:v>21.5</c:v>
                </c:pt>
                <c:pt idx="7">
                  <c:v>22.25</c:v>
                </c:pt>
                <c:pt idx="8">
                  <c:v>21.5</c:v>
                </c:pt>
                <c:pt idx="9">
                  <c:v>20</c:v>
                </c:pt>
                <c:pt idx="10">
                  <c:v>19.125</c:v>
                </c:pt>
                <c:pt idx="11">
                  <c:v>19.125</c:v>
                </c:pt>
                <c:pt idx="12">
                  <c:v>19.125</c:v>
                </c:pt>
                <c:pt idx="13">
                  <c:v>19.75</c:v>
                </c:pt>
                <c:pt idx="14">
                  <c:v>19.125</c:v>
                </c:pt>
              </c:numCache>
            </c:numRef>
          </c:yVal>
          <c:smooth val="0"/>
          <c:extLst>
            <c:ext xmlns:c16="http://schemas.microsoft.com/office/drawing/2014/chart" uri="{C3380CC4-5D6E-409C-BE32-E72D297353CC}">
              <c16:uniqueId val="{00000001-52BC-46AF-AA75-B0C722A264AE}"/>
            </c:ext>
          </c:extLst>
        </c:ser>
        <c:dLbls>
          <c:showLegendKey val="0"/>
          <c:showVal val="0"/>
          <c:showCatName val="0"/>
          <c:showSerName val="0"/>
          <c:showPercent val="0"/>
          <c:showBubbleSize val="0"/>
        </c:dLbls>
        <c:axId val="568508888"/>
        <c:axId val="568509544"/>
      </c:scatterChart>
      <c:valAx>
        <c:axId val="56850888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8509544"/>
        <c:crosses val="autoZero"/>
        <c:crossBetween val="midCat"/>
      </c:valAx>
      <c:valAx>
        <c:axId val="5685095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8508888"/>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Median smoothing  -</a:t>
            </a:r>
            <a:r>
              <a:rPr lang="en-US" baseline="0" dirty="0"/>
              <a:t> odd</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Sheet1!$C$92</c:f>
              <c:strCache>
                <c:ptCount val="1"/>
                <c:pt idx="0">
                  <c:v>Sales</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Sheet1!$B$93:$B$110</c:f>
              <c:numCache>
                <c:formatCode>General</c:formatCode>
                <c:ptCount val="18"/>
                <c:pt idx="0">
                  <c:v>2002</c:v>
                </c:pt>
                <c:pt idx="1">
                  <c:v>2003</c:v>
                </c:pt>
                <c:pt idx="2">
                  <c:v>2004</c:v>
                </c:pt>
                <c:pt idx="3">
                  <c:v>2005</c:v>
                </c:pt>
                <c:pt idx="4">
                  <c:v>2006</c:v>
                </c:pt>
                <c:pt idx="5">
                  <c:v>2007</c:v>
                </c:pt>
                <c:pt idx="6">
                  <c:v>2008</c:v>
                </c:pt>
                <c:pt idx="7">
                  <c:v>2009</c:v>
                </c:pt>
                <c:pt idx="8">
                  <c:v>2010</c:v>
                </c:pt>
                <c:pt idx="9">
                  <c:v>2011</c:v>
                </c:pt>
                <c:pt idx="10">
                  <c:v>2012</c:v>
                </c:pt>
                <c:pt idx="11">
                  <c:v>2013</c:v>
                </c:pt>
                <c:pt idx="12">
                  <c:v>2014</c:v>
                </c:pt>
                <c:pt idx="13">
                  <c:v>2015</c:v>
                </c:pt>
                <c:pt idx="14">
                  <c:v>2016</c:v>
                </c:pt>
                <c:pt idx="15">
                  <c:v>2017</c:v>
                </c:pt>
                <c:pt idx="16">
                  <c:v>2018</c:v>
                </c:pt>
              </c:numCache>
            </c:numRef>
          </c:xVal>
          <c:yVal>
            <c:numRef>
              <c:f>Sheet1!$C$93:$C$110</c:f>
              <c:numCache>
                <c:formatCode>General</c:formatCode>
                <c:ptCount val="18"/>
                <c:pt idx="0">
                  <c:v>8</c:v>
                </c:pt>
                <c:pt idx="1">
                  <c:v>21</c:v>
                </c:pt>
                <c:pt idx="2">
                  <c:v>13</c:v>
                </c:pt>
                <c:pt idx="3">
                  <c:v>17</c:v>
                </c:pt>
                <c:pt idx="4">
                  <c:v>9</c:v>
                </c:pt>
                <c:pt idx="5">
                  <c:v>25</c:v>
                </c:pt>
                <c:pt idx="6">
                  <c:v>20</c:v>
                </c:pt>
                <c:pt idx="7">
                  <c:v>27</c:v>
                </c:pt>
                <c:pt idx="8">
                  <c:v>19</c:v>
                </c:pt>
                <c:pt idx="9">
                  <c:v>21</c:v>
                </c:pt>
                <c:pt idx="10">
                  <c:v>18</c:v>
                </c:pt>
                <c:pt idx="11">
                  <c:v>17</c:v>
                </c:pt>
                <c:pt idx="12">
                  <c:v>22</c:v>
                </c:pt>
                <c:pt idx="13">
                  <c:v>18</c:v>
                </c:pt>
                <c:pt idx="14">
                  <c:v>21</c:v>
                </c:pt>
                <c:pt idx="15">
                  <c:v>19</c:v>
                </c:pt>
                <c:pt idx="16">
                  <c:v>15</c:v>
                </c:pt>
              </c:numCache>
            </c:numRef>
          </c:yVal>
          <c:smooth val="0"/>
          <c:extLst>
            <c:ext xmlns:c16="http://schemas.microsoft.com/office/drawing/2014/chart" uri="{C3380CC4-5D6E-409C-BE32-E72D297353CC}">
              <c16:uniqueId val="{00000000-A6BD-4AE9-B8A9-DC152C8301DF}"/>
            </c:ext>
          </c:extLst>
        </c:ser>
        <c:ser>
          <c:idx val="1"/>
          <c:order val="1"/>
          <c:tx>
            <c:strRef>
              <c:f>Sheet1!$D$92</c:f>
              <c:strCache>
                <c:ptCount val="1"/>
                <c:pt idx="0">
                  <c:v>3-median smoothed</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Sheet1!$B$93:$B$110</c:f>
              <c:numCache>
                <c:formatCode>General</c:formatCode>
                <c:ptCount val="18"/>
                <c:pt idx="0">
                  <c:v>2002</c:v>
                </c:pt>
                <c:pt idx="1">
                  <c:v>2003</c:v>
                </c:pt>
                <c:pt idx="2">
                  <c:v>2004</c:v>
                </c:pt>
                <c:pt idx="3">
                  <c:v>2005</c:v>
                </c:pt>
                <c:pt idx="4">
                  <c:v>2006</c:v>
                </c:pt>
                <c:pt idx="5">
                  <c:v>2007</c:v>
                </c:pt>
                <c:pt idx="6">
                  <c:v>2008</c:v>
                </c:pt>
                <c:pt idx="7">
                  <c:v>2009</c:v>
                </c:pt>
                <c:pt idx="8">
                  <c:v>2010</c:v>
                </c:pt>
                <c:pt idx="9">
                  <c:v>2011</c:v>
                </c:pt>
                <c:pt idx="10">
                  <c:v>2012</c:v>
                </c:pt>
                <c:pt idx="11">
                  <c:v>2013</c:v>
                </c:pt>
                <c:pt idx="12">
                  <c:v>2014</c:v>
                </c:pt>
                <c:pt idx="13">
                  <c:v>2015</c:v>
                </c:pt>
                <c:pt idx="14">
                  <c:v>2016</c:v>
                </c:pt>
                <c:pt idx="15">
                  <c:v>2017</c:v>
                </c:pt>
                <c:pt idx="16">
                  <c:v>2018</c:v>
                </c:pt>
              </c:numCache>
            </c:numRef>
          </c:xVal>
          <c:yVal>
            <c:numRef>
              <c:f>Sheet1!$D$93:$D$110</c:f>
              <c:numCache>
                <c:formatCode>General</c:formatCode>
                <c:ptCount val="18"/>
                <c:pt idx="1">
                  <c:v>13</c:v>
                </c:pt>
                <c:pt idx="2">
                  <c:v>17</c:v>
                </c:pt>
                <c:pt idx="3">
                  <c:v>13</c:v>
                </c:pt>
                <c:pt idx="4">
                  <c:v>17</c:v>
                </c:pt>
                <c:pt idx="5">
                  <c:v>20</c:v>
                </c:pt>
                <c:pt idx="6">
                  <c:v>25</c:v>
                </c:pt>
                <c:pt idx="7">
                  <c:v>20</c:v>
                </c:pt>
                <c:pt idx="8">
                  <c:v>21</c:v>
                </c:pt>
                <c:pt idx="9">
                  <c:v>19</c:v>
                </c:pt>
                <c:pt idx="10">
                  <c:v>18</c:v>
                </c:pt>
                <c:pt idx="11">
                  <c:v>18</c:v>
                </c:pt>
                <c:pt idx="12">
                  <c:v>18</c:v>
                </c:pt>
                <c:pt idx="13">
                  <c:v>21</c:v>
                </c:pt>
                <c:pt idx="14">
                  <c:v>19</c:v>
                </c:pt>
                <c:pt idx="15">
                  <c:v>19</c:v>
                </c:pt>
              </c:numCache>
            </c:numRef>
          </c:yVal>
          <c:smooth val="0"/>
          <c:extLst>
            <c:ext xmlns:c16="http://schemas.microsoft.com/office/drawing/2014/chart" uri="{C3380CC4-5D6E-409C-BE32-E72D297353CC}">
              <c16:uniqueId val="{00000001-A6BD-4AE9-B8A9-DC152C8301DF}"/>
            </c:ext>
          </c:extLst>
        </c:ser>
        <c:ser>
          <c:idx val="2"/>
          <c:order val="2"/>
          <c:tx>
            <c:strRef>
              <c:f>Sheet1!$E$92</c:f>
              <c:strCache>
                <c:ptCount val="1"/>
                <c:pt idx="0">
                  <c:v>5-median smoothed</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Sheet1!$B$93:$B$110</c:f>
              <c:numCache>
                <c:formatCode>General</c:formatCode>
                <c:ptCount val="18"/>
                <c:pt idx="0">
                  <c:v>2002</c:v>
                </c:pt>
                <c:pt idx="1">
                  <c:v>2003</c:v>
                </c:pt>
                <c:pt idx="2">
                  <c:v>2004</c:v>
                </c:pt>
                <c:pt idx="3">
                  <c:v>2005</c:v>
                </c:pt>
                <c:pt idx="4">
                  <c:v>2006</c:v>
                </c:pt>
                <c:pt idx="5">
                  <c:v>2007</c:v>
                </c:pt>
                <c:pt idx="6">
                  <c:v>2008</c:v>
                </c:pt>
                <c:pt idx="7">
                  <c:v>2009</c:v>
                </c:pt>
                <c:pt idx="8">
                  <c:v>2010</c:v>
                </c:pt>
                <c:pt idx="9">
                  <c:v>2011</c:v>
                </c:pt>
                <c:pt idx="10">
                  <c:v>2012</c:v>
                </c:pt>
                <c:pt idx="11">
                  <c:v>2013</c:v>
                </c:pt>
                <c:pt idx="12">
                  <c:v>2014</c:v>
                </c:pt>
                <c:pt idx="13">
                  <c:v>2015</c:v>
                </c:pt>
                <c:pt idx="14">
                  <c:v>2016</c:v>
                </c:pt>
                <c:pt idx="15">
                  <c:v>2017</c:v>
                </c:pt>
                <c:pt idx="16">
                  <c:v>2018</c:v>
                </c:pt>
              </c:numCache>
            </c:numRef>
          </c:xVal>
          <c:yVal>
            <c:numRef>
              <c:f>Sheet1!$E$93:$E$110</c:f>
              <c:numCache>
                <c:formatCode>General</c:formatCode>
                <c:ptCount val="18"/>
                <c:pt idx="2">
                  <c:v>13</c:v>
                </c:pt>
                <c:pt idx="3">
                  <c:v>17</c:v>
                </c:pt>
                <c:pt idx="4">
                  <c:v>17</c:v>
                </c:pt>
                <c:pt idx="5">
                  <c:v>20</c:v>
                </c:pt>
                <c:pt idx="6">
                  <c:v>20</c:v>
                </c:pt>
                <c:pt idx="7">
                  <c:v>21</c:v>
                </c:pt>
                <c:pt idx="8">
                  <c:v>20</c:v>
                </c:pt>
                <c:pt idx="9">
                  <c:v>19</c:v>
                </c:pt>
                <c:pt idx="10">
                  <c:v>19</c:v>
                </c:pt>
                <c:pt idx="11">
                  <c:v>18</c:v>
                </c:pt>
                <c:pt idx="12">
                  <c:v>18</c:v>
                </c:pt>
                <c:pt idx="13">
                  <c:v>19</c:v>
                </c:pt>
              </c:numCache>
            </c:numRef>
          </c:yVal>
          <c:smooth val="0"/>
          <c:extLst>
            <c:ext xmlns:c16="http://schemas.microsoft.com/office/drawing/2014/chart" uri="{C3380CC4-5D6E-409C-BE32-E72D297353CC}">
              <c16:uniqueId val="{00000002-A6BD-4AE9-B8A9-DC152C8301DF}"/>
            </c:ext>
          </c:extLst>
        </c:ser>
        <c:dLbls>
          <c:showLegendKey val="0"/>
          <c:showVal val="0"/>
          <c:showCatName val="0"/>
          <c:showSerName val="0"/>
          <c:showPercent val="0"/>
          <c:showBubbleSize val="0"/>
        </c:dLbls>
        <c:axId val="558967616"/>
        <c:axId val="558969256"/>
      </c:scatterChart>
      <c:valAx>
        <c:axId val="55896761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8969256"/>
        <c:crosses val="autoZero"/>
        <c:crossBetween val="midCat"/>
      </c:valAx>
      <c:valAx>
        <c:axId val="5589692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8967616"/>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Median smoothing - EVEN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Sheet1!$C$135</c:f>
              <c:strCache>
                <c:ptCount val="1"/>
                <c:pt idx="0">
                  <c:v>Sales</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Sheet1!$B$136:$B$153</c:f>
              <c:numCache>
                <c:formatCode>General</c:formatCode>
                <c:ptCount val="18"/>
                <c:pt idx="0">
                  <c:v>2002</c:v>
                </c:pt>
                <c:pt idx="1">
                  <c:v>2003</c:v>
                </c:pt>
                <c:pt idx="2">
                  <c:v>2004</c:v>
                </c:pt>
                <c:pt idx="3">
                  <c:v>2005</c:v>
                </c:pt>
                <c:pt idx="4">
                  <c:v>2006</c:v>
                </c:pt>
                <c:pt idx="5">
                  <c:v>2007</c:v>
                </c:pt>
                <c:pt idx="6">
                  <c:v>2008</c:v>
                </c:pt>
                <c:pt idx="7">
                  <c:v>2009</c:v>
                </c:pt>
                <c:pt idx="8">
                  <c:v>2010</c:v>
                </c:pt>
                <c:pt idx="9">
                  <c:v>2011</c:v>
                </c:pt>
                <c:pt idx="10">
                  <c:v>2012</c:v>
                </c:pt>
                <c:pt idx="11">
                  <c:v>2013</c:v>
                </c:pt>
                <c:pt idx="12">
                  <c:v>2014</c:v>
                </c:pt>
                <c:pt idx="13">
                  <c:v>2015</c:v>
                </c:pt>
                <c:pt idx="14">
                  <c:v>2016</c:v>
                </c:pt>
                <c:pt idx="15">
                  <c:v>2017</c:v>
                </c:pt>
                <c:pt idx="16">
                  <c:v>2018</c:v>
                </c:pt>
              </c:numCache>
            </c:numRef>
          </c:xVal>
          <c:yVal>
            <c:numRef>
              <c:f>Sheet1!$C$136:$C$153</c:f>
              <c:numCache>
                <c:formatCode>General</c:formatCode>
                <c:ptCount val="18"/>
                <c:pt idx="0">
                  <c:v>8</c:v>
                </c:pt>
                <c:pt idx="1">
                  <c:v>21</c:v>
                </c:pt>
                <c:pt idx="2">
                  <c:v>13</c:v>
                </c:pt>
                <c:pt idx="3">
                  <c:v>17</c:v>
                </c:pt>
                <c:pt idx="4">
                  <c:v>9</c:v>
                </c:pt>
                <c:pt idx="5">
                  <c:v>25</c:v>
                </c:pt>
                <c:pt idx="6">
                  <c:v>20</c:v>
                </c:pt>
                <c:pt idx="7">
                  <c:v>27</c:v>
                </c:pt>
                <c:pt idx="8">
                  <c:v>19</c:v>
                </c:pt>
                <c:pt idx="9">
                  <c:v>21</c:v>
                </c:pt>
                <c:pt idx="10">
                  <c:v>18</c:v>
                </c:pt>
                <c:pt idx="11">
                  <c:v>17</c:v>
                </c:pt>
                <c:pt idx="12">
                  <c:v>22</c:v>
                </c:pt>
                <c:pt idx="13">
                  <c:v>18</c:v>
                </c:pt>
                <c:pt idx="14">
                  <c:v>21</c:v>
                </c:pt>
                <c:pt idx="15">
                  <c:v>19</c:v>
                </c:pt>
                <c:pt idx="16">
                  <c:v>15</c:v>
                </c:pt>
              </c:numCache>
            </c:numRef>
          </c:yVal>
          <c:smooth val="0"/>
          <c:extLst>
            <c:ext xmlns:c16="http://schemas.microsoft.com/office/drawing/2014/chart" uri="{C3380CC4-5D6E-409C-BE32-E72D297353CC}">
              <c16:uniqueId val="{00000000-B8C2-47D3-8EB7-F0A114ED45EA}"/>
            </c:ext>
          </c:extLst>
        </c:ser>
        <c:ser>
          <c:idx val="2"/>
          <c:order val="1"/>
          <c:tx>
            <c:strRef>
              <c:f>Sheet1!$E$135</c:f>
              <c:strCache>
                <c:ptCount val="1"/>
                <c:pt idx="0">
                  <c:v>centered </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Sheet1!$B$136:$B$153</c:f>
              <c:numCache>
                <c:formatCode>General</c:formatCode>
                <c:ptCount val="18"/>
                <c:pt idx="0">
                  <c:v>2002</c:v>
                </c:pt>
                <c:pt idx="1">
                  <c:v>2003</c:v>
                </c:pt>
                <c:pt idx="2">
                  <c:v>2004</c:v>
                </c:pt>
                <c:pt idx="3">
                  <c:v>2005</c:v>
                </c:pt>
                <c:pt idx="4">
                  <c:v>2006</c:v>
                </c:pt>
                <c:pt idx="5">
                  <c:v>2007</c:v>
                </c:pt>
                <c:pt idx="6">
                  <c:v>2008</c:v>
                </c:pt>
                <c:pt idx="7">
                  <c:v>2009</c:v>
                </c:pt>
                <c:pt idx="8">
                  <c:v>2010</c:v>
                </c:pt>
                <c:pt idx="9">
                  <c:v>2011</c:v>
                </c:pt>
                <c:pt idx="10">
                  <c:v>2012</c:v>
                </c:pt>
                <c:pt idx="11">
                  <c:v>2013</c:v>
                </c:pt>
                <c:pt idx="12">
                  <c:v>2014</c:v>
                </c:pt>
                <c:pt idx="13">
                  <c:v>2015</c:v>
                </c:pt>
                <c:pt idx="14">
                  <c:v>2016</c:v>
                </c:pt>
                <c:pt idx="15">
                  <c:v>2017</c:v>
                </c:pt>
                <c:pt idx="16">
                  <c:v>2018</c:v>
                </c:pt>
              </c:numCache>
            </c:numRef>
          </c:xVal>
          <c:yVal>
            <c:numRef>
              <c:f>Sheet1!$E$136:$E$153</c:f>
              <c:numCache>
                <c:formatCode>General</c:formatCode>
                <c:ptCount val="18"/>
                <c:pt idx="2">
                  <c:v>15</c:v>
                </c:pt>
                <c:pt idx="3">
                  <c:v>15</c:v>
                </c:pt>
                <c:pt idx="4">
                  <c:v>16.75</c:v>
                </c:pt>
                <c:pt idx="5">
                  <c:v>20.5</c:v>
                </c:pt>
                <c:pt idx="6">
                  <c:v>22.5</c:v>
                </c:pt>
                <c:pt idx="7">
                  <c:v>21.5</c:v>
                </c:pt>
                <c:pt idx="8">
                  <c:v>20.25</c:v>
                </c:pt>
                <c:pt idx="9">
                  <c:v>19.25</c:v>
                </c:pt>
                <c:pt idx="10">
                  <c:v>19</c:v>
                </c:pt>
                <c:pt idx="11">
                  <c:v>18.75</c:v>
                </c:pt>
                <c:pt idx="12">
                  <c:v>18.75</c:v>
                </c:pt>
                <c:pt idx="13">
                  <c:v>19.75</c:v>
                </c:pt>
                <c:pt idx="14">
                  <c:v>19.25</c:v>
                </c:pt>
              </c:numCache>
            </c:numRef>
          </c:yVal>
          <c:smooth val="0"/>
          <c:extLst>
            <c:ext xmlns:c16="http://schemas.microsoft.com/office/drawing/2014/chart" uri="{C3380CC4-5D6E-409C-BE32-E72D297353CC}">
              <c16:uniqueId val="{00000001-B8C2-47D3-8EB7-F0A114ED45EA}"/>
            </c:ext>
          </c:extLst>
        </c:ser>
        <c:dLbls>
          <c:showLegendKey val="0"/>
          <c:showVal val="0"/>
          <c:showCatName val="0"/>
          <c:showSerName val="0"/>
          <c:showPercent val="0"/>
          <c:showBubbleSize val="0"/>
        </c:dLbls>
        <c:axId val="568510200"/>
        <c:axId val="568509216"/>
      </c:scatterChart>
      <c:valAx>
        <c:axId val="56851020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8509216"/>
        <c:crosses val="autoZero"/>
        <c:crossBetween val="midCat"/>
      </c:valAx>
      <c:valAx>
        <c:axId val="5685092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8510200"/>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22BDDF6-302D-41B3-BAFD-AC28624CAA02}"/>
              </a:ext>
            </a:extLst>
          </p:cNvPr>
          <p:cNvSpPr>
            <a:spLocks noGrp="1"/>
          </p:cNvSpPr>
          <p:nvPr>
            <p:ph type="hdr" sz="quarter"/>
          </p:nvPr>
        </p:nvSpPr>
        <p:spPr>
          <a:xfrm>
            <a:off x="0" y="0"/>
            <a:ext cx="2971800" cy="49847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AD0240B-8CF4-4C08-8D15-2800399E6E8B}"/>
              </a:ext>
            </a:extLst>
          </p:cNvPr>
          <p:cNvSpPr>
            <a:spLocks noGrp="1"/>
          </p:cNvSpPr>
          <p:nvPr>
            <p:ph type="dt" sz="quarter" idx="1"/>
          </p:nvPr>
        </p:nvSpPr>
        <p:spPr>
          <a:xfrm>
            <a:off x="3884613" y="0"/>
            <a:ext cx="2971800" cy="498475"/>
          </a:xfrm>
          <a:prstGeom prst="rect">
            <a:avLst/>
          </a:prstGeom>
        </p:spPr>
        <p:txBody>
          <a:bodyPr vert="horz" lIns="91440" tIns="45720" rIns="91440" bIns="45720" rtlCol="0"/>
          <a:lstStyle>
            <a:lvl1pPr algn="r">
              <a:defRPr sz="1200"/>
            </a:lvl1pPr>
          </a:lstStyle>
          <a:p>
            <a:fld id="{A620B5A5-0365-41F6-AD78-4D08F86D41EF}" type="datetimeFigureOut">
              <a:rPr lang="en-US" smtClean="0"/>
              <a:t>4/17/19</a:t>
            </a:fld>
            <a:endParaRPr lang="en-US"/>
          </a:p>
        </p:txBody>
      </p:sp>
      <p:sp>
        <p:nvSpPr>
          <p:cNvPr id="4" name="Footer Placeholder 3">
            <a:extLst>
              <a:ext uri="{FF2B5EF4-FFF2-40B4-BE49-F238E27FC236}">
                <a16:creationId xmlns:a16="http://schemas.microsoft.com/office/drawing/2014/main" id="{EC7000B5-3DB9-408E-A0D3-22C1B18C6E61}"/>
              </a:ext>
            </a:extLst>
          </p:cNvPr>
          <p:cNvSpPr>
            <a:spLocks noGrp="1"/>
          </p:cNvSpPr>
          <p:nvPr>
            <p:ph type="ftr" sz="quarter" idx="2"/>
          </p:nvPr>
        </p:nvSpPr>
        <p:spPr>
          <a:xfrm>
            <a:off x="0" y="9447213"/>
            <a:ext cx="2971800" cy="49847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4525C2D-8D10-4B9D-B60B-15C0B9AE3A80}"/>
              </a:ext>
            </a:extLst>
          </p:cNvPr>
          <p:cNvSpPr>
            <a:spLocks noGrp="1"/>
          </p:cNvSpPr>
          <p:nvPr>
            <p:ph type="sldNum" sz="quarter" idx="3"/>
          </p:nvPr>
        </p:nvSpPr>
        <p:spPr>
          <a:xfrm>
            <a:off x="3884613" y="9447213"/>
            <a:ext cx="2971800" cy="498475"/>
          </a:xfrm>
          <a:prstGeom prst="rect">
            <a:avLst/>
          </a:prstGeom>
        </p:spPr>
        <p:txBody>
          <a:bodyPr vert="horz" lIns="91440" tIns="45720" rIns="91440" bIns="45720" rtlCol="0" anchor="b"/>
          <a:lstStyle>
            <a:lvl1pPr algn="r">
              <a:defRPr sz="1200"/>
            </a:lvl1pPr>
          </a:lstStyle>
          <a:p>
            <a:fld id="{3D309C1F-EB5C-4D33-A0F9-5C1454B74C82}" type="slidenum">
              <a:rPr lang="en-US" smtClean="0"/>
              <a:t>‹#›</a:t>
            </a:fld>
            <a:endParaRPr lang="en-US"/>
          </a:p>
        </p:txBody>
      </p:sp>
    </p:spTree>
    <p:extLst>
      <p:ext uri="{BB962C8B-B14F-4D97-AF65-F5344CB8AC3E}">
        <p14:creationId xmlns:p14="http://schemas.microsoft.com/office/powerpoint/2010/main" val="363772539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 y="746125"/>
            <a:ext cx="6629400" cy="3729038"/>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724202"/>
            <a:ext cx="5486400" cy="447556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is everyone talking about DATA SCIENCE? Last 5 years of trend on google search gives a clear picture. Industry/companies/organization/academic institutions are searching more and more of “data science” and “python”.</a:t>
            </a:r>
          </a:p>
          <a:p>
            <a:endParaRPr lang="en-US" dirty="0"/>
          </a:p>
          <a:p>
            <a:r>
              <a:rPr lang="en-US" dirty="0"/>
              <a:t>Am sure, all of you have heard about “data science” and/or “python/R/Spark/Hadoop/Kafka/.. </a:t>
            </a:r>
            <a:r>
              <a:rPr lang="en-US" dirty="0" err="1"/>
              <a:t>Etc</a:t>
            </a:r>
            <a:r>
              <a:rPr lang="en-US" dirty="0"/>
              <a:t>” and have some idea about these terms. </a:t>
            </a:r>
          </a:p>
          <a:p>
            <a:endParaRPr lang="en-US" dirty="0"/>
          </a:p>
          <a:p>
            <a:r>
              <a:rPr lang="en-US" dirty="0"/>
              <a:t>History of DS – it goes back to early 2000s .. 2004 when Google’s search engine was making a huge impact on the way we surfed the web. The reason for big data projects of Google is apparently linked to our increasing dependence on ‘data driven way of living’</a:t>
            </a:r>
          </a:p>
          <a:p>
            <a:endParaRPr lang="en-US" dirty="0"/>
          </a:p>
          <a:p>
            <a:r>
              <a:rPr lang="en-US" dirty="0"/>
              <a:t>When  people talk of “data science” , they are in fact talking of companies like Google, Facebook, Twitter, Instagram etc. </a:t>
            </a:r>
          </a:p>
          <a:p>
            <a:endParaRPr lang="en-US" dirty="0"/>
          </a:p>
          <a:p>
            <a:endParaRPr lang="en-US" dirty="0"/>
          </a:p>
        </p:txBody>
      </p:sp>
    </p:spTree>
    <p:extLst>
      <p:ext uri="{BB962C8B-B14F-4D97-AF65-F5344CB8AC3E}">
        <p14:creationId xmlns:p14="http://schemas.microsoft.com/office/powerpoint/2010/main" val="2996274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200150" y="1790058"/>
            <a:ext cx="6743700" cy="1234440"/>
          </a:xfrm>
          <a:solidFill>
            <a:srgbClr val="FFFFFF"/>
          </a:solidFill>
          <a:ln w="38100">
            <a:solidFill>
              <a:srgbClr val="404040"/>
            </a:solidFill>
          </a:ln>
        </p:spPr>
        <p:txBody>
          <a:bodyPr lIns="274320" rIns="274320" anchor="ctr" anchorCtr="1">
            <a:normAutofit/>
          </a:bodyPr>
          <a:lstStyle>
            <a:lvl1pPr algn="ctr">
              <a:defRPr sz="2850">
                <a:solidFill>
                  <a:srgbClr val="00B050"/>
                </a:solidFill>
              </a:defRPr>
            </a:lvl1pPr>
          </a:lstStyle>
          <a:p>
            <a:r>
              <a:rPr lang="en-US" dirty="0"/>
              <a:t>Click to edit Master title style</a:t>
            </a:r>
          </a:p>
        </p:txBody>
      </p:sp>
      <p:sp>
        <p:nvSpPr>
          <p:cNvPr id="3" name="Subtitle 2"/>
          <p:cNvSpPr>
            <a:spLocks noGrp="1"/>
          </p:cNvSpPr>
          <p:nvPr>
            <p:ph type="subTitle" idx="1"/>
          </p:nvPr>
        </p:nvSpPr>
        <p:spPr>
          <a:xfrm>
            <a:off x="2021396" y="3264408"/>
            <a:ext cx="5101209" cy="929921"/>
          </a:xfrm>
          <a:noFill/>
        </p:spPr>
        <p:txBody>
          <a:bodyPr>
            <a:normAutofit/>
          </a:bodyPr>
          <a:lstStyle>
            <a:lvl1pPr marL="0" indent="0" algn="ctr">
              <a:buNone/>
              <a:defRPr sz="1500">
                <a:solidFill>
                  <a:srgbClr val="002060"/>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7" name="Date Placeholder 6"/>
          <p:cNvSpPr>
            <a:spLocks noGrp="1"/>
          </p:cNvSpPr>
          <p:nvPr>
            <p:ph type="dt" sz="half" idx="10"/>
          </p:nvPr>
        </p:nvSpPr>
        <p:spPr/>
        <p:txBody>
          <a:bodyPr/>
          <a:lstStyle>
            <a:lvl1pPr>
              <a:defRPr>
                <a:solidFill>
                  <a:srgbClr val="002060">
                    <a:alpha val="70000"/>
                  </a:srgbClr>
                </a:solidFill>
              </a:defRPr>
            </a:lvl1pPr>
          </a:lstStyle>
          <a:p>
            <a:fld id="{51F2954F-EE9A-48FA-8927-4E69DA2B8F54}" type="datetime1">
              <a:rPr lang="en-US" smtClean="0"/>
              <a:t>4/17/19</a:t>
            </a:fld>
            <a:endParaRPr lang="en-US" dirty="0"/>
          </a:p>
        </p:txBody>
      </p:sp>
    </p:spTree>
    <p:extLst>
      <p:ext uri="{BB962C8B-B14F-4D97-AF65-F5344CB8AC3E}">
        <p14:creationId xmlns:p14="http://schemas.microsoft.com/office/powerpoint/2010/main" val="4152348736"/>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4572000" cy="51435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03504" y="1682871"/>
            <a:ext cx="3364992" cy="856123"/>
          </a:xfrm>
          <a:solidFill>
            <a:srgbClr val="FFFFFF"/>
          </a:solidFill>
          <a:ln>
            <a:solidFill>
              <a:srgbClr val="404040"/>
            </a:solidFill>
          </a:ln>
        </p:spPr>
        <p:txBody>
          <a:bodyPr anchor="ctr" anchorCtr="1">
            <a:normAutofit/>
          </a:bodyPr>
          <a:lstStyle>
            <a:lvl1pPr>
              <a:defRPr sz="1650">
                <a:solidFill>
                  <a:srgbClr val="00B050"/>
                </a:solidFill>
              </a:defRPr>
            </a:lvl1pPr>
          </a:lstStyle>
          <a:p>
            <a:r>
              <a:rPr lang="en-US" dirty="0"/>
              <a:t>Click to edit Master title style</a:t>
            </a:r>
          </a:p>
        </p:txBody>
      </p:sp>
      <p:sp>
        <p:nvSpPr>
          <p:cNvPr id="3" name="Content Placeholder 2"/>
          <p:cNvSpPr>
            <a:spLocks noGrp="1"/>
          </p:cNvSpPr>
          <p:nvPr>
            <p:ph idx="1"/>
          </p:nvPr>
        </p:nvSpPr>
        <p:spPr>
          <a:xfrm>
            <a:off x="4665518" y="748144"/>
            <a:ext cx="4405746" cy="4010892"/>
          </a:xfrm>
        </p:spPr>
        <p:txBody>
          <a:bodyPr>
            <a:normAutofit/>
          </a:bodyPr>
          <a:lstStyle>
            <a:lvl1pPr>
              <a:defRPr sz="1425">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6676" y="2662439"/>
            <a:ext cx="2846070" cy="1645527"/>
          </a:xfrm>
        </p:spPr>
        <p:txBody>
          <a:bodyPr anchor="t" anchorCtr="1">
            <a:normAutofit/>
          </a:bodyPr>
          <a:lstStyle>
            <a:lvl1pPr marL="0" indent="0" algn="ctr">
              <a:buNone/>
              <a:defRPr sz="1125">
                <a:solidFill>
                  <a:srgbClr val="FFFF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Edit Master text styles</a:t>
            </a:r>
          </a:p>
        </p:txBody>
      </p:sp>
      <p:sp>
        <p:nvSpPr>
          <p:cNvPr id="9" name="Date Placeholder 8"/>
          <p:cNvSpPr>
            <a:spLocks noGrp="1"/>
          </p:cNvSpPr>
          <p:nvPr>
            <p:ph type="dt" sz="half" idx="10"/>
          </p:nvPr>
        </p:nvSpPr>
        <p:spPr/>
        <p:txBody>
          <a:bodyPr/>
          <a:lstStyle/>
          <a:p>
            <a:fld id="{2BD644C9-7BC7-4D6F-B8D9-1CF000CA5F8E}" type="datetime1">
              <a:rPr lang="en-US" smtClean="0"/>
              <a:t>4/17/19</a:t>
            </a:fld>
            <a:endParaRPr lang="en-US"/>
          </a:p>
        </p:txBody>
      </p:sp>
      <p:sp>
        <p:nvSpPr>
          <p:cNvPr id="10" name="Footer Placeholder 9"/>
          <p:cNvSpPr>
            <a:spLocks noGrp="1"/>
          </p:cNvSpPr>
          <p:nvPr>
            <p:ph type="ftr" sz="quarter" idx="11"/>
          </p:nvPr>
        </p:nvSpPr>
        <p:spPr>
          <a:xfrm>
            <a:off x="603504" y="4677156"/>
            <a:ext cx="3843598" cy="240030"/>
          </a:xfrm>
          <a:prstGeom prst="rect">
            <a:avLst/>
          </a:prstGeom>
        </p:spPr>
        <p:txBody>
          <a:bodyPr/>
          <a:lstStyle>
            <a:lvl1pPr>
              <a:defRPr>
                <a:solidFill>
                  <a:srgbClr val="FFFFFF">
                    <a:alpha val="70000"/>
                  </a:srgbClr>
                </a:solidFill>
              </a:defRPr>
            </a:lvl1pPr>
          </a:lstStyle>
          <a:p>
            <a:endParaRPr lang="en-US"/>
          </a:p>
        </p:txBody>
      </p:sp>
    </p:spTree>
    <p:extLst>
      <p:ext uri="{BB962C8B-B14F-4D97-AF65-F5344CB8AC3E}">
        <p14:creationId xmlns:p14="http://schemas.microsoft.com/office/powerpoint/2010/main" val="3619039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200150" y="1790058"/>
            <a:ext cx="6743700" cy="1234440"/>
          </a:xfrm>
          <a:solidFill>
            <a:srgbClr val="FFFFFF"/>
          </a:solidFill>
          <a:ln w="38100">
            <a:solidFill>
              <a:srgbClr val="404040"/>
            </a:solidFill>
          </a:ln>
        </p:spPr>
        <p:txBody>
          <a:bodyPr lIns="274320" rIns="274320" anchor="ctr" anchorCtr="1">
            <a:normAutofit/>
          </a:bodyPr>
          <a:lstStyle>
            <a:lvl1pPr>
              <a:defRPr sz="2850">
                <a:solidFill>
                  <a:srgbClr val="00B050"/>
                </a:solidFill>
              </a:defRPr>
            </a:lvl1pPr>
          </a:lstStyle>
          <a:p>
            <a:r>
              <a:rPr lang="en-US" dirty="0"/>
              <a:t>Click to edit Master title style</a:t>
            </a:r>
          </a:p>
        </p:txBody>
      </p:sp>
      <p:sp>
        <p:nvSpPr>
          <p:cNvPr id="3" name="Text Placeholder 2"/>
          <p:cNvSpPr>
            <a:spLocks noGrp="1"/>
          </p:cNvSpPr>
          <p:nvPr>
            <p:ph type="body" idx="1"/>
          </p:nvPr>
        </p:nvSpPr>
        <p:spPr>
          <a:xfrm>
            <a:off x="2021396" y="3264349"/>
            <a:ext cx="5101209" cy="948812"/>
          </a:xfrm>
        </p:spPr>
        <p:txBody>
          <a:bodyPr anchor="t" anchorCtr="1">
            <a:normAutofit/>
          </a:bodyPr>
          <a:lstStyle>
            <a:lvl1pPr marL="0" indent="0">
              <a:buNone/>
              <a:defRPr sz="15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403DAB19-1AC9-42C4-92E0-1D4CE97CC0B3}" type="datetime1">
              <a:rPr lang="en-US" smtClean="0"/>
              <a:t>4/17/19</a:t>
            </a:fld>
            <a:endParaRPr lang="en-US"/>
          </a:p>
        </p:txBody>
      </p:sp>
    </p:spTree>
    <p:extLst>
      <p:ext uri="{BB962C8B-B14F-4D97-AF65-F5344CB8AC3E}">
        <p14:creationId xmlns:p14="http://schemas.microsoft.com/office/powerpoint/2010/main" val="232718774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0" y="891539"/>
            <a:ext cx="9144000" cy="397140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6C72BE-1EB1-4D3D-82B3-E7DC2624987E}" type="datetime1">
              <a:rPr lang="en-US" smtClean="0"/>
              <a:t>4/17/19</a:t>
            </a:fld>
            <a:endParaRPr lang="en-US"/>
          </a:p>
        </p:txBody>
      </p:sp>
      <p:sp>
        <p:nvSpPr>
          <p:cNvPr id="9" name="Slide Number Placeholder 6">
            <a:extLst>
              <a:ext uri="{FF2B5EF4-FFF2-40B4-BE49-F238E27FC236}">
                <a16:creationId xmlns:a16="http://schemas.microsoft.com/office/drawing/2014/main" id="{D9D80E00-DEAC-45D7-B0EC-A4178BB9A641}"/>
              </a:ext>
            </a:extLst>
          </p:cNvPr>
          <p:cNvSpPr>
            <a:spLocks noGrp="1"/>
          </p:cNvSpPr>
          <p:nvPr>
            <p:ph type="sldNum" sz="quarter" idx="4"/>
          </p:nvPr>
        </p:nvSpPr>
        <p:spPr>
          <a:xfrm>
            <a:off x="7086600" y="4864135"/>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Slide no. </a:t>
            </a:r>
            <a:fld id="{7240F3D1-AE27-48C7-9FC9-EF8542F23A88}" type="slidenum">
              <a:rPr lang="en-US" smtClean="0"/>
              <a:pPr/>
              <a:t>‹#›</a:t>
            </a:fld>
            <a:endParaRPr lang="en-US" dirty="0"/>
          </a:p>
        </p:txBody>
      </p:sp>
    </p:spTree>
    <p:extLst>
      <p:ext uri="{BB962C8B-B14F-4D97-AF65-F5344CB8AC3E}">
        <p14:creationId xmlns:p14="http://schemas.microsoft.com/office/powerpoint/2010/main" val="1722045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0" y="895800"/>
            <a:ext cx="4390264" cy="386323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572000" y="895800"/>
            <a:ext cx="4572000" cy="386323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1EC4751-02B4-4942-A113-166F753AA363}" type="datetime1">
              <a:rPr lang="en-US" smtClean="0"/>
              <a:t>4/17/19</a:t>
            </a:fld>
            <a:endParaRPr lang="en-US"/>
          </a:p>
        </p:txBody>
      </p:sp>
      <p:sp>
        <p:nvSpPr>
          <p:cNvPr id="7" name="Slide Number Placeholder 6">
            <a:extLst>
              <a:ext uri="{FF2B5EF4-FFF2-40B4-BE49-F238E27FC236}">
                <a16:creationId xmlns:a16="http://schemas.microsoft.com/office/drawing/2014/main" id="{A54D4DE1-88E5-4010-9E96-C865E3F1BA78}"/>
              </a:ext>
            </a:extLst>
          </p:cNvPr>
          <p:cNvSpPr>
            <a:spLocks noGrp="1"/>
          </p:cNvSpPr>
          <p:nvPr>
            <p:ph type="sldNum" sz="quarter" idx="4"/>
          </p:nvPr>
        </p:nvSpPr>
        <p:spPr>
          <a:xfrm>
            <a:off x="7086600" y="4864135"/>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Slide no. </a:t>
            </a:r>
            <a:fld id="{7240F3D1-AE27-48C7-9FC9-EF8542F23A88}" type="slidenum">
              <a:rPr lang="en-US" smtClean="0"/>
              <a:pPr/>
              <a:t>‹#›</a:t>
            </a:fld>
            <a:endParaRPr lang="en-US" dirty="0"/>
          </a:p>
        </p:txBody>
      </p:sp>
    </p:spTree>
    <p:extLst>
      <p:ext uri="{BB962C8B-B14F-4D97-AF65-F5344CB8AC3E}">
        <p14:creationId xmlns:p14="http://schemas.microsoft.com/office/powerpoint/2010/main" val="3629543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 y="948936"/>
            <a:ext cx="4425891" cy="528065"/>
          </a:xfrm>
        </p:spPr>
        <p:txBody>
          <a:bodyPr anchor="b" anchorCtr="1">
            <a:normAutofit/>
          </a:bodyPr>
          <a:lstStyle>
            <a:lvl1pPr marL="0" indent="0" algn="ctr">
              <a:buNone/>
              <a:defRPr sz="1425" b="0" cap="all" spc="75" baseline="0">
                <a:solidFill>
                  <a:schemeClr val="accent2">
                    <a:lumMod val="75000"/>
                  </a:schemeClr>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Edit Master text styles</a:t>
            </a:r>
          </a:p>
        </p:txBody>
      </p:sp>
      <p:sp>
        <p:nvSpPr>
          <p:cNvPr id="4" name="Content Placeholder 3"/>
          <p:cNvSpPr>
            <a:spLocks noGrp="1"/>
          </p:cNvSpPr>
          <p:nvPr>
            <p:ph sz="half" idx="2"/>
          </p:nvPr>
        </p:nvSpPr>
        <p:spPr>
          <a:xfrm>
            <a:off x="-1" y="1534396"/>
            <a:ext cx="4425892" cy="311033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4"/>
          </p:nvPr>
        </p:nvSpPr>
        <p:spPr>
          <a:xfrm>
            <a:off x="4690354" y="1534396"/>
            <a:ext cx="4425891" cy="3110339"/>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4690354" y="948936"/>
            <a:ext cx="4438464" cy="528065"/>
          </a:xfrm>
        </p:spPr>
        <p:txBody>
          <a:bodyPr anchor="b" anchorCtr="1">
            <a:normAutofit/>
          </a:bodyPr>
          <a:lstStyle>
            <a:lvl1pPr marL="0" indent="0" algn="ctr">
              <a:buNone/>
              <a:defRPr sz="1425" b="0" cap="all" spc="75" baseline="0">
                <a:solidFill>
                  <a:schemeClr val="accent2">
                    <a:lumMod val="75000"/>
                  </a:schemeClr>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Edit Master text styles</a:t>
            </a:r>
          </a:p>
        </p:txBody>
      </p:sp>
      <p:sp>
        <p:nvSpPr>
          <p:cNvPr id="7" name="Date Placeholder 6"/>
          <p:cNvSpPr>
            <a:spLocks noGrp="1"/>
          </p:cNvSpPr>
          <p:nvPr>
            <p:ph type="dt" sz="half" idx="10"/>
          </p:nvPr>
        </p:nvSpPr>
        <p:spPr/>
        <p:txBody>
          <a:bodyPr/>
          <a:lstStyle/>
          <a:p>
            <a:fld id="{8DFD86F5-1073-4EBF-BAB9-80DF352807D1}" type="datetime1">
              <a:rPr lang="en-US" smtClean="0"/>
              <a:t>4/17/19</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
        <p:nvSpPr>
          <p:cNvPr id="9" name="Slide Number Placeholder 6">
            <a:extLst>
              <a:ext uri="{FF2B5EF4-FFF2-40B4-BE49-F238E27FC236}">
                <a16:creationId xmlns:a16="http://schemas.microsoft.com/office/drawing/2014/main" id="{79453041-3D19-452C-A72D-7B398299A640}"/>
              </a:ext>
            </a:extLst>
          </p:cNvPr>
          <p:cNvSpPr>
            <a:spLocks noGrp="1"/>
          </p:cNvSpPr>
          <p:nvPr>
            <p:ph type="sldNum" sz="quarter" idx="14"/>
          </p:nvPr>
        </p:nvSpPr>
        <p:spPr>
          <a:xfrm>
            <a:off x="7086600" y="4864135"/>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Slide no. </a:t>
            </a:r>
            <a:fld id="{7240F3D1-AE27-48C7-9FC9-EF8542F23A88}" type="slidenum">
              <a:rPr lang="en-US" smtClean="0"/>
              <a:pPr/>
              <a:t>‹#›</a:t>
            </a:fld>
            <a:endParaRPr lang="en-US" dirty="0"/>
          </a:p>
        </p:txBody>
      </p:sp>
    </p:spTree>
    <p:extLst>
      <p:ext uri="{BB962C8B-B14F-4D97-AF65-F5344CB8AC3E}">
        <p14:creationId xmlns:p14="http://schemas.microsoft.com/office/powerpoint/2010/main" val="2745959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04B242-A112-40FA-B30F-F44D6727C9BE}" type="datetime1">
              <a:rPr lang="en-US" smtClean="0"/>
              <a:t>4/17/19</a:t>
            </a:fld>
            <a:endParaRPr lang="en-US"/>
          </a:p>
        </p:txBody>
      </p:sp>
      <p:sp>
        <p:nvSpPr>
          <p:cNvPr id="5" name="Slide Number Placeholder 6">
            <a:extLst>
              <a:ext uri="{FF2B5EF4-FFF2-40B4-BE49-F238E27FC236}">
                <a16:creationId xmlns:a16="http://schemas.microsoft.com/office/drawing/2014/main" id="{BCB409B5-A817-4350-8707-32EE46DD2EAF}"/>
              </a:ext>
            </a:extLst>
          </p:cNvPr>
          <p:cNvSpPr>
            <a:spLocks noGrp="1"/>
          </p:cNvSpPr>
          <p:nvPr>
            <p:ph type="sldNum" sz="quarter" idx="4"/>
          </p:nvPr>
        </p:nvSpPr>
        <p:spPr>
          <a:xfrm>
            <a:off x="7086600" y="4864135"/>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Slide no. </a:t>
            </a:r>
            <a:fld id="{7240F3D1-AE27-48C7-9FC9-EF8542F23A88}" type="slidenum">
              <a:rPr lang="en-US" smtClean="0"/>
              <a:pPr/>
              <a:t>‹#›</a:t>
            </a:fld>
            <a:endParaRPr lang="en-US" dirty="0"/>
          </a:p>
        </p:txBody>
      </p:sp>
    </p:spTree>
    <p:extLst>
      <p:ext uri="{BB962C8B-B14F-4D97-AF65-F5344CB8AC3E}">
        <p14:creationId xmlns:p14="http://schemas.microsoft.com/office/powerpoint/2010/main" val="1788172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0" y="0"/>
            <a:ext cx="9144000" cy="89154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dirty="0"/>
              <a:t>Click to edit Master title style</a:t>
            </a:r>
          </a:p>
        </p:txBody>
      </p:sp>
      <p:sp>
        <p:nvSpPr>
          <p:cNvPr id="3" name="Text Placeholder 2"/>
          <p:cNvSpPr>
            <a:spLocks noGrp="1"/>
          </p:cNvSpPr>
          <p:nvPr>
            <p:ph type="body" idx="1"/>
          </p:nvPr>
        </p:nvSpPr>
        <p:spPr>
          <a:xfrm>
            <a:off x="0" y="891539"/>
            <a:ext cx="9144000" cy="396242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0" y="4853965"/>
            <a:ext cx="742384" cy="242976"/>
          </a:xfrm>
          <a:prstGeom prst="rect">
            <a:avLst/>
          </a:prstGeom>
        </p:spPr>
        <p:txBody>
          <a:bodyPr vert="horz" lIns="91440" tIns="45720" rIns="91440" bIns="45720" rtlCol="0" anchor="ctr"/>
          <a:lstStyle>
            <a:lvl1pPr algn="r">
              <a:defRPr sz="788">
                <a:solidFill>
                  <a:schemeClr val="tx1">
                    <a:alpha val="70000"/>
                  </a:schemeClr>
                </a:solidFill>
              </a:defRPr>
            </a:lvl1pPr>
          </a:lstStyle>
          <a:p>
            <a:fld id="{B7D6B663-8DAB-4EA1-B019-BBACB021B42A}" type="datetime1">
              <a:rPr lang="en-US" smtClean="0"/>
              <a:t>4/17/19</a:t>
            </a:fld>
            <a:endParaRPr lang="en-US"/>
          </a:p>
        </p:txBody>
      </p:sp>
      <p:cxnSp>
        <p:nvCxnSpPr>
          <p:cNvPr id="8" name="Straight Connector 7">
            <a:extLst>
              <a:ext uri="{FF2B5EF4-FFF2-40B4-BE49-F238E27FC236}">
                <a16:creationId xmlns:a16="http://schemas.microsoft.com/office/drawing/2014/main" id="{1C9E9E6B-91A3-4557-B33F-D9C439492E74}"/>
              </a:ext>
            </a:extLst>
          </p:cNvPr>
          <p:cNvCxnSpPr/>
          <p:nvPr userDrawn="1"/>
        </p:nvCxnSpPr>
        <p:spPr>
          <a:xfrm>
            <a:off x="0" y="4824469"/>
            <a:ext cx="9144000" cy="22253"/>
          </a:xfrm>
          <a:prstGeom prst="line">
            <a:avLst/>
          </a:prstGeom>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F56E57FB-B570-4735-AF29-B0AFEEDA216B}"/>
              </a:ext>
            </a:extLst>
          </p:cNvPr>
          <p:cNvSpPr>
            <a:spLocks noGrp="1"/>
          </p:cNvSpPr>
          <p:nvPr>
            <p:ph type="sldNum" sz="quarter" idx="4"/>
          </p:nvPr>
        </p:nvSpPr>
        <p:spPr>
          <a:xfrm>
            <a:off x="7086600" y="4864135"/>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Slide no. </a:t>
            </a:r>
            <a:fld id="{7240F3D1-AE27-48C7-9FC9-EF8542F23A88}" type="slidenum">
              <a:rPr lang="en-US" smtClean="0"/>
              <a:pPr/>
              <a:t>‹#›</a:t>
            </a:fld>
            <a:endParaRPr lang="en-US" dirty="0"/>
          </a:p>
        </p:txBody>
      </p:sp>
    </p:spTree>
    <p:extLst>
      <p:ext uri="{BB962C8B-B14F-4D97-AF65-F5344CB8AC3E}">
        <p14:creationId xmlns:p14="http://schemas.microsoft.com/office/powerpoint/2010/main" val="4108759851"/>
      </p:ext>
    </p:extLst>
  </p:cSld>
  <p:clrMap bg1="lt1" tx1="dk1" bg2="lt2" tx2="dk2" accent1="accent1" accent2="accent2" accent3="accent3" accent4="accent4" accent5="accent5" accent6="accent6" hlink="hlink" folHlink="folHlink"/>
  <p:sldLayoutIdLst>
    <p:sldLayoutId id="2147484581" r:id="rId1"/>
    <p:sldLayoutId id="2147484588" r:id="rId2"/>
    <p:sldLayoutId id="2147484583" r:id="rId3"/>
    <p:sldLayoutId id="2147484582" r:id="rId4"/>
    <p:sldLayoutId id="2147484584" r:id="rId5"/>
    <p:sldLayoutId id="2147484585" r:id="rId6"/>
    <p:sldLayoutId id="2147484586" r:id="rId7"/>
  </p:sldLayoutIdLst>
  <p:hf hdr="0" ftr="0"/>
  <p:txStyles>
    <p:titleStyle>
      <a:lvl1pPr algn="l" defTabSz="685800" rtl="0" eaLnBrk="1" latinLnBrk="0" hangingPunct="1">
        <a:lnSpc>
          <a:spcPct val="90000"/>
        </a:lnSpc>
        <a:spcBef>
          <a:spcPct val="0"/>
        </a:spcBef>
        <a:buNone/>
        <a:defRPr sz="2100" kern="1200" cap="all" spc="150" baseline="0">
          <a:solidFill>
            <a:srgbClr val="00B050"/>
          </a:solidFill>
          <a:latin typeface="+mj-lt"/>
          <a:ea typeface="+mj-ea"/>
          <a:cs typeface="+mj-cs"/>
        </a:defRPr>
      </a:lvl1pPr>
    </p:titleStyle>
    <p:bodyStyle>
      <a:lvl1pPr marL="171450" indent="-171450" algn="l" defTabSz="685800" rtl="0" eaLnBrk="1" latinLnBrk="0" hangingPunct="1">
        <a:lnSpc>
          <a:spcPct val="100000"/>
        </a:lnSpc>
        <a:spcBef>
          <a:spcPts val="750"/>
        </a:spcBef>
        <a:buClr>
          <a:schemeClr val="accent2"/>
        </a:buClr>
        <a:buFont typeface="Arial" panose="020B0604020202020204" pitchFamily="34" charset="0"/>
        <a:buChar char="•"/>
        <a:defRPr sz="1350" kern="1200">
          <a:solidFill>
            <a:schemeClr val="tx1">
              <a:lumMod val="85000"/>
              <a:lumOff val="15000"/>
            </a:schemeClr>
          </a:solidFill>
          <a:latin typeface="+mn-lt"/>
          <a:ea typeface="+mn-ea"/>
          <a:cs typeface="+mn-cs"/>
        </a:defRPr>
      </a:lvl1pPr>
      <a:lvl2pPr marL="34290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2pPr>
      <a:lvl3pPr marL="51435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3pPr>
      <a:lvl4pPr marL="68580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4pPr>
      <a:lvl5pPr marL="85725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5pPr>
      <a:lvl6pPr marL="984647"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solidFill>
          <a:latin typeface="+mn-lt"/>
          <a:ea typeface="+mn-ea"/>
          <a:cs typeface="+mn-cs"/>
        </a:defRPr>
      </a:lvl6pPr>
      <a:lvl7pPr marL="1113235"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solidFill>
          <a:latin typeface="+mn-lt"/>
          <a:ea typeface="+mn-ea"/>
          <a:cs typeface="+mn-cs"/>
        </a:defRPr>
      </a:lvl7pPr>
      <a:lvl8pPr marL="1243013"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baseline="0">
          <a:solidFill>
            <a:schemeClr val="tx1"/>
          </a:solidFill>
          <a:latin typeface="+mn-lt"/>
          <a:ea typeface="+mn-ea"/>
          <a:cs typeface="+mn-cs"/>
        </a:defRPr>
      </a:lvl8pPr>
      <a:lvl9pPr marL="1412081"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baseline="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EEDAB-477D-49A3-989C-402B8D6CBA8F}"/>
              </a:ext>
            </a:extLst>
          </p:cNvPr>
          <p:cNvSpPr>
            <a:spLocks noGrp="1"/>
          </p:cNvSpPr>
          <p:nvPr>
            <p:ph type="ctrTitle"/>
          </p:nvPr>
        </p:nvSpPr>
        <p:spPr/>
        <p:txBody>
          <a:bodyPr/>
          <a:lstStyle/>
          <a:p>
            <a:r>
              <a:rPr lang="en-US" dirty="0"/>
              <a:t>Time series data analysis</a:t>
            </a:r>
          </a:p>
        </p:txBody>
      </p:sp>
      <p:sp>
        <p:nvSpPr>
          <p:cNvPr id="3" name="Subtitle 2">
            <a:extLst>
              <a:ext uri="{FF2B5EF4-FFF2-40B4-BE49-F238E27FC236}">
                <a16:creationId xmlns:a16="http://schemas.microsoft.com/office/drawing/2014/main" id="{86AD3B00-6AE5-4F85-8E1C-2C03D6B930D7}"/>
              </a:ext>
            </a:extLst>
          </p:cNvPr>
          <p:cNvSpPr>
            <a:spLocks noGrp="1"/>
          </p:cNvSpPr>
          <p:nvPr>
            <p:ph type="subTitle" idx="1"/>
          </p:nvPr>
        </p:nvSpPr>
        <p:spPr/>
        <p:txBody>
          <a:bodyPr/>
          <a:lstStyle/>
          <a:p>
            <a:endParaRPr lang="en-US" dirty="0"/>
          </a:p>
        </p:txBody>
      </p:sp>
      <p:sp>
        <p:nvSpPr>
          <p:cNvPr id="4" name="Date Placeholder 3">
            <a:extLst>
              <a:ext uri="{FF2B5EF4-FFF2-40B4-BE49-F238E27FC236}">
                <a16:creationId xmlns:a16="http://schemas.microsoft.com/office/drawing/2014/main" id="{D6ADF7F3-BD81-40D6-9C40-4ACC598C88A2}"/>
              </a:ext>
            </a:extLst>
          </p:cNvPr>
          <p:cNvSpPr>
            <a:spLocks noGrp="1"/>
          </p:cNvSpPr>
          <p:nvPr>
            <p:ph type="dt" sz="half" idx="10"/>
          </p:nvPr>
        </p:nvSpPr>
        <p:spPr/>
        <p:txBody>
          <a:bodyPr/>
          <a:lstStyle/>
          <a:p>
            <a:fld id="{F7E8B682-9A6D-4246-AAE7-4FA3B8662F3D}" type="datetime1">
              <a:rPr lang="en-US" smtClean="0"/>
              <a:t>4/17/19</a:t>
            </a:fld>
            <a:endParaRPr lang="en-US" dirty="0"/>
          </a:p>
        </p:txBody>
      </p:sp>
    </p:spTree>
    <p:extLst>
      <p:ext uri="{BB962C8B-B14F-4D97-AF65-F5344CB8AC3E}">
        <p14:creationId xmlns:p14="http://schemas.microsoft.com/office/powerpoint/2010/main" val="3109555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4753A-7C92-493E-AA21-2F5096AA6C40}"/>
              </a:ext>
            </a:extLst>
          </p:cNvPr>
          <p:cNvSpPr>
            <a:spLocks noGrp="1"/>
          </p:cNvSpPr>
          <p:nvPr>
            <p:ph type="title"/>
          </p:nvPr>
        </p:nvSpPr>
        <p:spPr/>
        <p:txBody>
          <a:bodyPr/>
          <a:lstStyle/>
          <a:p>
            <a:r>
              <a:rPr lang="en-US" dirty="0"/>
              <a:t>Trends - types</a:t>
            </a:r>
          </a:p>
        </p:txBody>
      </p:sp>
      <p:sp>
        <p:nvSpPr>
          <p:cNvPr id="3" name="Date Placeholder 2">
            <a:extLst>
              <a:ext uri="{FF2B5EF4-FFF2-40B4-BE49-F238E27FC236}">
                <a16:creationId xmlns:a16="http://schemas.microsoft.com/office/drawing/2014/main" id="{9C016E7A-1876-45D1-B93C-DBADFA05E3C5}"/>
              </a:ext>
            </a:extLst>
          </p:cNvPr>
          <p:cNvSpPr>
            <a:spLocks noGrp="1"/>
          </p:cNvSpPr>
          <p:nvPr>
            <p:ph type="dt" sz="half" idx="10"/>
          </p:nvPr>
        </p:nvSpPr>
        <p:spPr/>
        <p:txBody>
          <a:bodyPr/>
          <a:lstStyle/>
          <a:p>
            <a:fld id="{B604B242-A112-40FA-B30F-F44D6727C9BE}" type="datetime1">
              <a:rPr lang="en-US" smtClean="0"/>
              <a:t>4/17/19</a:t>
            </a:fld>
            <a:endParaRPr lang="en-US"/>
          </a:p>
        </p:txBody>
      </p:sp>
      <p:sp>
        <p:nvSpPr>
          <p:cNvPr id="4" name="Slide Number Placeholder 3">
            <a:extLst>
              <a:ext uri="{FF2B5EF4-FFF2-40B4-BE49-F238E27FC236}">
                <a16:creationId xmlns:a16="http://schemas.microsoft.com/office/drawing/2014/main" id="{B0FD16F5-1AD3-4D48-8C66-36E59C46E83C}"/>
              </a:ext>
            </a:extLst>
          </p:cNvPr>
          <p:cNvSpPr>
            <a:spLocks noGrp="1"/>
          </p:cNvSpPr>
          <p:nvPr>
            <p:ph type="sldNum" sz="quarter" idx="4"/>
          </p:nvPr>
        </p:nvSpPr>
        <p:spPr/>
        <p:txBody>
          <a:bodyPr/>
          <a:lstStyle/>
          <a:p>
            <a:r>
              <a:rPr lang="en-US"/>
              <a:t>Slide no. </a:t>
            </a:r>
            <a:fld id="{7240F3D1-AE27-48C7-9FC9-EF8542F23A88}" type="slidenum">
              <a:rPr lang="en-US" smtClean="0"/>
              <a:pPr/>
              <a:t>10</a:t>
            </a:fld>
            <a:endParaRPr lang="en-US" dirty="0"/>
          </a:p>
        </p:txBody>
      </p:sp>
      <p:sp>
        <p:nvSpPr>
          <p:cNvPr id="5" name="Rectangle 4">
            <a:extLst>
              <a:ext uri="{FF2B5EF4-FFF2-40B4-BE49-F238E27FC236}">
                <a16:creationId xmlns:a16="http://schemas.microsoft.com/office/drawing/2014/main" id="{9056CC64-BF07-4B31-A14B-501EB794921E}"/>
              </a:ext>
            </a:extLst>
          </p:cNvPr>
          <p:cNvSpPr/>
          <p:nvPr/>
        </p:nvSpPr>
        <p:spPr>
          <a:xfrm>
            <a:off x="91440" y="963092"/>
            <a:ext cx="8869680" cy="3293209"/>
          </a:xfrm>
          <a:prstGeom prst="rect">
            <a:avLst/>
          </a:prstGeom>
        </p:spPr>
        <p:txBody>
          <a:bodyPr wrap="square">
            <a:spAutoFit/>
          </a:bodyPr>
          <a:lstStyle/>
          <a:p>
            <a:r>
              <a:rPr lang="en-US" sz="1600" dirty="0"/>
              <a:t>2 general classes of </a:t>
            </a:r>
            <a:r>
              <a:rPr lang="en-US" sz="1600" dirty="0">
                <a:solidFill>
                  <a:srgbClr val="0070C0"/>
                </a:solidFill>
              </a:rPr>
              <a:t>trends</a:t>
            </a:r>
            <a:r>
              <a:rPr lang="en-US" sz="1600" dirty="0"/>
              <a:t>:</a:t>
            </a:r>
          </a:p>
          <a:p>
            <a:endParaRPr lang="en-US" sz="1600" dirty="0"/>
          </a:p>
          <a:p>
            <a:pPr marL="285750" indent="-285750">
              <a:buFont typeface="Arial" panose="020B0604020202020204" pitchFamily="34" charset="0"/>
              <a:buChar char="•"/>
            </a:pPr>
            <a:r>
              <a:rPr lang="en-US" sz="1600" dirty="0">
                <a:solidFill>
                  <a:srgbClr val="0070C0"/>
                </a:solidFill>
              </a:rPr>
              <a:t>Deterministic Trends</a:t>
            </a:r>
            <a:r>
              <a:rPr lang="en-US" sz="1600" dirty="0"/>
              <a:t>:  	These are trends that consistently increase or decrease.</a:t>
            </a:r>
          </a:p>
          <a:p>
            <a:pPr marL="285750" indent="-285750">
              <a:buFont typeface="Arial" panose="020B0604020202020204" pitchFamily="34" charset="0"/>
              <a:buChar char="•"/>
            </a:pPr>
            <a:r>
              <a:rPr lang="en-US" sz="1600" dirty="0">
                <a:solidFill>
                  <a:srgbClr val="0070C0"/>
                </a:solidFill>
              </a:rPr>
              <a:t>Stochastic Trends</a:t>
            </a:r>
            <a:r>
              <a:rPr lang="en-US" sz="1600" dirty="0"/>
              <a:t>:  	These are trends that increase and decrease inconsistently.</a:t>
            </a:r>
          </a:p>
          <a:p>
            <a:pPr marL="285750" indent="-285750">
              <a:buFont typeface="Arial" panose="020B0604020202020204" pitchFamily="34" charset="0"/>
              <a:buChar char="•"/>
            </a:pPr>
            <a:endParaRPr lang="en-US" sz="1600" dirty="0"/>
          </a:p>
          <a:p>
            <a:r>
              <a:rPr lang="en-US" sz="1600" dirty="0"/>
              <a:t>In general, deterministic trends are easier to identify and remove</a:t>
            </a:r>
          </a:p>
          <a:p>
            <a:endParaRPr lang="en-US" sz="1600" dirty="0"/>
          </a:p>
          <a:p>
            <a:r>
              <a:rPr lang="en-US" sz="1600" dirty="0"/>
              <a:t>Another way to look at </a:t>
            </a:r>
            <a:r>
              <a:rPr lang="en-US" sz="1600" dirty="0">
                <a:solidFill>
                  <a:srgbClr val="0070C0"/>
                </a:solidFill>
              </a:rPr>
              <a:t>trends</a:t>
            </a:r>
            <a:r>
              <a:rPr lang="en-US" sz="1600" dirty="0"/>
              <a:t>:- </a:t>
            </a:r>
          </a:p>
          <a:p>
            <a:endParaRPr lang="en-US" sz="1600" dirty="0"/>
          </a:p>
          <a:p>
            <a:pPr marL="285750" indent="-285750">
              <a:buFont typeface="Arial" panose="020B0604020202020204" pitchFamily="34" charset="0"/>
              <a:buChar char="•"/>
            </a:pPr>
            <a:r>
              <a:rPr lang="en-US" sz="1600" dirty="0">
                <a:solidFill>
                  <a:srgbClr val="0070C0"/>
                </a:solidFill>
              </a:rPr>
              <a:t>Global Trends</a:t>
            </a:r>
            <a:r>
              <a:rPr lang="en-US" sz="1600" dirty="0"/>
              <a:t>: 	These are trends that apply to the whole time series.</a:t>
            </a:r>
          </a:p>
          <a:p>
            <a:pPr marL="285750" indent="-285750">
              <a:buFont typeface="Arial" panose="020B0604020202020204" pitchFamily="34" charset="0"/>
              <a:buChar char="•"/>
            </a:pPr>
            <a:r>
              <a:rPr lang="en-US" sz="1600" dirty="0">
                <a:solidFill>
                  <a:srgbClr val="0070C0"/>
                </a:solidFill>
              </a:rPr>
              <a:t>Local Trends</a:t>
            </a:r>
            <a:r>
              <a:rPr lang="en-US" sz="1600" dirty="0"/>
              <a:t>:  	These are trends that apply to parts or subsequences of a time series.</a:t>
            </a:r>
          </a:p>
          <a:p>
            <a:pPr marL="285750" indent="-285750">
              <a:buFont typeface="Arial" panose="020B0604020202020204" pitchFamily="34" charset="0"/>
              <a:buChar char="•"/>
            </a:pPr>
            <a:endParaRPr lang="en-US" sz="1600" dirty="0"/>
          </a:p>
          <a:p>
            <a:r>
              <a:rPr lang="en-US" sz="1600" dirty="0"/>
              <a:t>Generally, global trends are easier to identify and address.</a:t>
            </a:r>
          </a:p>
        </p:txBody>
      </p:sp>
      <p:sp>
        <p:nvSpPr>
          <p:cNvPr id="6" name="Callout: Line with Border and Accent Bar 5">
            <a:extLst>
              <a:ext uri="{FF2B5EF4-FFF2-40B4-BE49-F238E27FC236}">
                <a16:creationId xmlns:a16="http://schemas.microsoft.com/office/drawing/2014/main" id="{901651E5-E4BD-4DD4-9D18-1416F8AB3888}"/>
              </a:ext>
            </a:extLst>
          </p:cNvPr>
          <p:cNvSpPr/>
          <p:nvPr/>
        </p:nvSpPr>
        <p:spPr>
          <a:xfrm>
            <a:off x="4425697" y="985039"/>
            <a:ext cx="4535423" cy="514336"/>
          </a:xfrm>
          <a:prstGeom prst="accentBorderCallout1">
            <a:avLst>
              <a:gd name="adj1" fmla="val 18750"/>
              <a:gd name="adj2" fmla="val -8333"/>
              <a:gd name="adj3" fmla="val 18631"/>
              <a:gd name="adj4" fmla="val -41642"/>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600" dirty="0"/>
              <a:t>A time series with a </a:t>
            </a:r>
            <a:r>
              <a:rPr lang="en-US" sz="1600" dirty="0">
                <a:solidFill>
                  <a:srgbClr val="0070C0"/>
                </a:solidFill>
              </a:rPr>
              <a:t>trend</a:t>
            </a:r>
            <a:r>
              <a:rPr lang="en-US" sz="1600" dirty="0"/>
              <a:t> is called </a:t>
            </a:r>
            <a:r>
              <a:rPr lang="en-US" sz="1600" b="1" dirty="0"/>
              <a:t>non-stationary.</a:t>
            </a:r>
          </a:p>
        </p:txBody>
      </p:sp>
    </p:spTree>
    <p:extLst>
      <p:ext uri="{BB962C8B-B14F-4D97-AF65-F5344CB8AC3E}">
        <p14:creationId xmlns:p14="http://schemas.microsoft.com/office/powerpoint/2010/main" val="2462523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9CFC1-4050-462F-AB17-13A1BBDD1F91}"/>
              </a:ext>
            </a:extLst>
          </p:cNvPr>
          <p:cNvSpPr>
            <a:spLocks noGrp="1"/>
          </p:cNvSpPr>
          <p:nvPr>
            <p:ph type="title"/>
          </p:nvPr>
        </p:nvSpPr>
        <p:spPr/>
        <p:txBody>
          <a:bodyPr/>
          <a:lstStyle/>
          <a:p>
            <a:r>
              <a:rPr lang="en-US" dirty="0"/>
              <a:t>Seasonality</a:t>
            </a:r>
          </a:p>
        </p:txBody>
      </p:sp>
      <p:sp>
        <p:nvSpPr>
          <p:cNvPr id="3" name="Date Placeholder 2">
            <a:extLst>
              <a:ext uri="{FF2B5EF4-FFF2-40B4-BE49-F238E27FC236}">
                <a16:creationId xmlns:a16="http://schemas.microsoft.com/office/drawing/2014/main" id="{5EDC9809-0ABA-475A-B960-2A445C08996A}"/>
              </a:ext>
            </a:extLst>
          </p:cNvPr>
          <p:cNvSpPr>
            <a:spLocks noGrp="1"/>
          </p:cNvSpPr>
          <p:nvPr>
            <p:ph type="dt" sz="half" idx="10"/>
          </p:nvPr>
        </p:nvSpPr>
        <p:spPr/>
        <p:txBody>
          <a:bodyPr/>
          <a:lstStyle/>
          <a:p>
            <a:fld id="{B604B242-A112-40FA-B30F-F44D6727C9BE}" type="datetime1">
              <a:rPr lang="en-US" smtClean="0"/>
              <a:t>4/17/19</a:t>
            </a:fld>
            <a:endParaRPr lang="en-US"/>
          </a:p>
        </p:txBody>
      </p:sp>
      <p:sp>
        <p:nvSpPr>
          <p:cNvPr id="4" name="Slide Number Placeholder 3">
            <a:extLst>
              <a:ext uri="{FF2B5EF4-FFF2-40B4-BE49-F238E27FC236}">
                <a16:creationId xmlns:a16="http://schemas.microsoft.com/office/drawing/2014/main" id="{17F23364-DA88-47E9-9D43-292B2E0693B9}"/>
              </a:ext>
            </a:extLst>
          </p:cNvPr>
          <p:cNvSpPr>
            <a:spLocks noGrp="1"/>
          </p:cNvSpPr>
          <p:nvPr>
            <p:ph type="sldNum" sz="quarter" idx="4"/>
          </p:nvPr>
        </p:nvSpPr>
        <p:spPr/>
        <p:txBody>
          <a:bodyPr/>
          <a:lstStyle/>
          <a:p>
            <a:r>
              <a:rPr lang="en-US"/>
              <a:t>Slide no. </a:t>
            </a:r>
            <a:fld id="{7240F3D1-AE27-48C7-9FC9-EF8542F23A88}" type="slidenum">
              <a:rPr lang="en-US" smtClean="0"/>
              <a:pPr/>
              <a:t>11</a:t>
            </a:fld>
            <a:endParaRPr lang="en-US" dirty="0"/>
          </a:p>
        </p:txBody>
      </p:sp>
      <p:sp>
        <p:nvSpPr>
          <p:cNvPr id="5" name="Rectangle 4">
            <a:extLst>
              <a:ext uri="{FF2B5EF4-FFF2-40B4-BE49-F238E27FC236}">
                <a16:creationId xmlns:a16="http://schemas.microsoft.com/office/drawing/2014/main" id="{16DFE950-2834-460A-A7D7-0618D6C9A6F0}"/>
              </a:ext>
            </a:extLst>
          </p:cNvPr>
          <p:cNvSpPr/>
          <p:nvPr/>
        </p:nvSpPr>
        <p:spPr>
          <a:xfrm>
            <a:off x="121920" y="891540"/>
            <a:ext cx="5052348" cy="4278094"/>
          </a:xfrm>
          <a:prstGeom prst="rect">
            <a:avLst/>
          </a:prstGeom>
        </p:spPr>
        <p:txBody>
          <a:bodyPr wrap="square">
            <a:spAutoFit/>
          </a:bodyPr>
          <a:lstStyle/>
          <a:p>
            <a:pPr marL="285750" indent="-285750">
              <a:buFont typeface="Arial" panose="020B0604020202020204" pitchFamily="34" charset="0"/>
              <a:buChar char="•"/>
            </a:pPr>
            <a:r>
              <a:rPr lang="en-US" sz="1600" dirty="0">
                <a:solidFill>
                  <a:srgbClr val="0070C0"/>
                </a:solidFill>
              </a:rPr>
              <a:t>seasonality</a:t>
            </a:r>
            <a:r>
              <a:rPr lang="en-US" sz="1600" dirty="0"/>
              <a:t> is the presence of variations that occur at specific </a:t>
            </a:r>
            <a:r>
              <a:rPr lang="en-US" sz="1600" dirty="0">
                <a:highlight>
                  <a:srgbClr val="FFFF00"/>
                </a:highlight>
              </a:rPr>
              <a:t>regular</a:t>
            </a:r>
            <a:r>
              <a:rPr lang="en-US" sz="1600" dirty="0"/>
              <a:t> intervals less than a year, such as weekly, monthly, or quarterly.  (no longer than a year)</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may be caused by various factors, such as weather, vacation, and holidays and consists of periodic, repetitive and generally </a:t>
            </a:r>
            <a:r>
              <a:rPr lang="en-US" sz="1600" dirty="0">
                <a:highlight>
                  <a:srgbClr val="FFFF00"/>
                </a:highlight>
              </a:rPr>
              <a:t>regular and predictable patterns</a:t>
            </a:r>
            <a:r>
              <a:rPr lang="en-US" sz="1600" dirty="0"/>
              <a:t> (peaks and troughs)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highlight>
                  <a:srgbClr val="FFFF00"/>
                </a:highlight>
              </a:rPr>
              <a:t>periodic</a:t>
            </a:r>
            <a:r>
              <a:rPr lang="en-US" sz="1600" dirty="0"/>
              <a:t> time series - </a:t>
            </a:r>
            <a:r>
              <a:rPr lang="en-US" sz="1600" dirty="0">
                <a:solidFill>
                  <a:srgbClr val="0070C0"/>
                </a:solidFill>
              </a:rPr>
              <a:t>Seasonality</a:t>
            </a:r>
            <a:r>
              <a:rPr lang="en-US" sz="1600" dirty="0"/>
              <a:t> is always of a fixed and known period.</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highlight>
                  <a:srgbClr val="FFFF00"/>
                </a:highlight>
              </a:rPr>
              <a:t>Repetitive</a:t>
            </a:r>
          </a:p>
          <a:p>
            <a:pPr marL="285750" indent="-285750">
              <a:buFont typeface="Arial" panose="020B0604020202020204" pitchFamily="34" charset="0"/>
              <a:buChar char="•"/>
            </a:pPr>
            <a:endParaRPr lang="en-US" sz="1600" dirty="0">
              <a:highlight>
                <a:srgbClr val="FFFF00"/>
              </a:highlight>
            </a:endParaRPr>
          </a:p>
          <a:p>
            <a:pPr marL="285750" indent="-285750">
              <a:buFont typeface="Arial" panose="020B0604020202020204" pitchFamily="34" charset="0"/>
              <a:buChar char="•"/>
            </a:pPr>
            <a:r>
              <a:rPr lang="en-US" sz="1600" dirty="0"/>
              <a:t>Does not have to tie to seasons!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p:txBody>
      </p:sp>
      <p:pic>
        <p:nvPicPr>
          <p:cNvPr id="7" name="Picture 6">
            <a:extLst>
              <a:ext uri="{FF2B5EF4-FFF2-40B4-BE49-F238E27FC236}">
                <a16:creationId xmlns:a16="http://schemas.microsoft.com/office/drawing/2014/main" id="{4C585370-F5B5-491E-9597-D5560A9315E4}"/>
              </a:ext>
            </a:extLst>
          </p:cNvPr>
          <p:cNvPicPr>
            <a:picLocks noChangeAspect="1"/>
          </p:cNvPicPr>
          <p:nvPr/>
        </p:nvPicPr>
        <p:blipFill>
          <a:blip r:embed="rId2"/>
          <a:stretch>
            <a:fillRect/>
          </a:stretch>
        </p:blipFill>
        <p:spPr>
          <a:xfrm>
            <a:off x="5174268" y="969031"/>
            <a:ext cx="3847812" cy="2061556"/>
          </a:xfrm>
          <a:prstGeom prst="rect">
            <a:avLst/>
          </a:prstGeom>
        </p:spPr>
      </p:pic>
      <p:sp>
        <p:nvSpPr>
          <p:cNvPr id="8" name="Callout: Line with Border and Accent Bar 7">
            <a:extLst>
              <a:ext uri="{FF2B5EF4-FFF2-40B4-BE49-F238E27FC236}">
                <a16:creationId xmlns:a16="http://schemas.microsoft.com/office/drawing/2014/main" id="{F81B8D42-2A6F-4CD2-9C70-366D3B160B58}"/>
              </a:ext>
            </a:extLst>
          </p:cNvPr>
          <p:cNvSpPr/>
          <p:nvPr/>
        </p:nvSpPr>
        <p:spPr>
          <a:xfrm>
            <a:off x="6542116" y="3574473"/>
            <a:ext cx="2406535" cy="706582"/>
          </a:xfrm>
          <a:prstGeom prst="accentBorderCallout1">
            <a:avLst>
              <a:gd name="adj1" fmla="val 18750"/>
              <a:gd name="adj2" fmla="val -8333"/>
              <a:gd name="adj3" fmla="val -112380"/>
              <a:gd name="adj4" fmla="val -49435"/>
            </a:avLst>
          </a:prstGeom>
        </p:spPr>
        <p:style>
          <a:lnRef idx="1">
            <a:schemeClr val="accent1"/>
          </a:lnRef>
          <a:fillRef idx="2">
            <a:schemeClr val="accent1"/>
          </a:fillRef>
          <a:effectRef idx="1">
            <a:schemeClr val="accent1"/>
          </a:effectRef>
          <a:fontRef idx="minor">
            <a:schemeClr val="dk1"/>
          </a:fontRef>
        </p:style>
        <p:txBody>
          <a:bodyPr rtlCol="0" anchor="ctr"/>
          <a:lstStyle/>
          <a:p>
            <a:pPr marL="228600" indent="-228600">
              <a:buAutoNum type="arabicPeriod"/>
            </a:pPr>
            <a:r>
              <a:rPr lang="en-US" sz="1200" dirty="0"/>
              <a:t>Seasonal</a:t>
            </a:r>
          </a:p>
          <a:p>
            <a:pPr marL="228600" indent="-228600">
              <a:buAutoNum type="arabicPeriod"/>
            </a:pPr>
            <a:r>
              <a:rPr lang="en-US" sz="1200" dirty="0"/>
              <a:t>With positive secular trend</a:t>
            </a:r>
          </a:p>
        </p:txBody>
      </p:sp>
    </p:spTree>
    <p:extLst>
      <p:ext uri="{BB962C8B-B14F-4D97-AF65-F5344CB8AC3E}">
        <p14:creationId xmlns:p14="http://schemas.microsoft.com/office/powerpoint/2010/main" val="18501110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145DB-5DC9-4CF8-A1B5-E62B33B132EC}"/>
              </a:ext>
            </a:extLst>
          </p:cNvPr>
          <p:cNvSpPr>
            <a:spLocks noGrp="1"/>
          </p:cNvSpPr>
          <p:nvPr>
            <p:ph type="title"/>
          </p:nvPr>
        </p:nvSpPr>
        <p:spPr/>
        <p:txBody>
          <a:bodyPr>
            <a:normAutofit/>
          </a:bodyPr>
          <a:lstStyle/>
          <a:p>
            <a:r>
              <a:rPr lang="en-US" dirty="0"/>
              <a:t>Cyclical movements</a:t>
            </a:r>
          </a:p>
        </p:txBody>
      </p:sp>
      <p:sp>
        <p:nvSpPr>
          <p:cNvPr id="3" name="Date Placeholder 2">
            <a:extLst>
              <a:ext uri="{FF2B5EF4-FFF2-40B4-BE49-F238E27FC236}">
                <a16:creationId xmlns:a16="http://schemas.microsoft.com/office/drawing/2014/main" id="{DD82B568-1539-4C8A-8A87-2CAB35086511}"/>
              </a:ext>
            </a:extLst>
          </p:cNvPr>
          <p:cNvSpPr>
            <a:spLocks noGrp="1"/>
          </p:cNvSpPr>
          <p:nvPr>
            <p:ph type="dt" sz="half" idx="10"/>
          </p:nvPr>
        </p:nvSpPr>
        <p:spPr/>
        <p:txBody>
          <a:bodyPr/>
          <a:lstStyle/>
          <a:p>
            <a:fld id="{B604B242-A112-40FA-B30F-F44D6727C9BE}" type="datetime1">
              <a:rPr lang="en-US" smtClean="0"/>
              <a:t>4/17/19</a:t>
            </a:fld>
            <a:endParaRPr lang="en-US"/>
          </a:p>
        </p:txBody>
      </p:sp>
      <p:sp>
        <p:nvSpPr>
          <p:cNvPr id="4" name="Slide Number Placeholder 3">
            <a:extLst>
              <a:ext uri="{FF2B5EF4-FFF2-40B4-BE49-F238E27FC236}">
                <a16:creationId xmlns:a16="http://schemas.microsoft.com/office/drawing/2014/main" id="{B7BAF987-2BE4-49E2-8273-D66B5CFC6D04}"/>
              </a:ext>
            </a:extLst>
          </p:cNvPr>
          <p:cNvSpPr>
            <a:spLocks noGrp="1"/>
          </p:cNvSpPr>
          <p:nvPr>
            <p:ph type="sldNum" sz="quarter" idx="4"/>
          </p:nvPr>
        </p:nvSpPr>
        <p:spPr/>
        <p:txBody>
          <a:bodyPr/>
          <a:lstStyle/>
          <a:p>
            <a:r>
              <a:rPr lang="en-US"/>
              <a:t>Slide no. </a:t>
            </a:r>
            <a:fld id="{7240F3D1-AE27-48C7-9FC9-EF8542F23A88}" type="slidenum">
              <a:rPr lang="en-US" smtClean="0"/>
              <a:pPr/>
              <a:t>12</a:t>
            </a:fld>
            <a:endParaRPr lang="en-US" dirty="0"/>
          </a:p>
        </p:txBody>
      </p:sp>
      <p:sp>
        <p:nvSpPr>
          <p:cNvPr id="5" name="Rectangle 4">
            <a:extLst>
              <a:ext uri="{FF2B5EF4-FFF2-40B4-BE49-F238E27FC236}">
                <a16:creationId xmlns:a16="http://schemas.microsoft.com/office/drawing/2014/main" id="{2BC684F6-5372-43EC-885C-4A9D64DBA876}"/>
              </a:ext>
            </a:extLst>
          </p:cNvPr>
          <p:cNvSpPr/>
          <p:nvPr/>
        </p:nvSpPr>
        <p:spPr>
          <a:xfrm>
            <a:off x="76200" y="1002089"/>
            <a:ext cx="5011189" cy="3539430"/>
          </a:xfrm>
          <a:prstGeom prst="rect">
            <a:avLst/>
          </a:prstGeom>
        </p:spPr>
        <p:txBody>
          <a:bodyPr wrap="square">
            <a:spAutoFit/>
          </a:bodyPr>
          <a:lstStyle/>
          <a:p>
            <a:pPr marL="285750" indent="-285750">
              <a:buFont typeface="Arial" panose="020B0604020202020204" pitchFamily="34" charset="0"/>
              <a:buChar char="•"/>
            </a:pPr>
            <a:r>
              <a:rPr lang="en-US" sz="1600" dirty="0"/>
              <a:t>A </a:t>
            </a:r>
            <a:r>
              <a:rPr lang="en-US" sz="1600" dirty="0">
                <a:solidFill>
                  <a:srgbClr val="0070C0"/>
                </a:solidFill>
              </a:rPr>
              <a:t>cyclic pattern </a:t>
            </a:r>
            <a:r>
              <a:rPr lang="en-US" sz="1600" dirty="0"/>
              <a:t>exists when data exhibit rises and falls that are </a:t>
            </a:r>
            <a:r>
              <a:rPr lang="en-US" sz="1600" dirty="0">
                <a:highlight>
                  <a:srgbClr val="FFFF00"/>
                </a:highlight>
              </a:rPr>
              <a:t>not of fixed period</a:t>
            </a:r>
            <a:r>
              <a:rPr lang="en-US" sz="1600" dirty="0"/>
              <a:t>.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unpredictable</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 duration of these fluctuations is usually of at least 2 years.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Think of business cycles which usually last several years, but where the length of the current cycle is unknown beforehand.</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no set amount of time between those fluctuations.</a:t>
            </a:r>
          </a:p>
          <a:p>
            <a:endParaRPr lang="en-US" sz="1600" dirty="0"/>
          </a:p>
        </p:txBody>
      </p:sp>
      <p:pic>
        <p:nvPicPr>
          <p:cNvPr id="6" name="Picture 5">
            <a:extLst>
              <a:ext uri="{FF2B5EF4-FFF2-40B4-BE49-F238E27FC236}">
                <a16:creationId xmlns:a16="http://schemas.microsoft.com/office/drawing/2014/main" id="{9EDC0F4B-3856-428B-92A2-B23B240BDF54}"/>
              </a:ext>
            </a:extLst>
          </p:cNvPr>
          <p:cNvPicPr>
            <a:picLocks noChangeAspect="1"/>
          </p:cNvPicPr>
          <p:nvPr/>
        </p:nvPicPr>
        <p:blipFill>
          <a:blip r:embed="rId2"/>
          <a:stretch>
            <a:fillRect/>
          </a:stretch>
        </p:blipFill>
        <p:spPr>
          <a:xfrm>
            <a:off x="5166069" y="1002089"/>
            <a:ext cx="3841061" cy="2059364"/>
          </a:xfrm>
          <a:prstGeom prst="rect">
            <a:avLst/>
          </a:prstGeom>
        </p:spPr>
      </p:pic>
    </p:spTree>
    <p:extLst>
      <p:ext uri="{BB962C8B-B14F-4D97-AF65-F5344CB8AC3E}">
        <p14:creationId xmlns:p14="http://schemas.microsoft.com/office/powerpoint/2010/main" val="21386867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60E04-8593-4B55-AB1E-1517B1C81727}"/>
              </a:ext>
            </a:extLst>
          </p:cNvPr>
          <p:cNvSpPr>
            <a:spLocks noGrp="1"/>
          </p:cNvSpPr>
          <p:nvPr>
            <p:ph type="title"/>
          </p:nvPr>
        </p:nvSpPr>
        <p:spPr/>
        <p:txBody>
          <a:bodyPr>
            <a:normAutofit/>
          </a:bodyPr>
          <a:lstStyle/>
          <a:p>
            <a:r>
              <a:rPr lang="en-US" dirty="0"/>
              <a:t>Unexpected variations</a:t>
            </a:r>
          </a:p>
        </p:txBody>
      </p:sp>
      <p:sp>
        <p:nvSpPr>
          <p:cNvPr id="3" name="Date Placeholder 2">
            <a:extLst>
              <a:ext uri="{FF2B5EF4-FFF2-40B4-BE49-F238E27FC236}">
                <a16:creationId xmlns:a16="http://schemas.microsoft.com/office/drawing/2014/main" id="{AFD2F7EC-2F1F-40B2-97EE-549A8D55541C}"/>
              </a:ext>
            </a:extLst>
          </p:cNvPr>
          <p:cNvSpPr>
            <a:spLocks noGrp="1"/>
          </p:cNvSpPr>
          <p:nvPr>
            <p:ph type="dt" sz="half" idx="10"/>
          </p:nvPr>
        </p:nvSpPr>
        <p:spPr/>
        <p:txBody>
          <a:bodyPr/>
          <a:lstStyle/>
          <a:p>
            <a:fld id="{B604B242-A112-40FA-B30F-F44D6727C9BE}" type="datetime1">
              <a:rPr lang="en-US" smtClean="0"/>
              <a:t>4/17/19</a:t>
            </a:fld>
            <a:endParaRPr lang="en-US"/>
          </a:p>
        </p:txBody>
      </p:sp>
      <p:sp>
        <p:nvSpPr>
          <p:cNvPr id="4" name="Slide Number Placeholder 3">
            <a:extLst>
              <a:ext uri="{FF2B5EF4-FFF2-40B4-BE49-F238E27FC236}">
                <a16:creationId xmlns:a16="http://schemas.microsoft.com/office/drawing/2014/main" id="{19B1FB5D-0CB6-40E7-B3DA-71BA64E8710E}"/>
              </a:ext>
            </a:extLst>
          </p:cNvPr>
          <p:cNvSpPr>
            <a:spLocks noGrp="1"/>
          </p:cNvSpPr>
          <p:nvPr>
            <p:ph type="sldNum" sz="quarter" idx="4"/>
          </p:nvPr>
        </p:nvSpPr>
        <p:spPr/>
        <p:txBody>
          <a:bodyPr/>
          <a:lstStyle/>
          <a:p>
            <a:r>
              <a:rPr lang="en-US"/>
              <a:t>Slide no. </a:t>
            </a:r>
            <a:fld id="{7240F3D1-AE27-48C7-9FC9-EF8542F23A88}" type="slidenum">
              <a:rPr lang="en-US" smtClean="0"/>
              <a:pPr/>
              <a:t>13</a:t>
            </a:fld>
            <a:endParaRPr lang="en-US" dirty="0"/>
          </a:p>
        </p:txBody>
      </p:sp>
      <p:sp>
        <p:nvSpPr>
          <p:cNvPr id="5" name="Rectangle 4">
            <a:extLst>
              <a:ext uri="{FF2B5EF4-FFF2-40B4-BE49-F238E27FC236}">
                <a16:creationId xmlns:a16="http://schemas.microsoft.com/office/drawing/2014/main" id="{DC5A1998-FCC3-4685-8B82-159EED1E0CA3}"/>
              </a:ext>
            </a:extLst>
          </p:cNvPr>
          <p:cNvSpPr/>
          <p:nvPr/>
        </p:nvSpPr>
        <p:spPr>
          <a:xfrm>
            <a:off x="68580" y="891540"/>
            <a:ext cx="4869180" cy="830997"/>
          </a:xfrm>
          <a:prstGeom prst="rect">
            <a:avLst/>
          </a:prstGeom>
        </p:spPr>
        <p:txBody>
          <a:bodyPr wrap="square">
            <a:spAutoFit/>
          </a:bodyPr>
          <a:lstStyle/>
          <a:p>
            <a:pPr marL="285750" indent="-285750">
              <a:buFont typeface="Arial" panose="020B0604020202020204" pitchFamily="34" charset="0"/>
              <a:buChar char="•"/>
            </a:pPr>
            <a:r>
              <a:rPr lang="en-US" sz="1600" dirty="0"/>
              <a:t>The </a:t>
            </a:r>
            <a:r>
              <a:rPr lang="en-US" sz="1600" dirty="0">
                <a:highlight>
                  <a:srgbClr val="FFFF00"/>
                </a:highlight>
              </a:rPr>
              <a:t>random variations </a:t>
            </a:r>
            <a:r>
              <a:rPr lang="en-US" sz="1600" dirty="0"/>
              <a:t>of the data comprise the deviations of the observed time series from the underlying pattern.</a:t>
            </a:r>
          </a:p>
        </p:txBody>
      </p:sp>
      <p:pic>
        <p:nvPicPr>
          <p:cNvPr id="6" name="Picture 5">
            <a:extLst>
              <a:ext uri="{FF2B5EF4-FFF2-40B4-BE49-F238E27FC236}">
                <a16:creationId xmlns:a16="http://schemas.microsoft.com/office/drawing/2014/main" id="{9DB2C87F-BE41-40A1-AEA4-430EE0188C4F}"/>
              </a:ext>
            </a:extLst>
          </p:cNvPr>
          <p:cNvPicPr>
            <a:picLocks noChangeAspect="1"/>
          </p:cNvPicPr>
          <p:nvPr/>
        </p:nvPicPr>
        <p:blipFill>
          <a:blip r:embed="rId2"/>
          <a:stretch>
            <a:fillRect/>
          </a:stretch>
        </p:blipFill>
        <p:spPr>
          <a:xfrm>
            <a:off x="5096356" y="927908"/>
            <a:ext cx="3980488" cy="2390836"/>
          </a:xfrm>
          <a:prstGeom prst="rect">
            <a:avLst/>
          </a:prstGeom>
        </p:spPr>
      </p:pic>
    </p:spTree>
    <p:extLst>
      <p:ext uri="{BB962C8B-B14F-4D97-AF65-F5344CB8AC3E}">
        <p14:creationId xmlns:p14="http://schemas.microsoft.com/office/powerpoint/2010/main" val="24452273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EFDA9-D017-41EC-8097-B4C91E27990F}"/>
              </a:ext>
            </a:extLst>
          </p:cNvPr>
          <p:cNvSpPr>
            <a:spLocks noGrp="1"/>
          </p:cNvSpPr>
          <p:nvPr>
            <p:ph type="title"/>
          </p:nvPr>
        </p:nvSpPr>
        <p:spPr/>
        <p:txBody>
          <a:bodyPr/>
          <a:lstStyle/>
          <a:p>
            <a:r>
              <a:rPr lang="en-US" dirty="0"/>
              <a:t>example</a:t>
            </a:r>
          </a:p>
        </p:txBody>
      </p:sp>
      <p:sp>
        <p:nvSpPr>
          <p:cNvPr id="3" name="Date Placeholder 2">
            <a:extLst>
              <a:ext uri="{FF2B5EF4-FFF2-40B4-BE49-F238E27FC236}">
                <a16:creationId xmlns:a16="http://schemas.microsoft.com/office/drawing/2014/main" id="{0FD165B1-FCDC-4D9E-BE5D-CE575A8A7C72}"/>
              </a:ext>
            </a:extLst>
          </p:cNvPr>
          <p:cNvSpPr>
            <a:spLocks noGrp="1"/>
          </p:cNvSpPr>
          <p:nvPr>
            <p:ph type="dt" sz="half" idx="10"/>
          </p:nvPr>
        </p:nvSpPr>
        <p:spPr/>
        <p:txBody>
          <a:bodyPr/>
          <a:lstStyle/>
          <a:p>
            <a:fld id="{B604B242-A112-40FA-B30F-F44D6727C9BE}" type="datetime1">
              <a:rPr lang="en-US" smtClean="0"/>
              <a:t>4/17/19</a:t>
            </a:fld>
            <a:endParaRPr lang="en-US"/>
          </a:p>
        </p:txBody>
      </p:sp>
      <p:sp>
        <p:nvSpPr>
          <p:cNvPr id="4" name="Slide Number Placeholder 3">
            <a:extLst>
              <a:ext uri="{FF2B5EF4-FFF2-40B4-BE49-F238E27FC236}">
                <a16:creationId xmlns:a16="http://schemas.microsoft.com/office/drawing/2014/main" id="{99A084C9-2CC2-490F-8E3F-ED32CAE6916C}"/>
              </a:ext>
            </a:extLst>
          </p:cNvPr>
          <p:cNvSpPr>
            <a:spLocks noGrp="1"/>
          </p:cNvSpPr>
          <p:nvPr>
            <p:ph type="sldNum" sz="quarter" idx="4"/>
          </p:nvPr>
        </p:nvSpPr>
        <p:spPr/>
        <p:txBody>
          <a:bodyPr/>
          <a:lstStyle/>
          <a:p>
            <a:r>
              <a:rPr lang="en-US"/>
              <a:t>Slide no. </a:t>
            </a:r>
            <a:fld id="{7240F3D1-AE27-48C7-9FC9-EF8542F23A88}" type="slidenum">
              <a:rPr lang="en-US" smtClean="0"/>
              <a:pPr/>
              <a:t>14</a:t>
            </a:fld>
            <a:endParaRPr lang="en-US" dirty="0"/>
          </a:p>
        </p:txBody>
      </p:sp>
      <p:pic>
        <p:nvPicPr>
          <p:cNvPr id="5" name="Picture 4">
            <a:extLst>
              <a:ext uri="{FF2B5EF4-FFF2-40B4-BE49-F238E27FC236}">
                <a16:creationId xmlns:a16="http://schemas.microsoft.com/office/drawing/2014/main" id="{EDE1EEE3-FA44-4C28-BD84-6C564A4E7C66}"/>
              </a:ext>
            </a:extLst>
          </p:cNvPr>
          <p:cNvPicPr>
            <a:picLocks noChangeAspect="1"/>
          </p:cNvPicPr>
          <p:nvPr/>
        </p:nvPicPr>
        <p:blipFill>
          <a:blip r:embed="rId2"/>
          <a:stretch>
            <a:fillRect/>
          </a:stretch>
        </p:blipFill>
        <p:spPr>
          <a:xfrm>
            <a:off x="143741" y="1002982"/>
            <a:ext cx="4533900" cy="2771775"/>
          </a:xfrm>
          <a:prstGeom prst="rect">
            <a:avLst/>
          </a:prstGeom>
        </p:spPr>
      </p:pic>
      <p:graphicFrame>
        <p:nvGraphicFramePr>
          <p:cNvPr id="6" name="Table 5">
            <a:extLst>
              <a:ext uri="{FF2B5EF4-FFF2-40B4-BE49-F238E27FC236}">
                <a16:creationId xmlns:a16="http://schemas.microsoft.com/office/drawing/2014/main" id="{0F03CD6C-9FF8-40A3-8604-0A89BE0D6EF6}"/>
              </a:ext>
            </a:extLst>
          </p:cNvPr>
          <p:cNvGraphicFramePr>
            <a:graphicFrameLocks noGrp="1"/>
          </p:cNvGraphicFramePr>
          <p:nvPr>
            <p:extLst>
              <p:ext uri="{D42A27DB-BD31-4B8C-83A1-F6EECF244321}">
                <p14:modId xmlns:p14="http://schemas.microsoft.com/office/powerpoint/2010/main" val="1486843410"/>
              </p:ext>
            </p:extLst>
          </p:nvPr>
        </p:nvGraphicFramePr>
        <p:xfrm>
          <a:off x="4779703" y="994409"/>
          <a:ext cx="4281170" cy="1691640"/>
        </p:xfrm>
        <a:graphic>
          <a:graphicData uri="http://schemas.openxmlformats.org/drawingml/2006/table">
            <a:tbl>
              <a:tblPr firstRow="1" bandRow="1">
                <a:tableStyleId>{912C8C85-51F0-491E-9774-3900AFEF0FD7}</a:tableStyleId>
              </a:tblPr>
              <a:tblGrid>
                <a:gridCol w="1188928">
                  <a:extLst>
                    <a:ext uri="{9D8B030D-6E8A-4147-A177-3AD203B41FA5}">
                      <a16:colId xmlns:a16="http://schemas.microsoft.com/office/drawing/2014/main" val="3578827801"/>
                    </a:ext>
                  </a:extLst>
                </a:gridCol>
                <a:gridCol w="3092242">
                  <a:extLst>
                    <a:ext uri="{9D8B030D-6E8A-4147-A177-3AD203B41FA5}">
                      <a16:colId xmlns:a16="http://schemas.microsoft.com/office/drawing/2014/main" val="4240437658"/>
                    </a:ext>
                  </a:extLst>
                </a:gridCol>
              </a:tblGrid>
              <a:tr h="297180">
                <a:tc>
                  <a:txBody>
                    <a:bodyPr/>
                    <a:lstStyle/>
                    <a:p>
                      <a:r>
                        <a:rPr lang="en-US" dirty="0"/>
                        <a:t>Aspect</a:t>
                      </a:r>
                    </a:p>
                  </a:txBody>
                  <a:tcPr/>
                </a:tc>
                <a:tc>
                  <a:txBody>
                    <a:bodyPr/>
                    <a:lstStyle/>
                    <a:p>
                      <a:r>
                        <a:rPr lang="en-US" dirty="0"/>
                        <a:t>comments</a:t>
                      </a:r>
                    </a:p>
                  </a:txBody>
                  <a:tcPr/>
                </a:tc>
                <a:extLst>
                  <a:ext uri="{0D108BD9-81ED-4DB2-BD59-A6C34878D82A}">
                    <a16:rowId xmlns:a16="http://schemas.microsoft.com/office/drawing/2014/main" val="3905786652"/>
                  </a:ext>
                </a:extLst>
              </a:tr>
              <a:tr h="297180">
                <a:tc>
                  <a:txBody>
                    <a:bodyPr/>
                    <a:lstStyle/>
                    <a:p>
                      <a:r>
                        <a:rPr lang="en-US" dirty="0">
                          <a:solidFill>
                            <a:srgbClr val="0070C0"/>
                          </a:solidFill>
                        </a:rPr>
                        <a:t>Seasonality</a:t>
                      </a:r>
                    </a:p>
                  </a:txBody>
                  <a:tcPr/>
                </a:tc>
                <a:tc>
                  <a:txBody>
                    <a:bodyPr/>
                    <a:lstStyle/>
                    <a:p>
                      <a:r>
                        <a:rPr lang="en-US" dirty="0"/>
                        <a:t>Peaks </a:t>
                      </a:r>
                      <a:r>
                        <a:rPr lang="en-US" b="1" dirty="0"/>
                        <a:t>not</a:t>
                      </a:r>
                      <a:r>
                        <a:rPr lang="en-US" dirty="0"/>
                        <a:t> regular periodicity</a:t>
                      </a:r>
                    </a:p>
                  </a:txBody>
                  <a:tcPr/>
                </a:tc>
                <a:extLst>
                  <a:ext uri="{0D108BD9-81ED-4DB2-BD59-A6C34878D82A}">
                    <a16:rowId xmlns:a16="http://schemas.microsoft.com/office/drawing/2014/main" val="3328322789"/>
                  </a:ext>
                </a:extLst>
              </a:tr>
              <a:tr h="297180">
                <a:tc>
                  <a:txBody>
                    <a:bodyPr/>
                    <a:lstStyle/>
                    <a:p>
                      <a:r>
                        <a:rPr lang="en-US" dirty="0">
                          <a:solidFill>
                            <a:srgbClr val="0070C0"/>
                          </a:solidFill>
                        </a:rPr>
                        <a:t>Trend</a:t>
                      </a:r>
                    </a:p>
                  </a:txBody>
                  <a:tcPr/>
                </a:tc>
                <a:tc>
                  <a:txBody>
                    <a:bodyPr/>
                    <a:lstStyle/>
                    <a:p>
                      <a:r>
                        <a:rPr lang="en-US" dirty="0"/>
                        <a:t>No apparent trend</a:t>
                      </a:r>
                    </a:p>
                  </a:txBody>
                  <a:tcPr/>
                </a:tc>
                <a:extLst>
                  <a:ext uri="{0D108BD9-81ED-4DB2-BD59-A6C34878D82A}">
                    <a16:rowId xmlns:a16="http://schemas.microsoft.com/office/drawing/2014/main" val="1213879006"/>
                  </a:ext>
                </a:extLst>
              </a:tr>
              <a:tr h="297180">
                <a:tc>
                  <a:txBody>
                    <a:bodyPr/>
                    <a:lstStyle/>
                    <a:p>
                      <a:r>
                        <a:rPr lang="en-US" dirty="0">
                          <a:solidFill>
                            <a:srgbClr val="0070C0"/>
                          </a:solidFill>
                        </a:rPr>
                        <a:t>Cyclic</a:t>
                      </a:r>
                    </a:p>
                  </a:txBody>
                  <a:tcPr/>
                </a:tc>
                <a:tc>
                  <a:txBody>
                    <a:bodyPr/>
                    <a:lstStyle/>
                    <a:p>
                      <a:r>
                        <a:rPr lang="en-US" dirty="0"/>
                        <a:t>Yes, as the peaks and troughs are irregular</a:t>
                      </a:r>
                    </a:p>
                  </a:txBody>
                  <a:tcPr/>
                </a:tc>
                <a:extLst>
                  <a:ext uri="{0D108BD9-81ED-4DB2-BD59-A6C34878D82A}">
                    <a16:rowId xmlns:a16="http://schemas.microsoft.com/office/drawing/2014/main" val="106701075"/>
                  </a:ext>
                </a:extLst>
              </a:tr>
              <a:tr h="297180">
                <a:tc>
                  <a:txBody>
                    <a:bodyPr/>
                    <a:lstStyle/>
                    <a:p>
                      <a:r>
                        <a:rPr lang="en-US" dirty="0">
                          <a:solidFill>
                            <a:srgbClr val="0070C0"/>
                          </a:solidFill>
                        </a:rPr>
                        <a:t>Random</a:t>
                      </a:r>
                    </a:p>
                  </a:txBody>
                  <a:tcPr/>
                </a:tc>
                <a:tc>
                  <a:txBody>
                    <a:bodyPr/>
                    <a:lstStyle/>
                    <a:p>
                      <a:endParaRPr lang="en-US" dirty="0"/>
                    </a:p>
                  </a:txBody>
                  <a:tcPr/>
                </a:tc>
                <a:extLst>
                  <a:ext uri="{0D108BD9-81ED-4DB2-BD59-A6C34878D82A}">
                    <a16:rowId xmlns:a16="http://schemas.microsoft.com/office/drawing/2014/main" val="771375266"/>
                  </a:ext>
                </a:extLst>
              </a:tr>
            </a:tbl>
          </a:graphicData>
        </a:graphic>
      </p:graphicFrame>
    </p:spTree>
    <p:extLst>
      <p:ext uri="{BB962C8B-B14F-4D97-AF65-F5344CB8AC3E}">
        <p14:creationId xmlns:p14="http://schemas.microsoft.com/office/powerpoint/2010/main" val="1641660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EFDA9-D017-41EC-8097-B4C91E27990F}"/>
              </a:ext>
            </a:extLst>
          </p:cNvPr>
          <p:cNvSpPr>
            <a:spLocks noGrp="1"/>
          </p:cNvSpPr>
          <p:nvPr>
            <p:ph type="title"/>
          </p:nvPr>
        </p:nvSpPr>
        <p:spPr/>
        <p:txBody>
          <a:bodyPr/>
          <a:lstStyle/>
          <a:p>
            <a:r>
              <a:rPr lang="en-US" dirty="0"/>
              <a:t>example</a:t>
            </a:r>
          </a:p>
        </p:txBody>
      </p:sp>
      <p:sp>
        <p:nvSpPr>
          <p:cNvPr id="3" name="Date Placeholder 2">
            <a:extLst>
              <a:ext uri="{FF2B5EF4-FFF2-40B4-BE49-F238E27FC236}">
                <a16:creationId xmlns:a16="http://schemas.microsoft.com/office/drawing/2014/main" id="{0FD165B1-FCDC-4D9E-BE5D-CE575A8A7C72}"/>
              </a:ext>
            </a:extLst>
          </p:cNvPr>
          <p:cNvSpPr>
            <a:spLocks noGrp="1"/>
          </p:cNvSpPr>
          <p:nvPr>
            <p:ph type="dt" sz="half" idx="10"/>
          </p:nvPr>
        </p:nvSpPr>
        <p:spPr/>
        <p:txBody>
          <a:bodyPr/>
          <a:lstStyle/>
          <a:p>
            <a:fld id="{B604B242-A112-40FA-B30F-F44D6727C9BE}" type="datetime1">
              <a:rPr lang="en-US" smtClean="0"/>
              <a:t>4/17/19</a:t>
            </a:fld>
            <a:endParaRPr lang="en-US"/>
          </a:p>
        </p:txBody>
      </p:sp>
      <p:sp>
        <p:nvSpPr>
          <p:cNvPr id="4" name="Slide Number Placeholder 3">
            <a:extLst>
              <a:ext uri="{FF2B5EF4-FFF2-40B4-BE49-F238E27FC236}">
                <a16:creationId xmlns:a16="http://schemas.microsoft.com/office/drawing/2014/main" id="{99A084C9-2CC2-490F-8E3F-ED32CAE6916C}"/>
              </a:ext>
            </a:extLst>
          </p:cNvPr>
          <p:cNvSpPr>
            <a:spLocks noGrp="1"/>
          </p:cNvSpPr>
          <p:nvPr>
            <p:ph type="sldNum" sz="quarter" idx="4"/>
          </p:nvPr>
        </p:nvSpPr>
        <p:spPr/>
        <p:txBody>
          <a:bodyPr/>
          <a:lstStyle/>
          <a:p>
            <a:r>
              <a:rPr lang="en-US"/>
              <a:t>Slide no. </a:t>
            </a:r>
            <a:fld id="{7240F3D1-AE27-48C7-9FC9-EF8542F23A88}" type="slidenum">
              <a:rPr lang="en-US" smtClean="0"/>
              <a:pPr/>
              <a:t>15</a:t>
            </a:fld>
            <a:endParaRPr lang="en-US" dirty="0"/>
          </a:p>
        </p:txBody>
      </p:sp>
      <p:graphicFrame>
        <p:nvGraphicFramePr>
          <p:cNvPr id="6" name="Table 5">
            <a:extLst>
              <a:ext uri="{FF2B5EF4-FFF2-40B4-BE49-F238E27FC236}">
                <a16:creationId xmlns:a16="http://schemas.microsoft.com/office/drawing/2014/main" id="{0F03CD6C-9FF8-40A3-8604-0A89BE0D6EF6}"/>
              </a:ext>
            </a:extLst>
          </p:cNvPr>
          <p:cNvGraphicFramePr>
            <a:graphicFrameLocks noGrp="1"/>
          </p:cNvGraphicFramePr>
          <p:nvPr>
            <p:extLst>
              <p:ext uri="{D42A27DB-BD31-4B8C-83A1-F6EECF244321}">
                <p14:modId xmlns:p14="http://schemas.microsoft.com/office/powerpoint/2010/main" val="2009748164"/>
              </p:ext>
            </p:extLst>
          </p:nvPr>
        </p:nvGraphicFramePr>
        <p:xfrm>
          <a:off x="4779703" y="994409"/>
          <a:ext cx="4281170" cy="1691640"/>
        </p:xfrm>
        <a:graphic>
          <a:graphicData uri="http://schemas.openxmlformats.org/drawingml/2006/table">
            <a:tbl>
              <a:tblPr firstRow="1" bandRow="1">
                <a:tableStyleId>{912C8C85-51F0-491E-9774-3900AFEF0FD7}</a:tableStyleId>
              </a:tblPr>
              <a:tblGrid>
                <a:gridCol w="1188928">
                  <a:extLst>
                    <a:ext uri="{9D8B030D-6E8A-4147-A177-3AD203B41FA5}">
                      <a16:colId xmlns:a16="http://schemas.microsoft.com/office/drawing/2014/main" val="3578827801"/>
                    </a:ext>
                  </a:extLst>
                </a:gridCol>
                <a:gridCol w="3092242">
                  <a:extLst>
                    <a:ext uri="{9D8B030D-6E8A-4147-A177-3AD203B41FA5}">
                      <a16:colId xmlns:a16="http://schemas.microsoft.com/office/drawing/2014/main" val="4240437658"/>
                    </a:ext>
                  </a:extLst>
                </a:gridCol>
              </a:tblGrid>
              <a:tr h="297180">
                <a:tc>
                  <a:txBody>
                    <a:bodyPr/>
                    <a:lstStyle/>
                    <a:p>
                      <a:r>
                        <a:rPr lang="en-US" dirty="0"/>
                        <a:t>Aspect</a:t>
                      </a:r>
                    </a:p>
                  </a:txBody>
                  <a:tcPr/>
                </a:tc>
                <a:tc>
                  <a:txBody>
                    <a:bodyPr/>
                    <a:lstStyle/>
                    <a:p>
                      <a:r>
                        <a:rPr lang="en-US" dirty="0"/>
                        <a:t>comments</a:t>
                      </a:r>
                    </a:p>
                  </a:txBody>
                  <a:tcPr/>
                </a:tc>
                <a:extLst>
                  <a:ext uri="{0D108BD9-81ED-4DB2-BD59-A6C34878D82A}">
                    <a16:rowId xmlns:a16="http://schemas.microsoft.com/office/drawing/2014/main" val="3905786652"/>
                  </a:ext>
                </a:extLst>
              </a:tr>
              <a:tr h="297180">
                <a:tc>
                  <a:txBody>
                    <a:bodyPr/>
                    <a:lstStyle/>
                    <a:p>
                      <a:r>
                        <a:rPr lang="en-US" dirty="0">
                          <a:solidFill>
                            <a:srgbClr val="0070C0"/>
                          </a:solidFill>
                        </a:rPr>
                        <a:t>Seasonality</a:t>
                      </a:r>
                    </a:p>
                  </a:txBody>
                  <a:tcPr/>
                </a:tc>
                <a:tc>
                  <a:txBody>
                    <a:bodyPr/>
                    <a:lstStyle/>
                    <a:p>
                      <a:r>
                        <a:rPr lang="en-US" dirty="0"/>
                        <a:t>Peaks </a:t>
                      </a:r>
                      <a:r>
                        <a:rPr lang="en-US" b="1" dirty="0"/>
                        <a:t>not</a:t>
                      </a:r>
                      <a:r>
                        <a:rPr lang="en-US" dirty="0"/>
                        <a:t> regular periodicity</a:t>
                      </a:r>
                    </a:p>
                  </a:txBody>
                  <a:tcPr/>
                </a:tc>
                <a:extLst>
                  <a:ext uri="{0D108BD9-81ED-4DB2-BD59-A6C34878D82A}">
                    <a16:rowId xmlns:a16="http://schemas.microsoft.com/office/drawing/2014/main" val="3328322789"/>
                  </a:ext>
                </a:extLst>
              </a:tr>
              <a:tr h="297180">
                <a:tc>
                  <a:txBody>
                    <a:bodyPr/>
                    <a:lstStyle/>
                    <a:p>
                      <a:r>
                        <a:rPr lang="en-US" dirty="0">
                          <a:solidFill>
                            <a:srgbClr val="0070C0"/>
                          </a:solidFill>
                        </a:rPr>
                        <a:t>Trend</a:t>
                      </a:r>
                    </a:p>
                  </a:txBody>
                  <a:tcPr/>
                </a:tc>
                <a:tc>
                  <a:txBody>
                    <a:bodyPr/>
                    <a:lstStyle/>
                    <a:p>
                      <a:r>
                        <a:rPr lang="en-US" dirty="0"/>
                        <a:t>Slight positive secular trend</a:t>
                      </a:r>
                    </a:p>
                  </a:txBody>
                  <a:tcPr/>
                </a:tc>
                <a:extLst>
                  <a:ext uri="{0D108BD9-81ED-4DB2-BD59-A6C34878D82A}">
                    <a16:rowId xmlns:a16="http://schemas.microsoft.com/office/drawing/2014/main" val="1213879006"/>
                  </a:ext>
                </a:extLst>
              </a:tr>
              <a:tr h="297180">
                <a:tc>
                  <a:txBody>
                    <a:bodyPr/>
                    <a:lstStyle/>
                    <a:p>
                      <a:r>
                        <a:rPr lang="en-US" dirty="0">
                          <a:solidFill>
                            <a:srgbClr val="0070C0"/>
                          </a:solidFill>
                        </a:rPr>
                        <a:t>Cyclic</a:t>
                      </a:r>
                    </a:p>
                  </a:txBody>
                  <a:tcPr/>
                </a:tc>
                <a:tc>
                  <a:txBody>
                    <a:bodyPr/>
                    <a:lstStyle/>
                    <a:p>
                      <a:r>
                        <a:rPr lang="en-US" dirty="0"/>
                        <a:t>Yes, as the peaks and troughs are irregular</a:t>
                      </a:r>
                    </a:p>
                  </a:txBody>
                  <a:tcPr/>
                </a:tc>
                <a:extLst>
                  <a:ext uri="{0D108BD9-81ED-4DB2-BD59-A6C34878D82A}">
                    <a16:rowId xmlns:a16="http://schemas.microsoft.com/office/drawing/2014/main" val="106701075"/>
                  </a:ext>
                </a:extLst>
              </a:tr>
              <a:tr h="297180">
                <a:tc>
                  <a:txBody>
                    <a:bodyPr/>
                    <a:lstStyle/>
                    <a:p>
                      <a:r>
                        <a:rPr lang="en-US" dirty="0">
                          <a:solidFill>
                            <a:srgbClr val="0070C0"/>
                          </a:solidFill>
                        </a:rPr>
                        <a:t>Random</a:t>
                      </a:r>
                    </a:p>
                  </a:txBody>
                  <a:tcPr/>
                </a:tc>
                <a:tc>
                  <a:txBody>
                    <a:bodyPr/>
                    <a:lstStyle/>
                    <a:p>
                      <a:endParaRPr lang="en-US" dirty="0"/>
                    </a:p>
                  </a:txBody>
                  <a:tcPr/>
                </a:tc>
                <a:extLst>
                  <a:ext uri="{0D108BD9-81ED-4DB2-BD59-A6C34878D82A}">
                    <a16:rowId xmlns:a16="http://schemas.microsoft.com/office/drawing/2014/main" val="2227088888"/>
                  </a:ext>
                </a:extLst>
              </a:tr>
            </a:tbl>
          </a:graphicData>
        </a:graphic>
      </p:graphicFrame>
      <p:pic>
        <p:nvPicPr>
          <p:cNvPr id="7" name="Picture 6">
            <a:extLst>
              <a:ext uri="{FF2B5EF4-FFF2-40B4-BE49-F238E27FC236}">
                <a16:creationId xmlns:a16="http://schemas.microsoft.com/office/drawing/2014/main" id="{FA59477C-B0F2-4FA1-A840-0DCC723AE849}"/>
              </a:ext>
            </a:extLst>
          </p:cNvPr>
          <p:cNvPicPr>
            <a:picLocks noChangeAspect="1"/>
          </p:cNvPicPr>
          <p:nvPr/>
        </p:nvPicPr>
        <p:blipFill>
          <a:blip r:embed="rId2"/>
          <a:stretch>
            <a:fillRect/>
          </a:stretch>
        </p:blipFill>
        <p:spPr>
          <a:xfrm>
            <a:off x="218615" y="994408"/>
            <a:ext cx="4411574" cy="3775581"/>
          </a:xfrm>
          <a:prstGeom prst="rect">
            <a:avLst/>
          </a:prstGeom>
        </p:spPr>
      </p:pic>
    </p:spTree>
    <p:extLst>
      <p:ext uri="{BB962C8B-B14F-4D97-AF65-F5344CB8AC3E}">
        <p14:creationId xmlns:p14="http://schemas.microsoft.com/office/powerpoint/2010/main" val="2351872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EFDA9-D017-41EC-8097-B4C91E27990F}"/>
              </a:ext>
            </a:extLst>
          </p:cNvPr>
          <p:cNvSpPr>
            <a:spLocks noGrp="1"/>
          </p:cNvSpPr>
          <p:nvPr>
            <p:ph type="title"/>
          </p:nvPr>
        </p:nvSpPr>
        <p:spPr/>
        <p:txBody>
          <a:bodyPr/>
          <a:lstStyle/>
          <a:p>
            <a:r>
              <a:rPr lang="en-US" dirty="0"/>
              <a:t>example</a:t>
            </a:r>
          </a:p>
        </p:txBody>
      </p:sp>
      <p:sp>
        <p:nvSpPr>
          <p:cNvPr id="3" name="Date Placeholder 2">
            <a:extLst>
              <a:ext uri="{FF2B5EF4-FFF2-40B4-BE49-F238E27FC236}">
                <a16:creationId xmlns:a16="http://schemas.microsoft.com/office/drawing/2014/main" id="{0FD165B1-FCDC-4D9E-BE5D-CE575A8A7C72}"/>
              </a:ext>
            </a:extLst>
          </p:cNvPr>
          <p:cNvSpPr>
            <a:spLocks noGrp="1"/>
          </p:cNvSpPr>
          <p:nvPr>
            <p:ph type="dt" sz="half" idx="10"/>
          </p:nvPr>
        </p:nvSpPr>
        <p:spPr/>
        <p:txBody>
          <a:bodyPr/>
          <a:lstStyle/>
          <a:p>
            <a:fld id="{B604B242-A112-40FA-B30F-F44D6727C9BE}" type="datetime1">
              <a:rPr lang="en-US" smtClean="0"/>
              <a:t>4/17/19</a:t>
            </a:fld>
            <a:endParaRPr lang="en-US"/>
          </a:p>
        </p:txBody>
      </p:sp>
      <p:sp>
        <p:nvSpPr>
          <p:cNvPr id="4" name="Slide Number Placeholder 3">
            <a:extLst>
              <a:ext uri="{FF2B5EF4-FFF2-40B4-BE49-F238E27FC236}">
                <a16:creationId xmlns:a16="http://schemas.microsoft.com/office/drawing/2014/main" id="{99A084C9-2CC2-490F-8E3F-ED32CAE6916C}"/>
              </a:ext>
            </a:extLst>
          </p:cNvPr>
          <p:cNvSpPr>
            <a:spLocks noGrp="1"/>
          </p:cNvSpPr>
          <p:nvPr>
            <p:ph type="sldNum" sz="quarter" idx="4"/>
          </p:nvPr>
        </p:nvSpPr>
        <p:spPr/>
        <p:txBody>
          <a:bodyPr/>
          <a:lstStyle/>
          <a:p>
            <a:r>
              <a:rPr lang="en-US"/>
              <a:t>Slide no. </a:t>
            </a:r>
            <a:fld id="{7240F3D1-AE27-48C7-9FC9-EF8542F23A88}" type="slidenum">
              <a:rPr lang="en-US" smtClean="0"/>
              <a:pPr/>
              <a:t>16</a:t>
            </a:fld>
            <a:endParaRPr lang="en-US" dirty="0"/>
          </a:p>
        </p:txBody>
      </p:sp>
      <p:graphicFrame>
        <p:nvGraphicFramePr>
          <p:cNvPr id="6" name="Table 5">
            <a:extLst>
              <a:ext uri="{FF2B5EF4-FFF2-40B4-BE49-F238E27FC236}">
                <a16:creationId xmlns:a16="http://schemas.microsoft.com/office/drawing/2014/main" id="{0F03CD6C-9FF8-40A3-8604-0A89BE0D6EF6}"/>
              </a:ext>
            </a:extLst>
          </p:cNvPr>
          <p:cNvGraphicFramePr>
            <a:graphicFrameLocks noGrp="1"/>
          </p:cNvGraphicFramePr>
          <p:nvPr>
            <p:extLst>
              <p:ext uri="{D42A27DB-BD31-4B8C-83A1-F6EECF244321}">
                <p14:modId xmlns:p14="http://schemas.microsoft.com/office/powerpoint/2010/main" val="3952660167"/>
              </p:ext>
            </p:extLst>
          </p:nvPr>
        </p:nvGraphicFramePr>
        <p:xfrm>
          <a:off x="4779703" y="994409"/>
          <a:ext cx="4281170" cy="1691640"/>
        </p:xfrm>
        <a:graphic>
          <a:graphicData uri="http://schemas.openxmlformats.org/drawingml/2006/table">
            <a:tbl>
              <a:tblPr firstRow="1" bandRow="1">
                <a:tableStyleId>{912C8C85-51F0-491E-9774-3900AFEF0FD7}</a:tableStyleId>
              </a:tblPr>
              <a:tblGrid>
                <a:gridCol w="1188928">
                  <a:extLst>
                    <a:ext uri="{9D8B030D-6E8A-4147-A177-3AD203B41FA5}">
                      <a16:colId xmlns:a16="http://schemas.microsoft.com/office/drawing/2014/main" val="3578827801"/>
                    </a:ext>
                  </a:extLst>
                </a:gridCol>
                <a:gridCol w="3092242">
                  <a:extLst>
                    <a:ext uri="{9D8B030D-6E8A-4147-A177-3AD203B41FA5}">
                      <a16:colId xmlns:a16="http://schemas.microsoft.com/office/drawing/2014/main" val="4240437658"/>
                    </a:ext>
                  </a:extLst>
                </a:gridCol>
              </a:tblGrid>
              <a:tr h="297180">
                <a:tc>
                  <a:txBody>
                    <a:bodyPr/>
                    <a:lstStyle/>
                    <a:p>
                      <a:r>
                        <a:rPr lang="en-US" dirty="0"/>
                        <a:t>Aspect</a:t>
                      </a:r>
                    </a:p>
                  </a:txBody>
                  <a:tcPr/>
                </a:tc>
                <a:tc>
                  <a:txBody>
                    <a:bodyPr/>
                    <a:lstStyle/>
                    <a:p>
                      <a:r>
                        <a:rPr lang="en-US" dirty="0"/>
                        <a:t>comments</a:t>
                      </a:r>
                    </a:p>
                  </a:txBody>
                  <a:tcPr/>
                </a:tc>
                <a:extLst>
                  <a:ext uri="{0D108BD9-81ED-4DB2-BD59-A6C34878D82A}">
                    <a16:rowId xmlns:a16="http://schemas.microsoft.com/office/drawing/2014/main" val="3905786652"/>
                  </a:ext>
                </a:extLst>
              </a:tr>
              <a:tr h="297180">
                <a:tc>
                  <a:txBody>
                    <a:bodyPr/>
                    <a:lstStyle/>
                    <a:p>
                      <a:r>
                        <a:rPr lang="en-US" dirty="0">
                          <a:solidFill>
                            <a:srgbClr val="0070C0"/>
                          </a:solidFill>
                        </a:rPr>
                        <a:t>Seasonality</a:t>
                      </a:r>
                    </a:p>
                  </a:txBody>
                  <a:tcPr/>
                </a:tc>
                <a:tc>
                  <a:txBody>
                    <a:bodyPr/>
                    <a:lstStyle/>
                    <a:p>
                      <a:r>
                        <a:rPr lang="en-US" dirty="0"/>
                        <a:t>Yes, </a:t>
                      </a:r>
                      <a:r>
                        <a:rPr lang="en-US" b="0" dirty="0"/>
                        <a:t>Peaks and troughs occur at </a:t>
                      </a:r>
                      <a:r>
                        <a:rPr lang="en-US" dirty="0"/>
                        <a:t>regular periodicity</a:t>
                      </a:r>
                    </a:p>
                  </a:txBody>
                  <a:tcPr/>
                </a:tc>
                <a:extLst>
                  <a:ext uri="{0D108BD9-81ED-4DB2-BD59-A6C34878D82A}">
                    <a16:rowId xmlns:a16="http://schemas.microsoft.com/office/drawing/2014/main" val="3328322789"/>
                  </a:ext>
                </a:extLst>
              </a:tr>
              <a:tr h="297180">
                <a:tc>
                  <a:txBody>
                    <a:bodyPr/>
                    <a:lstStyle/>
                    <a:p>
                      <a:r>
                        <a:rPr lang="en-US" dirty="0">
                          <a:solidFill>
                            <a:srgbClr val="0070C0"/>
                          </a:solidFill>
                        </a:rPr>
                        <a:t>Trend</a:t>
                      </a:r>
                    </a:p>
                  </a:txBody>
                  <a:tcPr/>
                </a:tc>
                <a:tc>
                  <a:txBody>
                    <a:bodyPr/>
                    <a:lstStyle/>
                    <a:p>
                      <a:r>
                        <a:rPr lang="en-US" dirty="0"/>
                        <a:t>Slight positive/upward secular trend</a:t>
                      </a:r>
                    </a:p>
                  </a:txBody>
                  <a:tcPr/>
                </a:tc>
                <a:extLst>
                  <a:ext uri="{0D108BD9-81ED-4DB2-BD59-A6C34878D82A}">
                    <a16:rowId xmlns:a16="http://schemas.microsoft.com/office/drawing/2014/main" val="1213879006"/>
                  </a:ext>
                </a:extLst>
              </a:tr>
              <a:tr h="297180">
                <a:tc>
                  <a:txBody>
                    <a:bodyPr/>
                    <a:lstStyle/>
                    <a:p>
                      <a:r>
                        <a:rPr lang="en-US" dirty="0">
                          <a:solidFill>
                            <a:srgbClr val="0070C0"/>
                          </a:solidFill>
                        </a:rPr>
                        <a:t>Cyclic</a:t>
                      </a:r>
                    </a:p>
                  </a:txBody>
                  <a:tcPr/>
                </a:tc>
                <a:tc>
                  <a:txBody>
                    <a:bodyPr/>
                    <a:lstStyle/>
                    <a:p>
                      <a:r>
                        <a:rPr lang="en-US" dirty="0"/>
                        <a:t>No</a:t>
                      </a:r>
                    </a:p>
                  </a:txBody>
                  <a:tcPr/>
                </a:tc>
                <a:extLst>
                  <a:ext uri="{0D108BD9-81ED-4DB2-BD59-A6C34878D82A}">
                    <a16:rowId xmlns:a16="http://schemas.microsoft.com/office/drawing/2014/main" val="106701075"/>
                  </a:ext>
                </a:extLst>
              </a:tr>
              <a:tr h="297180">
                <a:tc>
                  <a:txBody>
                    <a:bodyPr/>
                    <a:lstStyle/>
                    <a:p>
                      <a:r>
                        <a:rPr lang="en-US" dirty="0">
                          <a:solidFill>
                            <a:srgbClr val="0070C0"/>
                          </a:solidFill>
                        </a:rPr>
                        <a:t>Random</a:t>
                      </a:r>
                    </a:p>
                  </a:txBody>
                  <a:tcPr/>
                </a:tc>
                <a:tc>
                  <a:txBody>
                    <a:bodyPr/>
                    <a:lstStyle/>
                    <a:p>
                      <a:r>
                        <a:rPr lang="en-US" dirty="0"/>
                        <a:t>No</a:t>
                      </a:r>
                    </a:p>
                  </a:txBody>
                  <a:tcPr/>
                </a:tc>
                <a:extLst>
                  <a:ext uri="{0D108BD9-81ED-4DB2-BD59-A6C34878D82A}">
                    <a16:rowId xmlns:a16="http://schemas.microsoft.com/office/drawing/2014/main" val="832831248"/>
                  </a:ext>
                </a:extLst>
              </a:tr>
            </a:tbl>
          </a:graphicData>
        </a:graphic>
      </p:graphicFrame>
      <p:pic>
        <p:nvPicPr>
          <p:cNvPr id="5" name="Picture 4">
            <a:extLst>
              <a:ext uri="{FF2B5EF4-FFF2-40B4-BE49-F238E27FC236}">
                <a16:creationId xmlns:a16="http://schemas.microsoft.com/office/drawing/2014/main" id="{63396EF8-6AE6-46CE-BF45-396C513986D8}"/>
              </a:ext>
            </a:extLst>
          </p:cNvPr>
          <p:cNvPicPr>
            <a:picLocks noChangeAspect="1"/>
          </p:cNvPicPr>
          <p:nvPr/>
        </p:nvPicPr>
        <p:blipFill>
          <a:blip r:embed="rId2"/>
          <a:stretch>
            <a:fillRect/>
          </a:stretch>
        </p:blipFill>
        <p:spPr>
          <a:xfrm>
            <a:off x="218034" y="994409"/>
            <a:ext cx="4281169" cy="3733342"/>
          </a:xfrm>
          <a:prstGeom prst="rect">
            <a:avLst/>
          </a:prstGeom>
        </p:spPr>
      </p:pic>
    </p:spTree>
    <p:extLst>
      <p:ext uri="{BB962C8B-B14F-4D97-AF65-F5344CB8AC3E}">
        <p14:creationId xmlns:p14="http://schemas.microsoft.com/office/powerpoint/2010/main" val="35922632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EFDA9-D017-41EC-8097-B4C91E27990F}"/>
              </a:ext>
            </a:extLst>
          </p:cNvPr>
          <p:cNvSpPr>
            <a:spLocks noGrp="1"/>
          </p:cNvSpPr>
          <p:nvPr>
            <p:ph type="title"/>
          </p:nvPr>
        </p:nvSpPr>
        <p:spPr/>
        <p:txBody>
          <a:bodyPr/>
          <a:lstStyle/>
          <a:p>
            <a:r>
              <a:rPr lang="en-US" dirty="0"/>
              <a:t>Example – </a:t>
            </a:r>
          </a:p>
        </p:txBody>
      </p:sp>
      <p:sp>
        <p:nvSpPr>
          <p:cNvPr id="3" name="Date Placeholder 2">
            <a:extLst>
              <a:ext uri="{FF2B5EF4-FFF2-40B4-BE49-F238E27FC236}">
                <a16:creationId xmlns:a16="http://schemas.microsoft.com/office/drawing/2014/main" id="{0FD165B1-FCDC-4D9E-BE5D-CE575A8A7C72}"/>
              </a:ext>
            </a:extLst>
          </p:cNvPr>
          <p:cNvSpPr>
            <a:spLocks noGrp="1"/>
          </p:cNvSpPr>
          <p:nvPr>
            <p:ph type="dt" sz="half" idx="10"/>
          </p:nvPr>
        </p:nvSpPr>
        <p:spPr/>
        <p:txBody>
          <a:bodyPr/>
          <a:lstStyle/>
          <a:p>
            <a:fld id="{B604B242-A112-40FA-B30F-F44D6727C9BE}" type="datetime1">
              <a:rPr lang="en-US" smtClean="0"/>
              <a:t>4/17/19</a:t>
            </a:fld>
            <a:endParaRPr lang="en-US"/>
          </a:p>
        </p:txBody>
      </p:sp>
      <p:sp>
        <p:nvSpPr>
          <p:cNvPr id="4" name="Slide Number Placeholder 3">
            <a:extLst>
              <a:ext uri="{FF2B5EF4-FFF2-40B4-BE49-F238E27FC236}">
                <a16:creationId xmlns:a16="http://schemas.microsoft.com/office/drawing/2014/main" id="{99A084C9-2CC2-490F-8E3F-ED32CAE6916C}"/>
              </a:ext>
            </a:extLst>
          </p:cNvPr>
          <p:cNvSpPr>
            <a:spLocks noGrp="1"/>
          </p:cNvSpPr>
          <p:nvPr>
            <p:ph type="sldNum" sz="quarter" idx="4"/>
          </p:nvPr>
        </p:nvSpPr>
        <p:spPr/>
        <p:txBody>
          <a:bodyPr/>
          <a:lstStyle/>
          <a:p>
            <a:r>
              <a:rPr lang="en-US"/>
              <a:t>Slide no. </a:t>
            </a:r>
            <a:fld id="{7240F3D1-AE27-48C7-9FC9-EF8542F23A88}" type="slidenum">
              <a:rPr lang="en-US" smtClean="0"/>
              <a:pPr/>
              <a:t>17</a:t>
            </a:fld>
            <a:endParaRPr lang="en-US" dirty="0"/>
          </a:p>
        </p:txBody>
      </p:sp>
      <p:graphicFrame>
        <p:nvGraphicFramePr>
          <p:cNvPr id="6" name="Table 5">
            <a:extLst>
              <a:ext uri="{FF2B5EF4-FFF2-40B4-BE49-F238E27FC236}">
                <a16:creationId xmlns:a16="http://schemas.microsoft.com/office/drawing/2014/main" id="{0F03CD6C-9FF8-40A3-8604-0A89BE0D6EF6}"/>
              </a:ext>
            </a:extLst>
          </p:cNvPr>
          <p:cNvGraphicFramePr>
            <a:graphicFrameLocks noGrp="1"/>
          </p:cNvGraphicFramePr>
          <p:nvPr>
            <p:extLst>
              <p:ext uri="{D42A27DB-BD31-4B8C-83A1-F6EECF244321}">
                <p14:modId xmlns:p14="http://schemas.microsoft.com/office/powerpoint/2010/main" val="3438608094"/>
              </p:ext>
            </p:extLst>
          </p:nvPr>
        </p:nvGraphicFramePr>
        <p:xfrm>
          <a:off x="4779703" y="994409"/>
          <a:ext cx="4281170" cy="1485900"/>
        </p:xfrm>
        <a:graphic>
          <a:graphicData uri="http://schemas.openxmlformats.org/drawingml/2006/table">
            <a:tbl>
              <a:tblPr firstRow="1" bandRow="1">
                <a:tableStyleId>{912C8C85-51F0-491E-9774-3900AFEF0FD7}</a:tableStyleId>
              </a:tblPr>
              <a:tblGrid>
                <a:gridCol w="1188928">
                  <a:extLst>
                    <a:ext uri="{9D8B030D-6E8A-4147-A177-3AD203B41FA5}">
                      <a16:colId xmlns:a16="http://schemas.microsoft.com/office/drawing/2014/main" val="3578827801"/>
                    </a:ext>
                  </a:extLst>
                </a:gridCol>
                <a:gridCol w="3092242">
                  <a:extLst>
                    <a:ext uri="{9D8B030D-6E8A-4147-A177-3AD203B41FA5}">
                      <a16:colId xmlns:a16="http://schemas.microsoft.com/office/drawing/2014/main" val="4240437658"/>
                    </a:ext>
                  </a:extLst>
                </a:gridCol>
              </a:tblGrid>
              <a:tr h="297180">
                <a:tc>
                  <a:txBody>
                    <a:bodyPr/>
                    <a:lstStyle/>
                    <a:p>
                      <a:r>
                        <a:rPr lang="en-US" dirty="0"/>
                        <a:t>Aspect</a:t>
                      </a:r>
                    </a:p>
                  </a:txBody>
                  <a:tcPr/>
                </a:tc>
                <a:tc>
                  <a:txBody>
                    <a:bodyPr/>
                    <a:lstStyle/>
                    <a:p>
                      <a:r>
                        <a:rPr lang="en-US" dirty="0"/>
                        <a:t>comments</a:t>
                      </a:r>
                    </a:p>
                  </a:txBody>
                  <a:tcPr/>
                </a:tc>
                <a:extLst>
                  <a:ext uri="{0D108BD9-81ED-4DB2-BD59-A6C34878D82A}">
                    <a16:rowId xmlns:a16="http://schemas.microsoft.com/office/drawing/2014/main" val="3905786652"/>
                  </a:ext>
                </a:extLst>
              </a:tr>
              <a:tr h="297180">
                <a:tc>
                  <a:txBody>
                    <a:bodyPr/>
                    <a:lstStyle/>
                    <a:p>
                      <a:r>
                        <a:rPr lang="en-US" dirty="0">
                          <a:solidFill>
                            <a:srgbClr val="0070C0"/>
                          </a:solidFill>
                        </a:rPr>
                        <a:t>Seasonality</a:t>
                      </a:r>
                    </a:p>
                  </a:txBody>
                  <a:tcPr/>
                </a:tc>
                <a:tc>
                  <a:txBody>
                    <a:bodyPr/>
                    <a:lstStyle/>
                    <a:p>
                      <a:r>
                        <a:rPr lang="en-US" dirty="0"/>
                        <a:t>no</a:t>
                      </a:r>
                    </a:p>
                  </a:txBody>
                  <a:tcPr/>
                </a:tc>
                <a:extLst>
                  <a:ext uri="{0D108BD9-81ED-4DB2-BD59-A6C34878D82A}">
                    <a16:rowId xmlns:a16="http://schemas.microsoft.com/office/drawing/2014/main" val="3328322789"/>
                  </a:ext>
                </a:extLst>
              </a:tr>
              <a:tr h="297180">
                <a:tc>
                  <a:txBody>
                    <a:bodyPr/>
                    <a:lstStyle/>
                    <a:p>
                      <a:r>
                        <a:rPr lang="en-US" dirty="0">
                          <a:solidFill>
                            <a:srgbClr val="0070C0"/>
                          </a:solidFill>
                        </a:rPr>
                        <a:t>Trend</a:t>
                      </a:r>
                    </a:p>
                  </a:txBody>
                  <a:tcPr/>
                </a:tc>
                <a:tc>
                  <a:txBody>
                    <a:bodyPr/>
                    <a:lstStyle/>
                    <a:p>
                      <a:r>
                        <a:rPr lang="en-US" dirty="0"/>
                        <a:t>possibly</a:t>
                      </a:r>
                    </a:p>
                  </a:txBody>
                  <a:tcPr/>
                </a:tc>
                <a:extLst>
                  <a:ext uri="{0D108BD9-81ED-4DB2-BD59-A6C34878D82A}">
                    <a16:rowId xmlns:a16="http://schemas.microsoft.com/office/drawing/2014/main" val="1213879006"/>
                  </a:ext>
                </a:extLst>
              </a:tr>
              <a:tr h="297180">
                <a:tc>
                  <a:txBody>
                    <a:bodyPr/>
                    <a:lstStyle/>
                    <a:p>
                      <a:r>
                        <a:rPr lang="en-US" dirty="0">
                          <a:solidFill>
                            <a:srgbClr val="0070C0"/>
                          </a:solidFill>
                        </a:rPr>
                        <a:t>Cyclic</a:t>
                      </a:r>
                    </a:p>
                  </a:txBody>
                  <a:tcPr/>
                </a:tc>
                <a:tc>
                  <a:txBody>
                    <a:bodyPr/>
                    <a:lstStyle/>
                    <a:p>
                      <a:r>
                        <a:rPr lang="en-US" dirty="0"/>
                        <a:t>No</a:t>
                      </a:r>
                    </a:p>
                  </a:txBody>
                  <a:tcPr/>
                </a:tc>
                <a:extLst>
                  <a:ext uri="{0D108BD9-81ED-4DB2-BD59-A6C34878D82A}">
                    <a16:rowId xmlns:a16="http://schemas.microsoft.com/office/drawing/2014/main" val="106701075"/>
                  </a:ext>
                </a:extLst>
              </a:tr>
              <a:tr h="297180">
                <a:tc>
                  <a:txBody>
                    <a:bodyPr/>
                    <a:lstStyle/>
                    <a:p>
                      <a:r>
                        <a:rPr lang="en-US" dirty="0">
                          <a:solidFill>
                            <a:srgbClr val="0070C0"/>
                          </a:solidFill>
                        </a:rPr>
                        <a:t>Random</a:t>
                      </a:r>
                    </a:p>
                  </a:txBody>
                  <a:tcPr/>
                </a:tc>
                <a:tc>
                  <a:txBody>
                    <a:bodyPr/>
                    <a:lstStyle/>
                    <a:p>
                      <a:r>
                        <a:rPr lang="en-US" dirty="0"/>
                        <a:t>Yes</a:t>
                      </a:r>
                    </a:p>
                  </a:txBody>
                  <a:tcPr/>
                </a:tc>
                <a:extLst>
                  <a:ext uri="{0D108BD9-81ED-4DB2-BD59-A6C34878D82A}">
                    <a16:rowId xmlns:a16="http://schemas.microsoft.com/office/drawing/2014/main" val="3022918719"/>
                  </a:ext>
                </a:extLst>
              </a:tr>
            </a:tbl>
          </a:graphicData>
        </a:graphic>
      </p:graphicFrame>
      <p:pic>
        <p:nvPicPr>
          <p:cNvPr id="7" name="Picture 6">
            <a:extLst>
              <a:ext uri="{FF2B5EF4-FFF2-40B4-BE49-F238E27FC236}">
                <a16:creationId xmlns:a16="http://schemas.microsoft.com/office/drawing/2014/main" id="{A07EA9FC-A6FF-4115-A96E-C8B7170B7393}"/>
              </a:ext>
            </a:extLst>
          </p:cNvPr>
          <p:cNvPicPr>
            <a:picLocks noChangeAspect="1"/>
          </p:cNvPicPr>
          <p:nvPr/>
        </p:nvPicPr>
        <p:blipFill>
          <a:blip r:embed="rId2"/>
          <a:stretch>
            <a:fillRect/>
          </a:stretch>
        </p:blipFill>
        <p:spPr>
          <a:xfrm>
            <a:off x="83128" y="994409"/>
            <a:ext cx="3333404" cy="1863394"/>
          </a:xfrm>
          <a:prstGeom prst="rect">
            <a:avLst/>
          </a:prstGeom>
        </p:spPr>
      </p:pic>
      <p:pic>
        <p:nvPicPr>
          <p:cNvPr id="8" name="Picture 7">
            <a:extLst>
              <a:ext uri="{FF2B5EF4-FFF2-40B4-BE49-F238E27FC236}">
                <a16:creationId xmlns:a16="http://schemas.microsoft.com/office/drawing/2014/main" id="{51970544-7D71-4733-BE60-4EB416B56FFB}"/>
              </a:ext>
            </a:extLst>
          </p:cNvPr>
          <p:cNvPicPr>
            <a:picLocks noChangeAspect="1"/>
          </p:cNvPicPr>
          <p:nvPr/>
        </p:nvPicPr>
        <p:blipFill>
          <a:blip r:embed="rId3"/>
          <a:stretch>
            <a:fillRect/>
          </a:stretch>
        </p:blipFill>
        <p:spPr>
          <a:xfrm>
            <a:off x="75766" y="2991846"/>
            <a:ext cx="3340766" cy="1618470"/>
          </a:xfrm>
          <a:prstGeom prst="rect">
            <a:avLst/>
          </a:prstGeom>
        </p:spPr>
      </p:pic>
    </p:spTree>
    <p:extLst>
      <p:ext uri="{BB962C8B-B14F-4D97-AF65-F5344CB8AC3E}">
        <p14:creationId xmlns:p14="http://schemas.microsoft.com/office/powerpoint/2010/main" val="4679902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EFDA9-D017-41EC-8097-B4C91E27990F}"/>
              </a:ext>
            </a:extLst>
          </p:cNvPr>
          <p:cNvSpPr>
            <a:spLocks noGrp="1"/>
          </p:cNvSpPr>
          <p:nvPr>
            <p:ph type="title"/>
          </p:nvPr>
        </p:nvSpPr>
        <p:spPr/>
        <p:txBody>
          <a:bodyPr/>
          <a:lstStyle/>
          <a:p>
            <a:r>
              <a:rPr lang="en-US" dirty="0"/>
              <a:t>Example – random time series</a:t>
            </a:r>
          </a:p>
        </p:txBody>
      </p:sp>
      <p:sp>
        <p:nvSpPr>
          <p:cNvPr id="3" name="Date Placeholder 2">
            <a:extLst>
              <a:ext uri="{FF2B5EF4-FFF2-40B4-BE49-F238E27FC236}">
                <a16:creationId xmlns:a16="http://schemas.microsoft.com/office/drawing/2014/main" id="{0FD165B1-FCDC-4D9E-BE5D-CE575A8A7C72}"/>
              </a:ext>
            </a:extLst>
          </p:cNvPr>
          <p:cNvSpPr>
            <a:spLocks noGrp="1"/>
          </p:cNvSpPr>
          <p:nvPr>
            <p:ph type="dt" sz="half" idx="10"/>
          </p:nvPr>
        </p:nvSpPr>
        <p:spPr/>
        <p:txBody>
          <a:bodyPr/>
          <a:lstStyle/>
          <a:p>
            <a:fld id="{B604B242-A112-40FA-B30F-F44D6727C9BE}" type="datetime1">
              <a:rPr lang="en-US" smtClean="0"/>
              <a:t>4/17/19</a:t>
            </a:fld>
            <a:endParaRPr lang="en-US"/>
          </a:p>
        </p:txBody>
      </p:sp>
      <p:sp>
        <p:nvSpPr>
          <p:cNvPr id="4" name="Slide Number Placeholder 3">
            <a:extLst>
              <a:ext uri="{FF2B5EF4-FFF2-40B4-BE49-F238E27FC236}">
                <a16:creationId xmlns:a16="http://schemas.microsoft.com/office/drawing/2014/main" id="{99A084C9-2CC2-490F-8E3F-ED32CAE6916C}"/>
              </a:ext>
            </a:extLst>
          </p:cNvPr>
          <p:cNvSpPr>
            <a:spLocks noGrp="1"/>
          </p:cNvSpPr>
          <p:nvPr>
            <p:ph type="sldNum" sz="quarter" idx="4"/>
          </p:nvPr>
        </p:nvSpPr>
        <p:spPr/>
        <p:txBody>
          <a:bodyPr/>
          <a:lstStyle/>
          <a:p>
            <a:r>
              <a:rPr lang="en-US"/>
              <a:t>Slide no. </a:t>
            </a:r>
            <a:fld id="{7240F3D1-AE27-48C7-9FC9-EF8542F23A88}" type="slidenum">
              <a:rPr lang="en-US" smtClean="0"/>
              <a:pPr/>
              <a:t>18</a:t>
            </a:fld>
            <a:endParaRPr lang="en-US" dirty="0"/>
          </a:p>
        </p:txBody>
      </p:sp>
      <p:graphicFrame>
        <p:nvGraphicFramePr>
          <p:cNvPr id="6" name="Table 5">
            <a:extLst>
              <a:ext uri="{FF2B5EF4-FFF2-40B4-BE49-F238E27FC236}">
                <a16:creationId xmlns:a16="http://schemas.microsoft.com/office/drawing/2014/main" id="{0F03CD6C-9FF8-40A3-8604-0A89BE0D6EF6}"/>
              </a:ext>
            </a:extLst>
          </p:cNvPr>
          <p:cNvGraphicFramePr>
            <a:graphicFrameLocks noGrp="1"/>
          </p:cNvGraphicFramePr>
          <p:nvPr>
            <p:extLst>
              <p:ext uri="{D42A27DB-BD31-4B8C-83A1-F6EECF244321}">
                <p14:modId xmlns:p14="http://schemas.microsoft.com/office/powerpoint/2010/main" val="3736430511"/>
              </p:ext>
            </p:extLst>
          </p:nvPr>
        </p:nvGraphicFramePr>
        <p:xfrm>
          <a:off x="4779703" y="994409"/>
          <a:ext cx="4281170" cy="1485900"/>
        </p:xfrm>
        <a:graphic>
          <a:graphicData uri="http://schemas.openxmlformats.org/drawingml/2006/table">
            <a:tbl>
              <a:tblPr firstRow="1" bandRow="1">
                <a:tableStyleId>{912C8C85-51F0-491E-9774-3900AFEF0FD7}</a:tableStyleId>
              </a:tblPr>
              <a:tblGrid>
                <a:gridCol w="1188928">
                  <a:extLst>
                    <a:ext uri="{9D8B030D-6E8A-4147-A177-3AD203B41FA5}">
                      <a16:colId xmlns:a16="http://schemas.microsoft.com/office/drawing/2014/main" val="3578827801"/>
                    </a:ext>
                  </a:extLst>
                </a:gridCol>
                <a:gridCol w="3092242">
                  <a:extLst>
                    <a:ext uri="{9D8B030D-6E8A-4147-A177-3AD203B41FA5}">
                      <a16:colId xmlns:a16="http://schemas.microsoft.com/office/drawing/2014/main" val="4240437658"/>
                    </a:ext>
                  </a:extLst>
                </a:gridCol>
              </a:tblGrid>
              <a:tr h="297180">
                <a:tc>
                  <a:txBody>
                    <a:bodyPr/>
                    <a:lstStyle/>
                    <a:p>
                      <a:r>
                        <a:rPr lang="en-US" dirty="0"/>
                        <a:t>Aspect</a:t>
                      </a:r>
                    </a:p>
                  </a:txBody>
                  <a:tcPr/>
                </a:tc>
                <a:tc>
                  <a:txBody>
                    <a:bodyPr/>
                    <a:lstStyle/>
                    <a:p>
                      <a:r>
                        <a:rPr lang="en-US" dirty="0"/>
                        <a:t>comments</a:t>
                      </a:r>
                    </a:p>
                  </a:txBody>
                  <a:tcPr/>
                </a:tc>
                <a:extLst>
                  <a:ext uri="{0D108BD9-81ED-4DB2-BD59-A6C34878D82A}">
                    <a16:rowId xmlns:a16="http://schemas.microsoft.com/office/drawing/2014/main" val="3905786652"/>
                  </a:ext>
                </a:extLst>
              </a:tr>
              <a:tr h="297180">
                <a:tc>
                  <a:txBody>
                    <a:bodyPr/>
                    <a:lstStyle/>
                    <a:p>
                      <a:r>
                        <a:rPr lang="en-US" dirty="0">
                          <a:solidFill>
                            <a:srgbClr val="0070C0"/>
                          </a:solidFill>
                        </a:rPr>
                        <a:t>Seasonality</a:t>
                      </a:r>
                    </a:p>
                  </a:txBody>
                  <a:tcPr/>
                </a:tc>
                <a:tc>
                  <a:txBody>
                    <a:bodyPr/>
                    <a:lstStyle/>
                    <a:p>
                      <a:r>
                        <a:rPr lang="en-US" dirty="0"/>
                        <a:t>No</a:t>
                      </a:r>
                    </a:p>
                  </a:txBody>
                  <a:tcPr/>
                </a:tc>
                <a:extLst>
                  <a:ext uri="{0D108BD9-81ED-4DB2-BD59-A6C34878D82A}">
                    <a16:rowId xmlns:a16="http://schemas.microsoft.com/office/drawing/2014/main" val="3328322789"/>
                  </a:ext>
                </a:extLst>
              </a:tr>
              <a:tr h="297180">
                <a:tc>
                  <a:txBody>
                    <a:bodyPr/>
                    <a:lstStyle/>
                    <a:p>
                      <a:r>
                        <a:rPr lang="en-US" dirty="0">
                          <a:solidFill>
                            <a:srgbClr val="0070C0"/>
                          </a:solidFill>
                        </a:rPr>
                        <a:t>Trend</a:t>
                      </a:r>
                    </a:p>
                  </a:txBody>
                  <a:tcPr/>
                </a:tc>
                <a:tc>
                  <a:txBody>
                    <a:bodyPr/>
                    <a:lstStyle/>
                    <a:p>
                      <a:r>
                        <a:rPr lang="en-US" dirty="0"/>
                        <a:t>Downward negative trend</a:t>
                      </a:r>
                    </a:p>
                  </a:txBody>
                  <a:tcPr/>
                </a:tc>
                <a:extLst>
                  <a:ext uri="{0D108BD9-81ED-4DB2-BD59-A6C34878D82A}">
                    <a16:rowId xmlns:a16="http://schemas.microsoft.com/office/drawing/2014/main" val="1213879006"/>
                  </a:ext>
                </a:extLst>
              </a:tr>
              <a:tr h="297180">
                <a:tc>
                  <a:txBody>
                    <a:bodyPr/>
                    <a:lstStyle/>
                    <a:p>
                      <a:r>
                        <a:rPr lang="en-US" dirty="0">
                          <a:solidFill>
                            <a:srgbClr val="0070C0"/>
                          </a:solidFill>
                        </a:rPr>
                        <a:t>Cyclic</a:t>
                      </a:r>
                    </a:p>
                  </a:txBody>
                  <a:tcPr/>
                </a:tc>
                <a:tc>
                  <a:txBody>
                    <a:bodyPr/>
                    <a:lstStyle/>
                    <a:p>
                      <a:r>
                        <a:rPr lang="en-US" dirty="0"/>
                        <a:t>No</a:t>
                      </a:r>
                    </a:p>
                  </a:txBody>
                  <a:tcPr/>
                </a:tc>
                <a:extLst>
                  <a:ext uri="{0D108BD9-81ED-4DB2-BD59-A6C34878D82A}">
                    <a16:rowId xmlns:a16="http://schemas.microsoft.com/office/drawing/2014/main" val="106701075"/>
                  </a:ext>
                </a:extLst>
              </a:tr>
              <a:tr h="297180">
                <a:tc>
                  <a:txBody>
                    <a:bodyPr/>
                    <a:lstStyle/>
                    <a:p>
                      <a:r>
                        <a:rPr lang="en-US" dirty="0">
                          <a:solidFill>
                            <a:srgbClr val="0070C0"/>
                          </a:solidFill>
                        </a:rPr>
                        <a:t>Random</a:t>
                      </a:r>
                    </a:p>
                  </a:txBody>
                  <a:tcPr/>
                </a:tc>
                <a:tc>
                  <a:txBody>
                    <a:bodyPr/>
                    <a:lstStyle/>
                    <a:p>
                      <a:r>
                        <a:rPr lang="en-US" dirty="0"/>
                        <a:t>Yes</a:t>
                      </a:r>
                    </a:p>
                  </a:txBody>
                  <a:tcPr/>
                </a:tc>
                <a:extLst>
                  <a:ext uri="{0D108BD9-81ED-4DB2-BD59-A6C34878D82A}">
                    <a16:rowId xmlns:a16="http://schemas.microsoft.com/office/drawing/2014/main" val="1547582225"/>
                  </a:ext>
                </a:extLst>
              </a:tr>
            </a:tbl>
          </a:graphicData>
        </a:graphic>
      </p:graphicFrame>
      <p:pic>
        <p:nvPicPr>
          <p:cNvPr id="5" name="Picture 4">
            <a:extLst>
              <a:ext uri="{FF2B5EF4-FFF2-40B4-BE49-F238E27FC236}">
                <a16:creationId xmlns:a16="http://schemas.microsoft.com/office/drawing/2014/main" id="{3CEFA928-6138-4D36-9AD1-149A7323A381}"/>
              </a:ext>
            </a:extLst>
          </p:cNvPr>
          <p:cNvPicPr>
            <a:picLocks noChangeAspect="1"/>
          </p:cNvPicPr>
          <p:nvPr/>
        </p:nvPicPr>
        <p:blipFill>
          <a:blip r:embed="rId2"/>
          <a:stretch>
            <a:fillRect/>
          </a:stretch>
        </p:blipFill>
        <p:spPr>
          <a:xfrm>
            <a:off x="144087" y="994409"/>
            <a:ext cx="4533540" cy="1898420"/>
          </a:xfrm>
          <a:prstGeom prst="rect">
            <a:avLst/>
          </a:prstGeom>
        </p:spPr>
      </p:pic>
    </p:spTree>
    <p:extLst>
      <p:ext uri="{BB962C8B-B14F-4D97-AF65-F5344CB8AC3E}">
        <p14:creationId xmlns:p14="http://schemas.microsoft.com/office/powerpoint/2010/main" val="28752795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ADAEA-F3EC-4965-99B7-7B85E9702CFE}"/>
              </a:ext>
            </a:extLst>
          </p:cNvPr>
          <p:cNvSpPr>
            <a:spLocks noGrp="1"/>
          </p:cNvSpPr>
          <p:nvPr>
            <p:ph type="title"/>
          </p:nvPr>
        </p:nvSpPr>
        <p:spPr/>
        <p:txBody>
          <a:bodyPr/>
          <a:lstStyle/>
          <a:p>
            <a:r>
              <a:rPr lang="en-US" dirty="0"/>
              <a:t>example</a:t>
            </a:r>
          </a:p>
        </p:txBody>
      </p:sp>
      <p:sp>
        <p:nvSpPr>
          <p:cNvPr id="3" name="Date Placeholder 2">
            <a:extLst>
              <a:ext uri="{FF2B5EF4-FFF2-40B4-BE49-F238E27FC236}">
                <a16:creationId xmlns:a16="http://schemas.microsoft.com/office/drawing/2014/main" id="{F7410B18-2C05-41A8-8BB6-15F2E2D84211}"/>
              </a:ext>
            </a:extLst>
          </p:cNvPr>
          <p:cNvSpPr>
            <a:spLocks noGrp="1"/>
          </p:cNvSpPr>
          <p:nvPr>
            <p:ph type="dt" sz="half" idx="10"/>
          </p:nvPr>
        </p:nvSpPr>
        <p:spPr/>
        <p:txBody>
          <a:bodyPr/>
          <a:lstStyle/>
          <a:p>
            <a:fld id="{B604B242-A112-40FA-B30F-F44D6727C9BE}" type="datetime1">
              <a:rPr lang="en-US" smtClean="0"/>
              <a:t>4/17/19</a:t>
            </a:fld>
            <a:endParaRPr lang="en-US"/>
          </a:p>
        </p:txBody>
      </p:sp>
      <p:sp>
        <p:nvSpPr>
          <p:cNvPr id="4" name="Slide Number Placeholder 3">
            <a:extLst>
              <a:ext uri="{FF2B5EF4-FFF2-40B4-BE49-F238E27FC236}">
                <a16:creationId xmlns:a16="http://schemas.microsoft.com/office/drawing/2014/main" id="{AD26548D-B37F-432A-96BD-CFE256734FFF}"/>
              </a:ext>
            </a:extLst>
          </p:cNvPr>
          <p:cNvSpPr>
            <a:spLocks noGrp="1"/>
          </p:cNvSpPr>
          <p:nvPr>
            <p:ph type="sldNum" sz="quarter" idx="4"/>
          </p:nvPr>
        </p:nvSpPr>
        <p:spPr/>
        <p:txBody>
          <a:bodyPr/>
          <a:lstStyle/>
          <a:p>
            <a:r>
              <a:rPr lang="en-US"/>
              <a:t>Slide no. </a:t>
            </a:r>
            <a:fld id="{7240F3D1-AE27-48C7-9FC9-EF8542F23A88}" type="slidenum">
              <a:rPr lang="en-US" smtClean="0"/>
              <a:pPr/>
              <a:t>19</a:t>
            </a:fld>
            <a:endParaRPr lang="en-US" dirty="0"/>
          </a:p>
        </p:txBody>
      </p:sp>
      <p:pic>
        <p:nvPicPr>
          <p:cNvPr id="5" name="Picture 4">
            <a:extLst>
              <a:ext uri="{FF2B5EF4-FFF2-40B4-BE49-F238E27FC236}">
                <a16:creationId xmlns:a16="http://schemas.microsoft.com/office/drawing/2014/main" id="{3E1F8498-8314-455F-B039-3933871FDC46}"/>
              </a:ext>
            </a:extLst>
          </p:cNvPr>
          <p:cNvPicPr>
            <a:picLocks noChangeAspect="1"/>
          </p:cNvPicPr>
          <p:nvPr/>
        </p:nvPicPr>
        <p:blipFill>
          <a:blip r:embed="rId2"/>
          <a:stretch>
            <a:fillRect/>
          </a:stretch>
        </p:blipFill>
        <p:spPr>
          <a:xfrm>
            <a:off x="197600" y="1004888"/>
            <a:ext cx="4500993" cy="2752466"/>
          </a:xfrm>
          <a:prstGeom prst="rect">
            <a:avLst/>
          </a:prstGeom>
        </p:spPr>
      </p:pic>
      <p:graphicFrame>
        <p:nvGraphicFramePr>
          <p:cNvPr id="6" name="Table 5">
            <a:extLst>
              <a:ext uri="{FF2B5EF4-FFF2-40B4-BE49-F238E27FC236}">
                <a16:creationId xmlns:a16="http://schemas.microsoft.com/office/drawing/2014/main" id="{65DD9EEE-101B-435F-9E47-A926711D5FBF}"/>
              </a:ext>
            </a:extLst>
          </p:cNvPr>
          <p:cNvGraphicFramePr>
            <a:graphicFrameLocks noGrp="1"/>
          </p:cNvGraphicFramePr>
          <p:nvPr>
            <p:extLst>
              <p:ext uri="{D42A27DB-BD31-4B8C-83A1-F6EECF244321}">
                <p14:modId xmlns:p14="http://schemas.microsoft.com/office/powerpoint/2010/main" val="3629822019"/>
              </p:ext>
            </p:extLst>
          </p:nvPr>
        </p:nvGraphicFramePr>
        <p:xfrm>
          <a:off x="4779703" y="994409"/>
          <a:ext cx="4281170" cy="1485900"/>
        </p:xfrm>
        <a:graphic>
          <a:graphicData uri="http://schemas.openxmlformats.org/drawingml/2006/table">
            <a:tbl>
              <a:tblPr firstRow="1" bandRow="1">
                <a:tableStyleId>{912C8C85-51F0-491E-9774-3900AFEF0FD7}</a:tableStyleId>
              </a:tblPr>
              <a:tblGrid>
                <a:gridCol w="1188928">
                  <a:extLst>
                    <a:ext uri="{9D8B030D-6E8A-4147-A177-3AD203B41FA5}">
                      <a16:colId xmlns:a16="http://schemas.microsoft.com/office/drawing/2014/main" val="3578827801"/>
                    </a:ext>
                  </a:extLst>
                </a:gridCol>
                <a:gridCol w="3092242">
                  <a:extLst>
                    <a:ext uri="{9D8B030D-6E8A-4147-A177-3AD203B41FA5}">
                      <a16:colId xmlns:a16="http://schemas.microsoft.com/office/drawing/2014/main" val="4240437658"/>
                    </a:ext>
                  </a:extLst>
                </a:gridCol>
              </a:tblGrid>
              <a:tr h="297180">
                <a:tc>
                  <a:txBody>
                    <a:bodyPr/>
                    <a:lstStyle/>
                    <a:p>
                      <a:r>
                        <a:rPr lang="en-US" dirty="0"/>
                        <a:t>Aspect</a:t>
                      </a:r>
                    </a:p>
                  </a:txBody>
                  <a:tcPr/>
                </a:tc>
                <a:tc>
                  <a:txBody>
                    <a:bodyPr/>
                    <a:lstStyle/>
                    <a:p>
                      <a:r>
                        <a:rPr lang="en-US" dirty="0"/>
                        <a:t>comments</a:t>
                      </a:r>
                    </a:p>
                  </a:txBody>
                  <a:tcPr/>
                </a:tc>
                <a:extLst>
                  <a:ext uri="{0D108BD9-81ED-4DB2-BD59-A6C34878D82A}">
                    <a16:rowId xmlns:a16="http://schemas.microsoft.com/office/drawing/2014/main" val="3905786652"/>
                  </a:ext>
                </a:extLst>
              </a:tr>
              <a:tr h="297180">
                <a:tc>
                  <a:txBody>
                    <a:bodyPr/>
                    <a:lstStyle/>
                    <a:p>
                      <a:r>
                        <a:rPr lang="en-US" dirty="0">
                          <a:solidFill>
                            <a:srgbClr val="0070C0"/>
                          </a:solidFill>
                        </a:rPr>
                        <a:t>Seasonality</a:t>
                      </a:r>
                    </a:p>
                  </a:txBody>
                  <a:tcPr/>
                </a:tc>
                <a:tc>
                  <a:txBody>
                    <a:bodyPr/>
                    <a:lstStyle/>
                    <a:p>
                      <a:r>
                        <a:rPr lang="en-US" dirty="0"/>
                        <a:t>No</a:t>
                      </a:r>
                    </a:p>
                  </a:txBody>
                  <a:tcPr/>
                </a:tc>
                <a:extLst>
                  <a:ext uri="{0D108BD9-81ED-4DB2-BD59-A6C34878D82A}">
                    <a16:rowId xmlns:a16="http://schemas.microsoft.com/office/drawing/2014/main" val="3328322789"/>
                  </a:ext>
                </a:extLst>
              </a:tr>
              <a:tr h="297180">
                <a:tc>
                  <a:txBody>
                    <a:bodyPr/>
                    <a:lstStyle/>
                    <a:p>
                      <a:r>
                        <a:rPr lang="en-US" dirty="0">
                          <a:solidFill>
                            <a:srgbClr val="0070C0"/>
                          </a:solidFill>
                        </a:rPr>
                        <a:t>Trend</a:t>
                      </a:r>
                    </a:p>
                  </a:txBody>
                  <a:tcPr/>
                </a:tc>
                <a:tc>
                  <a:txBody>
                    <a:bodyPr/>
                    <a:lstStyle/>
                    <a:p>
                      <a:r>
                        <a:rPr lang="en-US" dirty="0"/>
                        <a:t>Slight Downward negative trend</a:t>
                      </a:r>
                    </a:p>
                  </a:txBody>
                  <a:tcPr/>
                </a:tc>
                <a:extLst>
                  <a:ext uri="{0D108BD9-81ED-4DB2-BD59-A6C34878D82A}">
                    <a16:rowId xmlns:a16="http://schemas.microsoft.com/office/drawing/2014/main" val="1213879006"/>
                  </a:ext>
                </a:extLst>
              </a:tr>
              <a:tr h="297180">
                <a:tc>
                  <a:txBody>
                    <a:bodyPr/>
                    <a:lstStyle/>
                    <a:p>
                      <a:r>
                        <a:rPr lang="en-US" dirty="0">
                          <a:solidFill>
                            <a:srgbClr val="0070C0"/>
                          </a:solidFill>
                        </a:rPr>
                        <a:t>Cyclic</a:t>
                      </a:r>
                    </a:p>
                  </a:txBody>
                  <a:tcPr/>
                </a:tc>
                <a:tc>
                  <a:txBody>
                    <a:bodyPr/>
                    <a:lstStyle/>
                    <a:p>
                      <a:r>
                        <a:rPr lang="en-US" dirty="0"/>
                        <a:t>Yes (peaks at irregular points)</a:t>
                      </a:r>
                    </a:p>
                  </a:txBody>
                  <a:tcPr/>
                </a:tc>
                <a:extLst>
                  <a:ext uri="{0D108BD9-81ED-4DB2-BD59-A6C34878D82A}">
                    <a16:rowId xmlns:a16="http://schemas.microsoft.com/office/drawing/2014/main" val="106701075"/>
                  </a:ext>
                </a:extLst>
              </a:tr>
              <a:tr h="297180">
                <a:tc>
                  <a:txBody>
                    <a:bodyPr/>
                    <a:lstStyle/>
                    <a:p>
                      <a:r>
                        <a:rPr lang="en-US" dirty="0">
                          <a:solidFill>
                            <a:srgbClr val="0070C0"/>
                          </a:solidFill>
                        </a:rPr>
                        <a:t>Random</a:t>
                      </a:r>
                    </a:p>
                  </a:txBody>
                  <a:tcPr/>
                </a:tc>
                <a:tc>
                  <a:txBody>
                    <a:bodyPr/>
                    <a:lstStyle/>
                    <a:p>
                      <a:r>
                        <a:rPr lang="en-US" dirty="0"/>
                        <a:t>No</a:t>
                      </a:r>
                    </a:p>
                  </a:txBody>
                  <a:tcPr/>
                </a:tc>
                <a:extLst>
                  <a:ext uri="{0D108BD9-81ED-4DB2-BD59-A6C34878D82A}">
                    <a16:rowId xmlns:a16="http://schemas.microsoft.com/office/drawing/2014/main" val="1547582225"/>
                  </a:ext>
                </a:extLst>
              </a:tr>
            </a:tbl>
          </a:graphicData>
        </a:graphic>
      </p:graphicFrame>
    </p:spTree>
    <p:extLst>
      <p:ext uri="{BB962C8B-B14F-4D97-AF65-F5344CB8AC3E}">
        <p14:creationId xmlns:p14="http://schemas.microsoft.com/office/powerpoint/2010/main" val="3178255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BE51B-3566-447B-96E7-F93AD17A10D3}"/>
              </a:ext>
            </a:extLst>
          </p:cNvPr>
          <p:cNvSpPr>
            <a:spLocks noGrp="1"/>
          </p:cNvSpPr>
          <p:nvPr>
            <p:ph type="title"/>
          </p:nvPr>
        </p:nvSpPr>
        <p:spPr/>
        <p:txBody>
          <a:bodyPr>
            <a:normAutofit/>
          </a:bodyPr>
          <a:lstStyle/>
          <a:p>
            <a:r>
              <a:rPr lang="en-US" dirty="0"/>
              <a:t>Time Series Analysis</a:t>
            </a:r>
          </a:p>
        </p:txBody>
      </p:sp>
      <p:sp>
        <p:nvSpPr>
          <p:cNvPr id="3" name="Date Placeholder 2">
            <a:extLst>
              <a:ext uri="{FF2B5EF4-FFF2-40B4-BE49-F238E27FC236}">
                <a16:creationId xmlns:a16="http://schemas.microsoft.com/office/drawing/2014/main" id="{D9BCBF1C-873E-473E-979E-849E99124D36}"/>
              </a:ext>
            </a:extLst>
          </p:cNvPr>
          <p:cNvSpPr>
            <a:spLocks noGrp="1"/>
          </p:cNvSpPr>
          <p:nvPr>
            <p:ph type="dt" sz="half" idx="10"/>
          </p:nvPr>
        </p:nvSpPr>
        <p:spPr/>
        <p:txBody>
          <a:bodyPr/>
          <a:lstStyle/>
          <a:p>
            <a:fld id="{B604B242-A112-40FA-B30F-F44D6727C9BE}" type="datetime1">
              <a:rPr lang="en-US" smtClean="0"/>
              <a:t>4/17/19</a:t>
            </a:fld>
            <a:endParaRPr lang="en-US"/>
          </a:p>
        </p:txBody>
      </p:sp>
      <p:sp>
        <p:nvSpPr>
          <p:cNvPr id="4" name="Slide Number Placeholder 3">
            <a:extLst>
              <a:ext uri="{FF2B5EF4-FFF2-40B4-BE49-F238E27FC236}">
                <a16:creationId xmlns:a16="http://schemas.microsoft.com/office/drawing/2014/main" id="{832146DD-D5F2-4F88-B6BE-928A56167FE7}"/>
              </a:ext>
            </a:extLst>
          </p:cNvPr>
          <p:cNvSpPr>
            <a:spLocks noGrp="1"/>
          </p:cNvSpPr>
          <p:nvPr>
            <p:ph type="sldNum" sz="quarter" idx="4"/>
          </p:nvPr>
        </p:nvSpPr>
        <p:spPr/>
        <p:txBody>
          <a:bodyPr/>
          <a:lstStyle/>
          <a:p>
            <a:r>
              <a:rPr lang="en-US"/>
              <a:t>Slide no. </a:t>
            </a:r>
            <a:fld id="{7240F3D1-AE27-48C7-9FC9-EF8542F23A88}" type="slidenum">
              <a:rPr lang="en-US" smtClean="0"/>
              <a:pPr/>
              <a:t>2</a:t>
            </a:fld>
            <a:endParaRPr lang="en-US" dirty="0"/>
          </a:p>
        </p:txBody>
      </p:sp>
      <p:pic>
        <p:nvPicPr>
          <p:cNvPr id="5" name="Picture 4">
            <a:extLst>
              <a:ext uri="{FF2B5EF4-FFF2-40B4-BE49-F238E27FC236}">
                <a16:creationId xmlns:a16="http://schemas.microsoft.com/office/drawing/2014/main" id="{EE90E7C4-3FC5-4D3E-BF2E-1031A9228AEF}"/>
              </a:ext>
            </a:extLst>
          </p:cNvPr>
          <p:cNvPicPr>
            <a:picLocks noChangeAspect="1"/>
          </p:cNvPicPr>
          <p:nvPr/>
        </p:nvPicPr>
        <p:blipFill>
          <a:blip r:embed="rId3"/>
          <a:stretch>
            <a:fillRect/>
          </a:stretch>
        </p:blipFill>
        <p:spPr>
          <a:xfrm>
            <a:off x="6880349" y="976190"/>
            <a:ext cx="1767275" cy="1195510"/>
          </a:xfrm>
          <a:prstGeom prst="rect">
            <a:avLst/>
          </a:prstGeom>
        </p:spPr>
      </p:pic>
      <p:sp>
        <p:nvSpPr>
          <p:cNvPr id="6" name="Rectangle 5">
            <a:extLst>
              <a:ext uri="{FF2B5EF4-FFF2-40B4-BE49-F238E27FC236}">
                <a16:creationId xmlns:a16="http://schemas.microsoft.com/office/drawing/2014/main" id="{8C74CD84-680D-4E94-899E-C42045F5A591}"/>
              </a:ext>
            </a:extLst>
          </p:cNvPr>
          <p:cNvSpPr/>
          <p:nvPr/>
        </p:nvSpPr>
        <p:spPr>
          <a:xfrm>
            <a:off x="100134" y="899990"/>
            <a:ext cx="6986466" cy="4031873"/>
          </a:xfrm>
          <a:prstGeom prst="rect">
            <a:avLst/>
          </a:prstGeom>
        </p:spPr>
        <p:txBody>
          <a:bodyPr wrap="square">
            <a:spAutoFit/>
          </a:bodyPr>
          <a:lstStyle/>
          <a:p>
            <a:pPr marL="285750" indent="-285750">
              <a:buFont typeface="Arial" panose="020B0604020202020204" pitchFamily="34" charset="0"/>
              <a:buChar char="•"/>
            </a:pPr>
            <a:r>
              <a:rPr lang="en-US" sz="1600" dirty="0"/>
              <a:t>A </a:t>
            </a:r>
            <a:r>
              <a:rPr lang="en-US" sz="1600" dirty="0">
                <a:solidFill>
                  <a:srgbClr val="0070C0"/>
                </a:solidFill>
              </a:rPr>
              <a:t>time series </a:t>
            </a:r>
            <a:r>
              <a:rPr lang="en-US" sz="1600" dirty="0"/>
              <a:t>is a sequence of numerical data points in successive order.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E.g. In </a:t>
            </a:r>
            <a:r>
              <a:rPr lang="en-US" sz="1600" dirty="0">
                <a:highlight>
                  <a:srgbClr val="FFFF00"/>
                </a:highlight>
              </a:rPr>
              <a:t>investing</a:t>
            </a:r>
            <a:r>
              <a:rPr lang="en-US" sz="1600" dirty="0"/>
              <a:t>, a time series tracks the movement of the chosen data points, such as a security’s price, over a specified period of time with data points recorded at regular intervals.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There is no minimum or maximum amount of time that must be included, allowing the data to be gathered in a way that provides the information being sought by the investor or analyst examining the activity.</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According to classical time-series analysis an observed time series is the </a:t>
            </a:r>
            <a:r>
              <a:rPr lang="en-US" sz="1600" dirty="0">
                <a:highlight>
                  <a:srgbClr val="FFFF00"/>
                </a:highlight>
              </a:rPr>
              <a:t>combination </a:t>
            </a:r>
            <a:r>
              <a:rPr lang="en-US" sz="1600" dirty="0"/>
              <a:t>of some </a:t>
            </a:r>
            <a:r>
              <a:rPr lang="en-US" sz="1600" dirty="0">
                <a:solidFill>
                  <a:srgbClr val="0070C0"/>
                </a:solidFill>
              </a:rPr>
              <a:t>pattern</a:t>
            </a:r>
            <a:r>
              <a:rPr lang="en-US" sz="1600" dirty="0"/>
              <a:t> and </a:t>
            </a:r>
            <a:r>
              <a:rPr lang="en-US" sz="1600" dirty="0">
                <a:solidFill>
                  <a:srgbClr val="0070C0"/>
                </a:solidFill>
              </a:rPr>
              <a:t>random</a:t>
            </a:r>
            <a:r>
              <a:rPr lang="en-US" sz="1600" dirty="0"/>
              <a:t> variations.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 aim is to separate them from each other in order to</a:t>
            </a:r>
          </a:p>
          <a:p>
            <a:pPr marL="742950" lvl="1" indent="-285750">
              <a:buFont typeface="Arial" panose="020B0604020202020204" pitchFamily="34" charset="0"/>
              <a:buChar char="•"/>
            </a:pPr>
            <a:r>
              <a:rPr lang="en-US" sz="1600" dirty="0"/>
              <a:t>describe to historical pattern in the data,</a:t>
            </a:r>
          </a:p>
          <a:p>
            <a:pPr marL="742950" lvl="1" indent="-285750">
              <a:buFont typeface="Arial" panose="020B0604020202020204" pitchFamily="34" charset="0"/>
              <a:buChar char="•"/>
            </a:pPr>
            <a:r>
              <a:rPr lang="en-US" sz="1600" dirty="0"/>
              <a:t>prepare forecasts by projecting the revealed historical pattern future.</a:t>
            </a:r>
          </a:p>
        </p:txBody>
      </p:sp>
    </p:spTree>
    <p:extLst>
      <p:ext uri="{BB962C8B-B14F-4D97-AF65-F5344CB8AC3E}">
        <p14:creationId xmlns:p14="http://schemas.microsoft.com/office/powerpoint/2010/main" val="31345019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ADAEA-F3EC-4965-99B7-7B85E9702CFE}"/>
              </a:ext>
            </a:extLst>
          </p:cNvPr>
          <p:cNvSpPr>
            <a:spLocks noGrp="1"/>
          </p:cNvSpPr>
          <p:nvPr>
            <p:ph type="title"/>
          </p:nvPr>
        </p:nvSpPr>
        <p:spPr/>
        <p:txBody>
          <a:bodyPr/>
          <a:lstStyle/>
          <a:p>
            <a:r>
              <a:rPr lang="en-US" dirty="0"/>
              <a:t>example</a:t>
            </a:r>
          </a:p>
        </p:txBody>
      </p:sp>
      <p:sp>
        <p:nvSpPr>
          <p:cNvPr id="3" name="Date Placeholder 2">
            <a:extLst>
              <a:ext uri="{FF2B5EF4-FFF2-40B4-BE49-F238E27FC236}">
                <a16:creationId xmlns:a16="http://schemas.microsoft.com/office/drawing/2014/main" id="{F7410B18-2C05-41A8-8BB6-15F2E2D84211}"/>
              </a:ext>
            </a:extLst>
          </p:cNvPr>
          <p:cNvSpPr>
            <a:spLocks noGrp="1"/>
          </p:cNvSpPr>
          <p:nvPr>
            <p:ph type="dt" sz="half" idx="10"/>
          </p:nvPr>
        </p:nvSpPr>
        <p:spPr/>
        <p:txBody>
          <a:bodyPr/>
          <a:lstStyle/>
          <a:p>
            <a:fld id="{B604B242-A112-40FA-B30F-F44D6727C9BE}" type="datetime1">
              <a:rPr lang="en-US" smtClean="0"/>
              <a:t>4/17/19</a:t>
            </a:fld>
            <a:endParaRPr lang="en-US"/>
          </a:p>
        </p:txBody>
      </p:sp>
      <p:sp>
        <p:nvSpPr>
          <p:cNvPr id="4" name="Slide Number Placeholder 3">
            <a:extLst>
              <a:ext uri="{FF2B5EF4-FFF2-40B4-BE49-F238E27FC236}">
                <a16:creationId xmlns:a16="http://schemas.microsoft.com/office/drawing/2014/main" id="{AD26548D-B37F-432A-96BD-CFE256734FFF}"/>
              </a:ext>
            </a:extLst>
          </p:cNvPr>
          <p:cNvSpPr>
            <a:spLocks noGrp="1"/>
          </p:cNvSpPr>
          <p:nvPr>
            <p:ph type="sldNum" sz="quarter" idx="4"/>
          </p:nvPr>
        </p:nvSpPr>
        <p:spPr/>
        <p:txBody>
          <a:bodyPr/>
          <a:lstStyle/>
          <a:p>
            <a:r>
              <a:rPr lang="en-US"/>
              <a:t>Slide no. </a:t>
            </a:r>
            <a:fld id="{7240F3D1-AE27-48C7-9FC9-EF8542F23A88}" type="slidenum">
              <a:rPr lang="en-US" smtClean="0"/>
              <a:pPr/>
              <a:t>20</a:t>
            </a:fld>
            <a:endParaRPr lang="en-US" dirty="0"/>
          </a:p>
        </p:txBody>
      </p:sp>
      <p:graphicFrame>
        <p:nvGraphicFramePr>
          <p:cNvPr id="6" name="Table 5">
            <a:extLst>
              <a:ext uri="{FF2B5EF4-FFF2-40B4-BE49-F238E27FC236}">
                <a16:creationId xmlns:a16="http://schemas.microsoft.com/office/drawing/2014/main" id="{65DD9EEE-101B-435F-9E47-A926711D5FBF}"/>
              </a:ext>
            </a:extLst>
          </p:cNvPr>
          <p:cNvGraphicFramePr>
            <a:graphicFrameLocks noGrp="1"/>
          </p:cNvGraphicFramePr>
          <p:nvPr>
            <p:extLst>
              <p:ext uri="{D42A27DB-BD31-4B8C-83A1-F6EECF244321}">
                <p14:modId xmlns:p14="http://schemas.microsoft.com/office/powerpoint/2010/main" val="606813641"/>
              </p:ext>
            </p:extLst>
          </p:nvPr>
        </p:nvGraphicFramePr>
        <p:xfrm>
          <a:off x="4779703" y="994409"/>
          <a:ext cx="4281170" cy="1485900"/>
        </p:xfrm>
        <a:graphic>
          <a:graphicData uri="http://schemas.openxmlformats.org/drawingml/2006/table">
            <a:tbl>
              <a:tblPr firstRow="1" bandRow="1">
                <a:tableStyleId>{912C8C85-51F0-491E-9774-3900AFEF0FD7}</a:tableStyleId>
              </a:tblPr>
              <a:tblGrid>
                <a:gridCol w="1188928">
                  <a:extLst>
                    <a:ext uri="{9D8B030D-6E8A-4147-A177-3AD203B41FA5}">
                      <a16:colId xmlns:a16="http://schemas.microsoft.com/office/drawing/2014/main" val="3578827801"/>
                    </a:ext>
                  </a:extLst>
                </a:gridCol>
                <a:gridCol w="3092242">
                  <a:extLst>
                    <a:ext uri="{9D8B030D-6E8A-4147-A177-3AD203B41FA5}">
                      <a16:colId xmlns:a16="http://schemas.microsoft.com/office/drawing/2014/main" val="4240437658"/>
                    </a:ext>
                  </a:extLst>
                </a:gridCol>
              </a:tblGrid>
              <a:tr h="297180">
                <a:tc>
                  <a:txBody>
                    <a:bodyPr/>
                    <a:lstStyle/>
                    <a:p>
                      <a:r>
                        <a:rPr lang="en-US" dirty="0"/>
                        <a:t>Aspect</a:t>
                      </a:r>
                    </a:p>
                  </a:txBody>
                  <a:tcPr/>
                </a:tc>
                <a:tc>
                  <a:txBody>
                    <a:bodyPr/>
                    <a:lstStyle/>
                    <a:p>
                      <a:r>
                        <a:rPr lang="en-US" dirty="0"/>
                        <a:t>comments</a:t>
                      </a:r>
                    </a:p>
                  </a:txBody>
                  <a:tcPr/>
                </a:tc>
                <a:extLst>
                  <a:ext uri="{0D108BD9-81ED-4DB2-BD59-A6C34878D82A}">
                    <a16:rowId xmlns:a16="http://schemas.microsoft.com/office/drawing/2014/main" val="3905786652"/>
                  </a:ext>
                </a:extLst>
              </a:tr>
              <a:tr h="297180">
                <a:tc>
                  <a:txBody>
                    <a:bodyPr/>
                    <a:lstStyle/>
                    <a:p>
                      <a:r>
                        <a:rPr lang="en-US" dirty="0">
                          <a:solidFill>
                            <a:srgbClr val="0070C0"/>
                          </a:solidFill>
                        </a:rPr>
                        <a:t>Seasonality</a:t>
                      </a:r>
                    </a:p>
                  </a:txBody>
                  <a:tcPr/>
                </a:tc>
                <a:tc>
                  <a:txBody>
                    <a:bodyPr/>
                    <a:lstStyle/>
                    <a:p>
                      <a:r>
                        <a:rPr lang="en-US" dirty="0"/>
                        <a:t>Yes</a:t>
                      </a:r>
                    </a:p>
                  </a:txBody>
                  <a:tcPr/>
                </a:tc>
                <a:extLst>
                  <a:ext uri="{0D108BD9-81ED-4DB2-BD59-A6C34878D82A}">
                    <a16:rowId xmlns:a16="http://schemas.microsoft.com/office/drawing/2014/main" val="3328322789"/>
                  </a:ext>
                </a:extLst>
              </a:tr>
              <a:tr h="297180">
                <a:tc>
                  <a:txBody>
                    <a:bodyPr/>
                    <a:lstStyle/>
                    <a:p>
                      <a:r>
                        <a:rPr lang="en-US" dirty="0">
                          <a:solidFill>
                            <a:srgbClr val="0070C0"/>
                          </a:solidFill>
                        </a:rPr>
                        <a:t>Trend</a:t>
                      </a:r>
                    </a:p>
                  </a:txBody>
                  <a:tcPr/>
                </a:tc>
                <a:tc>
                  <a:txBody>
                    <a:bodyPr/>
                    <a:lstStyle/>
                    <a:p>
                      <a:r>
                        <a:rPr lang="en-US" dirty="0"/>
                        <a:t>No trend</a:t>
                      </a:r>
                    </a:p>
                  </a:txBody>
                  <a:tcPr/>
                </a:tc>
                <a:extLst>
                  <a:ext uri="{0D108BD9-81ED-4DB2-BD59-A6C34878D82A}">
                    <a16:rowId xmlns:a16="http://schemas.microsoft.com/office/drawing/2014/main" val="1213879006"/>
                  </a:ext>
                </a:extLst>
              </a:tr>
              <a:tr h="297180">
                <a:tc>
                  <a:txBody>
                    <a:bodyPr/>
                    <a:lstStyle/>
                    <a:p>
                      <a:r>
                        <a:rPr lang="en-US" dirty="0">
                          <a:solidFill>
                            <a:srgbClr val="0070C0"/>
                          </a:solidFill>
                        </a:rPr>
                        <a:t>Cyclic</a:t>
                      </a:r>
                    </a:p>
                  </a:txBody>
                  <a:tcPr/>
                </a:tc>
                <a:tc>
                  <a:txBody>
                    <a:bodyPr/>
                    <a:lstStyle/>
                    <a:p>
                      <a:r>
                        <a:rPr lang="en-US" dirty="0"/>
                        <a:t>No</a:t>
                      </a:r>
                    </a:p>
                  </a:txBody>
                  <a:tcPr/>
                </a:tc>
                <a:extLst>
                  <a:ext uri="{0D108BD9-81ED-4DB2-BD59-A6C34878D82A}">
                    <a16:rowId xmlns:a16="http://schemas.microsoft.com/office/drawing/2014/main" val="106701075"/>
                  </a:ext>
                </a:extLst>
              </a:tr>
              <a:tr h="297180">
                <a:tc>
                  <a:txBody>
                    <a:bodyPr/>
                    <a:lstStyle/>
                    <a:p>
                      <a:r>
                        <a:rPr lang="en-US" dirty="0">
                          <a:solidFill>
                            <a:srgbClr val="0070C0"/>
                          </a:solidFill>
                        </a:rPr>
                        <a:t>Random</a:t>
                      </a:r>
                    </a:p>
                  </a:txBody>
                  <a:tcPr/>
                </a:tc>
                <a:tc>
                  <a:txBody>
                    <a:bodyPr/>
                    <a:lstStyle/>
                    <a:p>
                      <a:r>
                        <a:rPr lang="en-US" dirty="0"/>
                        <a:t>No</a:t>
                      </a:r>
                    </a:p>
                  </a:txBody>
                  <a:tcPr/>
                </a:tc>
                <a:extLst>
                  <a:ext uri="{0D108BD9-81ED-4DB2-BD59-A6C34878D82A}">
                    <a16:rowId xmlns:a16="http://schemas.microsoft.com/office/drawing/2014/main" val="1547582225"/>
                  </a:ext>
                </a:extLst>
              </a:tr>
            </a:tbl>
          </a:graphicData>
        </a:graphic>
      </p:graphicFrame>
      <p:pic>
        <p:nvPicPr>
          <p:cNvPr id="7" name="Picture 6">
            <a:extLst>
              <a:ext uri="{FF2B5EF4-FFF2-40B4-BE49-F238E27FC236}">
                <a16:creationId xmlns:a16="http://schemas.microsoft.com/office/drawing/2014/main" id="{293889CA-CF32-463C-8DF3-F9E82F1E7F04}"/>
              </a:ext>
            </a:extLst>
          </p:cNvPr>
          <p:cNvPicPr>
            <a:picLocks noChangeAspect="1"/>
          </p:cNvPicPr>
          <p:nvPr/>
        </p:nvPicPr>
        <p:blipFill>
          <a:blip r:embed="rId2"/>
          <a:stretch>
            <a:fillRect/>
          </a:stretch>
        </p:blipFill>
        <p:spPr>
          <a:xfrm>
            <a:off x="157163" y="994409"/>
            <a:ext cx="4544388" cy="1698915"/>
          </a:xfrm>
          <a:prstGeom prst="rect">
            <a:avLst/>
          </a:prstGeom>
        </p:spPr>
      </p:pic>
    </p:spTree>
    <p:extLst>
      <p:ext uri="{BB962C8B-B14F-4D97-AF65-F5344CB8AC3E}">
        <p14:creationId xmlns:p14="http://schemas.microsoft.com/office/powerpoint/2010/main" val="42666103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ADAEA-F3EC-4965-99B7-7B85E9702CFE}"/>
              </a:ext>
            </a:extLst>
          </p:cNvPr>
          <p:cNvSpPr>
            <a:spLocks noGrp="1"/>
          </p:cNvSpPr>
          <p:nvPr>
            <p:ph type="title"/>
          </p:nvPr>
        </p:nvSpPr>
        <p:spPr/>
        <p:txBody>
          <a:bodyPr/>
          <a:lstStyle/>
          <a:p>
            <a:r>
              <a:rPr lang="en-US" dirty="0"/>
              <a:t>example</a:t>
            </a:r>
          </a:p>
        </p:txBody>
      </p:sp>
      <p:sp>
        <p:nvSpPr>
          <p:cNvPr id="3" name="Date Placeholder 2">
            <a:extLst>
              <a:ext uri="{FF2B5EF4-FFF2-40B4-BE49-F238E27FC236}">
                <a16:creationId xmlns:a16="http://schemas.microsoft.com/office/drawing/2014/main" id="{F7410B18-2C05-41A8-8BB6-15F2E2D84211}"/>
              </a:ext>
            </a:extLst>
          </p:cNvPr>
          <p:cNvSpPr>
            <a:spLocks noGrp="1"/>
          </p:cNvSpPr>
          <p:nvPr>
            <p:ph type="dt" sz="half" idx="10"/>
          </p:nvPr>
        </p:nvSpPr>
        <p:spPr/>
        <p:txBody>
          <a:bodyPr/>
          <a:lstStyle/>
          <a:p>
            <a:fld id="{B604B242-A112-40FA-B30F-F44D6727C9BE}" type="datetime1">
              <a:rPr lang="en-US" smtClean="0"/>
              <a:t>4/17/19</a:t>
            </a:fld>
            <a:endParaRPr lang="en-US"/>
          </a:p>
        </p:txBody>
      </p:sp>
      <p:sp>
        <p:nvSpPr>
          <p:cNvPr id="4" name="Slide Number Placeholder 3">
            <a:extLst>
              <a:ext uri="{FF2B5EF4-FFF2-40B4-BE49-F238E27FC236}">
                <a16:creationId xmlns:a16="http://schemas.microsoft.com/office/drawing/2014/main" id="{AD26548D-B37F-432A-96BD-CFE256734FFF}"/>
              </a:ext>
            </a:extLst>
          </p:cNvPr>
          <p:cNvSpPr>
            <a:spLocks noGrp="1"/>
          </p:cNvSpPr>
          <p:nvPr>
            <p:ph type="sldNum" sz="quarter" idx="4"/>
          </p:nvPr>
        </p:nvSpPr>
        <p:spPr/>
        <p:txBody>
          <a:bodyPr/>
          <a:lstStyle/>
          <a:p>
            <a:r>
              <a:rPr lang="en-US"/>
              <a:t>Slide no. </a:t>
            </a:r>
            <a:fld id="{7240F3D1-AE27-48C7-9FC9-EF8542F23A88}" type="slidenum">
              <a:rPr lang="en-US" smtClean="0"/>
              <a:pPr/>
              <a:t>21</a:t>
            </a:fld>
            <a:endParaRPr lang="en-US" dirty="0"/>
          </a:p>
        </p:txBody>
      </p:sp>
      <p:graphicFrame>
        <p:nvGraphicFramePr>
          <p:cNvPr id="6" name="Table 5">
            <a:extLst>
              <a:ext uri="{FF2B5EF4-FFF2-40B4-BE49-F238E27FC236}">
                <a16:creationId xmlns:a16="http://schemas.microsoft.com/office/drawing/2014/main" id="{65DD9EEE-101B-435F-9E47-A926711D5FBF}"/>
              </a:ext>
            </a:extLst>
          </p:cNvPr>
          <p:cNvGraphicFramePr>
            <a:graphicFrameLocks noGrp="1"/>
          </p:cNvGraphicFramePr>
          <p:nvPr>
            <p:extLst>
              <p:ext uri="{D42A27DB-BD31-4B8C-83A1-F6EECF244321}">
                <p14:modId xmlns:p14="http://schemas.microsoft.com/office/powerpoint/2010/main" val="4185613911"/>
              </p:ext>
            </p:extLst>
          </p:nvPr>
        </p:nvGraphicFramePr>
        <p:xfrm>
          <a:off x="4779703" y="994409"/>
          <a:ext cx="4281170" cy="1485900"/>
        </p:xfrm>
        <a:graphic>
          <a:graphicData uri="http://schemas.openxmlformats.org/drawingml/2006/table">
            <a:tbl>
              <a:tblPr firstRow="1" bandRow="1">
                <a:tableStyleId>{912C8C85-51F0-491E-9774-3900AFEF0FD7}</a:tableStyleId>
              </a:tblPr>
              <a:tblGrid>
                <a:gridCol w="1188928">
                  <a:extLst>
                    <a:ext uri="{9D8B030D-6E8A-4147-A177-3AD203B41FA5}">
                      <a16:colId xmlns:a16="http://schemas.microsoft.com/office/drawing/2014/main" val="3578827801"/>
                    </a:ext>
                  </a:extLst>
                </a:gridCol>
                <a:gridCol w="3092242">
                  <a:extLst>
                    <a:ext uri="{9D8B030D-6E8A-4147-A177-3AD203B41FA5}">
                      <a16:colId xmlns:a16="http://schemas.microsoft.com/office/drawing/2014/main" val="4240437658"/>
                    </a:ext>
                  </a:extLst>
                </a:gridCol>
              </a:tblGrid>
              <a:tr h="297180">
                <a:tc>
                  <a:txBody>
                    <a:bodyPr/>
                    <a:lstStyle/>
                    <a:p>
                      <a:r>
                        <a:rPr lang="en-US" dirty="0"/>
                        <a:t>Aspect</a:t>
                      </a:r>
                    </a:p>
                  </a:txBody>
                  <a:tcPr/>
                </a:tc>
                <a:tc>
                  <a:txBody>
                    <a:bodyPr/>
                    <a:lstStyle/>
                    <a:p>
                      <a:r>
                        <a:rPr lang="en-US" dirty="0"/>
                        <a:t>comments</a:t>
                      </a:r>
                    </a:p>
                  </a:txBody>
                  <a:tcPr/>
                </a:tc>
                <a:extLst>
                  <a:ext uri="{0D108BD9-81ED-4DB2-BD59-A6C34878D82A}">
                    <a16:rowId xmlns:a16="http://schemas.microsoft.com/office/drawing/2014/main" val="3905786652"/>
                  </a:ext>
                </a:extLst>
              </a:tr>
              <a:tr h="297180">
                <a:tc>
                  <a:txBody>
                    <a:bodyPr/>
                    <a:lstStyle/>
                    <a:p>
                      <a:r>
                        <a:rPr lang="en-US" dirty="0">
                          <a:solidFill>
                            <a:srgbClr val="0070C0"/>
                          </a:solidFill>
                        </a:rPr>
                        <a:t>Seasonality</a:t>
                      </a:r>
                    </a:p>
                  </a:txBody>
                  <a:tcPr/>
                </a:tc>
                <a:tc>
                  <a:txBody>
                    <a:bodyPr/>
                    <a:lstStyle/>
                    <a:p>
                      <a:r>
                        <a:rPr lang="en-US" dirty="0"/>
                        <a:t>No</a:t>
                      </a:r>
                    </a:p>
                  </a:txBody>
                  <a:tcPr/>
                </a:tc>
                <a:extLst>
                  <a:ext uri="{0D108BD9-81ED-4DB2-BD59-A6C34878D82A}">
                    <a16:rowId xmlns:a16="http://schemas.microsoft.com/office/drawing/2014/main" val="3328322789"/>
                  </a:ext>
                </a:extLst>
              </a:tr>
              <a:tr h="297180">
                <a:tc>
                  <a:txBody>
                    <a:bodyPr/>
                    <a:lstStyle/>
                    <a:p>
                      <a:r>
                        <a:rPr lang="en-US" dirty="0">
                          <a:solidFill>
                            <a:srgbClr val="0070C0"/>
                          </a:solidFill>
                        </a:rPr>
                        <a:t>Trend</a:t>
                      </a:r>
                    </a:p>
                  </a:txBody>
                  <a:tcPr/>
                </a:tc>
                <a:tc>
                  <a:txBody>
                    <a:bodyPr/>
                    <a:lstStyle/>
                    <a:p>
                      <a:r>
                        <a:rPr lang="en-US" dirty="0"/>
                        <a:t>Upward secular trend</a:t>
                      </a:r>
                    </a:p>
                  </a:txBody>
                  <a:tcPr/>
                </a:tc>
                <a:extLst>
                  <a:ext uri="{0D108BD9-81ED-4DB2-BD59-A6C34878D82A}">
                    <a16:rowId xmlns:a16="http://schemas.microsoft.com/office/drawing/2014/main" val="1213879006"/>
                  </a:ext>
                </a:extLst>
              </a:tr>
              <a:tr h="297180">
                <a:tc>
                  <a:txBody>
                    <a:bodyPr/>
                    <a:lstStyle/>
                    <a:p>
                      <a:r>
                        <a:rPr lang="en-US" dirty="0">
                          <a:solidFill>
                            <a:srgbClr val="0070C0"/>
                          </a:solidFill>
                        </a:rPr>
                        <a:t>Cyclic</a:t>
                      </a:r>
                    </a:p>
                  </a:txBody>
                  <a:tcPr/>
                </a:tc>
                <a:tc>
                  <a:txBody>
                    <a:bodyPr/>
                    <a:lstStyle/>
                    <a:p>
                      <a:r>
                        <a:rPr lang="en-US" dirty="0"/>
                        <a:t>Yes (peaks at irregular points)</a:t>
                      </a:r>
                    </a:p>
                  </a:txBody>
                  <a:tcPr/>
                </a:tc>
                <a:extLst>
                  <a:ext uri="{0D108BD9-81ED-4DB2-BD59-A6C34878D82A}">
                    <a16:rowId xmlns:a16="http://schemas.microsoft.com/office/drawing/2014/main" val="106701075"/>
                  </a:ext>
                </a:extLst>
              </a:tr>
              <a:tr h="297180">
                <a:tc>
                  <a:txBody>
                    <a:bodyPr/>
                    <a:lstStyle/>
                    <a:p>
                      <a:r>
                        <a:rPr lang="en-US" dirty="0">
                          <a:solidFill>
                            <a:srgbClr val="0070C0"/>
                          </a:solidFill>
                        </a:rPr>
                        <a:t>Random</a:t>
                      </a:r>
                    </a:p>
                  </a:txBody>
                  <a:tcPr/>
                </a:tc>
                <a:tc>
                  <a:txBody>
                    <a:bodyPr/>
                    <a:lstStyle/>
                    <a:p>
                      <a:r>
                        <a:rPr lang="en-US" dirty="0"/>
                        <a:t>No</a:t>
                      </a:r>
                    </a:p>
                  </a:txBody>
                  <a:tcPr/>
                </a:tc>
                <a:extLst>
                  <a:ext uri="{0D108BD9-81ED-4DB2-BD59-A6C34878D82A}">
                    <a16:rowId xmlns:a16="http://schemas.microsoft.com/office/drawing/2014/main" val="1547582225"/>
                  </a:ext>
                </a:extLst>
              </a:tr>
            </a:tbl>
          </a:graphicData>
        </a:graphic>
      </p:graphicFrame>
      <p:pic>
        <p:nvPicPr>
          <p:cNvPr id="7" name="Picture 6">
            <a:extLst>
              <a:ext uri="{FF2B5EF4-FFF2-40B4-BE49-F238E27FC236}">
                <a16:creationId xmlns:a16="http://schemas.microsoft.com/office/drawing/2014/main" id="{F1633D66-676A-4E71-BD3C-F40BB92E7582}"/>
              </a:ext>
            </a:extLst>
          </p:cNvPr>
          <p:cNvPicPr>
            <a:picLocks noChangeAspect="1"/>
          </p:cNvPicPr>
          <p:nvPr/>
        </p:nvPicPr>
        <p:blipFill>
          <a:blip r:embed="rId2"/>
          <a:stretch>
            <a:fillRect/>
          </a:stretch>
        </p:blipFill>
        <p:spPr>
          <a:xfrm>
            <a:off x="198640" y="994410"/>
            <a:ext cx="4473113" cy="2822128"/>
          </a:xfrm>
          <a:prstGeom prst="rect">
            <a:avLst/>
          </a:prstGeom>
        </p:spPr>
      </p:pic>
    </p:spTree>
    <p:extLst>
      <p:ext uri="{BB962C8B-B14F-4D97-AF65-F5344CB8AC3E}">
        <p14:creationId xmlns:p14="http://schemas.microsoft.com/office/powerpoint/2010/main" val="5774497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ADAEA-F3EC-4965-99B7-7B85E9702CFE}"/>
              </a:ext>
            </a:extLst>
          </p:cNvPr>
          <p:cNvSpPr>
            <a:spLocks noGrp="1"/>
          </p:cNvSpPr>
          <p:nvPr>
            <p:ph type="title"/>
          </p:nvPr>
        </p:nvSpPr>
        <p:spPr/>
        <p:txBody>
          <a:bodyPr/>
          <a:lstStyle/>
          <a:p>
            <a:r>
              <a:rPr lang="en-US" dirty="0"/>
              <a:t>example</a:t>
            </a:r>
          </a:p>
        </p:txBody>
      </p:sp>
      <p:sp>
        <p:nvSpPr>
          <p:cNvPr id="3" name="Date Placeholder 2">
            <a:extLst>
              <a:ext uri="{FF2B5EF4-FFF2-40B4-BE49-F238E27FC236}">
                <a16:creationId xmlns:a16="http://schemas.microsoft.com/office/drawing/2014/main" id="{F7410B18-2C05-41A8-8BB6-15F2E2D84211}"/>
              </a:ext>
            </a:extLst>
          </p:cNvPr>
          <p:cNvSpPr>
            <a:spLocks noGrp="1"/>
          </p:cNvSpPr>
          <p:nvPr>
            <p:ph type="dt" sz="half" idx="10"/>
          </p:nvPr>
        </p:nvSpPr>
        <p:spPr/>
        <p:txBody>
          <a:bodyPr/>
          <a:lstStyle/>
          <a:p>
            <a:fld id="{B604B242-A112-40FA-B30F-F44D6727C9BE}" type="datetime1">
              <a:rPr lang="en-US" smtClean="0"/>
              <a:t>4/17/19</a:t>
            </a:fld>
            <a:endParaRPr lang="en-US"/>
          </a:p>
        </p:txBody>
      </p:sp>
      <p:sp>
        <p:nvSpPr>
          <p:cNvPr id="4" name="Slide Number Placeholder 3">
            <a:extLst>
              <a:ext uri="{FF2B5EF4-FFF2-40B4-BE49-F238E27FC236}">
                <a16:creationId xmlns:a16="http://schemas.microsoft.com/office/drawing/2014/main" id="{AD26548D-B37F-432A-96BD-CFE256734FFF}"/>
              </a:ext>
            </a:extLst>
          </p:cNvPr>
          <p:cNvSpPr>
            <a:spLocks noGrp="1"/>
          </p:cNvSpPr>
          <p:nvPr>
            <p:ph type="sldNum" sz="quarter" idx="4"/>
          </p:nvPr>
        </p:nvSpPr>
        <p:spPr/>
        <p:txBody>
          <a:bodyPr/>
          <a:lstStyle/>
          <a:p>
            <a:r>
              <a:rPr lang="en-US"/>
              <a:t>Slide no. </a:t>
            </a:r>
            <a:fld id="{7240F3D1-AE27-48C7-9FC9-EF8542F23A88}" type="slidenum">
              <a:rPr lang="en-US" smtClean="0"/>
              <a:pPr/>
              <a:t>22</a:t>
            </a:fld>
            <a:endParaRPr lang="en-US" dirty="0"/>
          </a:p>
        </p:txBody>
      </p:sp>
      <p:graphicFrame>
        <p:nvGraphicFramePr>
          <p:cNvPr id="6" name="Table 5">
            <a:extLst>
              <a:ext uri="{FF2B5EF4-FFF2-40B4-BE49-F238E27FC236}">
                <a16:creationId xmlns:a16="http://schemas.microsoft.com/office/drawing/2014/main" id="{65DD9EEE-101B-435F-9E47-A926711D5FBF}"/>
              </a:ext>
            </a:extLst>
          </p:cNvPr>
          <p:cNvGraphicFramePr>
            <a:graphicFrameLocks noGrp="1"/>
          </p:cNvGraphicFramePr>
          <p:nvPr>
            <p:extLst>
              <p:ext uri="{D42A27DB-BD31-4B8C-83A1-F6EECF244321}">
                <p14:modId xmlns:p14="http://schemas.microsoft.com/office/powerpoint/2010/main" val="601834233"/>
              </p:ext>
            </p:extLst>
          </p:nvPr>
        </p:nvGraphicFramePr>
        <p:xfrm>
          <a:off x="4779703" y="994409"/>
          <a:ext cx="4281170" cy="1485900"/>
        </p:xfrm>
        <a:graphic>
          <a:graphicData uri="http://schemas.openxmlformats.org/drawingml/2006/table">
            <a:tbl>
              <a:tblPr firstRow="1" bandRow="1">
                <a:tableStyleId>{912C8C85-51F0-491E-9774-3900AFEF0FD7}</a:tableStyleId>
              </a:tblPr>
              <a:tblGrid>
                <a:gridCol w="1188928">
                  <a:extLst>
                    <a:ext uri="{9D8B030D-6E8A-4147-A177-3AD203B41FA5}">
                      <a16:colId xmlns:a16="http://schemas.microsoft.com/office/drawing/2014/main" val="3578827801"/>
                    </a:ext>
                  </a:extLst>
                </a:gridCol>
                <a:gridCol w="3092242">
                  <a:extLst>
                    <a:ext uri="{9D8B030D-6E8A-4147-A177-3AD203B41FA5}">
                      <a16:colId xmlns:a16="http://schemas.microsoft.com/office/drawing/2014/main" val="4240437658"/>
                    </a:ext>
                  </a:extLst>
                </a:gridCol>
              </a:tblGrid>
              <a:tr h="297180">
                <a:tc>
                  <a:txBody>
                    <a:bodyPr/>
                    <a:lstStyle/>
                    <a:p>
                      <a:r>
                        <a:rPr lang="en-US" dirty="0"/>
                        <a:t>Aspect</a:t>
                      </a:r>
                    </a:p>
                  </a:txBody>
                  <a:tcPr/>
                </a:tc>
                <a:tc>
                  <a:txBody>
                    <a:bodyPr/>
                    <a:lstStyle/>
                    <a:p>
                      <a:r>
                        <a:rPr lang="en-US" dirty="0"/>
                        <a:t>comments</a:t>
                      </a:r>
                    </a:p>
                  </a:txBody>
                  <a:tcPr/>
                </a:tc>
                <a:extLst>
                  <a:ext uri="{0D108BD9-81ED-4DB2-BD59-A6C34878D82A}">
                    <a16:rowId xmlns:a16="http://schemas.microsoft.com/office/drawing/2014/main" val="3905786652"/>
                  </a:ext>
                </a:extLst>
              </a:tr>
              <a:tr h="297180">
                <a:tc>
                  <a:txBody>
                    <a:bodyPr/>
                    <a:lstStyle/>
                    <a:p>
                      <a:r>
                        <a:rPr lang="en-US" dirty="0">
                          <a:solidFill>
                            <a:srgbClr val="0070C0"/>
                          </a:solidFill>
                        </a:rPr>
                        <a:t>Seasonality</a:t>
                      </a:r>
                    </a:p>
                  </a:txBody>
                  <a:tcPr/>
                </a:tc>
                <a:tc>
                  <a:txBody>
                    <a:bodyPr/>
                    <a:lstStyle/>
                    <a:p>
                      <a:r>
                        <a:rPr lang="en-US" dirty="0"/>
                        <a:t>No</a:t>
                      </a:r>
                    </a:p>
                  </a:txBody>
                  <a:tcPr/>
                </a:tc>
                <a:extLst>
                  <a:ext uri="{0D108BD9-81ED-4DB2-BD59-A6C34878D82A}">
                    <a16:rowId xmlns:a16="http://schemas.microsoft.com/office/drawing/2014/main" val="3328322789"/>
                  </a:ext>
                </a:extLst>
              </a:tr>
              <a:tr h="297180">
                <a:tc>
                  <a:txBody>
                    <a:bodyPr/>
                    <a:lstStyle/>
                    <a:p>
                      <a:r>
                        <a:rPr lang="en-US" dirty="0">
                          <a:solidFill>
                            <a:srgbClr val="0070C0"/>
                          </a:solidFill>
                        </a:rPr>
                        <a:t>Trend</a:t>
                      </a:r>
                    </a:p>
                  </a:txBody>
                  <a:tcPr/>
                </a:tc>
                <a:tc>
                  <a:txBody>
                    <a:bodyPr/>
                    <a:lstStyle/>
                    <a:p>
                      <a:r>
                        <a:rPr lang="en-US" dirty="0"/>
                        <a:t>Downward secular trend</a:t>
                      </a:r>
                    </a:p>
                  </a:txBody>
                  <a:tcPr/>
                </a:tc>
                <a:extLst>
                  <a:ext uri="{0D108BD9-81ED-4DB2-BD59-A6C34878D82A}">
                    <a16:rowId xmlns:a16="http://schemas.microsoft.com/office/drawing/2014/main" val="1213879006"/>
                  </a:ext>
                </a:extLst>
              </a:tr>
              <a:tr h="297180">
                <a:tc>
                  <a:txBody>
                    <a:bodyPr/>
                    <a:lstStyle/>
                    <a:p>
                      <a:r>
                        <a:rPr lang="en-US" dirty="0">
                          <a:solidFill>
                            <a:srgbClr val="0070C0"/>
                          </a:solidFill>
                        </a:rPr>
                        <a:t>Cyclic</a:t>
                      </a:r>
                    </a:p>
                  </a:txBody>
                  <a:tcPr/>
                </a:tc>
                <a:tc>
                  <a:txBody>
                    <a:bodyPr/>
                    <a:lstStyle/>
                    <a:p>
                      <a:r>
                        <a:rPr lang="en-US" dirty="0"/>
                        <a:t>No</a:t>
                      </a:r>
                    </a:p>
                  </a:txBody>
                  <a:tcPr/>
                </a:tc>
                <a:extLst>
                  <a:ext uri="{0D108BD9-81ED-4DB2-BD59-A6C34878D82A}">
                    <a16:rowId xmlns:a16="http://schemas.microsoft.com/office/drawing/2014/main" val="106701075"/>
                  </a:ext>
                </a:extLst>
              </a:tr>
              <a:tr h="297180">
                <a:tc>
                  <a:txBody>
                    <a:bodyPr/>
                    <a:lstStyle/>
                    <a:p>
                      <a:r>
                        <a:rPr lang="en-US" dirty="0">
                          <a:solidFill>
                            <a:srgbClr val="0070C0"/>
                          </a:solidFill>
                        </a:rPr>
                        <a:t>Random</a:t>
                      </a:r>
                    </a:p>
                  </a:txBody>
                  <a:tcPr/>
                </a:tc>
                <a:tc>
                  <a:txBody>
                    <a:bodyPr/>
                    <a:lstStyle/>
                    <a:p>
                      <a:r>
                        <a:rPr lang="en-US" dirty="0"/>
                        <a:t>Yes</a:t>
                      </a:r>
                    </a:p>
                  </a:txBody>
                  <a:tcPr/>
                </a:tc>
                <a:extLst>
                  <a:ext uri="{0D108BD9-81ED-4DB2-BD59-A6C34878D82A}">
                    <a16:rowId xmlns:a16="http://schemas.microsoft.com/office/drawing/2014/main" val="1547582225"/>
                  </a:ext>
                </a:extLst>
              </a:tr>
            </a:tbl>
          </a:graphicData>
        </a:graphic>
      </p:graphicFrame>
      <p:pic>
        <p:nvPicPr>
          <p:cNvPr id="5" name="Picture 4">
            <a:extLst>
              <a:ext uri="{FF2B5EF4-FFF2-40B4-BE49-F238E27FC236}">
                <a16:creationId xmlns:a16="http://schemas.microsoft.com/office/drawing/2014/main" id="{37948881-9250-494B-B848-D4603D4FC99B}"/>
              </a:ext>
            </a:extLst>
          </p:cNvPr>
          <p:cNvPicPr>
            <a:picLocks noChangeAspect="1"/>
          </p:cNvPicPr>
          <p:nvPr/>
        </p:nvPicPr>
        <p:blipFill>
          <a:blip r:embed="rId2"/>
          <a:stretch>
            <a:fillRect/>
          </a:stretch>
        </p:blipFill>
        <p:spPr>
          <a:xfrm>
            <a:off x="154045" y="994409"/>
            <a:ext cx="4508771" cy="1823073"/>
          </a:xfrm>
          <a:prstGeom prst="rect">
            <a:avLst/>
          </a:prstGeom>
        </p:spPr>
      </p:pic>
    </p:spTree>
    <p:extLst>
      <p:ext uri="{BB962C8B-B14F-4D97-AF65-F5344CB8AC3E}">
        <p14:creationId xmlns:p14="http://schemas.microsoft.com/office/powerpoint/2010/main" val="6295295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ADAEA-F3EC-4965-99B7-7B85E9702CFE}"/>
              </a:ext>
            </a:extLst>
          </p:cNvPr>
          <p:cNvSpPr>
            <a:spLocks noGrp="1"/>
          </p:cNvSpPr>
          <p:nvPr>
            <p:ph type="title"/>
          </p:nvPr>
        </p:nvSpPr>
        <p:spPr/>
        <p:txBody>
          <a:bodyPr/>
          <a:lstStyle/>
          <a:p>
            <a:r>
              <a:rPr lang="en-US" dirty="0"/>
              <a:t>example</a:t>
            </a:r>
          </a:p>
        </p:txBody>
      </p:sp>
      <p:sp>
        <p:nvSpPr>
          <p:cNvPr id="3" name="Date Placeholder 2">
            <a:extLst>
              <a:ext uri="{FF2B5EF4-FFF2-40B4-BE49-F238E27FC236}">
                <a16:creationId xmlns:a16="http://schemas.microsoft.com/office/drawing/2014/main" id="{F7410B18-2C05-41A8-8BB6-15F2E2D84211}"/>
              </a:ext>
            </a:extLst>
          </p:cNvPr>
          <p:cNvSpPr>
            <a:spLocks noGrp="1"/>
          </p:cNvSpPr>
          <p:nvPr>
            <p:ph type="dt" sz="half" idx="10"/>
          </p:nvPr>
        </p:nvSpPr>
        <p:spPr/>
        <p:txBody>
          <a:bodyPr/>
          <a:lstStyle/>
          <a:p>
            <a:fld id="{B604B242-A112-40FA-B30F-F44D6727C9BE}" type="datetime1">
              <a:rPr lang="en-US" smtClean="0"/>
              <a:t>4/17/19</a:t>
            </a:fld>
            <a:endParaRPr lang="en-US"/>
          </a:p>
        </p:txBody>
      </p:sp>
      <p:sp>
        <p:nvSpPr>
          <p:cNvPr id="4" name="Slide Number Placeholder 3">
            <a:extLst>
              <a:ext uri="{FF2B5EF4-FFF2-40B4-BE49-F238E27FC236}">
                <a16:creationId xmlns:a16="http://schemas.microsoft.com/office/drawing/2014/main" id="{AD26548D-B37F-432A-96BD-CFE256734FFF}"/>
              </a:ext>
            </a:extLst>
          </p:cNvPr>
          <p:cNvSpPr>
            <a:spLocks noGrp="1"/>
          </p:cNvSpPr>
          <p:nvPr>
            <p:ph type="sldNum" sz="quarter" idx="4"/>
          </p:nvPr>
        </p:nvSpPr>
        <p:spPr/>
        <p:txBody>
          <a:bodyPr/>
          <a:lstStyle/>
          <a:p>
            <a:r>
              <a:rPr lang="en-US"/>
              <a:t>Slide no. </a:t>
            </a:r>
            <a:fld id="{7240F3D1-AE27-48C7-9FC9-EF8542F23A88}" type="slidenum">
              <a:rPr lang="en-US" smtClean="0"/>
              <a:pPr/>
              <a:t>23</a:t>
            </a:fld>
            <a:endParaRPr lang="en-US" dirty="0"/>
          </a:p>
        </p:txBody>
      </p:sp>
      <p:graphicFrame>
        <p:nvGraphicFramePr>
          <p:cNvPr id="6" name="Table 5">
            <a:extLst>
              <a:ext uri="{FF2B5EF4-FFF2-40B4-BE49-F238E27FC236}">
                <a16:creationId xmlns:a16="http://schemas.microsoft.com/office/drawing/2014/main" id="{65DD9EEE-101B-435F-9E47-A926711D5FBF}"/>
              </a:ext>
            </a:extLst>
          </p:cNvPr>
          <p:cNvGraphicFramePr>
            <a:graphicFrameLocks noGrp="1"/>
          </p:cNvGraphicFramePr>
          <p:nvPr/>
        </p:nvGraphicFramePr>
        <p:xfrm>
          <a:off x="4779703" y="994409"/>
          <a:ext cx="4281170" cy="1485900"/>
        </p:xfrm>
        <a:graphic>
          <a:graphicData uri="http://schemas.openxmlformats.org/drawingml/2006/table">
            <a:tbl>
              <a:tblPr firstRow="1" bandRow="1">
                <a:tableStyleId>{912C8C85-51F0-491E-9774-3900AFEF0FD7}</a:tableStyleId>
              </a:tblPr>
              <a:tblGrid>
                <a:gridCol w="1188928">
                  <a:extLst>
                    <a:ext uri="{9D8B030D-6E8A-4147-A177-3AD203B41FA5}">
                      <a16:colId xmlns:a16="http://schemas.microsoft.com/office/drawing/2014/main" val="3578827801"/>
                    </a:ext>
                  </a:extLst>
                </a:gridCol>
                <a:gridCol w="3092242">
                  <a:extLst>
                    <a:ext uri="{9D8B030D-6E8A-4147-A177-3AD203B41FA5}">
                      <a16:colId xmlns:a16="http://schemas.microsoft.com/office/drawing/2014/main" val="4240437658"/>
                    </a:ext>
                  </a:extLst>
                </a:gridCol>
              </a:tblGrid>
              <a:tr h="297180">
                <a:tc>
                  <a:txBody>
                    <a:bodyPr/>
                    <a:lstStyle/>
                    <a:p>
                      <a:r>
                        <a:rPr lang="en-US" dirty="0"/>
                        <a:t>Aspect</a:t>
                      </a:r>
                    </a:p>
                  </a:txBody>
                  <a:tcPr/>
                </a:tc>
                <a:tc>
                  <a:txBody>
                    <a:bodyPr/>
                    <a:lstStyle/>
                    <a:p>
                      <a:r>
                        <a:rPr lang="en-US" dirty="0"/>
                        <a:t>comments</a:t>
                      </a:r>
                    </a:p>
                  </a:txBody>
                  <a:tcPr/>
                </a:tc>
                <a:extLst>
                  <a:ext uri="{0D108BD9-81ED-4DB2-BD59-A6C34878D82A}">
                    <a16:rowId xmlns:a16="http://schemas.microsoft.com/office/drawing/2014/main" val="3905786652"/>
                  </a:ext>
                </a:extLst>
              </a:tr>
              <a:tr h="297180">
                <a:tc>
                  <a:txBody>
                    <a:bodyPr/>
                    <a:lstStyle/>
                    <a:p>
                      <a:r>
                        <a:rPr lang="en-US" dirty="0">
                          <a:solidFill>
                            <a:srgbClr val="0070C0"/>
                          </a:solidFill>
                        </a:rPr>
                        <a:t>Seasonality</a:t>
                      </a:r>
                    </a:p>
                  </a:txBody>
                  <a:tcPr/>
                </a:tc>
                <a:tc>
                  <a:txBody>
                    <a:bodyPr/>
                    <a:lstStyle/>
                    <a:p>
                      <a:r>
                        <a:rPr lang="en-US" dirty="0"/>
                        <a:t>No</a:t>
                      </a:r>
                    </a:p>
                  </a:txBody>
                  <a:tcPr/>
                </a:tc>
                <a:extLst>
                  <a:ext uri="{0D108BD9-81ED-4DB2-BD59-A6C34878D82A}">
                    <a16:rowId xmlns:a16="http://schemas.microsoft.com/office/drawing/2014/main" val="3328322789"/>
                  </a:ext>
                </a:extLst>
              </a:tr>
              <a:tr h="297180">
                <a:tc>
                  <a:txBody>
                    <a:bodyPr/>
                    <a:lstStyle/>
                    <a:p>
                      <a:r>
                        <a:rPr lang="en-US" dirty="0">
                          <a:solidFill>
                            <a:srgbClr val="0070C0"/>
                          </a:solidFill>
                        </a:rPr>
                        <a:t>Trend</a:t>
                      </a:r>
                    </a:p>
                  </a:txBody>
                  <a:tcPr/>
                </a:tc>
                <a:tc>
                  <a:txBody>
                    <a:bodyPr/>
                    <a:lstStyle/>
                    <a:p>
                      <a:r>
                        <a:rPr lang="en-US" dirty="0"/>
                        <a:t>Downward secular trend</a:t>
                      </a:r>
                    </a:p>
                  </a:txBody>
                  <a:tcPr/>
                </a:tc>
                <a:extLst>
                  <a:ext uri="{0D108BD9-81ED-4DB2-BD59-A6C34878D82A}">
                    <a16:rowId xmlns:a16="http://schemas.microsoft.com/office/drawing/2014/main" val="1213879006"/>
                  </a:ext>
                </a:extLst>
              </a:tr>
              <a:tr h="297180">
                <a:tc>
                  <a:txBody>
                    <a:bodyPr/>
                    <a:lstStyle/>
                    <a:p>
                      <a:r>
                        <a:rPr lang="en-US" dirty="0">
                          <a:solidFill>
                            <a:srgbClr val="0070C0"/>
                          </a:solidFill>
                        </a:rPr>
                        <a:t>Cyclic</a:t>
                      </a:r>
                    </a:p>
                  </a:txBody>
                  <a:tcPr/>
                </a:tc>
                <a:tc>
                  <a:txBody>
                    <a:bodyPr/>
                    <a:lstStyle/>
                    <a:p>
                      <a:r>
                        <a:rPr lang="en-US" dirty="0"/>
                        <a:t>No</a:t>
                      </a:r>
                    </a:p>
                  </a:txBody>
                  <a:tcPr/>
                </a:tc>
                <a:extLst>
                  <a:ext uri="{0D108BD9-81ED-4DB2-BD59-A6C34878D82A}">
                    <a16:rowId xmlns:a16="http://schemas.microsoft.com/office/drawing/2014/main" val="106701075"/>
                  </a:ext>
                </a:extLst>
              </a:tr>
              <a:tr h="297180">
                <a:tc>
                  <a:txBody>
                    <a:bodyPr/>
                    <a:lstStyle/>
                    <a:p>
                      <a:r>
                        <a:rPr lang="en-US" dirty="0">
                          <a:solidFill>
                            <a:srgbClr val="0070C0"/>
                          </a:solidFill>
                        </a:rPr>
                        <a:t>Random</a:t>
                      </a:r>
                    </a:p>
                  </a:txBody>
                  <a:tcPr/>
                </a:tc>
                <a:tc>
                  <a:txBody>
                    <a:bodyPr/>
                    <a:lstStyle/>
                    <a:p>
                      <a:r>
                        <a:rPr lang="en-US" dirty="0"/>
                        <a:t>Yes</a:t>
                      </a:r>
                    </a:p>
                  </a:txBody>
                  <a:tcPr/>
                </a:tc>
                <a:extLst>
                  <a:ext uri="{0D108BD9-81ED-4DB2-BD59-A6C34878D82A}">
                    <a16:rowId xmlns:a16="http://schemas.microsoft.com/office/drawing/2014/main" val="1547582225"/>
                  </a:ext>
                </a:extLst>
              </a:tr>
            </a:tbl>
          </a:graphicData>
        </a:graphic>
      </p:graphicFrame>
      <p:pic>
        <p:nvPicPr>
          <p:cNvPr id="5" name="Picture 4">
            <a:extLst>
              <a:ext uri="{FF2B5EF4-FFF2-40B4-BE49-F238E27FC236}">
                <a16:creationId xmlns:a16="http://schemas.microsoft.com/office/drawing/2014/main" id="{37948881-9250-494B-B848-D4603D4FC99B}"/>
              </a:ext>
            </a:extLst>
          </p:cNvPr>
          <p:cNvPicPr>
            <a:picLocks noChangeAspect="1"/>
          </p:cNvPicPr>
          <p:nvPr/>
        </p:nvPicPr>
        <p:blipFill>
          <a:blip r:embed="rId2"/>
          <a:stretch>
            <a:fillRect/>
          </a:stretch>
        </p:blipFill>
        <p:spPr>
          <a:xfrm>
            <a:off x="154045" y="994409"/>
            <a:ext cx="4508771" cy="1823073"/>
          </a:xfrm>
          <a:prstGeom prst="rect">
            <a:avLst/>
          </a:prstGeom>
        </p:spPr>
      </p:pic>
    </p:spTree>
    <p:extLst>
      <p:ext uri="{BB962C8B-B14F-4D97-AF65-F5344CB8AC3E}">
        <p14:creationId xmlns:p14="http://schemas.microsoft.com/office/powerpoint/2010/main" val="6669828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ADAEA-F3EC-4965-99B7-7B85E9702CFE}"/>
              </a:ext>
            </a:extLst>
          </p:cNvPr>
          <p:cNvSpPr>
            <a:spLocks noGrp="1"/>
          </p:cNvSpPr>
          <p:nvPr>
            <p:ph type="title"/>
          </p:nvPr>
        </p:nvSpPr>
        <p:spPr/>
        <p:txBody>
          <a:bodyPr/>
          <a:lstStyle/>
          <a:p>
            <a:r>
              <a:rPr lang="en-US" dirty="0"/>
              <a:t>example</a:t>
            </a:r>
          </a:p>
        </p:txBody>
      </p:sp>
      <p:sp>
        <p:nvSpPr>
          <p:cNvPr id="3" name="Date Placeholder 2">
            <a:extLst>
              <a:ext uri="{FF2B5EF4-FFF2-40B4-BE49-F238E27FC236}">
                <a16:creationId xmlns:a16="http://schemas.microsoft.com/office/drawing/2014/main" id="{F7410B18-2C05-41A8-8BB6-15F2E2D84211}"/>
              </a:ext>
            </a:extLst>
          </p:cNvPr>
          <p:cNvSpPr>
            <a:spLocks noGrp="1"/>
          </p:cNvSpPr>
          <p:nvPr>
            <p:ph type="dt" sz="half" idx="10"/>
          </p:nvPr>
        </p:nvSpPr>
        <p:spPr/>
        <p:txBody>
          <a:bodyPr/>
          <a:lstStyle/>
          <a:p>
            <a:fld id="{B604B242-A112-40FA-B30F-F44D6727C9BE}" type="datetime1">
              <a:rPr lang="en-US" smtClean="0"/>
              <a:t>4/17/19</a:t>
            </a:fld>
            <a:endParaRPr lang="en-US"/>
          </a:p>
        </p:txBody>
      </p:sp>
      <p:sp>
        <p:nvSpPr>
          <p:cNvPr id="4" name="Slide Number Placeholder 3">
            <a:extLst>
              <a:ext uri="{FF2B5EF4-FFF2-40B4-BE49-F238E27FC236}">
                <a16:creationId xmlns:a16="http://schemas.microsoft.com/office/drawing/2014/main" id="{AD26548D-B37F-432A-96BD-CFE256734FFF}"/>
              </a:ext>
            </a:extLst>
          </p:cNvPr>
          <p:cNvSpPr>
            <a:spLocks noGrp="1"/>
          </p:cNvSpPr>
          <p:nvPr>
            <p:ph type="sldNum" sz="quarter" idx="4"/>
          </p:nvPr>
        </p:nvSpPr>
        <p:spPr/>
        <p:txBody>
          <a:bodyPr/>
          <a:lstStyle/>
          <a:p>
            <a:r>
              <a:rPr lang="en-US"/>
              <a:t>Slide no. </a:t>
            </a:r>
            <a:fld id="{7240F3D1-AE27-48C7-9FC9-EF8542F23A88}" type="slidenum">
              <a:rPr lang="en-US" smtClean="0"/>
              <a:pPr/>
              <a:t>24</a:t>
            </a:fld>
            <a:endParaRPr lang="en-US" dirty="0"/>
          </a:p>
        </p:txBody>
      </p:sp>
      <p:graphicFrame>
        <p:nvGraphicFramePr>
          <p:cNvPr id="6" name="Table 5">
            <a:extLst>
              <a:ext uri="{FF2B5EF4-FFF2-40B4-BE49-F238E27FC236}">
                <a16:creationId xmlns:a16="http://schemas.microsoft.com/office/drawing/2014/main" id="{65DD9EEE-101B-435F-9E47-A926711D5FBF}"/>
              </a:ext>
            </a:extLst>
          </p:cNvPr>
          <p:cNvGraphicFramePr>
            <a:graphicFrameLocks noGrp="1"/>
          </p:cNvGraphicFramePr>
          <p:nvPr>
            <p:extLst>
              <p:ext uri="{D42A27DB-BD31-4B8C-83A1-F6EECF244321}">
                <p14:modId xmlns:p14="http://schemas.microsoft.com/office/powerpoint/2010/main" val="3421877185"/>
              </p:ext>
            </p:extLst>
          </p:nvPr>
        </p:nvGraphicFramePr>
        <p:xfrm>
          <a:off x="4779703" y="994409"/>
          <a:ext cx="4281170" cy="1783080"/>
        </p:xfrm>
        <a:graphic>
          <a:graphicData uri="http://schemas.openxmlformats.org/drawingml/2006/table">
            <a:tbl>
              <a:tblPr firstRow="1" bandRow="1">
                <a:tableStyleId>{912C8C85-51F0-491E-9774-3900AFEF0FD7}</a:tableStyleId>
              </a:tblPr>
              <a:tblGrid>
                <a:gridCol w="1188928">
                  <a:extLst>
                    <a:ext uri="{9D8B030D-6E8A-4147-A177-3AD203B41FA5}">
                      <a16:colId xmlns:a16="http://schemas.microsoft.com/office/drawing/2014/main" val="3578827801"/>
                    </a:ext>
                  </a:extLst>
                </a:gridCol>
                <a:gridCol w="3092242">
                  <a:extLst>
                    <a:ext uri="{9D8B030D-6E8A-4147-A177-3AD203B41FA5}">
                      <a16:colId xmlns:a16="http://schemas.microsoft.com/office/drawing/2014/main" val="4240437658"/>
                    </a:ext>
                  </a:extLst>
                </a:gridCol>
              </a:tblGrid>
              <a:tr h="297180">
                <a:tc>
                  <a:txBody>
                    <a:bodyPr/>
                    <a:lstStyle/>
                    <a:p>
                      <a:r>
                        <a:rPr lang="en-US" dirty="0"/>
                        <a:t>Aspect</a:t>
                      </a:r>
                    </a:p>
                  </a:txBody>
                  <a:tcPr/>
                </a:tc>
                <a:tc>
                  <a:txBody>
                    <a:bodyPr/>
                    <a:lstStyle/>
                    <a:p>
                      <a:r>
                        <a:rPr lang="en-US" dirty="0"/>
                        <a:t>comments</a:t>
                      </a:r>
                    </a:p>
                  </a:txBody>
                  <a:tcPr/>
                </a:tc>
                <a:extLst>
                  <a:ext uri="{0D108BD9-81ED-4DB2-BD59-A6C34878D82A}">
                    <a16:rowId xmlns:a16="http://schemas.microsoft.com/office/drawing/2014/main" val="3905786652"/>
                  </a:ext>
                </a:extLst>
              </a:tr>
              <a:tr h="297180">
                <a:tc>
                  <a:txBody>
                    <a:bodyPr/>
                    <a:lstStyle/>
                    <a:p>
                      <a:r>
                        <a:rPr lang="en-US" dirty="0">
                          <a:solidFill>
                            <a:srgbClr val="0070C0"/>
                          </a:solidFill>
                        </a:rPr>
                        <a:t>Seasonality</a:t>
                      </a:r>
                    </a:p>
                  </a:txBody>
                  <a:tcPr/>
                </a:tc>
                <a:tc>
                  <a:txBody>
                    <a:bodyPr/>
                    <a:lstStyle/>
                    <a:p>
                      <a:r>
                        <a:rPr lang="en-US" dirty="0"/>
                        <a:t>No</a:t>
                      </a:r>
                    </a:p>
                  </a:txBody>
                  <a:tcPr/>
                </a:tc>
                <a:extLst>
                  <a:ext uri="{0D108BD9-81ED-4DB2-BD59-A6C34878D82A}">
                    <a16:rowId xmlns:a16="http://schemas.microsoft.com/office/drawing/2014/main" val="3328322789"/>
                  </a:ext>
                </a:extLst>
              </a:tr>
              <a:tr h="297180">
                <a:tc>
                  <a:txBody>
                    <a:bodyPr/>
                    <a:lstStyle/>
                    <a:p>
                      <a:r>
                        <a:rPr lang="en-US" dirty="0">
                          <a:solidFill>
                            <a:srgbClr val="0070C0"/>
                          </a:solidFill>
                        </a:rPr>
                        <a:t>Trend</a:t>
                      </a:r>
                    </a:p>
                  </a:txBody>
                  <a:tcPr/>
                </a:tc>
                <a:tc>
                  <a:txBody>
                    <a:bodyPr/>
                    <a:lstStyle/>
                    <a:p>
                      <a:r>
                        <a:rPr lang="en-US" dirty="0"/>
                        <a:t>Downward secular trend</a:t>
                      </a:r>
                    </a:p>
                  </a:txBody>
                  <a:tcPr/>
                </a:tc>
                <a:extLst>
                  <a:ext uri="{0D108BD9-81ED-4DB2-BD59-A6C34878D82A}">
                    <a16:rowId xmlns:a16="http://schemas.microsoft.com/office/drawing/2014/main" val="1213879006"/>
                  </a:ext>
                </a:extLst>
              </a:tr>
              <a:tr h="297180">
                <a:tc>
                  <a:txBody>
                    <a:bodyPr/>
                    <a:lstStyle/>
                    <a:p>
                      <a:r>
                        <a:rPr lang="en-US" dirty="0">
                          <a:solidFill>
                            <a:srgbClr val="0070C0"/>
                          </a:solidFill>
                        </a:rPr>
                        <a:t>Cyclic</a:t>
                      </a:r>
                    </a:p>
                  </a:txBody>
                  <a:tcPr/>
                </a:tc>
                <a:tc>
                  <a:txBody>
                    <a:bodyPr/>
                    <a:lstStyle/>
                    <a:p>
                      <a:r>
                        <a:rPr lang="en-US" dirty="0"/>
                        <a:t>No</a:t>
                      </a:r>
                    </a:p>
                  </a:txBody>
                  <a:tcPr/>
                </a:tc>
                <a:extLst>
                  <a:ext uri="{0D108BD9-81ED-4DB2-BD59-A6C34878D82A}">
                    <a16:rowId xmlns:a16="http://schemas.microsoft.com/office/drawing/2014/main" val="106701075"/>
                  </a:ext>
                </a:extLst>
              </a:tr>
              <a:tr h="297180">
                <a:tc>
                  <a:txBody>
                    <a:bodyPr/>
                    <a:lstStyle/>
                    <a:p>
                      <a:r>
                        <a:rPr lang="en-US" dirty="0">
                          <a:solidFill>
                            <a:srgbClr val="0070C0"/>
                          </a:solidFill>
                        </a:rPr>
                        <a:t>Random</a:t>
                      </a:r>
                    </a:p>
                  </a:txBody>
                  <a:tcPr/>
                </a:tc>
                <a:tc>
                  <a:txBody>
                    <a:bodyPr/>
                    <a:lstStyle/>
                    <a:p>
                      <a:r>
                        <a:rPr lang="en-US" dirty="0"/>
                        <a:t>Yes</a:t>
                      </a:r>
                    </a:p>
                  </a:txBody>
                  <a:tcPr/>
                </a:tc>
                <a:extLst>
                  <a:ext uri="{0D108BD9-81ED-4DB2-BD59-A6C34878D82A}">
                    <a16:rowId xmlns:a16="http://schemas.microsoft.com/office/drawing/2014/main" val="1547582225"/>
                  </a:ext>
                </a:extLst>
              </a:tr>
              <a:tr h="297180">
                <a:tc>
                  <a:txBody>
                    <a:bodyPr/>
                    <a:lstStyle/>
                    <a:p>
                      <a:r>
                        <a:rPr lang="en-US" dirty="0">
                          <a:solidFill>
                            <a:srgbClr val="0070C0"/>
                          </a:solidFill>
                        </a:rPr>
                        <a:t>Variation</a:t>
                      </a:r>
                    </a:p>
                  </a:txBody>
                  <a:tcPr/>
                </a:tc>
                <a:tc>
                  <a:txBody>
                    <a:bodyPr/>
                    <a:lstStyle/>
                    <a:p>
                      <a:r>
                        <a:rPr lang="en-US" dirty="0"/>
                        <a:t>Decreasing</a:t>
                      </a:r>
                    </a:p>
                  </a:txBody>
                  <a:tcPr/>
                </a:tc>
                <a:extLst>
                  <a:ext uri="{0D108BD9-81ED-4DB2-BD59-A6C34878D82A}">
                    <a16:rowId xmlns:a16="http://schemas.microsoft.com/office/drawing/2014/main" val="518394724"/>
                  </a:ext>
                </a:extLst>
              </a:tr>
            </a:tbl>
          </a:graphicData>
        </a:graphic>
      </p:graphicFrame>
      <p:pic>
        <p:nvPicPr>
          <p:cNvPr id="7" name="Picture 6">
            <a:extLst>
              <a:ext uri="{FF2B5EF4-FFF2-40B4-BE49-F238E27FC236}">
                <a16:creationId xmlns:a16="http://schemas.microsoft.com/office/drawing/2014/main" id="{ABEDE756-758D-4C59-BC7D-AC2B518722AC}"/>
              </a:ext>
            </a:extLst>
          </p:cNvPr>
          <p:cNvPicPr>
            <a:picLocks noChangeAspect="1"/>
          </p:cNvPicPr>
          <p:nvPr/>
        </p:nvPicPr>
        <p:blipFill>
          <a:blip r:embed="rId2"/>
          <a:stretch>
            <a:fillRect/>
          </a:stretch>
        </p:blipFill>
        <p:spPr>
          <a:xfrm>
            <a:off x="156697" y="994409"/>
            <a:ext cx="4566557" cy="2441352"/>
          </a:xfrm>
          <a:prstGeom prst="rect">
            <a:avLst/>
          </a:prstGeom>
        </p:spPr>
      </p:pic>
    </p:spTree>
    <p:extLst>
      <p:ext uri="{BB962C8B-B14F-4D97-AF65-F5344CB8AC3E}">
        <p14:creationId xmlns:p14="http://schemas.microsoft.com/office/powerpoint/2010/main" val="41687525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ADAEA-F3EC-4965-99B7-7B85E9702CFE}"/>
              </a:ext>
            </a:extLst>
          </p:cNvPr>
          <p:cNvSpPr>
            <a:spLocks noGrp="1"/>
          </p:cNvSpPr>
          <p:nvPr>
            <p:ph type="title"/>
          </p:nvPr>
        </p:nvSpPr>
        <p:spPr/>
        <p:txBody>
          <a:bodyPr/>
          <a:lstStyle/>
          <a:p>
            <a:r>
              <a:rPr lang="en-US" dirty="0"/>
              <a:t>example</a:t>
            </a:r>
          </a:p>
        </p:txBody>
      </p:sp>
      <p:sp>
        <p:nvSpPr>
          <p:cNvPr id="3" name="Date Placeholder 2">
            <a:extLst>
              <a:ext uri="{FF2B5EF4-FFF2-40B4-BE49-F238E27FC236}">
                <a16:creationId xmlns:a16="http://schemas.microsoft.com/office/drawing/2014/main" id="{F7410B18-2C05-41A8-8BB6-15F2E2D84211}"/>
              </a:ext>
            </a:extLst>
          </p:cNvPr>
          <p:cNvSpPr>
            <a:spLocks noGrp="1"/>
          </p:cNvSpPr>
          <p:nvPr>
            <p:ph type="dt" sz="half" idx="10"/>
          </p:nvPr>
        </p:nvSpPr>
        <p:spPr/>
        <p:txBody>
          <a:bodyPr/>
          <a:lstStyle/>
          <a:p>
            <a:fld id="{B604B242-A112-40FA-B30F-F44D6727C9BE}" type="datetime1">
              <a:rPr lang="en-US" smtClean="0"/>
              <a:t>4/17/19</a:t>
            </a:fld>
            <a:endParaRPr lang="en-US"/>
          </a:p>
        </p:txBody>
      </p:sp>
      <p:sp>
        <p:nvSpPr>
          <p:cNvPr id="4" name="Slide Number Placeholder 3">
            <a:extLst>
              <a:ext uri="{FF2B5EF4-FFF2-40B4-BE49-F238E27FC236}">
                <a16:creationId xmlns:a16="http://schemas.microsoft.com/office/drawing/2014/main" id="{AD26548D-B37F-432A-96BD-CFE256734FFF}"/>
              </a:ext>
            </a:extLst>
          </p:cNvPr>
          <p:cNvSpPr>
            <a:spLocks noGrp="1"/>
          </p:cNvSpPr>
          <p:nvPr>
            <p:ph type="sldNum" sz="quarter" idx="4"/>
          </p:nvPr>
        </p:nvSpPr>
        <p:spPr/>
        <p:txBody>
          <a:bodyPr/>
          <a:lstStyle/>
          <a:p>
            <a:r>
              <a:rPr lang="en-US"/>
              <a:t>Slide no. </a:t>
            </a:r>
            <a:fld id="{7240F3D1-AE27-48C7-9FC9-EF8542F23A88}" type="slidenum">
              <a:rPr lang="en-US" smtClean="0"/>
              <a:pPr/>
              <a:t>25</a:t>
            </a:fld>
            <a:endParaRPr lang="en-US" dirty="0"/>
          </a:p>
        </p:txBody>
      </p:sp>
      <p:graphicFrame>
        <p:nvGraphicFramePr>
          <p:cNvPr id="6" name="Table 5">
            <a:extLst>
              <a:ext uri="{FF2B5EF4-FFF2-40B4-BE49-F238E27FC236}">
                <a16:creationId xmlns:a16="http://schemas.microsoft.com/office/drawing/2014/main" id="{65DD9EEE-101B-435F-9E47-A926711D5FBF}"/>
              </a:ext>
            </a:extLst>
          </p:cNvPr>
          <p:cNvGraphicFramePr>
            <a:graphicFrameLocks noGrp="1"/>
          </p:cNvGraphicFramePr>
          <p:nvPr>
            <p:extLst>
              <p:ext uri="{D42A27DB-BD31-4B8C-83A1-F6EECF244321}">
                <p14:modId xmlns:p14="http://schemas.microsoft.com/office/powerpoint/2010/main" val="2488835411"/>
              </p:ext>
            </p:extLst>
          </p:nvPr>
        </p:nvGraphicFramePr>
        <p:xfrm>
          <a:off x="4779703" y="994409"/>
          <a:ext cx="4281170" cy="1988820"/>
        </p:xfrm>
        <a:graphic>
          <a:graphicData uri="http://schemas.openxmlformats.org/drawingml/2006/table">
            <a:tbl>
              <a:tblPr firstRow="1" bandRow="1">
                <a:tableStyleId>{912C8C85-51F0-491E-9774-3900AFEF0FD7}</a:tableStyleId>
              </a:tblPr>
              <a:tblGrid>
                <a:gridCol w="1188928">
                  <a:extLst>
                    <a:ext uri="{9D8B030D-6E8A-4147-A177-3AD203B41FA5}">
                      <a16:colId xmlns:a16="http://schemas.microsoft.com/office/drawing/2014/main" val="3578827801"/>
                    </a:ext>
                  </a:extLst>
                </a:gridCol>
                <a:gridCol w="3092242">
                  <a:extLst>
                    <a:ext uri="{9D8B030D-6E8A-4147-A177-3AD203B41FA5}">
                      <a16:colId xmlns:a16="http://schemas.microsoft.com/office/drawing/2014/main" val="4240437658"/>
                    </a:ext>
                  </a:extLst>
                </a:gridCol>
              </a:tblGrid>
              <a:tr h="297180">
                <a:tc>
                  <a:txBody>
                    <a:bodyPr/>
                    <a:lstStyle/>
                    <a:p>
                      <a:r>
                        <a:rPr lang="en-US" dirty="0"/>
                        <a:t>Aspect</a:t>
                      </a:r>
                    </a:p>
                  </a:txBody>
                  <a:tcPr/>
                </a:tc>
                <a:tc>
                  <a:txBody>
                    <a:bodyPr/>
                    <a:lstStyle/>
                    <a:p>
                      <a:r>
                        <a:rPr lang="en-US" dirty="0"/>
                        <a:t>comments</a:t>
                      </a:r>
                    </a:p>
                  </a:txBody>
                  <a:tcPr/>
                </a:tc>
                <a:extLst>
                  <a:ext uri="{0D108BD9-81ED-4DB2-BD59-A6C34878D82A}">
                    <a16:rowId xmlns:a16="http://schemas.microsoft.com/office/drawing/2014/main" val="3905786652"/>
                  </a:ext>
                </a:extLst>
              </a:tr>
              <a:tr h="297180">
                <a:tc>
                  <a:txBody>
                    <a:bodyPr/>
                    <a:lstStyle/>
                    <a:p>
                      <a:r>
                        <a:rPr lang="en-US" dirty="0">
                          <a:solidFill>
                            <a:srgbClr val="0070C0"/>
                          </a:solidFill>
                        </a:rPr>
                        <a:t>Seasonality</a:t>
                      </a:r>
                    </a:p>
                  </a:txBody>
                  <a:tcPr/>
                </a:tc>
                <a:tc>
                  <a:txBody>
                    <a:bodyPr/>
                    <a:lstStyle/>
                    <a:p>
                      <a:r>
                        <a:rPr lang="en-US" dirty="0"/>
                        <a:t>No</a:t>
                      </a:r>
                    </a:p>
                  </a:txBody>
                  <a:tcPr/>
                </a:tc>
                <a:extLst>
                  <a:ext uri="{0D108BD9-81ED-4DB2-BD59-A6C34878D82A}">
                    <a16:rowId xmlns:a16="http://schemas.microsoft.com/office/drawing/2014/main" val="3328322789"/>
                  </a:ext>
                </a:extLst>
              </a:tr>
              <a:tr h="297180">
                <a:tc>
                  <a:txBody>
                    <a:bodyPr/>
                    <a:lstStyle/>
                    <a:p>
                      <a:r>
                        <a:rPr lang="en-US" dirty="0">
                          <a:solidFill>
                            <a:srgbClr val="0070C0"/>
                          </a:solidFill>
                        </a:rPr>
                        <a:t>Trend</a:t>
                      </a:r>
                    </a:p>
                  </a:txBody>
                  <a:tcPr/>
                </a:tc>
                <a:tc>
                  <a:txBody>
                    <a:bodyPr/>
                    <a:lstStyle/>
                    <a:p>
                      <a:r>
                        <a:rPr lang="en-US" dirty="0"/>
                        <a:t>No trend</a:t>
                      </a:r>
                    </a:p>
                  </a:txBody>
                  <a:tcPr/>
                </a:tc>
                <a:extLst>
                  <a:ext uri="{0D108BD9-81ED-4DB2-BD59-A6C34878D82A}">
                    <a16:rowId xmlns:a16="http://schemas.microsoft.com/office/drawing/2014/main" val="1213879006"/>
                  </a:ext>
                </a:extLst>
              </a:tr>
              <a:tr h="297180">
                <a:tc>
                  <a:txBody>
                    <a:bodyPr/>
                    <a:lstStyle/>
                    <a:p>
                      <a:r>
                        <a:rPr lang="en-US" dirty="0">
                          <a:solidFill>
                            <a:srgbClr val="0070C0"/>
                          </a:solidFill>
                        </a:rPr>
                        <a:t>Cyclic</a:t>
                      </a:r>
                    </a:p>
                  </a:txBody>
                  <a:tcPr/>
                </a:tc>
                <a:tc>
                  <a:txBody>
                    <a:bodyPr/>
                    <a:lstStyle/>
                    <a:p>
                      <a:r>
                        <a:rPr lang="en-US" dirty="0"/>
                        <a:t>Yes (peaks and troughs occur at irregular points)</a:t>
                      </a:r>
                    </a:p>
                  </a:txBody>
                  <a:tcPr/>
                </a:tc>
                <a:extLst>
                  <a:ext uri="{0D108BD9-81ED-4DB2-BD59-A6C34878D82A}">
                    <a16:rowId xmlns:a16="http://schemas.microsoft.com/office/drawing/2014/main" val="106701075"/>
                  </a:ext>
                </a:extLst>
              </a:tr>
              <a:tr h="297180">
                <a:tc>
                  <a:txBody>
                    <a:bodyPr/>
                    <a:lstStyle/>
                    <a:p>
                      <a:r>
                        <a:rPr lang="en-US" dirty="0">
                          <a:solidFill>
                            <a:srgbClr val="0070C0"/>
                          </a:solidFill>
                        </a:rPr>
                        <a:t>Random</a:t>
                      </a:r>
                    </a:p>
                  </a:txBody>
                  <a:tcPr/>
                </a:tc>
                <a:tc>
                  <a:txBody>
                    <a:bodyPr/>
                    <a:lstStyle/>
                    <a:p>
                      <a:r>
                        <a:rPr lang="en-US" dirty="0"/>
                        <a:t>Yes</a:t>
                      </a:r>
                    </a:p>
                  </a:txBody>
                  <a:tcPr/>
                </a:tc>
                <a:extLst>
                  <a:ext uri="{0D108BD9-81ED-4DB2-BD59-A6C34878D82A}">
                    <a16:rowId xmlns:a16="http://schemas.microsoft.com/office/drawing/2014/main" val="1547582225"/>
                  </a:ext>
                </a:extLst>
              </a:tr>
              <a:tr h="297180">
                <a:tc>
                  <a:txBody>
                    <a:bodyPr/>
                    <a:lstStyle/>
                    <a:p>
                      <a:r>
                        <a:rPr lang="en-US" dirty="0">
                          <a:solidFill>
                            <a:srgbClr val="0070C0"/>
                          </a:solidFill>
                        </a:rPr>
                        <a:t>Variation</a:t>
                      </a:r>
                    </a:p>
                  </a:txBody>
                  <a:tcPr/>
                </a:tc>
                <a:tc>
                  <a:txBody>
                    <a:bodyPr/>
                    <a:lstStyle/>
                    <a:p>
                      <a:r>
                        <a:rPr lang="en-US" dirty="0"/>
                        <a:t>About the same</a:t>
                      </a:r>
                    </a:p>
                  </a:txBody>
                  <a:tcPr/>
                </a:tc>
                <a:extLst>
                  <a:ext uri="{0D108BD9-81ED-4DB2-BD59-A6C34878D82A}">
                    <a16:rowId xmlns:a16="http://schemas.microsoft.com/office/drawing/2014/main" val="2287900651"/>
                  </a:ext>
                </a:extLst>
              </a:tr>
            </a:tbl>
          </a:graphicData>
        </a:graphic>
      </p:graphicFrame>
      <p:pic>
        <p:nvPicPr>
          <p:cNvPr id="5" name="Picture 4">
            <a:extLst>
              <a:ext uri="{FF2B5EF4-FFF2-40B4-BE49-F238E27FC236}">
                <a16:creationId xmlns:a16="http://schemas.microsoft.com/office/drawing/2014/main" id="{0E940537-EEBD-41CB-A224-A1AEC5EE6E60}"/>
              </a:ext>
            </a:extLst>
          </p:cNvPr>
          <p:cNvPicPr>
            <a:picLocks noChangeAspect="1"/>
          </p:cNvPicPr>
          <p:nvPr/>
        </p:nvPicPr>
        <p:blipFill>
          <a:blip r:embed="rId2"/>
          <a:stretch>
            <a:fillRect/>
          </a:stretch>
        </p:blipFill>
        <p:spPr>
          <a:xfrm>
            <a:off x="192433" y="994410"/>
            <a:ext cx="4523946" cy="2126706"/>
          </a:xfrm>
          <a:prstGeom prst="rect">
            <a:avLst/>
          </a:prstGeom>
        </p:spPr>
      </p:pic>
      <p:pic>
        <p:nvPicPr>
          <p:cNvPr id="8" name="Picture 7">
            <a:extLst>
              <a:ext uri="{FF2B5EF4-FFF2-40B4-BE49-F238E27FC236}">
                <a16:creationId xmlns:a16="http://schemas.microsoft.com/office/drawing/2014/main" id="{75D808B1-4217-471F-A135-EA8247C0892A}"/>
              </a:ext>
            </a:extLst>
          </p:cNvPr>
          <p:cNvPicPr>
            <a:picLocks noChangeAspect="1"/>
          </p:cNvPicPr>
          <p:nvPr/>
        </p:nvPicPr>
        <p:blipFill>
          <a:blip r:embed="rId3"/>
          <a:stretch>
            <a:fillRect/>
          </a:stretch>
        </p:blipFill>
        <p:spPr>
          <a:xfrm>
            <a:off x="742384" y="3121116"/>
            <a:ext cx="3973995" cy="482575"/>
          </a:xfrm>
          <a:prstGeom prst="rect">
            <a:avLst/>
          </a:prstGeom>
        </p:spPr>
      </p:pic>
    </p:spTree>
    <p:extLst>
      <p:ext uri="{BB962C8B-B14F-4D97-AF65-F5344CB8AC3E}">
        <p14:creationId xmlns:p14="http://schemas.microsoft.com/office/powerpoint/2010/main" val="5370444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ADAEA-F3EC-4965-99B7-7B85E9702CFE}"/>
              </a:ext>
            </a:extLst>
          </p:cNvPr>
          <p:cNvSpPr>
            <a:spLocks noGrp="1"/>
          </p:cNvSpPr>
          <p:nvPr>
            <p:ph type="title"/>
          </p:nvPr>
        </p:nvSpPr>
        <p:spPr/>
        <p:txBody>
          <a:bodyPr/>
          <a:lstStyle/>
          <a:p>
            <a:r>
              <a:rPr lang="en-US" dirty="0"/>
              <a:t>example</a:t>
            </a:r>
          </a:p>
        </p:txBody>
      </p:sp>
      <p:sp>
        <p:nvSpPr>
          <p:cNvPr id="3" name="Date Placeholder 2">
            <a:extLst>
              <a:ext uri="{FF2B5EF4-FFF2-40B4-BE49-F238E27FC236}">
                <a16:creationId xmlns:a16="http://schemas.microsoft.com/office/drawing/2014/main" id="{F7410B18-2C05-41A8-8BB6-15F2E2D84211}"/>
              </a:ext>
            </a:extLst>
          </p:cNvPr>
          <p:cNvSpPr>
            <a:spLocks noGrp="1"/>
          </p:cNvSpPr>
          <p:nvPr>
            <p:ph type="dt" sz="half" idx="10"/>
          </p:nvPr>
        </p:nvSpPr>
        <p:spPr/>
        <p:txBody>
          <a:bodyPr/>
          <a:lstStyle/>
          <a:p>
            <a:fld id="{B604B242-A112-40FA-B30F-F44D6727C9BE}" type="datetime1">
              <a:rPr lang="en-US" smtClean="0"/>
              <a:t>4/17/19</a:t>
            </a:fld>
            <a:endParaRPr lang="en-US"/>
          </a:p>
        </p:txBody>
      </p:sp>
      <p:sp>
        <p:nvSpPr>
          <p:cNvPr id="4" name="Slide Number Placeholder 3">
            <a:extLst>
              <a:ext uri="{FF2B5EF4-FFF2-40B4-BE49-F238E27FC236}">
                <a16:creationId xmlns:a16="http://schemas.microsoft.com/office/drawing/2014/main" id="{AD26548D-B37F-432A-96BD-CFE256734FFF}"/>
              </a:ext>
            </a:extLst>
          </p:cNvPr>
          <p:cNvSpPr>
            <a:spLocks noGrp="1"/>
          </p:cNvSpPr>
          <p:nvPr>
            <p:ph type="sldNum" sz="quarter" idx="4"/>
          </p:nvPr>
        </p:nvSpPr>
        <p:spPr/>
        <p:txBody>
          <a:bodyPr/>
          <a:lstStyle/>
          <a:p>
            <a:r>
              <a:rPr lang="en-US"/>
              <a:t>Slide no. </a:t>
            </a:r>
            <a:fld id="{7240F3D1-AE27-48C7-9FC9-EF8542F23A88}" type="slidenum">
              <a:rPr lang="en-US" smtClean="0"/>
              <a:pPr/>
              <a:t>26</a:t>
            </a:fld>
            <a:endParaRPr lang="en-US" dirty="0"/>
          </a:p>
        </p:txBody>
      </p:sp>
      <p:graphicFrame>
        <p:nvGraphicFramePr>
          <p:cNvPr id="6" name="Table 5">
            <a:extLst>
              <a:ext uri="{FF2B5EF4-FFF2-40B4-BE49-F238E27FC236}">
                <a16:creationId xmlns:a16="http://schemas.microsoft.com/office/drawing/2014/main" id="{65DD9EEE-101B-435F-9E47-A926711D5FBF}"/>
              </a:ext>
            </a:extLst>
          </p:cNvPr>
          <p:cNvGraphicFramePr>
            <a:graphicFrameLocks noGrp="1"/>
          </p:cNvGraphicFramePr>
          <p:nvPr>
            <p:extLst>
              <p:ext uri="{D42A27DB-BD31-4B8C-83A1-F6EECF244321}">
                <p14:modId xmlns:p14="http://schemas.microsoft.com/office/powerpoint/2010/main" val="632836326"/>
              </p:ext>
            </p:extLst>
          </p:nvPr>
        </p:nvGraphicFramePr>
        <p:xfrm>
          <a:off x="4779703" y="994409"/>
          <a:ext cx="4281170" cy="1988820"/>
        </p:xfrm>
        <a:graphic>
          <a:graphicData uri="http://schemas.openxmlformats.org/drawingml/2006/table">
            <a:tbl>
              <a:tblPr firstRow="1" bandRow="1">
                <a:tableStyleId>{912C8C85-51F0-491E-9774-3900AFEF0FD7}</a:tableStyleId>
              </a:tblPr>
              <a:tblGrid>
                <a:gridCol w="1188928">
                  <a:extLst>
                    <a:ext uri="{9D8B030D-6E8A-4147-A177-3AD203B41FA5}">
                      <a16:colId xmlns:a16="http://schemas.microsoft.com/office/drawing/2014/main" val="3578827801"/>
                    </a:ext>
                  </a:extLst>
                </a:gridCol>
                <a:gridCol w="3092242">
                  <a:extLst>
                    <a:ext uri="{9D8B030D-6E8A-4147-A177-3AD203B41FA5}">
                      <a16:colId xmlns:a16="http://schemas.microsoft.com/office/drawing/2014/main" val="4240437658"/>
                    </a:ext>
                  </a:extLst>
                </a:gridCol>
              </a:tblGrid>
              <a:tr h="297180">
                <a:tc>
                  <a:txBody>
                    <a:bodyPr/>
                    <a:lstStyle/>
                    <a:p>
                      <a:r>
                        <a:rPr lang="en-US" dirty="0"/>
                        <a:t>Aspect</a:t>
                      </a:r>
                    </a:p>
                  </a:txBody>
                  <a:tcPr/>
                </a:tc>
                <a:tc>
                  <a:txBody>
                    <a:bodyPr/>
                    <a:lstStyle/>
                    <a:p>
                      <a:r>
                        <a:rPr lang="en-US" dirty="0"/>
                        <a:t>comments</a:t>
                      </a:r>
                    </a:p>
                  </a:txBody>
                  <a:tcPr/>
                </a:tc>
                <a:extLst>
                  <a:ext uri="{0D108BD9-81ED-4DB2-BD59-A6C34878D82A}">
                    <a16:rowId xmlns:a16="http://schemas.microsoft.com/office/drawing/2014/main" val="3905786652"/>
                  </a:ext>
                </a:extLst>
              </a:tr>
              <a:tr h="297180">
                <a:tc>
                  <a:txBody>
                    <a:bodyPr/>
                    <a:lstStyle/>
                    <a:p>
                      <a:r>
                        <a:rPr lang="en-US" dirty="0">
                          <a:solidFill>
                            <a:srgbClr val="0070C0"/>
                          </a:solidFill>
                        </a:rPr>
                        <a:t>Seasonality</a:t>
                      </a:r>
                    </a:p>
                  </a:txBody>
                  <a:tcPr/>
                </a:tc>
                <a:tc>
                  <a:txBody>
                    <a:bodyPr/>
                    <a:lstStyle/>
                    <a:p>
                      <a:r>
                        <a:rPr lang="en-US" dirty="0"/>
                        <a:t>Yes (peaks and troughs occur at regular points)</a:t>
                      </a:r>
                    </a:p>
                  </a:txBody>
                  <a:tcPr/>
                </a:tc>
                <a:extLst>
                  <a:ext uri="{0D108BD9-81ED-4DB2-BD59-A6C34878D82A}">
                    <a16:rowId xmlns:a16="http://schemas.microsoft.com/office/drawing/2014/main" val="3328322789"/>
                  </a:ext>
                </a:extLst>
              </a:tr>
              <a:tr h="297180">
                <a:tc>
                  <a:txBody>
                    <a:bodyPr/>
                    <a:lstStyle/>
                    <a:p>
                      <a:r>
                        <a:rPr lang="en-US" dirty="0">
                          <a:solidFill>
                            <a:srgbClr val="0070C0"/>
                          </a:solidFill>
                        </a:rPr>
                        <a:t>Trend</a:t>
                      </a:r>
                    </a:p>
                  </a:txBody>
                  <a:tcPr/>
                </a:tc>
                <a:tc>
                  <a:txBody>
                    <a:bodyPr/>
                    <a:lstStyle/>
                    <a:p>
                      <a:r>
                        <a:rPr lang="en-US" dirty="0"/>
                        <a:t>Slight upward trend</a:t>
                      </a:r>
                    </a:p>
                  </a:txBody>
                  <a:tcPr/>
                </a:tc>
                <a:extLst>
                  <a:ext uri="{0D108BD9-81ED-4DB2-BD59-A6C34878D82A}">
                    <a16:rowId xmlns:a16="http://schemas.microsoft.com/office/drawing/2014/main" val="1213879006"/>
                  </a:ext>
                </a:extLst>
              </a:tr>
              <a:tr h="297180">
                <a:tc>
                  <a:txBody>
                    <a:bodyPr/>
                    <a:lstStyle/>
                    <a:p>
                      <a:r>
                        <a:rPr lang="en-US" dirty="0">
                          <a:solidFill>
                            <a:srgbClr val="0070C0"/>
                          </a:solidFill>
                        </a:rPr>
                        <a:t>Cyclic</a:t>
                      </a:r>
                    </a:p>
                  </a:txBody>
                  <a:tcPr/>
                </a:tc>
                <a:tc>
                  <a:txBody>
                    <a:bodyPr/>
                    <a:lstStyle/>
                    <a:p>
                      <a:r>
                        <a:rPr lang="en-US" dirty="0"/>
                        <a:t>No</a:t>
                      </a:r>
                    </a:p>
                  </a:txBody>
                  <a:tcPr/>
                </a:tc>
                <a:extLst>
                  <a:ext uri="{0D108BD9-81ED-4DB2-BD59-A6C34878D82A}">
                    <a16:rowId xmlns:a16="http://schemas.microsoft.com/office/drawing/2014/main" val="106701075"/>
                  </a:ext>
                </a:extLst>
              </a:tr>
              <a:tr h="297180">
                <a:tc>
                  <a:txBody>
                    <a:bodyPr/>
                    <a:lstStyle/>
                    <a:p>
                      <a:r>
                        <a:rPr lang="en-US" dirty="0">
                          <a:solidFill>
                            <a:srgbClr val="0070C0"/>
                          </a:solidFill>
                        </a:rPr>
                        <a:t>Random</a:t>
                      </a:r>
                    </a:p>
                  </a:txBody>
                  <a:tcPr/>
                </a:tc>
                <a:tc>
                  <a:txBody>
                    <a:bodyPr/>
                    <a:lstStyle/>
                    <a:p>
                      <a:r>
                        <a:rPr lang="en-US" dirty="0"/>
                        <a:t>No</a:t>
                      </a:r>
                    </a:p>
                  </a:txBody>
                  <a:tcPr/>
                </a:tc>
                <a:extLst>
                  <a:ext uri="{0D108BD9-81ED-4DB2-BD59-A6C34878D82A}">
                    <a16:rowId xmlns:a16="http://schemas.microsoft.com/office/drawing/2014/main" val="1547582225"/>
                  </a:ext>
                </a:extLst>
              </a:tr>
              <a:tr h="297180">
                <a:tc>
                  <a:txBody>
                    <a:bodyPr/>
                    <a:lstStyle/>
                    <a:p>
                      <a:r>
                        <a:rPr lang="en-US" dirty="0">
                          <a:solidFill>
                            <a:srgbClr val="0070C0"/>
                          </a:solidFill>
                        </a:rPr>
                        <a:t>Variation</a:t>
                      </a:r>
                    </a:p>
                  </a:txBody>
                  <a:tcPr/>
                </a:tc>
                <a:tc>
                  <a:txBody>
                    <a:bodyPr/>
                    <a:lstStyle/>
                    <a:p>
                      <a:r>
                        <a:rPr lang="en-US" dirty="0"/>
                        <a:t>About the same</a:t>
                      </a:r>
                    </a:p>
                  </a:txBody>
                  <a:tcPr/>
                </a:tc>
                <a:extLst>
                  <a:ext uri="{0D108BD9-81ED-4DB2-BD59-A6C34878D82A}">
                    <a16:rowId xmlns:a16="http://schemas.microsoft.com/office/drawing/2014/main" val="2588653116"/>
                  </a:ext>
                </a:extLst>
              </a:tr>
            </a:tbl>
          </a:graphicData>
        </a:graphic>
      </p:graphicFrame>
      <p:pic>
        <p:nvPicPr>
          <p:cNvPr id="7" name="Picture 6">
            <a:extLst>
              <a:ext uri="{FF2B5EF4-FFF2-40B4-BE49-F238E27FC236}">
                <a16:creationId xmlns:a16="http://schemas.microsoft.com/office/drawing/2014/main" id="{6B83D2BE-83F9-4DC3-88C2-63CA3D1EE328}"/>
              </a:ext>
            </a:extLst>
          </p:cNvPr>
          <p:cNvPicPr>
            <a:picLocks noChangeAspect="1"/>
          </p:cNvPicPr>
          <p:nvPr/>
        </p:nvPicPr>
        <p:blipFill>
          <a:blip r:embed="rId2"/>
          <a:stretch>
            <a:fillRect/>
          </a:stretch>
        </p:blipFill>
        <p:spPr>
          <a:xfrm>
            <a:off x="169982" y="994409"/>
            <a:ext cx="4532648" cy="2462404"/>
          </a:xfrm>
          <a:prstGeom prst="rect">
            <a:avLst/>
          </a:prstGeom>
        </p:spPr>
      </p:pic>
    </p:spTree>
    <p:extLst>
      <p:ext uri="{BB962C8B-B14F-4D97-AF65-F5344CB8AC3E}">
        <p14:creationId xmlns:p14="http://schemas.microsoft.com/office/powerpoint/2010/main" val="4994229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ADAEA-F3EC-4965-99B7-7B85E9702CFE}"/>
              </a:ext>
            </a:extLst>
          </p:cNvPr>
          <p:cNvSpPr>
            <a:spLocks noGrp="1"/>
          </p:cNvSpPr>
          <p:nvPr>
            <p:ph type="title"/>
          </p:nvPr>
        </p:nvSpPr>
        <p:spPr/>
        <p:txBody>
          <a:bodyPr/>
          <a:lstStyle/>
          <a:p>
            <a:r>
              <a:rPr lang="en-US" dirty="0"/>
              <a:t>example</a:t>
            </a:r>
          </a:p>
        </p:txBody>
      </p:sp>
      <p:sp>
        <p:nvSpPr>
          <p:cNvPr id="3" name="Date Placeholder 2">
            <a:extLst>
              <a:ext uri="{FF2B5EF4-FFF2-40B4-BE49-F238E27FC236}">
                <a16:creationId xmlns:a16="http://schemas.microsoft.com/office/drawing/2014/main" id="{F7410B18-2C05-41A8-8BB6-15F2E2D84211}"/>
              </a:ext>
            </a:extLst>
          </p:cNvPr>
          <p:cNvSpPr>
            <a:spLocks noGrp="1"/>
          </p:cNvSpPr>
          <p:nvPr>
            <p:ph type="dt" sz="half" idx="10"/>
          </p:nvPr>
        </p:nvSpPr>
        <p:spPr/>
        <p:txBody>
          <a:bodyPr/>
          <a:lstStyle/>
          <a:p>
            <a:fld id="{B604B242-A112-40FA-B30F-F44D6727C9BE}" type="datetime1">
              <a:rPr lang="en-US" smtClean="0"/>
              <a:t>4/17/19</a:t>
            </a:fld>
            <a:endParaRPr lang="en-US"/>
          </a:p>
        </p:txBody>
      </p:sp>
      <p:sp>
        <p:nvSpPr>
          <p:cNvPr id="4" name="Slide Number Placeholder 3">
            <a:extLst>
              <a:ext uri="{FF2B5EF4-FFF2-40B4-BE49-F238E27FC236}">
                <a16:creationId xmlns:a16="http://schemas.microsoft.com/office/drawing/2014/main" id="{AD26548D-B37F-432A-96BD-CFE256734FFF}"/>
              </a:ext>
            </a:extLst>
          </p:cNvPr>
          <p:cNvSpPr>
            <a:spLocks noGrp="1"/>
          </p:cNvSpPr>
          <p:nvPr>
            <p:ph type="sldNum" sz="quarter" idx="4"/>
          </p:nvPr>
        </p:nvSpPr>
        <p:spPr/>
        <p:txBody>
          <a:bodyPr/>
          <a:lstStyle/>
          <a:p>
            <a:r>
              <a:rPr lang="en-US"/>
              <a:t>Slide no. </a:t>
            </a:r>
            <a:fld id="{7240F3D1-AE27-48C7-9FC9-EF8542F23A88}" type="slidenum">
              <a:rPr lang="en-US" smtClean="0"/>
              <a:pPr/>
              <a:t>27</a:t>
            </a:fld>
            <a:endParaRPr lang="en-US" dirty="0"/>
          </a:p>
        </p:txBody>
      </p:sp>
      <p:graphicFrame>
        <p:nvGraphicFramePr>
          <p:cNvPr id="6" name="Table 5">
            <a:extLst>
              <a:ext uri="{FF2B5EF4-FFF2-40B4-BE49-F238E27FC236}">
                <a16:creationId xmlns:a16="http://schemas.microsoft.com/office/drawing/2014/main" id="{65DD9EEE-101B-435F-9E47-A926711D5FBF}"/>
              </a:ext>
            </a:extLst>
          </p:cNvPr>
          <p:cNvGraphicFramePr>
            <a:graphicFrameLocks noGrp="1"/>
          </p:cNvGraphicFramePr>
          <p:nvPr>
            <p:extLst>
              <p:ext uri="{D42A27DB-BD31-4B8C-83A1-F6EECF244321}">
                <p14:modId xmlns:p14="http://schemas.microsoft.com/office/powerpoint/2010/main" val="1190173648"/>
              </p:ext>
            </p:extLst>
          </p:nvPr>
        </p:nvGraphicFramePr>
        <p:xfrm>
          <a:off x="4779703" y="994409"/>
          <a:ext cx="4281170" cy="1988820"/>
        </p:xfrm>
        <a:graphic>
          <a:graphicData uri="http://schemas.openxmlformats.org/drawingml/2006/table">
            <a:tbl>
              <a:tblPr firstRow="1" bandRow="1">
                <a:tableStyleId>{912C8C85-51F0-491E-9774-3900AFEF0FD7}</a:tableStyleId>
              </a:tblPr>
              <a:tblGrid>
                <a:gridCol w="1188928">
                  <a:extLst>
                    <a:ext uri="{9D8B030D-6E8A-4147-A177-3AD203B41FA5}">
                      <a16:colId xmlns:a16="http://schemas.microsoft.com/office/drawing/2014/main" val="3578827801"/>
                    </a:ext>
                  </a:extLst>
                </a:gridCol>
                <a:gridCol w="3092242">
                  <a:extLst>
                    <a:ext uri="{9D8B030D-6E8A-4147-A177-3AD203B41FA5}">
                      <a16:colId xmlns:a16="http://schemas.microsoft.com/office/drawing/2014/main" val="4240437658"/>
                    </a:ext>
                  </a:extLst>
                </a:gridCol>
              </a:tblGrid>
              <a:tr h="297180">
                <a:tc>
                  <a:txBody>
                    <a:bodyPr/>
                    <a:lstStyle/>
                    <a:p>
                      <a:r>
                        <a:rPr lang="en-US" dirty="0"/>
                        <a:t>Aspect</a:t>
                      </a:r>
                    </a:p>
                  </a:txBody>
                  <a:tcPr/>
                </a:tc>
                <a:tc>
                  <a:txBody>
                    <a:bodyPr/>
                    <a:lstStyle/>
                    <a:p>
                      <a:r>
                        <a:rPr lang="en-US" dirty="0"/>
                        <a:t>comments</a:t>
                      </a:r>
                    </a:p>
                  </a:txBody>
                  <a:tcPr/>
                </a:tc>
                <a:extLst>
                  <a:ext uri="{0D108BD9-81ED-4DB2-BD59-A6C34878D82A}">
                    <a16:rowId xmlns:a16="http://schemas.microsoft.com/office/drawing/2014/main" val="3905786652"/>
                  </a:ext>
                </a:extLst>
              </a:tr>
              <a:tr h="297180">
                <a:tc>
                  <a:txBody>
                    <a:bodyPr/>
                    <a:lstStyle/>
                    <a:p>
                      <a:r>
                        <a:rPr lang="en-US" dirty="0">
                          <a:solidFill>
                            <a:srgbClr val="0070C0"/>
                          </a:solidFill>
                        </a:rPr>
                        <a:t>Seasonality</a:t>
                      </a:r>
                    </a:p>
                  </a:txBody>
                  <a:tcPr/>
                </a:tc>
                <a:tc>
                  <a:txBody>
                    <a:bodyPr/>
                    <a:lstStyle/>
                    <a:p>
                      <a:r>
                        <a:rPr lang="en-US" dirty="0"/>
                        <a:t>No (peaks and troughs occur at irregular points)</a:t>
                      </a:r>
                    </a:p>
                  </a:txBody>
                  <a:tcPr/>
                </a:tc>
                <a:extLst>
                  <a:ext uri="{0D108BD9-81ED-4DB2-BD59-A6C34878D82A}">
                    <a16:rowId xmlns:a16="http://schemas.microsoft.com/office/drawing/2014/main" val="3328322789"/>
                  </a:ext>
                </a:extLst>
              </a:tr>
              <a:tr h="297180">
                <a:tc>
                  <a:txBody>
                    <a:bodyPr/>
                    <a:lstStyle/>
                    <a:p>
                      <a:r>
                        <a:rPr lang="en-US" dirty="0">
                          <a:solidFill>
                            <a:srgbClr val="0070C0"/>
                          </a:solidFill>
                        </a:rPr>
                        <a:t>Trend</a:t>
                      </a:r>
                    </a:p>
                  </a:txBody>
                  <a:tcPr/>
                </a:tc>
                <a:tc>
                  <a:txBody>
                    <a:bodyPr/>
                    <a:lstStyle/>
                    <a:p>
                      <a:r>
                        <a:rPr lang="en-US" dirty="0"/>
                        <a:t>Slight upward trend</a:t>
                      </a:r>
                    </a:p>
                  </a:txBody>
                  <a:tcPr/>
                </a:tc>
                <a:extLst>
                  <a:ext uri="{0D108BD9-81ED-4DB2-BD59-A6C34878D82A}">
                    <a16:rowId xmlns:a16="http://schemas.microsoft.com/office/drawing/2014/main" val="1213879006"/>
                  </a:ext>
                </a:extLst>
              </a:tr>
              <a:tr h="297180">
                <a:tc>
                  <a:txBody>
                    <a:bodyPr/>
                    <a:lstStyle/>
                    <a:p>
                      <a:r>
                        <a:rPr lang="en-US" dirty="0">
                          <a:solidFill>
                            <a:srgbClr val="0070C0"/>
                          </a:solidFill>
                        </a:rPr>
                        <a:t>Cyclic</a:t>
                      </a:r>
                    </a:p>
                  </a:txBody>
                  <a:tcPr/>
                </a:tc>
                <a:tc>
                  <a:txBody>
                    <a:bodyPr/>
                    <a:lstStyle/>
                    <a:p>
                      <a:r>
                        <a:rPr lang="en-US" dirty="0"/>
                        <a:t>Yes</a:t>
                      </a:r>
                    </a:p>
                  </a:txBody>
                  <a:tcPr/>
                </a:tc>
                <a:extLst>
                  <a:ext uri="{0D108BD9-81ED-4DB2-BD59-A6C34878D82A}">
                    <a16:rowId xmlns:a16="http://schemas.microsoft.com/office/drawing/2014/main" val="106701075"/>
                  </a:ext>
                </a:extLst>
              </a:tr>
              <a:tr h="297180">
                <a:tc>
                  <a:txBody>
                    <a:bodyPr/>
                    <a:lstStyle/>
                    <a:p>
                      <a:r>
                        <a:rPr lang="en-US" dirty="0">
                          <a:solidFill>
                            <a:srgbClr val="0070C0"/>
                          </a:solidFill>
                        </a:rPr>
                        <a:t>Random</a:t>
                      </a:r>
                    </a:p>
                  </a:txBody>
                  <a:tcPr/>
                </a:tc>
                <a:tc>
                  <a:txBody>
                    <a:bodyPr/>
                    <a:lstStyle/>
                    <a:p>
                      <a:r>
                        <a:rPr lang="en-US" dirty="0"/>
                        <a:t>No</a:t>
                      </a:r>
                    </a:p>
                  </a:txBody>
                  <a:tcPr/>
                </a:tc>
                <a:extLst>
                  <a:ext uri="{0D108BD9-81ED-4DB2-BD59-A6C34878D82A}">
                    <a16:rowId xmlns:a16="http://schemas.microsoft.com/office/drawing/2014/main" val="1547582225"/>
                  </a:ext>
                </a:extLst>
              </a:tr>
              <a:tr h="297180">
                <a:tc>
                  <a:txBody>
                    <a:bodyPr/>
                    <a:lstStyle/>
                    <a:p>
                      <a:r>
                        <a:rPr lang="en-US" dirty="0">
                          <a:solidFill>
                            <a:srgbClr val="0070C0"/>
                          </a:solidFill>
                        </a:rPr>
                        <a:t>Variation</a:t>
                      </a:r>
                    </a:p>
                  </a:txBody>
                  <a:tcPr/>
                </a:tc>
                <a:tc>
                  <a:txBody>
                    <a:bodyPr/>
                    <a:lstStyle/>
                    <a:p>
                      <a:r>
                        <a:rPr lang="en-US" dirty="0"/>
                        <a:t>About the same</a:t>
                      </a:r>
                    </a:p>
                  </a:txBody>
                  <a:tcPr/>
                </a:tc>
                <a:extLst>
                  <a:ext uri="{0D108BD9-81ED-4DB2-BD59-A6C34878D82A}">
                    <a16:rowId xmlns:a16="http://schemas.microsoft.com/office/drawing/2014/main" val="467767517"/>
                  </a:ext>
                </a:extLst>
              </a:tr>
            </a:tbl>
          </a:graphicData>
        </a:graphic>
      </p:graphicFrame>
      <p:pic>
        <p:nvPicPr>
          <p:cNvPr id="5" name="Picture 4">
            <a:extLst>
              <a:ext uri="{FF2B5EF4-FFF2-40B4-BE49-F238E27FC236}">
                <a16:creationId xmlns:a16="http://schemas.microsoft.com/office/drawing/2014/main" id="{CCDD1848-9FAA-4E47-B444-B9498C5A7585}"/>
              </a:ext>
            </a:extLst>
          </p:cNvPr>
          <p:cNvPicPr>
            <a:picLocks noChangeAspect="1"/>
          </p:cNvPicPr>
          <p:nvPr/>
        </p:nvPicPr>
        <p:blipFill>
          <a:blip r:embed="rId2"/>
          <a:stretch>
            <a:fillRect/>
          </a:stretch>
        </p:blipFill>
        <p:spPr>
          <a:xfrm>
            <a:off x="179128" y="994410"/>
            <a:ext cx="4537251" cy="2301504"/>
          </a:xfrm>
          <a:prstGeom prst="rect">
            <a:avLst/>
          </a:prstGeom>
        </p:spPr>
      </p:pic>
    </p:spTree>
    <p:extLst>
      <p:ext uri="{BB962C8B-B14F-4D97-AF65-F5344CB8AC3E}">
        <p14:creationId xmlns:p14="http://schemas.microsoft.com/office/powerpoint/2010/main" val="39630847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ADAEA-F3EC-4965-99B7-7B85E9702CFE}"/>
              </a:ext>
            </a:extLst>
          </p:cNvPr>
          <p:cNvSpPr>
            <a:spLocks noGrp="1"/>
          </p:cNvSpPr>
          <p:nvPr>
            <p:ph type="title"/>
          </p:nvPr>
        </p:nvSpPr>
        <p:spPr/>
        <p:txBody>
          <a:bodyPr/>
          <a:lstStyle/>
          <a:p>
            <a:r>
              <a:rPr lang="en-US" dirty="0"/>
              <a:t>example</a:t>
            </a:r>
          </a:p>
        </p:txBody>
      </p:sp>
      <p:sp>
        <p:nvSpPr>
          <p:cNvPr id="3" name="Date Placeholder 2">
            <a:extLst>
              <a:ext uri="{FF2B5EF4-FFF2-40B4-BE49-F238E27FC236}">
                <a16:creationId xmlns:a16="http://schemas.microsoft.com/office/drawing/2014/main" id="{F7410B18-2C05-41A8-8BB6-15F2E2D84211}"/>
              </a:ext>
            </a:extLst>
          </p:cNvPr>
          <p:cNvSpPr>
            <a:spLocks noGrp="1"/>
          </p:cNvSpPr>
          <p:nvPr>
            <p:ph type="dt" sz="half" idx="10"/>
          </p:nvPr>
        </p:nvSpPr>
        <p:spPr/>
        <p:txBody>
          <a:bodyPr/>
          <a:lstStyle/>
          <a:p>
            <a:fld id="{B604B242-A112-40FA-B30F-F44D6727C9BE}" type="datetime1">
              <a:rPr lang="en-US" smtClean="0"/>
              <a:t>4/17/19</a:t>
            </a:fld>
            <a:endParaRPr lang="en-US"/>
          </a:p>
        </p:txBody>
      </p:sp>
      <p:sp>
        <p:nvSpPr>
          <p:cNvPr id="4" name="Slide Number Placeholder 3">
            <a:extLst>
              <a:ext uri="{FF2B5EF4-FFF2-40B4-BE49-F238E27FC236}">
                <a16:creationId xmlns:a16="http://schemas.microsoft.com/office/drawing/2014/main" id="{AD26548D-B37F-432A-96BD-CFE256734FFF}"/>
              </a:ext>
            </a:extLst>
          </p:cNvPr>
          <p:cNvSpPr>
            <a:spLocks noGrp="1"/>
          </p:cNvSpPr>
          <p:nvPr>
            <p:ph type="sldNum" sz="quarter" idx="4"/>
          </p:nvPr>
        </p:nvSpPr>
        <p:spPr/>
        <p:txBody>
          <a:bodyPr/>
          <a:lstStyle/>
          <a:p>
            <a:r>
              <a:rPr lang="en-US"/>
              <a:t>Slide no. </a:t>
            </a:r>
            <a:fld id="{7240F3D1-AE27-48C7-9FC9-EF8542F23A88}" type="slidenum">
              <a:rPr lang="en-US" smtClean="0"/>
              <a:pPr/>
              <a:t>28</a:t>
            </a:fld>
            <a:endParaRPr lang="en-US" dirty="0"/>
          </a:p>
        </p:txBody>
      </p:sp>
      <p:graphicFrame>
        <p:nvGraphicFramePr>
          <p:cNvPr id="6" name="Table 5">
            <a:extLst>
              <a:ext uri="{FF2B5EF4-FFF2-40B4-BE49-F238E27FC236}">
                <a16:creationId xmlns:a16="http://schemas.microsoft.com/office/drawing/2014/main" id="{65DD9EEE-101B-435F-9E47-A926711D5FBF}"/>
              </a:ext>
            </a:extLst>
          </p:cNvPr>
          <p:cNvGraphicFramePr>
            <a:graphicFrameLocks noGrp="1"/>
          </p:cNvGraphicFramePr>
          <p:nvPr>
            <p:extLst>
              <p:ext uri="{D42A27DB-BD31-4B8C-83A1-F6EECF244321}">
                <p14:modId xmlns:p14="http://schemas.microsoft.com/office/powerpoint/2010/main" val="1353103825"/>
              </p:ext>
            </p:extLst>
          </p:nvPr>
        </p:nvGraphicFramePr>
        <p:xfrm>
          <a:off x="4779703" y="994409"/>
          <a:ext cx="4281170" cy="1988820"/>
        </p:xfrm>
        <a:graphic>
          <a:graphicData uri="http://schemas.openxmlformats.org/drawingml/2006/table">
            <a:tbl>
              <a:tblPr firstRow="1" bandRow="1">
                <a:tableStyleId>{912C8C85-51F0-491E-9774-3900AFEF0FD7}</a:tableStyleId>
              </a:tblPr>
              <a:tblGrid>
                <a:gridCol w="1188928">
                  <a:extLst>
                    <a:ext uri="{9D8B030D-6E8A-4147-A177-3AD203B41FA5}">
                      <a16:colId xmlns:a16="http://schemas.microsoft.com/office/drawing/2014/main" val="3578827801"/>
                    </a:ext>
                  </a:extLst>
                </a:gridCol>
                <a:gridCol w="3092242">
                  <a:extLst>
                    <a:ext uri="{9D8B030D-6E8A-4147-A177-3AD203B41FA5}">
                      <a16:colId xmlns:a16="http://schemas.microsoft.com/office/drawing/2014/main" val="4240437658"/>
                    </a:ext>
                  </a:extLst>
                </a:gridCol>
              </a:tblGrid>
              <a:tr h="297180">
                <a:tc>
                  <a:txBody>
                    <a:bodyPr/>
                    <a:lstStyle/>
                    <a:p>
                      <a:r>
                        <a:rPr lang="en-US" dirty="0"/>
                        <a:t>Aspect</a:t>
                      </a:r>
                    </a:p>
                  </a:txBody>
                  <a:tcPr/>
                </a:tc>
                <a:tc>
                  <a:txBody>
                    <a:bodyPr/>
                    <a:lstStyle/>
                    <a:p>
                      <a:r>
                        <a:rPr lang="en-US" dirty="0"/>
                        <a:t>comments</a:t>
                      </a:r>
                    </a:p>
                  </a:txBody>
                  <a:tcPr/>
                </a:tc>
                <a:extLst>
                  <a:ext uri="{0D108BD9-81ED-4DB2-BD59-A6C34878D82A}">
                    <a16:rowId xmlns:a16="http://schemas.microsoft.com/office/drawing/2014/main" val="3905786652"/>
                  </a:ext>
                </a:extLst>
              </a:tr>
              <a:tr h="297180">
                <a:tc>
                  <a:txBody>
                    <a:bodyPr/>
                    <a:lstStyle/>
                    <a:p>
                      <a:r>
                        <a:rPr lang="en-US" dirty="0">
                          <a:solidFill>
                            <a:srgbClr val="0070C0"/>
                          </a:solidFill>
                        </a:rPr>
                        <a:t>Seasonality</a:t>
                      </a:r>
                    </a:p>
                  </a:txBody>
                  <a:tcPr/>
                </a:tc>
                <a:tc>
                  <a:txBody>
                    <a:bodyPr/>
                    <a:lstStyle/>
                    <a:p>
                      <a:r>
                        <a:rPr lang="en-US" dirty="0"/>
                        <a:t>Yes (peaks and troughs occur at regular points)</a:t>
                      </a:r>
                    </a:p>
                  </a:txBody>
                  <a:tcPr/>
                </a:tc>
                <a:extLst>
                  <a:ext uri="{0D108BD9-81ED-4DB2-BD59-A6C34878D82A}">
                    <a16:rowId xmlns:a16="http://schemas.microsoft.com/office/drawing/2014/main" val="3328322789"/>
                  </a:ext>
                </a:extLst>
              </a:tr>
              <a:tr h="297180">
                <a:tc>
                  <a:txBody>
                    <a:bodyPr/>
                    <a:lstStyle/>
                    <a:p>
                      <a:r>
                        <a:rPr lang="en-US" dirty="0">
                          <a:solidFill>
                            <a:srgbClr val="0070C0"/>
                          </a:solidFill>
                        </a:rPr>
                        <a:t>Trend</a:t>
                      </a:r>
                    </a:p>
                  </a:txBody>
                  <a:tcPr/>
                </a:tc>
                <a:tc>
                  <a:txBody>
                    <a:bodyPr/>
                    <a:lstStyle/>
                    <a:p>
                      <a:r>
                        <a:rPr lang="en-US" dirty="0"/>
                        <a:t>Slight upward trend</a:t>
                      </a:r>
                    </a:p>
                  </a:txBody>
                  <a:tcPr/>
                </a:tc>
                <a:extLst>
                  <a:ext uri="{0D108BD9-81ED-4DB2-BD59-A6C34878D82A}">
                    <a16:rowId xmlns:a16="http://schemas.microsoft.com/office/drawing/2014/main" val="1213879006"/>
                  </a:ext>
                </a:extLst>
              </a:tr>
              <a:tr h="297180">
                <a:tc>
                  <a:txBody>
                    <a:bodyPr/>
                    <a:lstStyle/>
                    <a:p>
                      <a:r>
                        <a:rPr lang="en-US" dirty="0">
                          <a:solidFill>
                            <a:srgbClr val="0070C0"/>
                          </a:solidFill>
                        </a:rPr>
                        <a:t>Cyclic</a:t>
                      </a:r>
                    </a:p>
                  </a:txBody>
                  <a:tcPr/>
                </a:tc>
                <a:tc>
                  <a:txBody>
                    <a:bodyPr/>
                    <a:lstStyle/>
                    <a:p>
                      <a:r>
                        <a:rPr lang="en-US" dirty="0"/>
                        <a:t>No</a:t>
                      </a:r>
                    </a:p>
                  </a:txBody>
                  <a:tcPr/>
                </a:tc>
                <a:extLst>
                  <a:ext uri="{0D108BD9-81ED-4DB2-BD59-A6C34878D82A}">
                    <a16:rowId xmlns:a16="http://schemas.microsoft.com/office/drawing/2014/main" val="106701075"/>
                  </a:ext>
                </a:extLst>
              </a:tr>
              <a:tr h="297180">
                <a:tc>
                  <a:txBody>
                    <a:bodyPr/>
                    <a:lstStyle/>
                    <a:p>
                      <a:r>
                        <a:rPr lang="en-US" dirty="0">
                          <a:solidFill>
                            <a:srgbClr val="0070C0"/>
                          </a:solidFill>
                        </a:rPr>
                        <a:t>Random</a:t>
                      </a:r>
                    </a:p>
                  </a:txBody>
                  <a:tcPr/>
                </a:tc>
                <a:tc>
                  <a:txBody>
                    <a:bodyPr/>
                    <a:lstStyle/>
                    <a:p>
                      <a:r>
                        <a:rPr lang="en-US" dirty="0"/>
                        <a:t>No</a:t>
                      </a:r>
                    </a:p>
                  </a:txBody>
                  <a:tcPr/>
                </a:tc>
                <a:extLst>
                  <a:ext uri="{0D108BD9-81ED-4DB2-BD59-A6C34878D82A}">
                    <a16:rowId xmlns:a16="http://schemas.microsoft.com/office/drawing/2014/main" val="1547582225"/>
                  </a:ext>
                </a:extLst>
              </a:tr>
              <a:tr h="297180">
                <a:tc>
                  <a:txBody>
                    <a:bodyPr/>
                    <a:lstStyle/>
                    <a:p>
                      <a:r>
                        <a:rPr lang="en-US" dirty="0">
                          <a:solidFill>
                            <a:srgbClr val="0070C0"/>
                          </a:solidFill>
                        </a:rPr>
                        <a:t>Variation</a:t>
                      </a:r>
                    </a:p>
                  </a:txBody>
                  <a:tcPr/>
                </a:tc>
                <a:tc>
                  <a:txBody>
                    <a:bodyPr/>
                    <a:lstStyle/>
                    <a:p>
                      <a:r>
                        <a:rPr lang="en-US" dirty="0"/>
                        <a:t>Increasing (cant say)</a:t>
                      </a:r>
                    </a:p>
                  </a:txBody>
                  <a:tcPr/>
                </a:tc>
                <a:extLst>
                  <a:ext uri="{0D108BD9-81ED-4DB2-BD59-A6C34878D82A}">
                    <a16:rowId xmlns:a16="http://schemas.microsoft.com/office/drawing/2014/main" val="2694971936"/>
                  </a:ext>
                </a:extLst>
              </a:tr>
            </a:tbl>
          </a:graphicData>
        </a:graphic>
      </p:graphicFrame>
      <p:pic>
        <p:nvPicPr>
          <p:cNvPr id="7" name="Picture 6">
            <a:extLst>
              <a:ext uri="{FF2B5EF4-FFF2-40B4-BE49-F238E27FC236}">
                <a16:creationId xmlns:a16="http://schemas.microsoft.com/office/drawing/2014/main" id="{907ED846-F707-4221-94F8-2CE81883C881}"/>
              </a:ext>
            </a:extLst>
          </p:cNvPr>
          <p:cNvPicPr>
            <a:picLocks noChangeAspect="1"/>
          </p:cNvPicPr>
          <p:nvPr/>
        </p:nvPicPr>
        <p:blipFill>
          <a:blip r:embed="rId2"/>
          <a:stretch>
            <a:fillRect/>
          </a:stretch>
        </p:blipFill>
        <p:spPr>
          <a:xfrm>
            <a:off x="207258" y="994409"/>
            <a:ext cx="4466614" cy="3192580"/>
          </a:xfrm>
          <a:prstGeom prst="rect">
            <a:avLst/>
          </a:prstGeom>
        </p:spPr>
      </p:pic>
    </p:spTree>
    <p:extLst>
      <p:ext uri="{BB962C8B-B14F-4D97-AF65-F5344CB8AC3E}">
        <p14:creationId xmlns:p14="http://schemas.microsoft.com/office/powerpoint/2010/main" val="36312971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ADAEA-F3EC-4965-99B7-7B85E9702CFE}"/>
              </a:ext>
            </a:extLst>
          </p:cNvPr>
          <p:cNvSpPr>
            <a:spLocks noGrp="1"/>
          </p:cNvSpPr>
          <p:nvPr>
            <p:ph type="title"/>
          </p:nvPr>
        </p:nvSpPr>
        <p:spPr/>
        <p:txBody>
          <a:bodyPr/>
          <a:lstStyle/>
          <a:p>
            <a:r>
              <a:rPr lang="en-US" dirty="0"/>
              <a:t>example</a:t>
            </a:r>
          </a:p>
        </p:txBody>
      </p:sp>
      <p:sp>
        <p:nvSpPr>
          <p:cNvPr id="3" name="Date Placeholder 2">
            <a:extLst>
              <a:ext uri="{FF2B5EF4-FFF2-40B4-BE49-F238E27FC236}">
                <a16:creationId xmlns:a16="http://schemas.microsoft.com/office/drawing/2014/main" id="{F7410B18-2C05-41A8-8BB6-15F2E2D84211}"/>
              </a:ext>
            </a:extLst>
          </p:cNvPr>
          <p:cNvSpPr>
            <a:spLocks noGrp="1"/>
          </p:cNvSpPr>
          <p:nvPr>
            <p:ph type="dt" sz="half" idx="10"/>
          </p:nvPr>
        </p:nvSpPr>
        <p:spPr/>
        <p:txBody>
          <a:bodyPr/>
          <a:lstStyle/>
          <a:p>
            <a:fld id="{B604B242-A112-40FA-B30F-F44D6727C9BE}" type="datetime1">
              <a:rPr lang="en-US" smtClean="0"/>
              <a:t>4/17/19</a:t>
            </a:fld>
            <a:endParaRPr lang="en-US"/>
          </a:p>
        </p:txBody>
      </p:sp>
      <p:sp>
        <p:nvSpPr>
          <p:cNvPr id="4" name="Slide Number Placeholder 3">
            <a:extLst>
              <a:ext uri="{FF2B5EF4-FFF2-40B4-BE49-F238E27FC236}">
                <a16:creationId xmlns:a16="http://schemas.microsoft.com/office/drawing/2014/main" id="{AD26548D-B37F-432A-96BD-CFE256734FFF}"/>
              </a:ext>
            </a:extLst>
          </p:cNvPr>
          <p:cNvSpPr>
            <a:spLocks noGrp="1"/>
          </p:cNvSpPr>
          <p:nvPr>
            <p:ph type="sldNum" sz="quarter" idx="4"/>
          </p:nvPr>
        </p:nvSpPr>
        <p:spPr/>
        <p:txBody>
          <a:bodyPr/>
          <a:lstStyle/>
          <a:p>
            <a:r>
              <a:rPr lang="en-US"/>
              <a:t>Slide no. </a:t>
            </a:r>
            <a:fld id="{7240F3D1-AE27-48C7-9FC9-EF8542F23A88}" type="slidenum">
              <a:rPr lang="en-US" smtClean="0"/>
              <a:pPr/>
              <a:t>29</a:t>
            </a:fld>
            <a:endParaRPr lang="en-US" dirty="0"/>
          </a:p>
        </p:txBody>
      </p:sp>
      <p:graphicFrame>
        <p:nvGraphicFramePr>
          <p:cNvPr id="6" name="Table 5">
            <a:extLst>
              <a:ext uri="{FF2B5EF4-FFF2-40B4-BE49-F238E27FC236}">
                <a16:creationId xmlns:a16="http://schemas.microsoft.com/office/drawing/2014/main" id="{65DD9EEE-101B-435F-9E47-A926711D5FBF}"/>
              </a:ext>
            </a:extLst>
          </p:cNvPr>
          <p:cNvGraphicFramePr>
            <a:graphicFrameLocks noGrp="1"/>
          </p:cNvGraphicFramePr>
          <p:nvPr>
            <p:extLst>
              <p:ext uri="{D42A27DB-BD31-4B8C-83A1-F6EECF244321}">
                <p14:modId xmlns:p14="http://schemas.microsoft.com/office/powerpoint/2010/main" val="3009762813"/>
              </p:ext>
            </p:extLst>
          </p:nvPr>
        </p:nvGraphicFramePr>
        <p:xfrm>
          <a:off x="4779703" y="994409"/>
          <a:ext cx="4281170" cy="1988820"/>
        </p:xfrm>
        <a:graphic>
          <a:graphicData uri="http://schemas.openxmlformats.org/drawingml/2006/table">
            <a:tbl>
              <a:tblPr firstRow="1" bandRow="1">
                <a:tableStyleId>{912C8C85-51F0-491E-9774-3900AFEF0FD7}</a:tableStyleId>
              </a:tblPr>
              <a:tblGrid>
                <a:gridCol w="1188928">
                  <a:extLst>
                    <a:ext uri="{9D8B030D-6E8A-4147-A177-3AD203B41FA5}">
                      <a16:colId xmlns:a16="http://schemas.microsoft.com/office/drawing/2014/main" val="3578827801"/>
                    </a:ext>
                  </a:extLst>
                </a:gridCol>
                <a:gridCol w="3092242">
                  <a:extLst>
                    <a:ext uri="{9D8B030D-6E8A-4147-A177-3AD203B41FA5}">
                      <a16:colId xmlns:a16="http://schemas.microsoft.com/office/drawing/2014/main" val="4240437658"/>
                    </a:ext>
                  </a:extLst>
                </a:gridCol>
              </a:tblGrid>
              <a:tr h="297180">
                <a:tc>
                  <a:txBody>
                    <a:bodyPr/>
                    <a:lstStyle/>
                    <a:p>
                      <a:r>
                        <a:rPr lang="en-US" dirty="0"/>
                        <a:t>Aspect</a:t>
                      </a:r>
                    </a:p>
                  </a:txBody>
                  <a:tcPr/>
                </a:tc>
                <a:tc>
                  <a:txBody>
                    <a:bodyPr/>
                    <a:lstStyle/>
                    <a:p>
                      <a:r>
                        <a:rPr lang="en-US" dirty="0"/>
                        <a:t>comments</a:t>
                      </a:r>
                    </a:p>
                  </a:txBody>
                  <a:tcPr/>
                </a:tc>
                <a:extLst>
                  <a:ext uri="{0D108BD9-81ED-4DB2-BD59-A6C34878D82A}">
                    <a16:rowId xmlns:a16="http://schemas.microsoft.com/office/drawing/2014/main" val="3905786652"/>
                  </a:ext>
                </a:extLst>
              </a:tr>
              <a:tr h="297180">
                <a:tc>
                  <a:txBody>
                    <a:bodyPr/>
                    <a:lstStyle/>
                    <a:p>
                      <a:r>
                        <a:rPr lang="en-US" dirty="0">
                          <a:solidFill>
                            <a:srgbClr val="0070C0"/>
                          </a:solidFill>
                        </a:rPr>
                        <a:t>Seasonality</a:t>
                      </a:r>
                    </a:p>
                  </a:txBody>
                  <a:tcPr/>
                </a:tc>
                <a:tc>
                  <a:txBody>
                    <a:bodyPr/>
                    <a:lstStyle/>
                    <a:p>
                      <a:r>
                        <a:rPr lang="en-US" dirty="0"/>
                        <a:t>Yes (peaks and troughs occur at regular points)</a:t>
                      </a:r>
                    </a:p>
                  </a:txBody>
                  <a:tcPr/>
                </a:tc>
                <a:extLst>
                  <a:ext uri="{0D108BD9-81ED-4DB2-BD59-A6C34878D82A}">
                    <a16:rowId xmlns:a16="http://schemas.microsoft.com/office/drawing/2014/main" val="3328322789"/>
                  </a:ext>
                </a:extLst>
              </a:tr>
              <a:tr h="297180">
                <a:tc>
                  <a:txBody>
                    <a:bodyPr/>
                    <a:lstStyle/>
                    <a:p>
                      <a:r>
                        <a:rPr lang="en-US" dirty="0">
                          <a:solidFill>
                            <a:srgbClr val="0070C0"/>
                          </a:solidFill>
                        </a:rPr>
                        <a:t>Trend</a:t>
                      </a:r>
                    </a:p>
                  </a:txBody>
                  <a:tcPr/>
                </a:tc>
                <a:tc>
                  <a:txBody>
                    <a:bodyPr/>
                    <a:lstStyle/>
                    <a:p>
                      <a:r>
                        <a:rPr lang="en-US" dirty="0"/>
                        <a:t>upward trend</a:t>
                      </a:r>
                    </a:p>
                  </a:txBody>
                  <a:tcPr/>
                </a:tc>
                <a:extLst>
                  <a:ext uri="{0D108BD9-81ED-4DB2-BD59-A6C34878D82A}">
                    <a16:rowId xmlns:a16="http://schemas.microsoft.com/office/drawing/2014/main" val="1213879006"/>
                  </a:ext>
                </a:extLst>
              </a:tr>
              <a:tr h="297180">
                <a:tc>
                  <a:txBody>
                    <a:bodyPr/>
                    <a:lstStyle/>
                    <a:p>
                      <a:r>
                        <a:rPr lang="en-US" dirty="0">
                          <a:solidFill>
                            <a:srgbClr val="0070C0"/>
                          </a:solidFill>
                        </a:rPr>
                        <a:t>Cyclic</a:t>
                      </a:r>
                    </a:p>
                  </a:txBody>
                  <a:tcPr/>
                </a:tc>
                <a:tc>
                  <a:txBody>
                    <a:bodyPr/>
                    <a:lstStyle/>
                    <a:p>
                      <a:r>
                        <a:rPr lang="en-US" dirty="0"/>
                        <a:t>No</a:t>
                      </a:r>
                    </a:p>
                  </a:txBody>
                  <a:tcPr/>
                </a:tc>
                <a:extLst>
                  <a:ext uri="{0D108BD9-81ED-4DB2-BD59-A6C34878D82A}">
                    <a16:rowId xmlns:a16="http://schemas.microsoft.com/office/drawing/2014/main" val="106701075"/>
                  </a:ext>
                </a:extLst>
              </a:tr>
              <a:tr h="297180">
                <a:tc>
                  <a:txBody>
                    <a:bodyPr/>
                    <a:lstStyle/>
                    <a:p>
                      <a:r>
                        <a:rPr lang="en-US" dirty="0">
                          <a:solidFill>
                            <a:srgbClr val="0070C0"/>
                          </a:solidFill>
                        </a:rPr>
                        <a:t>Random</a:t>
                      </a:r>
                    </a:p>
                  </a:txBody>
                  <a:tcPr/>
                </a:tc>
                <a:tc>
                  <a:txBody>
                    <a:bodyPr/>
                    <a:lstStyle/>
                    <a:p>
                      <a:r>
                        <a:rPr lang="en-US" dirty="0"/>
                        <a:t>No</a:t>
                      </a:r>
                    </a:p>
                  </a:txBody>
                  <a:tcPr/>
                </a:tc>
                <a:extLst>
                  <a:ext uri="{0D108BD9-81ED-4DB2-BD59-A6C34878D82A}">
                    <a16:rowId xmlns:a16="http://schemas.microsoft.com/office/drawing/2014/main" val="1547582225"/>
                  </a:ext>
                </a:extLst>
              </a:tr>
              <a:tr h="297180">
                <a:tc>
                  <a:txBody>
                    <a:bodyPr/>
                    <a:lstStyle/>
                    <a:p>
                      <a:r>
                        <a:rPr lang="en-US" dirty="0">
                          <a:solidFill>
                            <a:srgbClr val="0070C0"/>
                          </a:solidFill>
                        </a:rPr>
                        <a:t>Variation</a:t>
                      </a:r>
                    </a:p>
                  </a:txBody>
                  <a:tcPr/>
                </a:tc>
                <a:tc>
                  <a:txBody>
                    <a:bodyPr/>
                    <a:lstStyle/>
                    <a:p>
                      <a:r>
                        <a:rPr lang="en-US" dirty="0"/>
                        <a:t>About same</a:t>
                      </a:r>
                    </a:p>
                  </a:txBody>
                  <a:tcPr/>
                </a:tc>
                <a:extLst>
                  <a:ext uri="{0D108BD9-81ED-4DB2-BD59-A6C34878D82A}">
                    <a16:rowId xmlns:a16="http://schemas.microsoft.com/office/drawing/2014/main" val="1177208073"/>
                  </a:ext>
                </a:extLst>
              </a:tr>
            </a:tbl>
          </a:graphicData>
        </a:graphic>
      </p:graphicFrame>
      <p:pic>
        <p:nvPicPr>
          <p:cNvPr id="5" name="Picture 4">
            <a:extLst>
              <a:ext uri="{FF2B5EF4-FFF2-40B4-BE49-F238E27FC236}">
                <a16:creationId xmlns:a16="http://schemas.microsoft.com/office/drawing/2014/main" id="{09942243-8545-4466-A4D6-B80BB5AF7B4E}"/>
              </a:ext>
            </a:extLst>
          </p:cNvPr>
          <p:cNvPicPr>
            <a:picLocks noChangeAspect="1"/>
          </p:cNvPicPr>
          <p:nvPr/>
        </p:nvPicPr>
        <p:blipFill>
          <a:blip r:embed="rId2"/>
          <a:stretch>
            <a:fillRect/>
          </a:stretch>
        </p:blipFill>
        <p:spPr>
          <a:xfrm>
            <a:off x="194761" y="994409"/>
            <a:ext cx="4524651" cy="3309459"/>
          </a:xfrm>
          <a:prstGeom prst="rect">
            <a:avLst/>
          </a:prstGeom>
        </p:spPr>
      </p:pic>
    </p:spTree>
    <p:extLst>
      <p:ext uri="{BB962C8B-B14F-4D97-AF65-F5344CB8AC3E}">
        <p14:creationId xmlns:p14="http://schemas.microsoft.com/office/powerpoint/2010/main" val="2076229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125B5-885A-43FD-95FC-A5C7D021F2CA}"/>
              </a:ext>
            </a:extLst>
          </p:cNvPr>
          <p:cNvSpPr>
            <a:spLocks noGrp="1"/>
          </p:cNvSpPr>
          <p:nvPr>
            <p:ph type="title"/>
          </p:nvPr>
        </p:nvSpPr>
        <p:spPr/>
        <p:txBody>
          <a:bodyPr/>
          <a:lstStyle/>
          <a:p>
            <a:r>
              <a:rPr lang="en-US" dirty="0"/>
              <a:t>Examples</a:t>
            </a:r>
          </a:p>
        </p:txBody>
      </p:sp>
      <p:sp>
        <p:nvSpPr>
          <p:cNvPr id="3" name="Date Placeholder 2">
            <a:extLst>
              <a:ext uri="{FF2B5EF4-FFF2-40B4-BE49-F238E27FC236}">
                <a16:creationId xmlns:a16="http://schemas.microsoft.com/office/drawing/2014/main" id="{01681A13-C8F0-4494-8862-7CB121D0C00E}"/>
              </a:ext>
            </a:extLst>
          </p:cNvPr>
          <p:cNvSpPr>
            <a:spLocks noGrp="1"/>
          </p:cNvSpPr>
          <p:nvPr>
            <p:ph type="dt" sz="half" idx="10"/>
          </p:nvPr>
        </p:nvSpPr>
        <p:spPr/>
        <p:txBody>
          <a:bodyPr/>
          <a:lstStyle/>
          <a:p>
            <a:fld id="{B604B242-A112-40FA-B30F-F44D6727C9BE}" type="datetime1">
              <a:rPr lang="en-US" smtClean="0"/>
              <a:t>4/17/19</a:t>
            </a:fld>
            <a:endParaRPr lang="en-US"/>
          </a:p>
        </p:txBody>
      </p:sp>
      <p:sp>
        <p:nvSpPr>
          <p:cNvPr id="4" name="Slide Number Placeholder 3">
            <a:extLst>
              <a:ext uri="{FF2B5EF4-FFF2-40B4-BE49-F238E27FC236}">
                <a16:creationId xmlns:a16="http://schemas.microsoft.com/office/drawing/2014/main" id="{717221C9-5E48-4316-809A-170DC185C0A7}"/>
              </a:ext>
            </a:extLst>
          </p:cNvPr>
          <p:cNvSpPr>
            <a:spLocks noGrp="1"/>
          </p:cNvSpPr>
          <p:nvPr>
            <p:ph type="sldNum" sz="quarter" idx="4"/>
          </p:nvPr>
        </p:nvSpPr>
        <p:spPr/>
        <p:txBody>
          <a:bodyPr/>
          <a:lstStyle/>
          <a:p>
            <a:r>
              <a:rPr lang="en-US"/>
              <a:t>Slide no. </a:t>
            </a:r>
            <a:fld id="{7240F3D1-AE27-48C7-9FC9-EF8542F23A88}" type="slidenum">
              <a:rPr lang="en-US" smtClean="0"/>
              <a:pPr/>
              <a:t>3</a:t>
            </a:fld>
            <a:endParaRPr lang="en-US" dirty="0"/>
          </a:p>
        </p:txBody>
      </p:sp>
      <p:sp>
        <p:nvSpPr>
          <p:cNvPr id="5" name="Rectangle 4">
            <a:extLst>
              <a:ext uri="{FF2B5EF4-FFF2-40B4-BE49-F238E27FC236}">
                <a16:creationId xmlns:a16="http://schemas.microsoft.com/office/drawing/2014/main" id="{FC31E4DB-B7B9-4727-9DC8-96034A91467E}"/>
              </a:ext>
            </a:extLst>
          </p:cNvPr>
          <p:cNvSpPr/>
          <p:nvPr/>
        </p:nvSpPr>
        <p:spPr>
          <a:xfrm>
            <a:off x="97692" y="891540"/>
            <a:ext cx="8948616" cy="3293209"/>
          </a:xfrm>
          <a:prstGeom prst="rect">
            <a:avLst/>
          </a:prstGeom>
        </p:spPr>
        <p:txBody>
          <a:bodyPr wrap="square">
            <a:spAutoFit/>
          </a:bodyPr>
          <a:lstStyle/>
          <a:p>
            <a:endParaRPr lang="en-US" sz="1600" dirty="0"/>
          </a:p>
          <a:p>
            <a:pPr marL="342900" indent="-342900">
              <a:buAutoNum type="arabicPeriod"/>
            </a:pPr>
            <a:r>
              <a:rPr lang="en-US" sz="1600" dirty="0"/>
              <a:t>Real gross national product in the United States, 1872-1985 (annual).</a:t>
            </a:r>
          </a:p>
          <a:p>
            <a:pPr marL="342900" indent="-342900">
              <a:buAutoNum type="arabicPeriod"/>
            </a:pPr>
            <a:endParaRPr lang="en-US" sz="1600" dirty="0"/>
          </a:p>
          <a:p>
            <a:r>
              <a:rPr lang="en-US" sz="1600" dirty="0"/>
              <a:t>2.    Rate of growth of real gross national product in the United States, 1873-1985 (annual).</a:t>
            </a:r>
          </a:p>
          <a:p>
            <a:endParaRPr lang="en-US" sz="1600" dirty="0"/>
          </a:p>
          <a:p>
            <a:r>
              <a:rPr lang="en-US" sz="1600" dirty="0"/>
              <a:t>3.    Unemployment rate in the United States, 1873-1985 (annual).</a:t>
            </a:r>
          </a:p>
          <a:p>
            <a:endParaRPr lang="en-US" sz="1600" dirty="0"/>
          </a:p>
          <a:p>
            <a:r>
              <a:rPr lang="en-US" sz="1600" dirty="0"/>
              <a:t>4.    Price level in the United States, 1870-1985 (annual).</a:t>
            </a:r>
          </a:p>
          <a:p>
            <a:endParaRPr lang="en-US" sz="1600" dirty="0"/>
          </a:p>
          <a:p>
            <a:r>
              <a:rPr lang="en-US" sz="1600" dirty="0"/>
              <a:t>5.    Inflation rate in the United States, 1870-1985 (annual).</a:t>
            </a:r>
          </a:p>
          <a:p>
            <a:endParaRPr lang="en-US" sz="1600" dirty="0"/>
          </a:p>
          <a:p>
            <a:r>
              <a:rPr lang="en-US" sz="1600" dirty="0"/>
              <a:t>6.    Logarithm of retail sales of men’s and boys’ clothing in the United States, 1967-1979</a:t>
            </a:r>
          </a:p>
          <a:p>
            <a:r>
              <a:rPr lang="en-US" sz="1600" dirty="0"/>
              <a:t>(quarterly).</a:t>
            </a:r>
          </a:p>
        </p:txBody>
      </p:sp>
    </p:spTree>
    <p:extLst>
      <p:ext uri="{BB962C8B-B14F-4D97-AF65-F5344CB8AC3E}">
        <p14:creationId xmlns:p14="http://schemas.microsoft.com/office/powerpoint/2010/main" val="3853413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ADAEA-F3EC-4965-99B7-7B85E9702CFE}"/>
              </a:ext>
            </a:extLst>
          </p:cNvPr>
          <p:cNvSpPr>
            <a:spLocks noGrp="1"/>
          </p:cNvSpPr>
          <p:nvPr>
            <p:ph type="title"/>
          </p:nvPr>
        </p:nvSpPr>
        <p:spPr/>
        <p:txBody>
          <a:bodyPr/>
          <a:lstStyle/>
          <a:p>
            <a:r>
              <a:rPr lang="en-US" dirty="0"/>
              <a:t>example</a:t>
            </a:r>
          </a:p>
        </p:txBody>
      </p:sp>
      <p:sp>
        <p:nvSpPr>
          <p:cNvPr id="3" name="Date Placeholder 2">
            <a:extLst>
              <a:ext uri="{FF2B5EF4-FFF2-40B4-BE49-F238E27FC236}">
                <a16:creationId xmlns:a16="http://schemas.microsoft.com/office/drawing/2014/main" id="{F7410B18-2C05-41A8-8BB6-15F2E2D84211}"/>
              </a:ext>
            </a:extLst>
          </p:cNvPr>
          <p:cNvSpPr>
            <a:spLocks noGrp="1"/>
          </p:cNvSpPr>
          <p:nvPr>
            <p:ph type="dt" sz="half" idx="10"/>
          </p:nvPr>
        </p:nvSpPr>
        <p:spPr/>
        <p:txBody>
          <a:bodyPr/>
          <a:lstStyle/>
          <a:p>
            <a:fld id="{B604B242-A112-40FA-B30F-F44D6727C9BE}" type="datetime1">
              <a:rPr lang="en-US" smtClean="0"/>
              <a:t>4/17/19</a:t>
            </a:fld>
            <a:endParaRPr lang="en-US"/>
          </a:p>
        </p:txBody>
      </p:sp>
      <p:sp>
        <p:nvSpPr>
          <p:cNvPr id="4" name="Slide Number Placeholder 3">
            <a:extLst>
              <a:ext uri="{FF2B5EF4-FFF2-40B4-BE49-F238E27FC236}">
                <a16:creationId xmlns:a16="http://schemas.microsoft.com/office/drawing/2014/main" id="{AD26548D-B37F-432A-96BD-CFE256734FFF}"/>
              </a:ext>
            </a:extLst>
          </p:cNvPr>
          <p:cNvSpPr>
            <a:spLocks noGrp="1"/>
          </p:cNvSpPr>
          <p:nvPr>
            <p:ph type="sldNum" sz="quarter" idx="4"/>
          </p:nvPr>
        </p:nvSpPr>
        <p:spPr/>
        <p:txBody>
          <a:bodyPr/>
          <a:lstStyle/>
          <a:p>
            <a:r>
              <a:rPr lang="en-US"/>
              <a:t>Slide no. </a:t>
            </a:r>
            <a:fld id="{7240F3D1-AE27-48C7-9FC9-EF8542F23A88}" type="slidenum">
              <a:rPr lang="en-US" smtClean="0"/>
              <a:pPr/>
              <a:t>30</a:t>
            </a:fld>
            <a:endParaRPr lang="en-US" dirty="0"/>
          </a:p>
        </p:txBody>
      </p:sp>
      <p:graphicFrame>
        <p:nvGraphicFramePr>
          <p:cNvPr id="6" name="Table 5">
            <a:extLst>
              <a:ext uri="{FF2B5EF4-FFF2-40B4-BE49-F238E27FC236}">
                <a16:creationId xmlns:a16="http://schemas.microsoft.com/office/drawing/2014/main" id="{65DD9EEE-101B-435F-9E47-A926711D5FBF}"/>
              </a:ext>
            </a:extLst>
          </p:cNvPr>
          <p:cNvGraphicFramePr>
            <a:graphicFrameLocks noGrp="1"/>
          </p:cNvGraphicFramePr>
          <p:nvPr>
            <p:extLst>
              <p:ext uri="{D42A27DB-BD31-4B8C-83A1-F6EECF244321}">
                <p14:modId xmlns:p14="http://schemas.microsoft.com/office/powerpoint/2010/main" val="445666954"/>
              </p:ext>
            </p:extLst>
          </p:nvPr>
        </p:nvGraphicFramePr>
        <p:xfrm>
          <a:off x="4779703" y="994409"/>
          <a:ext cx="4281170" cy="1783080"/>
        </p:xfrm>
        <a:graphic>
          <a:graphicData uri="http://schemas.openxmlformats.org/drawingml/2006/table">
            <a:tbl>
              <a:tblPr firstRow="1" bandRow="1">
                <a:tableStyleId>{912C8C85-51F0-491E-9774-3900AFEF0FD7}</a:tableStyleId>
              </a:tblPr>
              <a:tblGrid>
                <a:gridCol w="1188928">
                  <a:extLst>
                    <a:ext uri="{9D8B030D-6E8A-4147-A177-3AD203B41FA5}">
                      <a16:colId xmlns:a16="http://schemas.microsoft.com/office/drawing/2014/main" val="3578827801"/>
                    </a:ext>
                  </a:extLst>
                </a:gridCol>
                <a:gridCol w="3092242">
                  <a:extLst>
                    <a:ext uri="{9D8B030D-6E8A-4147-A177-3AD203B41FA5}">
                      <a16:colId xmlns:a16="http://schemas.microsoft.com/office/drawing/2014/main" val="4240437658"/>
                    </a:ext>
                  </a:extLst>
                </a:gridCol>
              </a:tblGrid>
              <a:tr h="297180">
                <a:tc>
                  <a:txBody>
                    <a:bodyPr/>
                    <a:lstStyle/>
                    <a:p>
                      <a:r>
                        <a:rPr lang="en-US" dirty="0"/>
                        <a:t>Aspect</a:t>
                      </a:r>
                    </a:p>
                  </a:txBody>
                  <a:tcPr/>
                </a:tc>
                <a:tc>
                  <a:txBody>
                    <a:bodyPr/>
                    <a:lstStyle/>
                    <a:p>
                      <a:r>
                        <a:rPr lang="en-US" dirty="0"/>
                        <a:t>comments</a:t>
                      </a:r>
                    </a:p>
                  </a:txBody>
                  <a:tcPr/>
                </a:tc>
                <a:extLst>
                  <a:ext uri="{0D108BD9-81ED-4DB2-BD59-A6C34878D82A}">
                    <a16:rowId xmlns:a16="http://schemas.microsoft.com/office/drawing/2014/main" val="3905786652"/>
                  </a:ext>
                </a:extLst>
              </a:tr>
              <a:tr h="297180">
                <a:tc>
                  <a:txBody>
                    <a:bodyPr/>
                    <a:lstStyle/>
                    <a:p>
                      <a:r>
                        <a:rPr lang="en-US" dirty="0">
                          <a:solidFill>
                            <a:srgbClr val="0070C0"/>
                          </a:solidFill>
                        </a:rPr>
                        <a:t>Seasonality</a:t>
                      </a:r>
                    </a:p>
                  </a:txBody>
                  <a:tcPr/>
                </a:tc>
                <a:tc>
                  <a:txBody>
                    <a:bodyPr/>
                    <a:lstStyle/>
                    <a:p>
                      <a:r>
                        <a:rPr lang="en-US" dirty="0"/>
                        <a:t>No</a:t>
                      </a:r>
                    </a:p>
                  </a:txBody>
                  <a:tcPr/>
                </a:tc>
                <a:extLst>
                  <a:ext uri="{0D108BD9-81ED-4DB2-BD59-A6C34878D82A}">
                    <a16:rowId xmlns:a16="http://schemas.microsoft.com/office/drawing/2014/main" val="3328322789"/>
                  </a:ext>
                </a:extLst>
              </a:tr>
              <a:tr h="297180">
                <a:tc>
                  <a:txBody>
                    <a:bodyPr/>
                    <a:lstStyle/>
                    <a:p>
                      <a:r>
                        <a:rPr lang="en-US" dirty="0">
                          <a:solidFill>
                            <a:srgbClr val="0070C0"/>
                          </a:solidFill>
                        </a:rPr>
                        <a:t>Trend</a:t>
                      </a:r>
                    </a:p>
                  </a:txBody>
                  <a:tcPr/>
                </a:tc>
                <a:tc>
                  <a:txBody>
                    <a:bodyPr/>
                    <a:lstStyle/>
                    <a:p>
                      <a:r>
                        <a:rPr lang="en-US" dirty="0"/>
                        <a:t>upward trend</a:t>
                      </a:r>
                    </a:p>
                  </a:txBody>
                  <a:tcPr/>
                </a:tc>
                <a:extLst>
                  <a:ext uri="{0D108BD9-81ED-4DB2-BD59-A6C34878D82A}">
                    <a16:rowId xmlns:a16="http://schemas.microsoft.com/office/drawing/2014/main" val="1213879006"/>
                  </a:ext>
                </a:extLst>
              </a:tr>
              <a:tr h="297180">
                <a:tc>
                  <a:txBody>
                    <a:bodyPr/>
                    <a:lstStyle/>
                    <a:p>
                      <a:r>
                        <a:rPr lang="en-US" dirty="0">
                          <a:solidFill>
                            <a:srgbClr val="0070C0"/>
                          </a:solidFill>
                        </a:rPr>
                        <a:t>Cyclic</a:t>
                      </a:r>
                    </a:p>
                  </a:txBody>
                  <a:tcPr/>
                </a:tc>
                <a:tc>
                  <a:txBody>
                    <a:bodyPr/>
                    <a:lstStyle/>
                    <a:p>
                      <a:r>
                        <a:rPr lang="en-US" dirty="0"/>
                        <a:t>No</a:t>
                      </a:r>
                    </a:p>
                  </a:txBody>
                  <a:tcPr/>
                </a:tc>
                <a:extLst>
                  <a:ext uri="{0D108BD9-81ED-4DB2-BD59-A6C34878D82A}">
                    <a16:rowId xmlns:a16="http://schemas.microsoft.com/office/drawing/2014/main" val="106701075"/>
                  </a:ext>
                </a:extLst>
              </a:tr>
              <a:tr h="297180">
                <a:tc>
                  <a:txBody>
                    <a:bodyPr/>
                    <a:lstStyle/>
                    <a:p>
                      <a:r>
                        <a:rPr lang="en-US" dirty="0">
                          <a:solidFill>
                            <a:srgbClr val="0070C0"/>
                          </a:solidFill>
                        </a:rPr>
                        <a:t>Random</a:t>
                      </a:r>
                    </a:p>
                  </a:txBody>
                  <a:tcPr/>
                </a:tc>
                <a:tc>
                  <a:txBody>
                    <a:bodyPr/>
                    <a:lstStyle/>
                    <a:p>
                      <a:r>
                        <a:rPr lang="en-US" dirty="0"/>
                        <a:t>No</a:t>
                      </a:r>
                    </a:p>
                  </a:txBody>
                  <a:tcPr/>
                </a:tc>
                <a:extLst>
                  <a:ext uri="{0D108BD9-81ED-4DB2-BD59-A6C34878D82A}">
                    <a16:rowId xmlns:a16="http://schemas.microsoft.com/office/drawing/2014/main" val="1547582225"/>
                  </a:ext>
                </a:extLst>
              </a:tr>
              <a:tr h="297180">
                <a:tc>
                  <a:txBody>
                    <a:bodyPr/>
                    <a:lstStyle/>
                    <a:p>
                      <a:r>
                        <a:rPr lang="en-US" dirty="0">
                          <a:solidFill>
                            <a:srgbClr val="0070C0"/>
                          </a:solidFill>
                        </a:rPr>
                        <a:t>Variation</a:t>
                      </a:r>
                    </a:p>
                  </a:txBody>
                  <a:tcPr/>
                </a:tc>
                <a:tc>
                  <a:txBody>
                    <a:bodyPr/>
                    <a:lstStyle/>
                    <a:p>
                      <a:r>
                        <a:rPr lang="en-US" dirty="0"/>
                        <a:t>increasing</a:t>
                      </a:r>
                    </a:p>
                  </a:txBody>
                  <a:tcPr/>
                </a:tc>
                <a:extLst>
                  <a:ext uri="{0D108BD9-81ED-4DB2-BD59-A6C34878D82A}">
                    <a16:rowId xmlns:a16="http://schemas.microsoft.com/office/drawing/2014/main" val="2143246078"/>
                  </a:ext>
                </a:extLst>
              </a:tr>
            </a:tbl>
          </a:graphicData>
        </a:graphic>
      </p:graphicFrame>
      <p:pic>
        <p:nvPicPr>
          <p:cNvPr id="7" name="Picture 6">
            <a:extLst>
              <a:ext uri="{FF2B5EF4-FFF2-40B4-BE49-F238E27FC236}">
                <a16:creationId xmlns:a16="http://schemas.microsoft.com/office/drawing/2014/main" id="{580BCD0B-5F81-43B9-97E2-1F9FA56FEEAB}"/>
              </a:ext>
            </a:extLst>
          </p:cNvPr>
          <p:cNvPicPr>
            <a:picLocks noChangeAspect="1"/>
          </p:cNvPicPr>
          <p:nvPr/>
        </p:nvPicPr>
        <p:blipFill>
          <a:blip r:embed="rId2"/>
          <a:stretch>
            <a:fillRect/>
          </a:stretch>
        </p:blipFill>
        <p:spPr>
          <a:xfrm>
            <a:off x="132776" y="994409"/>
            <a:ext cx="4566301" cy="2252950"/>
          </a:xfrm>
          <a:prstGeom prst="rect">
            <a:avLst/>
          </a:prstGeom>
        </p:spPr>
      </p:pic>
      <p:sp>
        <p:nvSpPr>
          <p:cNvPr id="8" name="TextBox 7">
            <a:extLst>
              <a:ext uri="{FF2B5EF4-FFF2-40B4-BE49-F238E27FC236}">
                <a16:creationId xmlns:a16="http://schemas.microsoft.com/office/drawing/2014/main" id="{0C8F3DF6-3F4A-45EE-AF7F-E03B12F04A59}"/>
              </a:ext>
            </a:extLst>
          </p:cNvPr>
          <p:cNvSpPr txBox="1"/>
          <p:nvPr/>
        </p:nvSpPr>
        <p:spPr>
          <a:xfrm>
            <a:off x="213402" y="3403218"/>
            <a:ext cx="4646927" cy="1200329"/>
          </a:xfrm>
          <a:prstGeom prst="rect">
            <a:avLst/>
          </a:prstGeom>
          <a:noFill/>
        </p:spPr>
        <p:txBody>
          <a:bodyPr wrap="square" rtlCol="0">
            <a:spAutoFit/>
          </a:bodyPr>
          <a:lstStyle/>
          <a:p>
            <a:r>
              <a:rPr lang="en-US" sz="1200" dirty="0"/>
              <a:t>Which is true?</a:t>
            </a:r>
          </a:p>
          <a:p>
            <a:pPr marL="285750" indent="-285750">
              <a:buFontTx/>
              <a:buChar char="-"/>
            </a:pPr>
            <a:r>
              <a:rPr lang="en-US" sz="1200" dirty="0"/>
              <a:t>Share price shows no trend and no change in variability?</a:t>
            </a:r>
          </a:p>
          <a:p>
            <a:pPr marL="285750" indent="-285750">
              <a:buFontTx/>
              <a:buChar char="-"/>
            </a:pPr>
            <a:r>
              <a:rPr lang="en-US" sz="1200" dirty="0"/>
              <a:t>Share price shows no trend and increase in variability?</a:t>
            </a:r>
          </a:p>
          <a:p>
            <a:pPr marL="285750" indent="-285750">
              <a:buFontTx/>
              <a:buChar char="-"/>
            </a:pPr>
            <a:r>
              <a:rPr lang="en-US" sz="1200" dirty="0"/>
              <a:t>Share price shows upward trend with constant variability?</a:t>
            </a:r>
          </a:p>
          <a:p>
            <a:pPr marL="285750" indent="-285750">
              <a:buFontTx/>
              <a:buChar char="-"/>
            </a:pPr>
            <a:r>
              <a:rPr lang="en-US" sz="1200" dirty="0"/>
              <a:t>Share price shows upward trend with decreasing variability?</a:t>
            </a:r>
          </a:p>
          <a:p>
            <a:pPr marL="285750" indent="-285750">
              <a:buFontTx/>
              <a:buChar char="-"/>
            </a:pPr>
            <a:r>
              <a:rPr lang="en-US" sz="1200" dirty="0"/>
              <a:t>Share price shows upward trend with increasing variability?</a:t>
            </a:r>
          </a:p>
        </p:txBody>
      </p:sp>
    </p:spTree>
    <p:extLst>
      <p:ext uri="{BB962C8B-B14F-4D97-AF65-F5344CB8AC3E}">
        <p14:creationId xmlns:p14="http://schemas.microsoft.com/office/powerpoint/2010/main" val="11316133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ADAEA-F3EC-4965-99B7-7B85E9702CFE}"/>
              </a:ext>
            </a:extLst>
          </p:cNvPr>
          <p:cNvSpPr>
            <a:spLocks noGrp="1"/>
          </p:cNvSpPr>
          <p:nvPr>
            <p:ph type="title"/>
          </p:nvPr>
        </p:nvSpPr>
        <p:spPr/>
        <p:txBody>
          <a:bodyPr/>
          <a:lstStyle/>
          <a:p>
            <a:r>
              <a:rPr lang="en-US" dirty="0"/>
              <a:t>example</a:t>
            </a:r>
          </a:p>
        </p:txBody>
      </p:sp>
      <p:sp>
        <p:nvSpPr>
          <p:cNvPr id="3" name="Date Placeholder 2">
            <a:extLst>
              <a:ext uri="{FF2B5EF4-FFF2-40B4-BE49-F238E27FC236}">
                <a16:creationId xmlns:a16="http://schemas.microsoft.com/office/drawing/2014/main" id="{F7410B18-2C05-41A8-8BB6-15F2E2D84211}"/>
              </a:ext>
            </a:extLst>
          </p:cNvPr>
          <p:cNvSpPr>
            <a:spLocks noGrp="1"/>
          </p:cNvSpPr>
          <p:nvPr>
            <p:ph type="dt" sz="half" idx="10"/>
          </p:nvPr>
        </p:nvSpPr>
        <p:spPr/>
        <p:txBody>
          <a:bodyPr/>
          <a:lstStyle/>
          <a:p>
            <a:fld id="{B604B242-A112-40FA-B30F-F44D6727C9BE}" type="datetime1">
              <a:rPr lang="en-US" smtClean="0"/>
              <a:t>4/17/19</a:t>
            </a:fld>
            <a:endParaRPr lang="en-US"/>
          </a:p>
        </p:txBody>
      </p:sp>
      <p:sp>
        <p:nvSpPr>
          <p:cNvPr id="4" name="Slide Number Placeholder 3">
            <a:extLst>
              <a:ext uri="{FF2B5EF4-FFF2-40B4-BE49-F238E27FC236}">
                <a16:creationId xmlns:a16="http://schemas.microsoft.com/office/drawing/2014/main" id="{AD26548D-B37F-432A-96BD-CFE256734FFF}"/>
              </a:ext>
            </a:extLst>
          </p:cNvPr>
          <p:cNvSpPr>
            <a:spLocks noGrp="1"/>
          </p:cNvSpPr>
          <p:nvPr>
            <p:ph type="sldNum" sz="quarter" idx="4"/>
          </p:nvPr>
        </p:nvSpPr>
        <p:spPr/>
        <p:txBody>
          <a:bodyPr/>
          <a:lstStyle/>
          <a:p>
            <a:r>
              <a:rPr lang="en-US"/>
              <a:t>Slide no. </a:t>
            </a:r>
            <a:fld id="{7240F3D1-AE27-48C7-9FC9-EF8542F23A88}" type="slidenum">
              <a:rPr lang="en-US" smtClean="0"/>
              <a:pPr/>
              <a:t>31</a:t>
            </a:fld>
            <a:endParaRPr lang="en-US" dirty="0"/>
          </a:p>
        </p:txBody>
      </p:sp>
      <p:graphicFrame>
        <p:nvGraphicFramePr>
          <p:cNvPr id="6" name="Table 5">
            <a:extLst>
              <a:ext uri="{FF2B5EF4-FFF2-40B4-BE49-F238E27FC236}">
                <a16:creationId xmlns:a16="http://schemas.microsoft.com/office/drawing/2014/main" id="{65DD9EEE-101B-435F-9E47-A926711D5FBF}"/>
              </a:ext>
            </a:extLst>
          </p:cNvPr>
          <p:cNvGraphicFramePr>
            <a:graphicFrameLocks noGrp="1"/>
          </p:cNvGraphicFramePr>
          <p:nvPr>
            <p:extLst>
              <p:ext uri="{D42A27DB-BD31-4B8C-83A1-F6EECF244321}">
                <p14:modId xmlns:p14="http://schemas.microsoft.com/office/powerpoint/2010/main" val="1142636745"/>
              </p:ext>
            </p:extLst>
          </p:nvPr>
        </p:nvGraphicFramePr>
        <p:xfrm>
          <a:off x="4779703" y="994409"/>
          <a:ext cx="4281170" cy="1783080"/>
        </p:xfrm>
        <a:graphic>
          <a:graphicData uri="http://schemas.openxmlformats.org/drawingml/2006/table">
            <a:tbl>
              <a:tblPr firstRow="1" bandRow="1">
                <a:tableStyleId>{912C8C85-51F0-491E-9774-3900AFEF0FD7}</a:tableStyleId>
              </a:tblPr>
              <a:tblGrid>
                <a:gridCol w="1188928">
                  <a:extLst>
                    <a:ext uri="{9D8B030D-6E8A-4147-A177-3AD203B41FA5}">
                      <a16:colId xmlns:a16="http://schemas.microsoft.com/office/drawing/2014/main" val="3578827801"/>
                    </a:ext>
                  </a:extLst>
                </a:gridCol>
                <a:gridCol w="3092242">
                  <a:extLst>
                    <a:ext uri="{9D8B030D-6E8A-4147-A177-3AD203B41FA5}">
                      <a16:colId xmlns:a16="http://schemas.microsoft.com/office/drawing/2014/main" val="4240437658"/>
                    </a:ext>
                  </a:extLst>
                </a:gridCol>
              </a:tblGrid>
              <a:tr h="297180">
                <a:tc>
                  <a:txBody>
                    <a:bodyPr/>
                    <a:lstStyle/>
                    <a:p>
                      <a:r>
                        <a:rPr lang="en-US" dirty="0"/>
                        <a:t>Aspect</a:t>
                      </a:r>
                    </a:p>
                  </a:txBody>
                  <a:tcPr/>
                </a:tc>
                <a:tc>
                  <a:txBody>
                    <a:bodyPr/>
                    <a:lstStyle/>
                    <a:p>
                      <a:r>
                        <a:rPr lang="en-US" dirty="0"/>
                        <a:t>comments</a:t>
                      </a:r>
                    </a:p>
                  </a:txBody>
                  <a:tcPr/>
                </a:tc>
                <a:extLst>
                  <a:ext uri="{0D108BD9-81ED-4DB2-BD59-A6C34878D82A}">
                    <a16:rowId xmlns:a16="http://schemas.microsoft.com/office/drawing/2014/main" val="3905786652"/>
                  </a:ext>
                </a:extLst>
              </a:tr>
              <a:tr h="297180">
                <a:tc>
                  <a:txBody>
                    <a:bodyPr/>
                    <a:lstStyle/>
                    <a:p>
                      <a:r>
                        <a:rPr lang="en-US" dirty="0">
                          <a:solidFill>
                            <a:srgbClr val="0070C0"/>
                          </a:solidFill>
                        </a:rPr>
                        <a:t>Seasonality</a:t>
                      </a:r>
                    </a:p>
                  </a:txBody>
                  <a:tcPr/>
                </a:tc>
                <a:tc>
                  <a:txBody>
                    <a:bodyPr/>
                    <a:lstStyle/>
                    <a:p>
                      <a:r>
                        <a:rPr lang="en-US" dirty="0"/>
                        <a:t>No</a:t>
                      </a:r>
                    </a:p>
                  </a:txBody>
                  <a:tcPr/>
                </a:tc>
                <a:extLst>
                  <a:ext uri="{0D108BD9-81ED-4DB2-BD59-A6C34878D82A}">
                    <a16:rowId xmlns:a16="http://schemas.microsoft.com/office/drawing/2014/main" val="3328322789"/>
                  </a:ext>
                </a:extLst>
              </a:tr>
              <a:tr h="297180">
                <a:tc>
                  <a:txBody>
                    <a:bodyPr/>
                    <a:lstStyle/>
                    <a:p>
                      <a:r>
                        <a:rPr lang="en-US" dirty="0">
                          <a:solidFill>
                            <a:srgbClr val="0070C0"/>
                          </a:solidFill>
                        </a:rPr>
                        <a:t>Trend</a:t>
                      </a:r>
                    </a:p>
                  </a:txBody>
                  <a:tcPr/>
                </a:tc>
                <a:tc>
                  <a:txBody>
                    <a:bodyPr/>
                    <a:lstStyle/>
                    <a:p>
                      <a:r>
                        <a:rPr lang="en-US" dirty="0"/>
                        <a:t>upward trend</a:t>
                      </a:r>
                    </a:p>
                  </a:txBody>
                  <a:tcPr/>
                </a:tc>
                <a:extLst>
                  <a:ext uri="{0D108BD9-81ED-4DB2-BD59-A6C34878D82A}">
                    <a16:rowId xmlns:a16="http://schemas.microsoft.com/office/drawing/2014/main" val="1213879006"/>
                  </a:ext>
                </a:extLst>
              </a:tr>
              <a:tr h="297180">
                <a:tc>
                  <a:txBody>
                    <a:bodyPr/>
                    <a:lstStyle/>
                    <a:p>
                      <a:r>
                        <a:rPr lang="en-US" dirty="0">
                          <a:solidFill>
                            <a:srgbClr val="0070C0"/>
                          </a:solidFill>
                        </a:rPr>
                        <a:t>Cyclic</a:t>
                      </a:r>
                    </a:p>
                  </a:txBody>
                  <a:tcPr/>
                </a:tc>
                <a:tc>
                  <a:txBody>
                    <a:bodyPr/>
                    <a:lstStyle/>
                    <a:p>
                      <a:r>
                        <a:rPr lang="en-US" dirty="0"/>
                        <a:t>No</a:t>
                      </a:r>
                    </a:p>
                  </a:txBody>
                  <a:tcPr/>
                </a:tc>
                <a:extLst>
                  <a:ext uri="{0D108BD9-81ED-4DB2-BD59-A6C34878D82A}">
                    <a16:rowId xmlns:a16="http://schemas.microsoft.com/office/drawing/2014/main" val="106701075"/>
                  </a:ext>
                </a:extLst>
              </a:tr>
              <a:tr h="297180">
                <a:tc>
                  <a:txBody>
                    <a:bodyPr/>
                    <a:lstStyle/>
                    <a:p>
                      <a:r>
                        <a:rPr lang="en-US" dirty="0">
                          <a:solidFill>
                            <a:srgbClr val="0070C0"/>
                          </a:solidFill>
                        </a:rPr>
                        <a:t>Random</a:t>
                      </a:r>
                    </a:p>
                  </a:txBody>
                  <a:tcPr/>
                </a:tc>
                <a:tc>
                  <a:txBody>
                    <a:bodyPr/>
                    <a:lstStyle/>
                    <a:p>
                      <a:r>
                        <a:rPr lang="en-US" dirty="0"/>
                        <a:t>No</a:t>
                      </a:r>
                    </a:p>
                  </a:txBody>
                  <a:tcPr/>
                </a:tc>
                <a:extLst>
                  <a:ext uri="{0D108BD9-81ED-4DB2-BD59-A6C34878D82A}">
                    <a16:rowId xmlns:a16="http://schemas.microsoft.com/office/drawing/2014/main" val="1547582225"/>
                  </a:ext>
                </a:extLst>
              </a:tr>
              <a:tr h="297180">
                <a:tc>
                  <a:txBody>
                    <a:bodyPr/>
                    <a:lstStyle/>
                    <a:p>
                      <a:r>
                        <a:rPr lang="en-US" dirty="0">
                          <a:solidFill>
                            <a:srgbClr val="0070C0"/>
                          </a:solidFill>
                        </a:rPr>
                        <a:t>Variation</a:t>
                      </a:r>
                    </a:p>
                  </a:txBody>
                  <a:tcPr/>
                </a:tc>
                <a:tc>
                  <a:txBody>
                    <a:bodyPr/>
                    <a:lstStyle/>
                    <a:p>
                      <a:r>
                        <a:rPr lang="en-US" dirty="0"/>
                        <a:t>About the same</a:t>
                      </a:r>
                    </a:p>
                  </a:txBody>
                  <a:tcPr/>
                </a:tc>
                <a:extLst>
                  <a:ext uri="{0D108BD9-81ED-4DB2-BD59-A6C34878D82A}">
                    <a16:rowId xmlns:a16="http://schemas.microsoft.com/office/drawing/2014/main" val="2143246078"/>
                  </a:ext>
                </a:extLst>
              </a:tr>
            </a:tbl>
          </a:graphicData>
        </a:graphic>
      </p:graphicFrame>
      <p:sp>
        <p:nvSpPr>
          <p:cNvPr id="8" name="TextBox 7">
            <a:extLst>
              <a:ext uri="{FF2B5EF4-FFF2-40B4-BE49-F238E27FC236}">
                <a16:creationId xmlns:a16="http://schemas.microsoft.com/office/drawing/2014/main" id="{0C8F3DF6-3F4A-45EE-AF7F-E03B12F04A59}"/>
              </a:ext>
            </a:extLst>
          </p:cNvPr>
          <p:cNvSpPr txBox="1"/>
          <p:nvPr/>
        </p:nvSpPr>
        <p:spPr>
          <a:xfrm>
            <a:off x="132776" y="3663806"/>
            <a:ext cx="4646927" cy="1200329"/>
          </a:xfrm>
          <a:prstGeom prst="rect">
            <a:avLst/>
          </a:prstGeom>
          <a:noFill/>
        </p:spPr>
        <p:txBody>
          <a:bodyPr wrap="square" rtlCol="0">
            <a:spAutoFit/>
          </a:bodyPr>
          <a:lstStyle/>
          <a:p>
            <a:r>
              <a:rPr lang="en-US" sz="1200" dirty="0"/>
              <a:t>The time series plot has</a:t>
            </a:r>
          </a:p>
          <a:p>
            <a:pPr marL="285750" indent="-285750">
              <a:buFontTx/>
              <a:buChar char="-"/>
            </a:pPr>
            <a:r>
              <a:rPr lang="en-US" sz="1200" dirty="0"/>
              <a:t>No trend</a:t>
            </a:r>
          </a:p>
          <a:p>
            <a:pPr marL="285750" indent="-285750">
              <a:buFontTx/>
              <a:buChar char="-"/>
            </a:pPr>
            <a:r>
              <a:rPr lang="en-US" sz="1200" dirty="0"/>
              <a:t>No variability</a:t>
            </a:r>
          </a:p>
          <a:p>
            <a:pPr marL="285750" indent="-285750">
              <a:buFontTx/>
              <a:buChar char="-"/>
            </a:pPr>
            <a:r>
              <a:rPr lang="en-US" sz="1200" dirty="0"/>
              <a:t>Seasonality only</a:t>
            </a:r>
          </a:p>
          <a:p>
            <a:pPr marL="285750" indent="-285750">
              <a:buFontTx/>
              <a:buChar char="-"/>
            </a:pPr>
            <a:r>
              <a:rPr lang="en-US" sz="1200" dirty="0"/>
              <a:t>Increasing trend with seasonality</a:t>
            </a:r>
          </a:p>
          <a:p>
            <a:pPr marL="285750" indent="-285750">
              <a:buFontTx/>
              <a:buChar char="-"/>
            </a:pPr>
            <a:r>
              <a:rPr lang="en-US" sz="1200" dirty="0"/>
              <a:t>An increasing trend only</a:t>
            </a:r>
          </a:p>
        </p:txBody>
      </p:sp>
      <p:pic>
        <p:nvPicPr>
          <p:cNvPr id="5" name="Picture 4">
            <a:extLst>
              <a:ext uri="{FF2B5EF4-FFF2-40B4-BE49-F238E27FC236}">
                <a16:creationId xmlns:a16="http://schemas.microsoft.com/office/drawing/2014/main" id="{F1E3E1F6-D024-455A-AB51-02A0E2B8D477}"/>
              </a:ext>
            </a:extLst>
          </p:cNvPr>
          <p:cNvPicPr>
            <a:picLocks noChangeAspect="1"/>
          </p:cNvPicPr>
          <p:nvPr/>
        </p:nvPicPr>
        <p:blipFill>
          <a:blip r:embed="rId2"/>
          <a:stretch>
            <a:fillRect/>
          </a:stretch>
        </p:blipFill>
        <p:spPr>
          <a:xfrm>
            <a:off x="164753" y="994409"/>
            <a:ext cx="4508499" cy="2663191"/>
          </a:xfrm>
          <a:prstGeom prst="rect">
            <a:avLst/>
          </a:prstGeom>
        </p:spPr>
      </p:pic>
    </p:spTree>
    <p:extLst>
      <p:ext uri="{BB962C8B-B14F-4D97-AF65-F5344CB8AC3E}">
        <p14:creationId xmlns:p14="http://schemas.microsoft.com/office/powerpoint/2010/main" val="21535260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0B215-281C-4726-8944-BB811411F5D0}"/>
              </a:ext>
            </a:extLst>
          </p:cNvPr>
          <p:cNvSpPr>
            <a:spLocks noGrp="1"/>
          </p:cNvSpPr>
          <p:nvPr>
            <p:ph type="title"/>
          </p:nvPr>
        </p:nvSpPr>
        <p:spPr/>
        <p:txBody>
          <a:bodyPr/>
          <a:lstStyle/>
          <a:p>
            <a:r>
              <a:rPr lang="en-US" dirty="0"/>
              <a:t>examples</a:t>
            </a:r>
          </a:p>
        </p:txBody>
      </p:sp>
      <p:sp>
        <p:nvSpPr>
          <p:cNvPr id="3" name="Date Placeholder 2">
            <a:extLst>
              <a:ext uri="{FF2B5EF4-FFF2-40B4-BE49-F238E27FC236}">
                <a16:creationId xmlns:a16="http://schemas.microsoft.com/office/drawing/2014/main" id="{5EDEA7A2-A796-4B0F-A140-B5A9FECBF4F4}"/>
              </a:ext>
            </a:extLst>
          </p:cNvPr>
          <p:cNvSpPr>
            <a:spLocks noGrp="1"/>
          </p:cNvSpPr>
          <p:nvPr>
            <p:ph type="dt" sz="half" idx="10"/>
          </p:nvPr>
        </p:nvSpPr>
        <p:spPr/>
        <p:txBody>
          <a:bodyPr/>
          <a:lstStyle/>
          <a:p>
            <a:fld id="{B604B242-A112-40FA-B30F-F44D6727C9BE}" type="datetime1">
              <a:rPr lang="en-US" smtClean="0"/>
              <a:t>4/17/19</a:t>
            </a:fld>
            <a:endParaRPr lang="en-US"/>
          </a:p>
        </p:txBody>
      </p:sp>
      <p:sp>
        <p:nvSpPr>
          <p:cNvPr id="4" name="Slide Number Placeholder 3">
            <a:extLst>
              <a:ext uri="{FF2B5EF4-FFF2-40B4-BE49-F238E27FC236}">
                <a16:creationId xmlns:a16="http://schemas.microsoft.com/office/drawing/2014/main" id="{B9060205-0DEE-4CFA-B594-7BA9ABC4F824}"/>
              </a:ext>
            </a:extLst>
          </p:cNvPr>
          <p:cNvSpPr>
            <a:spLocks noGrp="1"/>
          </p:cNvSpPr>
          <p:nvPr>
            <p:ph type="sldNum" sz="quarter" idx="4"/>
          </p:nvPr>
        </p:nvSpPr>
        <p:spPr/>
        <p:txBody>
          <a:bodyPr/>
          <a:lstStyle/>
          <a:p>
            <a:r>
              <a:rPr lang="en-US"/>
              <a:t>Slide no. </a:t>
            </a:r>
            <a:fld id="{7240F3D1-AE27-48C7-9FC9-EF8542F23A88}" type="slidenum">
              <a:rPr lang="en-US" smtClean="0"/>
              <a:pPr/>
              <a:t>32</a:t>
            </a:fld>
            <a:endParaRPr lang="en-US" dirty="0"/>
          </a:p>
        </p:txBody>
      </p:sp>
      <p:pic>
        <p:nvPicPr>
          <p:cNvPr id="5" name="Picture 4">
            <a:extLst>
              <a:ext uri="{FF2B5EF4-FFF2-40B4-BE49-F238E27FC236}">
                <a16:creationId xmlns:a16="http://schemas.microsoft.com/office/drawing/2014/main" id="{CB10F52A-6916-4487-B914-809FC48027CE}"/>
              </a:ext>
            </a:extLst>
          </p:cNvPr>
          <p:cNvPicPr>
            <a:picLocks noChangeAspect="1"/>
          </p:cNvPicPr>
          <p:nvPr/>
        </p:nvPicPr>
        <p:blipFill>
          <a:blip r:embed="rId2"/>
          <a:stretch>
            <a:fillRect/>
          </a:stretch>
        </p:blipFill>
        <p:spPr>
          <a:xfrm>
            <a:off x="145733" y="957262"/>
            <a:ext cx="4281171" cy="3194311"/>
          </a:xfrm>
          <a:prstGeom prst="rect">
            <a:avLst/>
          </a:prstGeom>
        </p:spPr>
      </p:pic>
      <p:sp>
        <p:nvSpPr>
          <p:cNvPr id="6" name="Rectangle 5">
            <a:extLst>
              <a:ext uri="{FF2B5EF4-FFF2-40B4-BE49-F238E27FC236}">
                <a16:creationId xmlns:a16="http://schemas.microsoft.com/office/drawing/2014/main" id="{4592CCBA-5B76-4069-9DC9-F57CA073AE9D}"/>
              </a:ext>
            </a:extLst>
          </p:cNvPr>
          <p:cNvSpPr/>
          <p:nvPr/>
        </p:nvSpPr>
        <p:spPr>
          <a:xfrm>
            <a:off x="145733" y="4081278"/>
            <a:ext cx="4281171" cy="830997"/>
          </a:xfrm>
          <a:prstGeom prst="rect">
            <a:avLst/>
          </a:prstGeom>
        </p:spPr>
        <p:txBody>
          <a:bodyPr wrap="square">
            <a:spAutoFit/>
          </a:bodyPr>
          <a:lstStyle/>
          <a:p>
            <a:pPr marL="285750" indent="-285750">
              <a:buFont typeface="Arial" panose="020B0604020202020204" pitchFamily="34" charset="0"/>
              <a:buChar char="•"/>
            </a:pPr>
            <a:r>
              <a:rPr lang="en-US" sz="1200" dirty="0"/>
              <a:t>The monthly housing sales show strong </a:t>
            </a:r>
            <a:r>
              <a:rPr lang="en-US" sz="1200" dirty="0">
                <a:solidFill>
                  <a:srgbClr val="0070C0"/>
                </a:solidFill>
              </a:rPr>
              <a:t>seasonality</a:t>
            </a:r>
            <a:r>
              <a:rPr lang="en-US" sz="1200" dirty="0"/>
              <a:t> within each year, as well as some strong </a:t>
            </a:r>
            <a:r>
              <a:rPr lang="en-US" sz="1200" dirty="0">
                <a:solidFill>
                  <a:srgbClr val="0070C0"/>
                </a:solidFill>
              </a:rPr>
              <a:t>cyclic</a:t>
            </a:r>
            <a:r>
              <a:rPr lang="en-US" sz="1200" dirty="0"/>
              <a:t> behavior with period about 6–10 years. </a:t>
            </a:r>
          </a:p>
          <a:p>
            <a:pPr marL="285750" indent="-285750">
              <a:buFont typeface="Arial" panose="020B0604020202020204" pitchFamily="34" charset="0"/>
              <a:buChar char="•"/>
            </a:pPr>
            <a:r>
              <a:rPr lang="en-US" sz="1200" dirty="0"/>
              <a:t>There is no apparent trend in the data over this period.</a:t>
            </a:r>
          </a:p>
        </p:txBody>
      </p:sp>
      <p:graphicFrame>
        <p:nvGraphicFramePr>
          <p:cNvPr id="7" name="Table 6">
            <a:extLst>
              <a:ext uri="{FF2B5EF4-FFF2-40B4-BE49-F238E27FC236}">
                <a16:creationId xmlns:a16="http://schemas.microsoft.com/office/drawing/2014/main" id="{47414E89-5D88-4E37-91E9-95643973B1CD}"/>
              </a:ext>
            </a:extLst>
          </p:cNvPr>
          <p:cNvGraphicFramePr>
            <a:graphicFrameLocks noGrp="1"/>
          </p:cNvGraphicFramePr>
          <p:nvPr>
            <p:extLst>
              <p:ext uri="{D42A27DB-BD31-4B8C-83A1-F6EECF244321}">
                <p14:modId xmlns:p14="http://schemas.microsoft.com/office/powerpoint/2010/main" val="40038130"/>
              </p:ext>
            </p:extLst>
          </p:nvPr>
        </p:nvGraphicFramePr>
        <p:xfrm>
          <a:off x="4785038" y="957262"/>
          <a:ext cx="4281170" cy="1783080"/>
        </p:xfrm>
        <a:graphic>
          <a:graphicData uri="http://schemas.openxmlformats.org/drawingml/2006/table">
            <a:tbl>
              <a:tblPr firstRow="1" bandRow="1">
                <a:tableStyleId>{912C8C85-51F0-491E-9774-3900AFEF0FD7}</a:tableStyleId>
              </a:tblPr>
              <a:tblGrid>
                <a:gridCol w="1188928">
                  <a:extLst>
                    <a:ext uri="{9D8B030D-6E8A-4147-A177-3AD203B41FA5}">
                      <a16:colId xmlns:a16="http://schemas.microsoft.com/office/drawing/2014/main" val="3578827801"/>
                    </a:ext>
                  </a:extLst>
                </a:gridCol>
                <a:gridCol w="3092242">
                  <a:extLst>
                    <a:ext uri="{9D8B030D-6E8A-4147-A177-3AD203B41FA5}">
                      <a16:colId xmlns:a16="http://schemas.microsoft.com/office/drawing/2014/main" val="4240437658"/>
                    </a:ext>
                  </a:extLst>
                </a:gridCol>
              </a:tblGrid>
              <a:tr h="297180">
                <a:tc>
                  <a:txBody>
                    <a:bodyPr/>
                    <a:lstStyle/>
                    <a:p>
                      <a:r>
                        <a:rPr lang="en-US" dirty="0"/>
                        <a:t>Aspect</a:t>
                      </a:r>
                    </a:p>
                  </a:txBody>
                  <a:tcPr/>
                </a:tc>
                <a:tc>
                  <a:txBody>
                    <a:bodyPr/>
                    <a:lstStyle/>
                    <a:p>
                      <a:r>
                        <a:rPr lang="en-US" dirty="0"/>
                        <a:t>comments</a:t>
                      </a:r>
                    </a:p>
                  </a:txBody>
                  <a:tcPr/>
                </a:tc>
                <a:extLst>
                  <a:ext uri="{0D108BD9-81ED-4DB2-BD59-A6C34878D82A}">
                    <a16:rowId xmlns:a16="http://schemas.microsoft.com/office/drawing/2014/main" val="3905786652"/>
                  </a:ext>
                </a:extLst>
              </a:tr>
              <a:tr h="297180">
                <a:tc>
                  <a:txBody>
                    <a:bodyPr/>
                    <a:lstStyle/>
                    <a:p>
                      <a:r>
                        <a:rPr lang="en-US" dirty="0">
                          <a:solidFill>
                            <a:srgbClr val="0070C0"/>
                          </a:solidFill>
                        </a:rPr>
                        <a:t>Seasonality</a:t>
                      </a:r>
                    </a:p>
                  </a:txBody>
                  <a:tcPr/>
                </a:tc>
                <a:tc>
                  <a:txBody>
                    <a:bodyPr/>
                    <a:lstStyle/>
                    <a:p>
                      <a:r>
                        <a:rPr lang="en-US" dirty="0"/>
                        <a:t>Yes</a:t>
                      </a:r>
                    </a:p>
                  </a:txBody>
                  <a:tcPr/>
                </a:tc>
                <a:extLst>
                  <a:ext uri="{0D108BD9-81ED-4DB2-BD59-A6C34878D82A}">
                    <a16:rowId xmlns:a16="http://schemas.microsoft.com/office/drawing/2014/main" val="3328322789"/>
                  </a:ext>
                </a:extLst>
              </a:tr>
              <a:tr h="297180">
                <a:tc>
                  <a:txBody>
                    <a:bodyPr/>
                    <a:lstStyle/>
                    <a:p>
                      <a:r>
                        <a:rPr lang="en-US" dirty="0">
                          <a:solidFill>
                            <a:srgbClr val="0070C0"/>
                          </a:solidFill>
                        </a:rPr>
                        <a:t>Trend</a:t>
                      </a:r>
                    </a:p>
                  </a:txBody>
                  <a:tcPr/>
                </a:tc>
                <a:tc>
                  <a:txBody>
                    <a:bodyPr/>
                    <a:lstStyle/>
                    <a:p>
                      <a:r>
                        <a:rPr lang="en-US" dirty="0"/>
                        <a:t>Not much</a:t>
                      </a:r>
                    </a:p>
                  </a:txBody>
                  <a:tcPr/>
                </a:tc>
                <a:extLst>
                  <a:ext uri="{0D108BD9-81ED-4DB2-BD59-A6C34878D82A}">
                    <a16:rowId xmlns:a16="http://schemas.microsoft.com/office/drawing/2014/main" val="1213879006"/>
                  </a:ext>
                </a:extLst>
              </a:tr>
              <a:tr h="297180">
                <a:tc>
                  <a:txBody>
                    <a:bodyPr/>
                    <a:lstStyle/>
                    <a:p>
                      <a:r>
                        <a:rPr lang="en-US" dirty="0">
                          <a:solidFill>
                            <a:srgbClr val="0070C0"/>
                          </a:solidFill>
                        </a:rPr>
                        <a:t>Cyclic</a:t>
                      </a:r>
                    </a:p>
                  </a:txBody>
                  <a:tcPr/>
                </a:tc>
                <a:tc>
                  <a:txBody>
                    <a:bodyPr/>
                    <a:lstStyle/>
                    <a:p>
                      <a:r>
                        <a:rPr lang="en-US" dirty="0"/>
                        <a:t>No</a:t>
                      </a:r>
                    </a:p>
                  </a:txBody>
                  <a:tcPr/>
                </a:tc>
                <a:extLst>
                  <a:ext uri="{0D108BD9-81ED-4DB2-BD59-A6C34878D82A}">
                    <a16:rowId xmlns:a16="http://schemas.microsoft.com/office/drawing/2014/main" val="106701075"/>
                  </a:ext>
                </a:extLst>
              </a:tr>
              <a:tr h="297180">
                <a:tc>
                  <a:txBody>
                    <a:bodyPr/>
                    <a:lstStyle/>
                    <a:p>
                      <a:r>
                        <a:rPr lang="en-US" dirty="0">
                          <a:solidFill>
                            <a:srgbClr val="0070C0"/>
                          </a:solidFill>
                        </a:rPr>
                        <a:t>Random</a:t>
                      </a:r>
                    </a:p>
                  </a:txBody>
                  <a:tcPr/>
                </a:tc>
                <a:tc>
                  <a:txBody>
                    <a:bodyPr/>
                    <a:lstStyle/>
                    <a:p>
                      <a:r>
                        <a:rPr lang="en-US" dirty="0"/>
                        <a:t>No</a:t>
                      </a:r>
                    </a:p>
                  </a:txBody>
                  <a:tcPr/>
                </a:tc>
                <a:extLst>
                  <a:ext uri="{0D108BD9-81ED-4DB2-BD59-A6C34878D82A}">
                    <a16:rowId xmlns:a16="http://schemas.microsoft.com/office/drawing/2014/main" val="1547582225"/>
                  </a:ext>
                </a:extLst>
              </a:tr>
              <a:tr h="297180">
                <a:tc>
                  <a:txBody>
                    <a:bodyPr/>
                    <a:lstStyle/>
                    <a:p>
                      <a:r>
                        <a:rPr lang="en-US" dirty="0">
                          <a:solidFill>
                            <a:srgbClr val="0070C0"/>
                          </a:solidFill>
                        </a:rPr>
                        <a:t>Variation</a:t>
                      </a:r>
                    </a:p>
                  </a:txBody>
                  <a:tcPr/>
                </a:tc>
                <a:tc>
                  <a:txBody>
                    <a:bodyPr/>
                    <a:lstStyle/>
                    <a:p>
                      <a:r>
                        <a:rPr lang="en-US" dirty="0"/>
                        <a:t>About the same</a:t>
                      </a:r>
                    </a:p>
                  </a:txBody>
                  <a:tcPr/>
                </a:tc>
                <a:extLst>
                  <a:ext uri="{0D108BD9-81ED-4DB2-BD59-A6C34878D82A}">
                    <a16:rowId xmlns:a16="http://schemas.microsoft.com/office/drawing/2014/main" val="2143246078"/>
                  </a:ext>
                </a:extLst>
              </a:tr>
            </a:tbl>
          </a:graphicData>
        </a:graphic>
      </p:graphicFrame>
    </p:spTree>
    <p:extLst>
      <p:ext uri="{BB962C8B-B14F-4D97-AF65-F5344CB8AC3E}">
        <p14:creationId xmlns:p14="http://schemas.microsoft.com/office/powerpoint/2010/main" val="38212521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2DB49-1F99-4D09-A62D-2B0186F15436}"/>
              </a:ext>
            </a:extLst>
          </p:cNvPr>
          <p:cNvSpPr>
            <a:spLocks noGrp="1"/>
          </p:cNvSpPr>
          <p:nvPr>
            <p:ph type="title"/>
          </p:nvPr>
        </p:nvSpPr>
        <p:spPr/>
        <p:txBody>
          <a:bodyPr/>
          <a:lstStyle/>
          <a:p>
            <a:r>
              <a:rPr lang="en-US" dirty="0"/>
              <a:t>White Noise</a:t>
            </a:r>
          </a:p>
        </p:txBody>
      </p:sp>
      <p:sp>
        <p:nvSpPr>
          <p:cNvPr id="3" name="Date Placeholder 2">
            <a:extLst>
              <a:ext uri="{FF2B5EF4-FFF2-40B4-BE49-F238E27FC236}">
                <a16:creationId xmlns:a16="http://schemas.microsoft.com/office/drawing/2014/main" id="{A627D747-307A-48C0-B098-059D2C364945}"/>
              </a:ext>
            </a:extLst>
          </p:cNvPr>
          <p:cNvSpPr>
            <a:spLocks noGrp="1"/>
          </p:cNvSpPr>
          <p:nvPr>
            <p:ph type="dt" sz="half" idx="10"/>
          </p:nvPr>
        </p:nvSpPr>
        <p:spPr/>
        <p:txBody>
          <a:bodyPr/>
          <a:lstStyle/>
          <a:p>
            <a:fld id="{B604B242-A112-40FA-B30F-F44D6727C9BE}" type="datetime1">
              <a:rPr lang="en-US" smtClean="0"/>
              <a:t>4/17/19</a:t>
            </a:fld>
            <a:endParaRPr lang="en-US"/>
          </a:p>
        </p:txBody>
      </p:sp>
      <p:sp>
        <p:nvSpPr>
          <p:cNvPr id="4" name="Slide Number Placeholder 3">
            <a:extLst>
              <a:ext uri="{FF2B5EF4-FFF2-40B4-BE49-F238E27FC236}">
                <a16:creationId xmlns:a16="http://schemas.microsoft.com/office/drawing/2014/main" id="{91591307-1602-4F5D-B3DE-A2BA78FE0C17}"/>
              </a:ext>
            </a:extLst>
          </p:cNvPr>
          <p:cNvSpPr>
            <a:spLocks noGrp="1"/>
          </p:cNvSpPr>
          <p:nvPr>
            <p:ph type="sldNum" sz="quarter" idx="4"/>
          </p:nvPr>
        </p:nvSpPr>
        <p:spPr/>
        <p:txBody>
          <a:bodyPr/>
          <a:lstStyle/>
          <a:p>
            <a:r>
              <a:rPr lang="en-US"/>
              <a:t>Slide no. </a:t>
            </a:r>
            <a:fld id="{7240F3D1-AE27-48C7-9FC9-EF8542F23A88}" type="slidenum">
              <a:rPr lang="en-US" smtClean="0"/>
              <a:pPr/>
              <a:t>33</a:t>
            </a:fld>
            <a:endParaRPr lang="en-US" dirty="0"/>
          </a:p>
        </p:txBody>
      </p:sp>
      <p:sp>
        <p:nvSpPr>
          <p:cNvPr id="5" name="Rectangle 4">
            <a:extLst>
              <a:ext uri="{FF2B5EF4-FFF2-40B4-BE49-F238E27FC236}">
                <a16:creationId xmlns:a16="http://schemas.microsoft.com/office/drawing/2014/main" id="{9CF81A80-28C9-4565-B7AC-1430959E356A}"/>
              </a:ext>
            </a:extLst>
          </p:cNvPr>
          <p:cNvSpPr/>
          <p:nvPr/>
        </p:nvSpPr>
        <p:spPr>
          <a:xfrm>
            <a:off x="108856" y="979646"/>
            <a:ext cx="8887097" cy="2800767"/>
          </a:xfrm>
          <a:prstGeom prst="rect">
            <a:avLst/>
          </a:prstGeom>
        </p:spPr>
        <p:txBody>
          <a:bodyPr wrap="square">
            <a:spAutoFit/>
          </a:bodyPr>
          <a:lstStyle/>
          <a:p>
            <a:pPr marL="285750" indent="-285750">
              <a:buFont typeface="Arial" panose="020B0604020202020204" pitchFamily="34" charset="0"/>
              <a:buChar char="•"/>
            </a:pPr>
            <a:r>
              <a:rPr lang="en-US" sz="1600" dirty="0"/>
              <a:t>A time series is white noise if the variables are </a:t>
            </a:r>
            <a:r>
              <a:rPr lang="en-US" sz="1600" dirty="0">
                <a:highlight>
                  <a:srgbClr val="FFFF00"/>
                </a:highlight>
              </a:rPr>
              <a:t>independent and identically distributed with a mean of zero.</a:t>
            </a:r>
          </a:p>
          <a:p>
            <a:pPr marL="285750" indent="-285750">
              <a:buFont typeface="Arial" panose="020B0604020202020204" pitchFamily="34" charset="0"/>
              <a:buChar char="•"/>
            </a:pPr>
            <a:endParaRPr lang="en-US" sz="1600" dirty="0">
              <a:highlight>
                <a:srgbClr val="FFFF00"/>
              </a:highlight>
            </a:endParaRPr>
          </a:p>
          <a:p>
            <a:pPr marL="285750" indent="-285750">
              <a:buFont typeface="Arial" panose="020B0604020202020204" pitchFamily="34" charset="0"/>
              <a:buChar char="•"/>
            </a:pPr>
            <a:r>
              <a:rPr lang="en-US" sz="1600" dirty="0"/>
              <a:t>same variance (sigma^2)</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each value has a </a:t>
            </a:r>
            <a:r>
              <a:rPr lang="en-US" sz="1600" dirty="0">
                <a:highlight>
                  <a:srgbClr val="FFFF00"/>
                </a:highlight>
              </a:rPr>
              <a:t>zero correlation </a:t>
            </a:r>
            <a:r>
              <a:rPr lang="en-US" sz="1600" dirty="0"/>
              <a:t>with all other values in the series.</a:t>
            </a:r>
            <a:endParaRPr lang="en-US" sz="1600" dirty="0">
              <a:highlight>
                <a:srgbClr val="FFFF00"/>
              </a:highlight>
            </a:endParaRP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If a time series is white noise, it is a sequence of random numbers and cannot be predicted.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If the series of forecast errors are </a:t>
            </a:r>
            <a:r>
              <a:rPr lang="en-US" sz="1600" dirty="0">
                <a:highlight>
                  <a:srgbClr val="FFFF00"/>
                </a:highlight>
              </a:rPr>
              <a:t>not white noise</a:t>
            </a:r>
            <a:r>
              <a:rPr lang="en-US" sz="1600" dirty="0"/>
              <a:t>, it suggests improvements could be made to the predictive model.</a:t>
            </a:r>
          </a:p>
        </p:txBody>
      </p:sp>
    </p:spTree>
    <p:extLst>
      <p:ext uri="{BB962C8B-B14F-4D97-AF65-F5344CB8AC3E}">
        <p14:creationId xmlns:p14="http://schemas.microsoft.com/office/powerpoint/2010/main" val="28971158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F3537-98FF-4E34-B6F3-248EB0EA0A5A}"/>
              </a:ext>
            </a:extLst>
          </p:cNvPr>
          <p:cNvSpPr>
            <a:spLocks noGrp="1"/>
          </p:cNvSpPr>
          <p:nvPr>
            <p:ph type="title"/>
          </p:nvPr>
        </p:nvSpPr>
        <p:spPr/>
        <p:txBody>
          <a:bodyPr/>
          <a:lstStyle/>
          <a:p>
            <a:r>
              <a:rPr lang="en-US" dirty="0"/>
              <a:t>Noise - Why Does it Matter?</a:t>
            </a:r>
          </a:p>
        </p:txBody>
      </p:sp>
      <p:sp>
        <p:nvSpPr>
          <p:cNvPr id="3" name="Date Placeholder 2">
            <a:extLst>
              <a:ext uri="{FF2B5EF4-FFF2-40B4-BE49-F238E27FC236}">
                <a16:creationId xmlns:a16="http://schemas.microsoft.com/office/drawing/2014/main" id="{ABA18690-C7B8-4FA0-9909-9D90B1BA33BA}"/>
              </a:ext>
            </a:extLst>
          </p:cNvPr>
          <p:cNvSpPr>
            <a:spLocks noGrp="1"/>
          </p:cNvSpPr>
          <p:nvPr>
            <p:ph type="dt" sz="half" idx="10"/>
          </p:nvPr>
        </p:nvSpPr>
        <p:spPr/>
        <p:txBody>
          <a:bodyPr/>
          <a:lstStyle/>
          <a:p>
            <a:fld id="{B604B242-A112-40FA-B30F-F44D6727C9BE}" type="datetime1">
              <a:rPr lang="en-US" smtClean="0"/>
              <a:t>4/17/19</a:t>
            </a:fld>
            <a:endParaRPr lang="en-US"/>
          </a:p>
        </p:txBody>
      </p:sp>
      <p:sp>
        <p:nvSpPr>
          <p:cNvPr id="4" name="Slide Number Placeholder 3">
            <a:extLst>
              <a:ext uri="{FF2B5EF4-FFF2-40B4-BE49-F238E27FC236}">
                <a16:creationId xmlns:a16="http://schemas.microsoft.com/office/drawing/2014/main" id="{9803E412-2FEB-4750-8C9A-143A73670015}"/>
              </a:ext>
            </a:extLst>
          </p:cNvPr>
          <p:cNvSpPr>
            <a:spLocks noGrp="1"/>
          </p:cNvSpPr>
          <p:nvPr>
            <p:ph type="sldNum" sz="quarter" idx="4"/>
          </p:nvPr>
        </p:nvSpPr>
        <p:spPr/>
        <p:txBody>
          <a:bodyPr/>
          <a:lstStyle/>
          <a:p>
            <a:r>
              <a:rPr lang="en-US"/>
              <a:t>Slide no. </a:t>
            </a:r>
            <a:fld id="{7240F3D1-AE27-48C7-9FC9-EF8542F23A88}" type="slidenum">
              <a:rPr lang="en-US" smtClean="0"/>
              <a:pPr/>
              <a:t>34</a:t>
            </a:fld>
            <a:endParaRPr lang="en-US" dirty="0"/>
          </a:p>
        </p:txBody>
      </p:sp>
      <p:sp>
        <p:nvSpPr>
          <p:cNvPr id="5" name="Rectangle 4">
            <a:extLst>
              <a:ext uri="{FF2B5EF4-FFF2-40B4-BE49-F238E27FC236}">
                <a16:creationId xmlns:a16="http://schemas.microsoft.com/office/drawing/2014/main" id="{20695136-F6D3-42AE-9552-7E5A7FD0F3DF}"/>
              </a:ext>
            </a:extLst>
          </p:cNvPr>
          <p:cNvSpPr/>
          <p:nvPr/>
        </p:nvSpPr>
        <p:spPr>
          <a:xfrm>
            <a:off x="65313" y="891540"/>
            <a:ext cx="8974183" cy="2031325"/>
          </a:xfrm>
          <a:prstGeom prst="rect">
            <a:avLst/>
          </a:prstGeom>
        </p:spPr>
        <p:txBody>
          <a:bodyPr wrap="square">
            <a:spAutoFit/>
          </a:bodyPr>
          <a:lstStyle/>
          <a:p>
            <a:r>
              <a:rPr lang="en-US" dirty="0"/>
              <a:t>2 main reasons:</a:t>
            </a:r>
          </a:p>
          <a:p>
            <a:endParaRPr lang="en-US" dirty="0"/>
          </a:p>
          <a:p>
            <a:r>
              <a:rPr lang="en-US" b="1" dirty="0"/>
              <a:t>Predictability</a:t>
            </a:r>
            <a:r>
              <a:rPr lang="en-US" dirty="0"/>
              <a:t>:  If your time series is white noise, then, by definition, it is random. We cannot reasonably model it and make predictions.</a:t>
            </a:r>
          </a:p>
          <a:p>
            <a:endParaRPr lang="en-US" dirty="0"/>
          </a:p>
          <a:p>
            <a:r>
              <a:rPr lang="en-US" b="1" dirty="0"/>
              <a:t>Model Diagnostics</a:t>
            </a:r>
            <a:r>
              <a:rPr lang="en-US" dirty="0"/>
              <a:t>:  The series of errors from a time series forecast model should ideally be white noise.</a:t>
            </a:r>
          </a:p>
        </p:txBody>
      </p:sp>
    </p:spTree>
    <p:extLst>
      <p:ext uri="{BB962C8B-B14F-4D97-AF65-F5344CB8AC3E}">
        <p14:creationId xmlns:p14="http://schemas.microsoft.com/office/powerpoint/2010/main" val="14251908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6742BF7-7889-4F8D-AE4E-4F3925322EF4}"/>
              </a:ext>
            </a:extLst>
          </p:cNvPr>
          <p:cNvSpPr>
            <a:spLocks noGrp="1"/>
          </p:cNvSpPr>
          <p:nvPr>
            <p:ph type="title"/>
          </p:nvPr>
        </p:nvSpPr>
        <p:spPr/>
        <p:txBody>
          <a:bodyPr/>
          <a:lstStyle/>
          <a:p>
            <a:r>
              <a:rPr lang="en-US" dirty="0"/>
              <a:t>smoothing</a:t>
            </a:r>
          </a:p>
        </p:txBody>
      </p:sp>
      <p:sp>
        <p:nvSpPr>
          <p:cNvPr id="6" name="Text Placeholder 5">
            <a:extLst>
              <a:ext uri="{FF2B5EF4-FFF2-40B4-BE49-F238E27FC236}">
                <a16:creationId xmlns:a16="http://schemas.microsoft.com/office/drawing/2014/main" id="{B2D81B31-55F7-4803-9ACC-A44E8EF579AA}"/>
              </a:ext>
            </a:extLst>
          </p:cNvPr>
          <p:cNvSpPr>
            <a:spLocks noGrp="1"/>
          </p:cNvSpPr>
          <p:nvPr>
            <p:ph type="body" idx="1"/>
          </p:nvPr>
        </p:nvSpPr>
        <p:spPr/>
        <p:txBody>
          <a:bodyPr/>
          <a:lstStyle/>
          <a:p>
            <a:endParaRPr lang="en-US"/>
          </a:p>
        </p:txBody>
      </p:sp>
      <p:sp>
        <p:nvSpPr>
          <p:cNvPr id="3" name="Date Placeholder 2">
            <a:extLst>
              <a:ext uri="{FF2B5EF4-FFF2-40B4-BE49-F238E27FC236}">
                <a16:creationId xmlns:a16="http://schemas.microsoft.com/office/drawing/2014/main" id="{BE241626-444D-4B88-8D1A-9A8780DC5CC5}"/>
              </a:ext>
            </a:extLst>
          </p:cNvPr>
          <p:cNvSpPr>
            <a:spLocks noGrp="1"/>
          </p:cNvSpPr>
          <p:nvPr>
            <p:ph type="dt" sz="half" idx="10"/>
          </p:nvPr>
        </p:nvSpPr>
        <p:spPr/>
        <p:txBody>
          <a:bodyPr/>
          <a:lstStyle/>
          <a:p>
            <a:fld id="{B604B242-A112-40FA-B30F-F44D6727C9BE}" type="datetime1">
              <a:rPr lang="en-US" smtClean="0"/>
              <a:t>4/17/19</a:t>
            </a:fld>
            <a:endParaRPr lang="en-US"/>
          </a:p>
        </p:txBody>
      </p:sp>
      <p:sp>
        <p:nvSpPr>
          <p:cNvPr id="4" name="Slide Number Placeholder 3">
            <a:extLst>
              <a:ext uri="{FF2B5EF4-FFF2-40B4-BE49-F238E27FC236}">
                <a16:creationId xmlns:a16="http://schemas.microsoft.com/office/drawing/2014/main" id="{CB823A40-B8A9-4EDC-9D14-A27E76CB94EA}"/>
              </a:ext>
            </a:extLst>
          </p:cNvPr>
          <p:cNvSpPr>
            <a:spLocks noGrp="1"/>
          </p:cNvSpPr>
          <p:nvPr>
            <p:ph type="sldNum" sz="quarter" idx="4294967295"/>
          </p:nvPr>
        </p:nvSpPr>
        <p:spPr>
          <a:xfrm>
            <a:off x="7086600" y="4864100"/>
            <a:ext cx="2057400" cy="274638"/>
          </a:xfrm>
        </p:spPr>
        <p:txBody>
          <a:bodyPr/>
          <a:lstStyle/>
          <a:p>
            <a:r>
              <a:rPr lang="en-US"/>
              <a:t>Slide no. </a:t>
            </a:r>
            <a:fld id="{7240F3D1-AE27-48C7-9FC9-EF8542F23A88}" type="slidenum">
              <a:rPr lang="en-US" smtClean="0"/>
              <a:pPr/>
              <a:t>35</a:t>
            </a:fld>
            <a:endParaRPr lang="en-US" dirty="0"/>
          </a:p>
        </p:txBody>
      </p:sp>
    </p:spTree>
    <p:extLst>
      <p:ext uri="{BB962C8B-B14F-4D97-AF65-F5344CB8AC3E}">
        <p14:creationId xmlns:p14="http://schemas.microsoft.com/office/powerpoint/2010/main" val="40372968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3B2D2-6B55-49B9-909E-B73B6B55FA40}"/>
              </a:ext>
            </a:extLst>
          </p:cNvPr>
          <p:cNvSpPr>
            <a:spLocks noGrp="1"/>
          </p:cNvSpPr>
          <p:nvPr>
            <p:ph type="title"/>
          </p:nvPr>
        </p:nvSpPr>
        <p:spPr/>
        <p:txBody>
          <a:bodyPr/>
          <a:lstStyle/>
          <a:p>
            <a:r>
              <a:rPr lang="en-US" dirty="0"/>
              <a:t>What is &amp; Why smoothing</a:t>
            </a:r>
          </a:p>
        </p:txBody>
      </p:sp>
      <p:sp>
        <p:nvSpPr>
          <p:cNvPr id="3" name="Date Placeholder 2">
            <a:extLst>
              <a:ext uri="{FF2B5EF4-FFF2-40B4-BE49-F238E27FC236}">
                <a16:creationId xmlns:a16="http://schemas.microsoft.com/office/drawing/2014/main" id="{3D5110FE-A32F-4DE2-BD04-B32EFB1ADB0C}"/>
              </a:ext>
            </a:extLst>
          </p:cNvPr>
          <p:cNvSpPr>
            <a:spLocks noGrp="1"/>
          </p:cNvSpPr>
          <p:nvPr>
            <p:ph type="dt" sz="half" idx="10"/>
          </p:nvPr>
        </p:nvSpPr>
        <p:spPr/>
        <p:txBody>
          <a:bodyPr/>
          <a:lstStyle/>
          <a:p>
            <a:fld id="{B604B242-A112-40FA-B30F-F44D6727C9BE}" type="datetime1">
              <a:rPr lang="en-US" smtClean="0"/>
              <a:t>4/17/19</a:t>
            </a:fld>
            <a:endParaRPr lang="en-US"/>
          </a:p>
        </p:txBody>
      </p:sp>
      <p:sp>
        <p:nvSpPr>
          <p:cNvPr id="4" name="Slide Number Placeholder 3">
            <a:extLst>
              <a:ext uri="{FF2B5EF4-FFF2-40B4-BE49-F238E27FC236}">
                <a16:creationId xmlns:a16="http://schemas.microsoft.com/office/drawing/2014/main" id="{FAC064CE-9996-4B34-BBC8-FCF792658C3F}"/>
              </a:ext>
            </a:extLst>
          </p:cNvPr>
          <p:cNvSpPr>
            <a:spLocks noGrp="1"/>
          </p:cNvSpPr>
          <p:nvPr>
            <p:ph type="sldNum" sz="quarter" idx="4"/>
          </p:nvPr>
        </p:nvSpPr>
        <p:spPr/>
        <p:txBody>
          <a:bodyPr/>
          <a:lstStyle/>
          <a:p>
            <a:r>
              <a:rPr lang="en-US"/>
              <a:t>Slide no. </a:t>
            </a:r>
            <a:fld id="{7240F3D1-AE27-48C7-9FC9-EF8542F23A88}" type="slidenum">
              <a:rPr lang="en-US" smtClean="0"/>
              <a:pPr/>
              <a:t>36</a:t>
            </a:fld>
            <a:endParaRPr lang="en-US" dirty="0"/>
          </a:p>
        </p:txBody>
      </p:sp>
      <p:sp>
        <p:nvSpPr>
          <p:cNvPr id="5" name="Rectangle 4">
            <a:extLst>
              <a:ext uri="{FF2B5EF4-FFF2-40B4-BE49-F238E27FC236}">
                <a16:creationId xmlns:a16="http://schemas.microsoft.com/office/drawing/2014/main" id="{500CC278-F422-49A9-923C-9B088F76294F}"/>
              </a:ext>
            </a:extLst>
          </p:cNvPr>
          <p:cNvSpPr/>
          <p:nvPr/>
        </p:nvSpPr>
        <p:spPr>
          <a:xfrm>
            <a:off x="79064" y="946541"/>
            <a:ext cx="8981115" cy="4278094"/>
          </a:xfrm>
          <a:prstGeom prst="rect">
            <a:avLst/>
          </a:prstGeom>
        </p:spPr>
        <p:txBody>
          <a:bodyPr wrap="square">
            <a:spAutoFit/>
          </a:bodyPr>
          <a:lstStyle/>
          <a:p>
            <a:pPr marL="285750" indent="-285750">
              <a:buFont typeface="Arial" panose="020B0604020202020204" pitchFamily="34" charset="0"/>
              <a:buChar char="•"/>
            </a:pPr>
            <a:r>
              <a:rPr lang="en-US" sz="1600" dirty="0"/>
              <a:t>Smoothing is a process of taking out the random </a:t>
            </a:r>
            <a:r>
              <a:rPr lang="en-US" sz="1600" dirty="0">
                <a:solidFill>
                  <a:srgbClr val="FF0000"/>
                </a:solidFill>
              </a:rPr>
              <a:t>fluctuations</a:t>
            </a:r>
            <a:r>
              <a:rPr lang="en-US" sz="1600" dirty="0"/>
              <a:t> in the time series. Studying trend with fluctuations is erroneous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Generally speaking, the aim of </a:t>
            </a:r>
            <a:r>
              <a:rPr lang="en-US" sz="1600" dirty="0">
                <a:solidFill>
                  <a:srgbClr val="0070C0"/>
                </a:solidFill>
              </a:rPr>
              <a:t>smoothing</a:t>
            </a:r>
            <a:r>
              <a:rPr lang="en-US" sz="1600" dirty="0"/>
              <a:t> is to remove “irregular” noise and cyclical components of the time series.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Aims to provide a more accurate prediction of the </a:t>
            </a:r>
            <a:r>
              <a:rPr lang="en-US" sz="1600" dirty="0">
                <a:highlight>
                  <a:srgbClr val="FFFF00"/>
                </a:highlight>
              </a:rPr>
              <a:t>long term </a:t>
            </a:r>
            <a:r>
              <a:rPr lang="en-US" sz="1600" dirty="0"/>
              <a:t>trend.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Some </a:t>
            </a:r>
            <a:r>
              <a:rPr lang="en-US" sz="1600" dirty="0">
                <a:solidFill>
                  <a:srgbClr val="0070C0"/>
                </a:solidFill>
              </a:rPr>
              <a:t>smoothing</a:t>
            </a:r>
            <a:r>
              <a:rPr lang="en-US" sz="1600" dirty="0"/>
              <a:t> techniques do </a:t>
            </a:r>
            <a:r>
              <a:rPr lang="en-US" sz="1600" b="1" dirty="0"/>
              <a:t>carry the cyclical information </a:t>
            </a:r>
            <a:r>
              <a:rPr lang="en-US" sz="1600" dirty="0"/>
              <a:t>forward but others would </a:t>
            </a:r>
            <a:r>
              <a:rPr lang="en-US" sz="1600" b="1" dirty="0"/>
              <a:t>remove</a:t>
            </a:r>
            <a:r>
              <a:rPr lang="en-US" sz="1600" dirty="0"/>
              <a:t> them.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Methods to smooth</a:t>
            </a:r>
          </a:p>
          <a:p>
            <a:pPr marL="742950" lvl="1" indent="-285750">
              <a:buFont typeface="Arial" panose="020B0604020202020204" pitchFamily="34" charset="0"/>
              <a:buChar char="•"/>
            </a:pPr>
            <a:r>
              <a:rPr lang="en-US" sz="1600" dirty="0"/>
              <a:t>Using means</a:t>
            </a:r>
          </a:p>
          <a:p>
            <a:pPr marL="742950" lvl="1" indent="-285750">
              <a:buFont typeface="Arial" panose="020B0604020202020204" pitchFamily="34" charset="0"/>
              <a:buChar char="•"/>
            </a:pPr>
            <a:r>
              <a:rPr lang="en-US" sz="1600" dirty="0"/>
              <a:t>Using medians</a:t>
            </a:r>
          </a:p>
          <a:p>
            <a:pPr marL="742950" lvl="1"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25848233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8A199-7A1F-472B-ABA1-1C586AD8B46A}"/>
              </a:ext>
            </a:extLst>
          </p:cNvPr>
          <p:cNvSpPr>
            <a:spLocks noGrp="1"/>
          </p:cNvSpPr>
          <p:nvPr>
            <p:ph type="title"/>
          </p:nvPr>
        </p:nvSpPr>
        <p:spPr/>
        <p:txBody>
          <a:bodyPr/>
          <a:lstStyle/>
          <a:p>
            <a:r>
              <a:rPr lang="en-US" dirty="0"/>
              <a:t>Mean smoothing - odd</a:t>
            </a:r>
          </a:p>
        </p:txBody>
      </p:sp>
      <p:sp>
        <p:nvSpPr>
          <p:cNvPr id="3" name="Date Placeholder 2">
            <a:extLst>
              <a:ext uri="{FF2B5EF4-FFF2-40B4-BE49-F238E27FC236}">
                <a16:creationId xmlns:a16="http://schemas.microsoft.com/office/drawing/2014/main" id="{76E046D5-2065-4550-AC18-8FC751145068}"/>
              </a:ext>
            </a:extLst>
          </p:cNvPr>
          <p:cNvSpPr>
            <a:spLocks noGrp="1"/>
          </p:cNvSpPr>
          <p:nvPr>
            <p:ph type="dt" sz="half" idx="10"/>
          </p:nvPr>
        </p:nvSpPr>
        <p:spPr/>
        <p:txBody>
          <a:bodyPr/>
          <a:lstStyle/>
          <a:p>
            <a:fld id="{B604B242-A112-40FA-B30F-F44D6727C9BE}" type="datetime1">
              <a:rPr lang="en-US" smtClean="0"/>
              <a:t>4/17/19</a:t>
            </a:fld>
            <a:endParaRPr lang="en-US"/>
          </a:p>
        </p:txBody>
      </p:sp>
      <p:sp>
        <p:nvSpPr>
          <p:cNvPr id="4" name="Slide Number Placeholder 3">
            <a:extLst>
              <a:ext uri="{FF2B5EF4-FFF2-40B4-BE49-F238E27FC236}">
                <a16:creationId xmlns:a16="http://schemas.microsoft.com/office/drawing/2014/main" id="{491DAD09-976B-43FA-AD26-2DA477833237}"/>
              </a:ext>
            </a:extLst>
          </p:cNvPr>
          <p:cNvSpPr>
            <a:spLocks noGrp="1"/>
          </p:cNvSpPr>
          <p:nvPr>
            <p:ph type="sldNum" sz="quarter" idx="4"/>
          </p:nvPr>
        </p:nvSpPr>
        <p:spPr/>
        <p:txBody>
          <a:bodyPr/>
          <a:lstStyle/>
          <a:p>
            <a:r>
              <a:rPr lang="en-US"/>
              <a:t>Slide no. </a:t>
            </a:r>
            <a:fld id="{7240F3D1-AE27-48C7-9FC9-EF8542F23A88}" type="slidenum">
              <a:rPr lang="en-US" smtClean="0"/>
              <a:pPr/>
              <a:t>37</a:t>
            </a:fld>
            <a:endParaRPr lang="en-US" dirty="0"/>
          </a:p>
        </p:txBody>
      </p:sp>
      <p:graphicFrame>
        <p:nvGraphicFramePr>
          <p:cNvPr id="5" name="Table 4">
            <a:extLst>
              <a:ext uri="{FF2B5EF4-FFF2-40B4-BE49-F238E27FC236}">
                <a16:creationId xmlns:a16="http://schemas.microsoft.com/office/drawing/2014/main" id="{6BB2FA29-03B1-4BDD-92F8-C97E27BEAE87}"/>
              </a:ext>
            </a:extLst>
          </p:cNvPr>
          <p:cNvGraphicFramePr>
            <a:graphicFrameLocks noGrp="1"/>
          </p:cNvGraphicFramePr>
          <p:nvPr>
            <p:extLst>
              <p:ext uri="{D42A27DB-BD31-4B8C-83A1-F6EECF244321}">
                <p14:modId xmlns:p14="http://schemas.microsoft.com/office/powerpoint/2010/main" val="701937034"/>
              </p:ext>
            </p:extLst>
          </p:nvPr>
        </p:nvGraphicFramePr>
        <p:xfrm>
          <a:off x="181610" y="982662"/>
          <a:ext cx="3492500" cy="3629025"/>
        </p:xfrm>
        <a:graphic>
          <a:graphicData uri="http://schemas.openxmlformats.org/drawingml/2006/table">
            <a:tbl>
              <a:tblPr/>
              <a:tblGrid>
                <a:gridCol w="609600">
                  <a:extLst>
                    <a:ext uri="{9D8B030D-6E8A-4147-A177-3AD203B41FA5}">
                      <a16:colId xmlns:a16="http://schemas.microsoft.com/office/drawing/2014/main" val="2498147492"/>
                    </a:ext>
                  </a:extLst>
                </a:gridCol>
                <a:gridCol w="609600">
                  <a:extLst>
                    <a:ext uri="{9D8B030D-6E8A-4147-A177-3AD203B41FA5}">
                      <a16:colId xmlns:a16="http://schemas.microsoft.com/office/drawing/2014/main" val="2664629448"/>
                    </a:ext>
                  </a:extLst>
                </a:gridCol>
                <a:gridCol w="1130300">
                  <a:extLst>
                    <a:ext uri="{9D8B030D-6E8A-4147-A177-3AD203B41FA5}">
                      <a16:colId xmlns:a16="http://schemas.microsoft.com/office/drawing/2014/main" val="71035199"/>
                    </a:ext>
                  </a:extLst>
                </a:gridCol>
                <a:gridCol w="1143000">
                  <a:extLst>
                    <a:ext uri="{9D8B030D-6E8A-4147-A177-3AD203B41FA5}">
                      <a16:colId xmlns:a16="http://schemas.microsoft.com/office/drawing/2014/main" val="822386301"/>
                    </a:ext>
                  </a:extLst>
                </a:gridCol>
              </a:tblGrid>
              <a:tr h="190500">
                <a:tc>
                  <a:txBody>
                    <a:bodyPr/>
                    <a:lstStyle/>
                    <a:p>
                      <a:pPr algn="l" fontAlgn="b"/>
                      <a:r>
                        <a:rPr lang="en-US" sz="1100" b="1" i="0" u="none" strike="noStrike">
                          <a:solidFill>
                            <a:srgbClr val="000000"/>
                          </a:solidFill>
                          <a:effectLst/>
                          <a:latin typeface="Calibri" panose="020F0502020204030204" pitchFamily="34" charset="0"/>
                        </a:rPr>
                        <a:t>Year</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US" sz="1100" b="1" i="0" u="none" strike="noStrike">
                          <a:solidFill>
                            <a:srgbClr val="000000"/>
                          </a:solidFill>
                          <a:effectLst/>
                          <a:latin typeface="Calibri" panose="020F0502020204030204" pitchFamily="34" charset="0"/>
                        </a:rPr>
                        <a:t>Sales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US" sz="1100" b="1" i="0" u="none" strike="noStrike">
                          <a:solidFill>
                            <a:srgbClr val="000000"/>
                          </a:solidFill>
                          <a:effectLst/>
                          <a:latin typeface="Calibri" panose="020F0502020204030204" pitchFamily="34" charset="0"/>
                        </a:rPr>
                        <a:t>3-mean smoothed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US" sz="1100" b="1" i="0" u="none" strike="noStrike">
                          <a:solidFill>
                            <a:srgbClr val="000000"/>
                          </a:solidFill>
                          <a:effectLst/>
                          <a:latin typeface="Calibri" panose="020F0502020204030204" pitchFamily="34" charset="0"/>
                        </a:rPr>
                        <a:t>5-mean smoothed</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2178909978"/>
                  </a:ext>
                </a:extLst>
              </a:tr>
              <a:tr h="190500">
                <a:tc>
                  <a:txBody>
                    <a:bodyPr/>
                    <a:lstStyle/>
                    <a:p>
                      <a:pPr algn="r" fontAlgn="b"/>
                      <a:r>
                        <a:rPr lang="en-US" sz="1100" b="0" i="0" u="none" strike="noStrike">
                          <a:solidFill>
                            <a:srgbClr val="000000"/>
                          </a:solidFill>
                          <a:effectLst/>
                          <a:latin typeface="Calibri" panose="020F0502020204030204" pitchFamily="34" charset="0"/>
                        </a:rPr>
                        <a:t>2002</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35564565"/>
                  </a:ext>
                </a:extLst>
              </a:tr>
              <a:tr h="190500">
                <a:tc>
                  <a:txBody>
                    <a:bodyPr/>
                    <a:lstStyle/>
                    <a:p>
                      <a:pPr algn="r" fontAlgn="b"/>
                      <a:r>
                        <a:rPr lang="en-US" sz="1100" b="0" i="0" u="none" strike="noStrike">
                          <a:solidFill>
                            <a:srgbClr val="000000"/>
                          </a:solidFill>
                          <a:effectLst/>
                          <a:latin typeface="Calibri" panose="020F0502020204030204" pitchFamily="34" charset="0"/>
                        </a:rPr>
                        <a:t>2003</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05187942"/>
                  </a:ext>
                </a:extLst>
              </a:tr>
              <a:tr h="190500">
                <a:tc>
                  <a:txBody>
                    <a:bodyPr/>
                    <a:lstStyle/>
                    <a:p>
                      <a:pPr algn="r" fontAlgn="b"/>
                      <a:r>
                        <a:rPr lang="en-US" sz="1100" b="0" i="0" u="none" strike="noStrike">
                          <a:solidFill>
                            <a:srgbClr val="000000"/>
                          </a:solidFill>
                          <a:effectLst/>
                          <a:latin typeface="Calibri" panose="020F0502020204030204" pitchFamily="34" charset="0"/>
                        </a:rPr>
                        <a:t>2004</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13.6</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16507246"/>
                  </a:ext>
                </a:extLst>
              </a:tr>
              <a:tr h="190500">
                <a:tc>
                  <a:txBody>
                    <a:bodyPr/>
                    <a:lstStyle/>
                    <a:p>
                      <a:pPr algn="r" fontAlgn="b"/>
                      <a:r>
                        <a:rPr lang="en-US" sz="1100" b="0" i="0" u="none" strike="noStrike">
                          <a:solidFill>
                            <a:srgbClr val="000000"/>
                          </a:solidFill>
                          <a:effectLst/>
                          <a:latin typeface="Calibri" panose="020F0502020204030204" pitchFamily="34" charset="0"/>
                        </a:rPr>
                        <a:t>2005</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17</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95538775"/>
                  </a:ext>
                </a:extLst>
              </a:tr>
              <a:tr h="190500">
                <a:tc>
                  <a:txBody>
                    <a:bodyPr/>
                    <a:lstStyle/>
                    <a:p>
                      <a:pPr algn="r" fontAlgn="b"/>
                      <a:r>
                        <a:rPr lang="en-US" sz="1100" b="0" i="0" u="none" strike="noStrike">
                          <a:solidFill>
                            <a:srgbClr val="000000"/>
                          </a:solidFill>
                          <a:effectLst/>
                          <a:latin typeface="Calibri" panose="020F0502020204030204" pitchFamily="34" charset="0"/>
                        </a:rPr>
                        <a:t>2006</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16.8</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41533626"/>
                  </a:ext>
                </a:extLst>
              </a:tr>
              <a:tr h="190500">
                <a:tc>
                  <a:txBody>
                    <a:bodyPr/>
                    <a:lstStyle/>
                    <a:p>
                      <a:pPr algn="r" fontAlgn="b"/>
                      <a:r>
                        <a:rPr lang="en-US" sz="1100" b="0" i="0" u="none" strike="noStrike">
                          <a:solidFill>
                            <a:srgbClr val="000000"/>
                          </a:solidFill>
                          <a:effectLst/>
                          <a:latin typeface="Calibri" panose="020F0502020204030204" pitchFamily="34" charset="0"/>
                        </a:rPr>
                        <a:t>2007</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19.6</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52318657"/>
                  </a:ext>
                </a:extLst>
              </a:tr>
              <a:tr h="190500">
                <a:tc>
                  <a:txBody>
                    <a:bodyPr/>
                    <a:lstStyle/>
                    <a:p>
                      <a:pPr algn="r" fontAlgn="b"/>
                      <a:r>
                        <a:rPr lang="en-US" sz="1100" b="0" i="0" u="none" strike="noStrike">
                          <a:solidFill>
                            <a:srgbClr val="000000"/>
                          </a:solidFill>
                          <a:effectLst/>
                          <a:latin typeface="Calibri" panose="020F0502020204030204" pitchFamily="34" charset="0"/>
                        </a:rPr>
                        <a:t>2008</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22375399"/>
                  </a:ext>
                </a:extLst>
              </a:tr>
              <a:tr h="190500">
                <a:tc>
                  <a:txBody>
                    <a:bodyPr/>
                    <a:lstStyle/>
                    <a:p>
                      <a:pPr algn="r" fontAlgn="b"/>
                      <a:r>
                        <a:rPr lang="en-US" sz="1100" b="0" i="0" u="none" strike="noStrike">
                          <a:solidFill>
                            <a:srgbClr val="000000"/>
                          </a:solidFill>
                          <a:effectLst/>
                          <a:latin typeface="Calibri" panose="020F0502020204030204" pitchFamily="34" charset="0"/>
                        </a:rPr>
                        <a:t>2009</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22.4</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69095218"/>
                  </a:ext>
                </a:extLst>
              </a:tr>
              <a:tr h="190500">
                <a:tc>
                  <a:txBody>
                    <a:bodyPr/>
                    <a:lstStyle/>
                    <a:p>
                      <a:pPr algn="r" fontAlgn="b"/>
                      <a:r>
                        <a:rPr lang="en-US" sz="1100" b="0" i="0" u="none" strike="noStrike">
                          <a:solidFill>
                            <a:srgbClr val="000000"/>
                          </a:solidFill>
                          <a:effectLst/>
                          <a:latin typeface="Calibri" panose="020F0502020204030204" pitchFamily="34" charset="0"/>
                        </a:rPr>
                        <a:t>2010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22.33333333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21</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75233255"/>
                  </a:ext>
                </a:extLst>
              </a:tr>
              <a:tr h="190500">
                <a:tc>
                  <a:txBody>
                    <a:bodyPr/>
                    <a:lstStyle/>
                    <a:p>
                      <a:pPr algn="r" fontAlgn="b"/>
                      <a:r>
                        <a:rPr lang="en-US" sz="1100" b="0" i="0" u="none" strike="noStrike">
                          <a:solidFill>
                            <a:srgbClr val="000000"/>
                          </a:solidFill>
                          <a:effectLst/>
                          <a:latin typeface="Calibri" panose="020F0502020204030204" pitchFamily="34" charset="0"/>
                        </a:rPr>
                        <a:t>2011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19.33333333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20.4</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93818790"/>
                  </a:ext>
                </a:extLst>
              </a:tr>
              <a:tr h="190500">
                <a:tc>
                  <a:txBody>
                    <a:bodyPr/>
                    <a:lstStyle/>
                    <a:p>
                      <a:pPr algn="r" fontAlgn="b"/>
                      <a:r>
                        <a:rPr lang="en-US" sz="1100" b="0" i="0" u="none" strike="noStrike">
                          <a:solidFill>
                            <a:srgbClr val="000000"/>
                          </a:solidFill>
                          <a:effectLst/>
                          <a:latin typeface="Calibri" panose="020F0502020204030204" pitchFamily="34" charset="0"/>
                        </a:rPr>
                        <a:t>2012</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18.66666667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19.4</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00561372"/>
                  </a:ext>
                </a:extLst>
              </a:tr>
              <a:tr h="190500">
                <a:tc>
                  <a:txBody>
                    <a:bodyPr/>
                    <a:lstStyle/>
                    <a:p>
                      <a:pPr algn="r" fontAlgn="b"/>
                      <a:r>
                        <a:rPr lang="en-US" sz="1100" b="0" i="0" u="none" strike="noStrike">
                          <a:solidFill>
                            <a:srgbClr val="000000"/>
                          </a:solidFill>
                          <a:effectLst/>
                          <a:latin typeface="Calibri" panose="020F0502020204030204" pitchFamily="34" charset="0"/>
                        </a:rPr>
                        <a:t>2013</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19.2</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98434660"/>
                  </a:ext>
                </a:extLst>
              </a:tr>
              <a:tr h="190500">
                <a:tc>
                  <a:txBody>
                    <a:bodyPr/>
                    <a:lstStyle/>
                    <a:p>
                      <a:pPr algn="r" fontAlgn="b"/>
                      <a:r>
                        <a:rPr lang="en-US" sz="1100" b="0" i="0" u="none" strike="noStrike">
                          <a:solidFill>
                            <a:srgbClr val="000000"/>
                          </a:solidFill>
                          <a:effectLst/>
                          <a:latin typeface="Calibri" panose="020F0502020204030204" pitchFamily="34" charset="0"/>
                        </a:rPr>
                        <a:t>2014</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19.2</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52558678"/>
                  </a:ext>
                </a:extLst>
              </a:tr>
              <a:tr h="190500">
                <a:tc>
                  <a:txBody>
                    <a:bodyPr/>
                    <a:lstStyle/>
                    <a:p>
                      <a:pPr algn="r" fontAlgn="b"/>
                      <a:r>
                        <a:rPr lang="en-US" sz="1100" b="0" i="0" u="none" strike="noStrike">
                          <a:solidFill>
                            <a:srgbClr val="000000"/>
                          </a:solidFill>
                          <a:effectLst/>
                          <a:latin typeface="Calibri" panose="020F0502020204030204" pitchFamily="34" charset="0"/>
                        </a:rPr>
                        <a:t>2015</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20.33333333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19.4</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30517250"/>
                  </a:ext>
                </a:extLst>
              </a:tr>
              <a:tr h="190500">
                <a:tc>
                  <a:txBody>
                    <a:bodyPr/>
                    <a:lstStyle/>
                    <a:p>
                      <a:pPr algn="r" fontAlgn="b"/>
                      <a:r>
                        <a:rPr lang="en-US" sz="1100" b="0" i="0" u="none" strike="noStrike">
                          <a:solidFill>
                            <a:srgbClr val="000000"/>
                          </a:solidFill>
                          <a:effectLst/>
                          <a:latin typeface="Calibri" panose="020F0502020204030204" pitchFamily="34" charset="0"/>
                        </a:rPr>
                        <a:t>2016</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19.33333333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19</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02664179"/>
                  </a:ext>
                </a:extLst>
              </a:tr>
              <a:tr h="190500">
                <a:tc>
                  <a:txBody>
                    <a:bodyPr/>
                    <a:lstStyle/>
                    <a:p>
                      <a:pPr algn="r" fontAlgn="b"/>
                      <a:r>
                        <a:rPr lang="en-US" sz="1100" b="0" i="0" u="none" strike="noStrike">
                          <a:solidFill>
                            <a:srgbClr val="000000"/>
                          </a:solidFill>
                          <a:effectLst/>
                          <a:latin typeface="Calibri" panose="020F0502020204030204" pitchFamily="34" charset="0"/>
                        </a:rPr>
                        <a:t>2017</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18.33333333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69725303"/>
                  </a:ext>
                </a:extLst>
              </a:tr>
              <a:tr h="190500">
                <a:tc>
                  <a:txBody>
                    <a:bodyPr/>
                    <a:lstStyle/>
                    <a:p>
                      <a:pPr algn="r" fontAlgn="b"/>
                      <a:r>
                        <a:rPr lang="en-US" sz="1100" b="0" i="0" u="none" strike="noStrike">
                          <a:solidFill>
                            <a:srgbClr val="000000"/>
                          </a:solidFill>
                          <a:effectLst/>
                          <a:latin typeface="Calibri" panose="020F0502020204030204" pitchFamily="34" charset="0"/>
                        </a:rPr>
                        <a:t>2018</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85134063"/>
                  </a:ext>
                </a:extLst>
              </a:tr>
              <a:tr h="200025">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79385701"/>
                  </a:ext>
                </a:extLst>
              </a:tr>
            </a:tbl>
          </a:graphicData>
        </a:graphic>
      </p:graphicFrame>
      <p:graphicFrame>
        <p:nvGraphicFramePr>
          <p:cNvPr id="6" name="Chart 5">
            <a:extLst>
              <a:ext uri="{FF2B5EF4-FFF2-40B4-BE49-F238E27FC236}">
                <a16:creationId xmlns:a16="http://schemas.microsoft.com/office/drawing/2014/main" id="{B57F3B1B-2937-4940-859A-683B0E931ECE}"/>
              </a:ext>
            </a:extLst>
          </p:cNvPr>
          <p:cNvGraphicFramePr>
            <a:graphicFrameLocks/>
          </p:cNvGraphicFramePr>
          <p:nvPr>
            <p:extLst>
              <p:ext uri="{D42A27DB-BD31-4B8C-83A1-F6EECF244321}">
                <p14:modId xmlns:p14="http://schemas.microsoft.com/office/powerpoint/2010/main" val="725109709"/>
              </p:ext>
            </p:extLst>
          </p:nvPr>
        </p:nvGraphicFramePr>
        <p:xfrm>
          <a:off x="3735070" y="982662"/>
          <a:ext cx="5355590" cy="3048318"/>
        </p:xfrm>
        <a:graphic>
          <a:graphicData uri="http://schemas.openxmlformats.org/drawingml/2006/chart">
            <c:chart xmlns:c="http://schemas.openxmlformats.org/drawingml/2006/chart" xmlns:r="http://schemas.openxmlformats.org/officeDocument/2006/relationships" r:id="rId2"/>
          </a:graphicData>
        </a:graphic>
      </p:graphicFrame>
      <p:sp>
        <p:nvSpPr>
          <p:cNvPr id="7" name="Callout: Line with Border and Accent Bar 6">
            <a:extLst>
              <a:ext uri="{FF2B5EF4-FFF2-40B4-BE49-F238E27FC236}">
                <a16:creationId xmlns:a16="http://schemas.microsoft.com/office/drawing/2014/main" id="{886FB23E-D24E-40C1-A6CE-F059B86288D8}"/>
              </a:ext>
            </a:extLst>
          </p:cNvPr>
          <p:cNvSpPr/>
          <p:nvPr/>
        </p:nvSpPr>
        <p:spPr>
          <a:xfrm>
            <a:off x="4899660" y="4030980"/>
            <a:ext cx="3962400" cy="580707"/>
          </a:xfrm>
          <a:prstGeom prst="accentBorderCallout1">
            <a:avLst>
              <a:gd name="adj1" fmla="val 18750"/>
              <a:gd name="adj2" fmla="val -8333"/>
              <a:gd name="adj3" fmla="val -191929"/>
              <a:gd name="adj4" fmla="val -24134"/>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400" dirty="0"/>
              <a:t>Note : be careful of over-smoothing</a:t>
            </a:r>
          </a:p>
        </p:txBody>
      </p:sp>
    </p:spTree>
    <p:extLst>
      <p:ext uri="{BB962C8B-B14F-4D97-AF65-F5344CB8AC3E}">
        <p14:creationId xmlns:p14="http://schemas.microsoft.com/office/powerpoint/2010/main" val="19439015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8A199-7A1F-472B-ABA1-1C586AD8B46A}"/>
              </a:ext>
            </a:extLst>
          </p:cNvPr>
          <p:cNvSpPr>
            <a:spLocks noGrp="1"/>
          </p:cNvSpPr>
          <p:nvPr>
            <p:ph type="title"/>
          </p:nvPr>
        </p:nvSpPr>
        <p:spPr/>
        <p:txBody>
          <a:bodyPr/>
          <a:lstStyle/>
          <a:p>
            <a:r>
              <a:rPr lang="en-US" dirty="0"/>
              <a:t>Mean smoothing - even</a:t>
            </a:r>
          </a:p>
        </p:txBody>
      </p:sp>
      <p:sp>
        <p:nvSpPr>
          <p:cNvPr id="3" name="Date Placeholder 2">
            <a:extLst>
              <a:ext uri="{FF2B5EF4-FFF2-40B4-BE49-F238E27FC236}">
                <a16:creationId xmlns:a16="http://schemas.microsoft.com/office/drawing/2014/main" id="{76E046D5-2065-4550-AC18-8FC751145068}"/>
              </a:ext>
            </a:extLst>
          </p:cNvPr>
          <p:cNvSpPr>
            <a:spLocks noGrp="1"/>
          </p:cNvSpPr>
          <p:nvPr>
            <p:ph type="dt" sz="half" idx="10"/>
          </p:nvPr>
        </p:nvSpPr>
        <p:spPr/>
        <p:txBody>
          <a:bodyPr/>
          <a:lstStyle/>
          <a:p>
            <a:fld id="{B604B242-A112-40FA-B30F-F44D6727C9BE}" type="datetime1">
              <a:rPr lang="en-US" smtClean="0"/>
              <a:t>4/17/19</a:t>
            </a:fld>
            <a:endParaRPr lang="en-US"/>
          </a:p>
        </p:txBody>
      </p:sp>
      <p:sp>
        <p:nvSpPr>
          <p:cNvPr id="4" name="Slide Number Placeholder 3">
            <a:extLst>
              <a:ext uri="{FF2B5EF4-FFF2-40B4-BE49-F238E27FC236}">
                <a16:creationId xmlns:a16="http://schemas.microsoft.com/office/drawing/2014/main" id="{491DAD09-976B-43FA-AD26-2DA477833237}"/>
              </a:ext>
            </a:extLst>
          </p:cNvPr>
          <p:cNvSpPr>
            <a:spLocks noGrp="1"/>
          </p:cNvSpPr>
          <p:nvPr>
            <p:ph type="sldNum" sz="quarter" idx="4"/>
          </p:nvPr>
        </p:nvSpPr>
        <p:spPr/>
        <p:txBody>
          <a:bodyPr/>
          <a:lstStyle/>
          <a:p>
            <a:r>
              <a:rPr lang="en-US"/>
              <a:t>Slide no. </a:t>
            </a:r>
            <a:fld id="{7240F3D1-AE27-48C7-9FC9-EF8542F23A88}" type="slidenum">
              <a:rPr lang="en-US" smtClean="0"/>
              <a:pPr/>
              <a:t>38</a:t>
            </a:fld>
            <a:endParaRPr lang="en-US" dirty="0"/>
          </a:p>
        </p:txBody>
      </p:sp>
      <p:graphicFrame>
        <p:nvGraphicFramePr>
          <p:cNvPr id="9" name="Table 8">
            <a:extLst>
              <a:ext uri="{FF2B5EF4-FFF2-40B4-BE49-F238E27FC236}">
                <a16:creationId xmlns:a16="http://schemas.microsoft.com/office/drawing/2014/main" id="{E67A28DB-4AAB-46CE-B04E-2E028F3B13B0}"/>
              </a:ext>
            </a:extLst>
          </p:cNvPr>
          <p:cNvGraphicFramePr>
            <a:graphicFrameLocks noGrp="1"/>
          </p:cNvGraphicFramePr>
          <p:nvPr>
            <p:extLst>
              <p:ext uri="{D42A27DB-BD31-4B8C-83A1-F6EECF244321}">
                <p14:modId xmlns:p14="http://schemas.microsoft.com/office/powerpoint/2010/main" val="3502646110"/>
              </p:ext>
            </p:extLst>
          </p:nvPr>
        </p:nvGraphicFramePr>
        <p:xfrm>
          <a:off x="173990" y="982662"/>
          <a:ext cx="3492500" cy="3648075"/>
        </p:xfrm>
        <a:graphic>
          <a:graphicData uri="http://schemas.openxmlformats.org/drawingml/2006/table">
            <a:tbl>
              <a:tblPr/>
              <a:tblGrid>
                <a:gridCol w="609600">
                  <a:extLst>
                    <a:ext uri="{9D8B030D-6E8A-4147-A177-3AD203B41FA5}">
                      <a16:colId xmlns:a16="http://schemas.microsoft.com/office/drawing/2014/main" val="2499474971"/>
                    </a:ext>
                  </a:extLst>
                </a:gridCol>
                <a:gridCol w="609600">
                  <a:extLst>
                    <a:ext uri="{9D8B030D-6E8A-4147-A177-3AD203B41FA5}">
                      <a16:colId xmlns:a16="http://schemas.microsoft.com/office/drawing/2014/main" val="979078115"/>
                    </a:ext>
                  </a:extLst>
                </a:gridCol>
                <a:gridCol w="1130300">
                  <a:extLst>
                    <a:ext uri="{9D8B030D-6E8A-4147-A177-3AD203B41FA5}">
                      <a16:colId xmlns:a16="http://schemas.microsoft.com/office/drawing/2014/main" val="3126134852"/>
                    </a:ext>
                  </a:extLst>
                </a:gridCol>
                <a:gridCol w="1143000">
                  <a:extLst>
                    <a:ext uri="{9D8B030D-6E8A-4147-A177-3AD203B41FA5}">
                      <a16:colId xmlns:a16="http://schemas.microsoft.com/office/drawing/2014/main" val="973363788"/>
                    </a:ext>
                  </a:extLst>
                </a:gridCol>
              </a:tblGrid>
              <a:tr h="200025">
                <a:tc>
                  <a:txBody>
                    <a:bodyPr/>
                    <a:lstStyle/>
                    <a:p>
                      <a:pPr algn="l" fontAlgn="b"/>
                      <a:r>
                        <a:rPr lang="en-US" sz="1100" b="1" i="0" u="none" strike="noStrike">
                          <a:solidFill>
                            <a:srgbClr val="000000"/>
                          </a:solidFill>
                          <a:effectLst/>
                          <a:latin typeface="Calibri" panose="020F0502020204030204" pitchFamily="34" charset="0"/>
                        </a:rPr>
                        <a:t>Year</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l" fontAlgn="b"/>
                      <a:r>
                        <a:rPr lang="en-US" sz="1100" b="1" i="0" u="none" strike="noStrike">
                          <a:solidFill>
                            <a:srgbClr val="000000"/>
                          </a:solidFill>
                          <a:effectLst/>
                          <a:latin typeface="Calibri" panose="020F0502020204030204" pitchFamily="34" charset="0"/>
                        </a:rPr>
                        <a:t>Sales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l" fontAlgn="b"/>
                      <a:r>
                        <a:rPr lang="en-US" sz="1100" b="1" i="0" u="none" strike="noStrike">
                          <a:solidFill>
                            <a:srgbClr val="000000"/>
                          </a:solidFill>
                          <a:effectLst/>
                          <a:latin typeface="Calibri" panose="020F0502020204030204" pitchFamily="34" charset="0"/>
                        </a:rPr>
                        <a:t>4-mean smoothed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l" fontAlgn="b"/>
                      <a:r>
                        <a:rPr lang="en-US" sz="1100" b="1"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521069895"/>
                  </a:ext>
                </a:extLst>
              </a:tr>
              <a:tr h="190500">
                <a:tc>
                  <a:txBody>
                    <a:bodyPr/>
                    <a:lstStyle/>
                    <a:p>
                      <a:pPr algn="r" fontAlgn="b"/>
                      <a:r>
                        <a:rPr lang="en-US" sz="1100" b="0" i="0" u="none" strike="noStrike">
                          <a:solidFill>
                            <a:srgbClr val="000000"/>
                          </a:solidFill>
                          <a:effectLst/>
                          <a:latin typeface="Calibri" panose="020F0502020204030204" pitchFamily="34" charset="0"/>
                        </a:rPr>
                        <a:t>2002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70C0"/>
                          </a:solidFill>
                          <a:effectLst/>
                          <a:latin typeface="Calibri" panose="020F0502020204030204" pitchFamily="34" charset="0"/>
                        </a:rPr>
                        <a:t>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8306268"/>
                  </a:ext>
                </a:extLst>
              </a:tr>
              <a:tr h="190500">
                <a:tc>
                  <a:txBody>
                    <a:bodyPr/>
                    <a:lstStyle/>
                    <a:p>
                      <a:pPr algn="r" fontAlgn="b"/>
                      <a:r>
                        <a:rPr lang="en-US" sz="1100" b="0" i="0" u="none" strike="noStrike">
                          <a:solidFill>
                            <a:srgbClr val="000000"/>
                          </a:solidFill>
                          <a:effectLst/>
                          <a:latin typeface="Calibri" panose="020F0502020204030204" pitchFamily="34" charset="0"/>
                        </a:rPr>
                        <a:t>2003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70C0"/>
                          </a:solidFill>
                          <a:effectLst/>
                          <a:latin typeface="Calibri" panose="020F0502020204030204" pitchFamily="34" charset="0"/>
                        </a:rPr>
                        <a:t>21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14.75</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42145291"/>
                  </a:ext>
                </a:extLst>
              </a:tr>
              <a:tr h="190500">
                <a:tc>
                  <a:txBody>
                    <a:bodyPr/>
                    <a:lstStyle/>
                    <a:p>
                      <a:pPr algn="r" fontAlgn="b"/>
                      <a:r>
                        <a:rPr lang="en-US" sz="1100" b="0" i="0" u="none" strike="noStrike">
                          <a:solidFill>
                            <a:srgbClr val="000000"/>
                          </a:solidFill>
                          <a:effectLst/>
                          <a:latin typeface="Calibri" panose="020F0502020204030204" pitchFamily="34" charset="0"/>
                        </a:rPr>
                        <a:t>2004</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70C0"/>
                          </a:solidFill>
                          <a:effectLst/>
                          <a:latin typeface="Calibri" panose="020F0502020204030204" pitchFamily="34" charset="0"/>
                        </a:rPr>
                        <a:t>13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15</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14.875</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5629292"/>
                  </a:ext>
                </a:extLst>
              </a:tr>
              <a:tr h="200025">
                <a:tc>
                  <a:txBody>
                    <a:bodyPr/>
                    <a:lstStyle/>
                    <a:p>
                      <a:pPr algn="r" fontAlgn="b"/>
                      <a:r>
                        <a:rPr lang="en-US" sz="1100" b="0" i="0" u="none" strike="noStrike">
                          <a:solidFill>
                            <a:srgbClr val="000000"/>
                          </a:solidFill>
                          <a:effectLst/>
                          <a:latin typeface="Calibri" panose="020F0502020204030204" pitchFamily="34" charset="0"/>
                        </a:rPr>
                        <a:t>2005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70C0"/>
                          </a:solidFill>
                          <a:effectLst/>
                          <a:latin typeface="Calibri" panose="020F0502020204030204" pitchFamily="34" charset="0"/>
                        </a:rPr>
                        <a:t>17</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16</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15.5</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74013127"/>
                  </a:ext>
                </a:extLst>
              </a:tr>
              <a:tr h="190500">
                <a:tc>
                  <a:txBody>
                    <a:bodyPr/>
                    <a:lstStyle/>
                    <a:p>
                      <a:pPr algn="r" fontAlgn="b"/>
                      <a:r>
                        <a:rPr lang="en-US" sz="1100" b="0" i="0" u="none" strike="noStrike">
                          <a:solidFill>
                            <a:srgbClr val="000000"/>
                          </a:solidFill>
                          <a:effectLst/>
                          <a:latin typeface="Calibri" panose="020F0502020204030204" pitchFamily="34" charset="0"/>
                        </a:rPr>
                        <a:t>2006</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17.75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16.875</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0513102"/>
                  </a:ext>
                </a:extLst>
              </a:tr>
              <a:tr h="190500">
                <a:tc>
                  <a:txBody>
                    <a:bodyPr/>
                    <a:lstStyle/>
                    <a:p>
                      <a:pPr algn="r" fontAlgn="b"/>
                      <a:r>
                        <a:rPr lang="en-US" sz="1100" b="0" i="0" u="none" strike="noStrike">
                          <a:solidFill>
                            <a:srgbClr val="000000"/>
                          </a:solidFill>
                          <a:effectLst/>
                          <a:latin typeface="Calibri" panose="020F0502020204030204" pitchFamily="34" charset="0"/>
                        </a:rPr>
                        <a:t>2007</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20.25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19</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01906087"/>
                  </a:ext>
                </a:extLst>
              </a:tr>
              <a:tr h="190500">
                <a:tc>
                  <a:txBody>
                    <a:bodyPr/>
                    <a:lstStyle/>
                    <a:p>
                      <a:pPr algn="r" fontAlgn="b"/>
                      <a:r>
                        <a:rPr lang="en-US" sz="1100" b="0" i="0" u="none" strike="noStrike">
                          <a:solidFill>
                            <a:srgbClr val="000000"/>
                          </a:solidFill>
                          <a:effectLst/>
                          <a:latin typeface="Calibri" panose="020F0502020204030204" pitchFamily="34" charset="0"/>
                        </a:rPr>
                        <a:t>2008</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22.75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21.5</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13808661"/>
                  </a:ext>
                </a:extLst>
              </a:tr>
              <a:tr h="190500">
                <a:tc>
                  <a:txBody>
                    <a:bodyPr/>
                    <a:lstStyle/>
                    <a:p>
                      <a:pPr algn="r" fontAlgn="b"/>
                      <a:r>
                        <a:rPr lang="en-US" sz="1100" b="0" i="0" u="none" strike="noStrike">
                          <a:solidFill>
                            <a:srgbClr val="000000"/>
                          </a:solidFill>
                          <a:effectLst/>
                          <a:latin typeface="Calibri" panose="020F0502020204030204" pitchFamily="34" charset="0"/>
                        </a:rPr>
                        <a:t>2009</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21.75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22.25</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49556413"/>
                  </a:ext>
                </a:extLst>
              </a:tr>
              <a:tr h="190500">
                <a:tc>
                  <a:txBody>
                    <a:bodyPr/>
                    <a:lstStyle/>
                    <a:p>
                      <a:pPr algn="r" fontAlgn="b"/>
                      <a:r>
                        <a:rPr lang="en-US" sz="1100" b="0" i="0" u="none" strike="noStrike">
                          <a:solidFill>
                            <a:srgbClr val="000000"/>
                          </a:solidFill>
                          <a:effectLst/>
                          <a:latin typeface="Calibri" panose="020F0502020204030204" pitchFamily="34" charset="0"/>
                        </a:rPr>
                        <a:t>2010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21.25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21.5</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95035021"/>
                  </a:ext>
                </a:extLst>
              </a:tr>
              <a:tr h="190500">
                <a:tc>
                  <a:txBody>
                    <a:bodyPr/>
                    <a:lstStyle/>
                    <a:p>
                      <a:pPr algn="r" fontAlgn="b"/>
                      <a:r>
                        <a:rPr lang="en-US" sz="1100" b="0" i="0" u="none" strike="noStrike">
                          <a:solidFill>
                            <a:srgbClr val="000000"/>
                          </a:solidFill>
                          <a:effectLst/>
                          <a:latin typeface="Calibri" panose="020F0502020204030204" pitchFamily="34" charset="0"/>
                        </a:rPr>
                        <a:t>2011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18.75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01889904"/>
                  </a:ext>
                </a:extLst>
              </a:tr>
              <a:tr h="190500">
                <a:tc>
                  <a:txBody>
                    <a:bodyPr/>
                    <a:lstStyle/>
                    <a:p>
                      <a:pPr algn="r" fontAlgn="b"/>
                      <a:r>
                        <a:rPr lang="en-US" sz="1100" b="0" i="0" u="none" strike="noStrike">
                          <a:solidFill>
                            <a:srgbClr val="000000"/>
                          </a:solidFill>
                          <a:effectLst/>
                          <a:latin typeface="Calibri" panose="020F0502020204030204" pitchFamily="34" charset="0"/>
                        </a:rPr>
                        <a:t>2012</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19.5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19.125</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61116441"/>
                  </a:ext>
                </a:extLst>
              </a:tr>
              <a:tr h="190500">
                <a:tc>
                  <a:txBody>
                    <a:bodyPr/>
                    <a:lstStyle/>
                    <a:p>
                      <a:pPr algn="r" fontAlgn="b"/>
                      <a:r>
                        <a:rPr lang="en-US" sz="1100" b="0" i="0" u="none" strike="noStrike">
                          <a:solidFill>
                            <a:srgbClr val="000000"/>
                          </a:solidFill>
                          <a:effectLst/>
                          <a:latin typeface="Calibri" panose="020F0502020204030204" pitchFamily="34" charset="0"/>
                        </a:rPr>
                        <a:t>2013</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18.75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19.125</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84989707"/>
                  </a:ext>
                </a:extLst>
              </a:tr>
              <a:tr h="190500">
                <a:tc>
                  <a:txBody>
                    <a:bodyPr/>
                    <a:lstStyle/>
                    <a:p>
                      <a:pPr algn="r" fontAlgn="b"/>
                      <a:r>
                        <a:rPr lang="en-US" sz="1100" b="0" i="0" u="none" strike="noStrike">
                          <a:solidFill>
                            <a:srgbClr val="000000"/>
                          </a:solidFill>
                          <a:effectLst/>
                          <a:latin typeface="Calibri" panose="020F0502020204030204" pitchFamily="34" charset="0"/>
                        </a:rPr>
                        <a:t>2014</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19.5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19.125</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90191022"/>
                  </a:ext>
                </a:extLst>
              </a:tr>
              <a:tr h="190500">
                <a:tc>
                  <a:txBody>
                    <a:bodyPr/>
                    <a:lstStyle/>
                    <a:p>
                      <a:pPr algn="r" fontAlgn="b"/>
                      <a:r>
                        <a:rPr lang="en-US" sz="1100" b="0" i="0" u="none" strike="noStrike">
                          <a:solidFill>
                            <a:srgbClr val="000000"/>
                          </a:solidFill>
                          <a:effectLst/>
                          <a:latin typeface="Calibri" panose="020F0502020204030204" pitchFamily="34" charset="0"/>
                        </a:rPr>
                        <a:t>2015</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19.75</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54312613"/>
                  </a:ext>
                </a:extLst>
              </a:tr>
              <a:tr h="190500">
                <a:tc>
                  <a:txBody>
                    <a:bodyPr/>
                    <a:lstStyle/>
                    <a:p>
                      <a:pPr algn="r" fontAlgn="b"/>
                      <a:r>
                        <a:rPr lang="en-US" sz="1100" b="0" i="0" u="none" strike="noStrike">
                          <a:solidFill>
                            <a:srgbClr val="000000"/>
                          </a:solidFill>
                          <a:effectLst/>
                          <a:latin typeface="Calibri" panose="020F0502020204030204" pitchFamily="34" charset="0"/>
                        </a:rPr>
                        <a:t>2016</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18.25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19.125</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0959500"/>
                  </a:ext>
                </a:extLst>
              </a:tr>
              <a:tr h="190500">
                <a:tc>
                  <a:txBody>
                    <a:bodyPr/>
                    <a:lstStyle/>
                    <a:p>
                      <a:pPr algn="r" fontAlgn="b"/>
                      <a:r>
                        <a:rPr lang="en-US" sz="1100" b="0" i="0" u="none" strike="noStrike">
                          <a:solidFill>
                            <a:srgbClr val="000000"/>
                          </a:solidFill>
                          <a:effectLst/>
                          <a:latin typeface="Calibri" panose="020F0502020204030204" pitchFamily="34" charset="0"/>
                        </a:rPr>
                        <a:t>2017</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13.75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63436012"/>
                  </a:ext>
                </a:extLst>
              </a:tr>
              <a:tr h="190500">
                <a:tc>
                  <a:txBody>
                    <a:bodyPr/>
                    <a:lstStyle/>
                    <a:p>
                      <a:pPr algn="r" fontAlgn="b"/>
                      <a:r>
                        <a:rPr lang="en-US" sz="1100" b="0" i="0" u="none" strike="noStrike">
                          <a:solidFill>
                            <a:srgbClr val="000000"/>
                          </a:solidFill>
                          <a:effectLst/>
                          <a:latin typeface="Calibri" panose="020F0502020204030204" pitchFamily="34" charset="0"/>
                        </a:rPr>
                        <a:t>2018</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435253"/>
                  </a:ext>
                </a:extLst>
              </a:tr>
              <a:tr h="200025">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93041787"/>
                  </a:ext>
                </a:extLst>
              </a:tr>
            </a:tbl>
          </a:graphicData>
        </a:graphic>
      </p:graphicFrame>
      <p:sp>
        <p:nvSpPr>
          <p:cNvPr id="11" name="Callout: Line with Border and Accent Bar 10">
            <a:extLst>
              <a:ext uri="{FF2B5EF4-FFF2-40B4-BE49-F238E27FC236}">
                <a16:creationId xmlns:a16="http://schemas.microsoft.com/office/drawing/2014/main" id="{E7F34D40-B971-46ED-8EF4-C13B2BA9CAE3}"/>
              </a:ext>
            </a:extLst>
          </p:cNvPr>
          <p:cNvSpPr/>
          <p:nvPr/>
        </p:nvSpPr>
        <p:spPr>
          <a:xfrm>
            <a:off x="4899660" y="4030980"/>
            <a:ext cx="3942123" cy="580707"/>
          </a:xfrm>
          <a:prstGeom prst="accentBorderCallout1">
            <a:avLst>
              <a:gd name="adj1" fmla="val 18750"/>
              <a:gd name="adj2" fmla="val -8333"/>
              <a:gd name="adj3" fmla="val -191929"/>
              <a:gd name="adj4" fmla="val -24134"/>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400" dirty="0"/>
              <a:t>More smooth averaging, very obvious trend !!</a:t>
            </a:r>
          </a:p>
        </p:txBody>
      </p:sp>
      <p:graphicFrame>
        <p:nvGraphicFramePr>
          <p:cNvPr id="12" name="Chart 11">
            <a:extLst>
              <a:ext uri="{FF2B5EF4-FFF2-40B4-BE49-F238E27FC236}">
                <a16:creationId xmlns:a16="http://schemas.microsoft.com/office/drawing/2014/main" id="{23DFBE9B-159D-4A38-A887-28B09866842B}"/>
              </a:ext>
            </a:extLst>
          </p:cNvPr>
          <p:cNvGraphicFramePr>
            <a:graphicFrameLocks/>
          </p:cNvGraphicFramePr>
          <p:nvPr>
            <p:extLst>
              <p:ext uri="{D42A27DB-BD31-4B8C-83A1-F6EECF244321}">
                <p14:modId xmlns:p14="http://schemas.microsoft.com/office/powerpoint/2010/main" val="2410350349"/>
              </p:ext>
            </p:extLst>
          </p:nvPr>
        </p:nvGraphicFramePr>
        <p:xfrm>
          <a:off x="3764280" y="1009967"/>
          <a:ext cx="5317728" cy="276856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075153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55B41-216C-4E48-8973-BA15E90FF69B}"/>
              </a:ext>
            </a:extLst>
          </p:cNvPr>
          <p:cNvSpPr>
            <a:spLocks noGrp="1"/>
          </p:cNvSpPr>
          <p:nvPr>
            <p:ph type="title"/>
          </p:nvPr>
        </p:nvSpPr>
        <p:spPr/>
        <p:txBody>
          <a:bodyPr/>
          <a:lstStyle/>
          <a:p>
            <a:r>
              <a:rPr lang="en-US" dirty="0"/>
              <a:t>Median smoothing - odd</a:t>
            </a:r>
          </a:p>
        </p:txBody>
      </p:sp>
      <p:sp>
        <p:nvSpPr>
          <p:cNvPr id="3" name="Date Placeholder 2">
            <a:extLst>
              <a:ext uri="{FF2B5EF4-FFF2-40B4-BE49-F238E27FC236}">
                <a16:creationId xmlns:a16="http://schemas.microsoft.com/office/drawing/2014/main" id="{368A324E-55A7-44B3-B723-62374C290BC7}"/>
              </a:ext>
            </a:extLst>
          </p:cNvPr>
          <p:cNvSpPr>
            <a:spLocks noGrp="1"/>
          </p:cNvSpPr>
          <p:nvPr>
            <p:ph type="dt" sz="half" idx="10"/>
          </p:nvPr>
        </p:nvSpPr>
        <p:spPr/>
        <p:txBody>
          <a:bodyPr/>
          <a:lstStyle/>
          <a:p>
            <a:fld id="{B604B242-A112-40FA-B30F-F44D6727C9BE}" type="datetime1">
              <a:rPr lang="en-US" smtClean="0"/>
              <a:t>4/17/19</a:t>
            </a:fld>
            <a:endParaRPr lang="en-US"/>
          </a:p>
        </p:txBody>
      </p:sp>
      <p:sp>
        <p:nvSpPr>
          <p:cNvPr id="4" name="Slide Number Placeholder 3">
            <a:extLst>
              <a:ext uri="{FF2B5EF4-FFF2-40B4-BE49-F238E27FC236}">
                <a16:creationId xmlns:a16="http://schemas.microsoft.com/office/drawing/2014/main" id="{061BC2E4-0B30-4D34-8E53-9D25147600E6}"/>
              </a:ext>
            </a:extLst>
          </p:cNvPr>
          <p:cNvSpPr>
            <a:spLocks noGrp="1"/>
          </p:cNvSpPr>
          <p:nvPr>
            <p:ph type="sldNum" sz="quarter" idx="4"/>
          </p:nvPr>
        </p:nvSpPr>
        <p:spPr/>
        <p:txBody>
          <a:bodyPr/>
          <a:lstStyle/>
          <a:p>
            <a:r>
              <a:rPr lang="en-US"/>
              <a:t>Slide no. </a:t>
            </a:r>
            <a:fld id="{7240F3D1-AE27-48C7-9FC9-EF8542F23A88}" type="slidenum">
              <a:rPr lang="en-US" smtClean="0"/>
              <a:pPr/>
              <a:t>39</a:t>
            </a:fld>
            <a:endParaRPr lang="en-US" dirty="0"/>
          </a:p>
        </p:txBody>
      </p:sp>
      <p:graphicFrame>
        <p:nvGraphicFramePr>
          <p:cNvPr id="5" name="Table 4">
            <a:extLst>
              <a:ext uri="{FF2B5EF4-FFF2-40B4-BE49-F238E27FC236}">
                <a16:creationId xmlns:a16="http://schemas.microsoft.com/office/drawing/2014/main" id="{0777762D-DA99-46F8-B7E6-AE3AC311271C}"/>
              </a:ext>
            </a:extLst>
          </p:cNvPr>
          <p:cNvGraphicFramePr>
            <a:graphicFrameLocks noGrp="1"/>
          </p:cNvGraphicFramePr>
          <p:nvPr>
            <p:extLst>
              <p:ext uri="{D42A27DB-BD31-4B8C-83A1-F6EECF244321}">
                <p14:modId xmlns:p14="http://schemas.microsoft.com/office/powerpoint/2010/main" val="1652204418"/>
              </p:ext>
            </p:extLst>
          </p:nvPr>
        </p:nvGraphicFramePr>
        <p:xfrm>
          <a:off x="220527" y="971562"/>
          <a:ext cx="3619500" cy="3802380"/>
        </p:xfrm>
        <a:graphic>
          <a:graphicData uri="http://schemas.openxmlformats.org/drawingml/2006/table">
            <a:tbl>
              <a:tblPr/>
              <a:tblGrid>
                <a:gridCol w="609600">
                  <a:extLst>
                    <a:ext uri="{9D8B030D-6E8A-4147-A177-3AD203B41FA5}">
                      <a16:colId xmlns:a16="http://schemas.microsoft.com/office/drawing/2014/main" val="3873063731"/>
                    </a:ext>
                  </a:extLst>
                </a:gridCol>
                <a:gridCol w="609600">
                  <a:extLst>
                    <a:ext uri="{9D8B030D-6E8A-4147-A177-3AD203B41FA5}">
                      <a16:colId xmlns:a16="http://schemas.microsoft.com/office/drawing/2014/main" val="1160024374"/>
                    </a:ext>
                  </a:extLst>
                </a:gridCol>
                <a:gridCol w="1130300">
                  <a:extLst>
                    <a:ext uri="{9D8B030D-6E8A-4147-A177-3AD203B41FA5}">
                      <a16:colId xmlns:a16="http://schemas.microsoft.com/office/drawing/2014/main" val="1996000843"/>
                    </a:ext>
                  </a:extLst>
                </a:gridCol>
                <a:gridCol w="1270000">
                  <a:extLst>
                    <a:ext uri="{9D8B030D-6E8A-4147-A177-3AD203B41FA5}">
                      <a16:colId xmlns:a16="http://schemas.microsoft.com/office/drawing/2014/main" val="2107943423"/>
                    </a:ext>
                  </a:extLst>
                </a:gridCol>
              </a:tblGrid>
              <a:tr h="200025">
                <a:tc>
                  <a:txBody>
                    <a:bodyPr/>
                    <a:lstStyle/>
                    <a:p>
                      <a:pPr algn="l" fontAlgn="b"/>
                      <a:r>
                        <a:rPr lang="en-US" sz="1100" b="1" i="0" u="none" strike="noStrike">
                          <a:solidFill>
                            <a:srgbClr val="000000"/>
                          </a:solidFill>
                          <a:effectLst/>
                          <a:latin typeface="Calibri" panose="020F0502020204030204" pitchFamily="34" charset="0"/>
                        </a:rPr>
                        <a:t>Year</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l" fontAlgn="b"/>
                      <a:r>
                        <a:rPr lang="en-US" sz="1100" b="1" i="0" u="none" strike="noStrike">
                          <a:solidFill>
                            <a:srgbClr val="000000"/>
                          </a:solidFill>
                          <a:effectLst/>
                          <a:latin typeface="Calibri" panose="020F0502020204030204" pitchFamily="34" charset="0"/>
                        </a:rPr>
                        <a:t>Sales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l" fontAlgn="b"/>
                      <a:r>
                        <a:rPr lang="en-US" sz="1100" b="1" i="0" u="none" strike="noStrike">
                          <a:solidFill>
                            <a:srgbClr val="000000"/>
                          </a:solidFill>
                          <a:effectLst/>
                          <a:latin typeface="Calibri" panose="020F0502020204030204" pitchFamily="34" charset="0"/>
                        </a:rPr>
                        <a:t>3-median smoothed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l" fontAlgn="b"/>
                      <a:r>
                        <a:rPr lang="en-US" sz="1100" b="1" i="0" u="none" strike="noStrike">
                          <a:solidFill>
                            <a:srgbClr val="000000"/>
                          </a:solidFill>
                          <a:effectLst/>
                          <a:latin typeface="Calibri" panose="020F0502020204030204" pitchFamily="34" charset="0"/>
                        </a:rPr>
                        <a:t>5-median smoothed</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2720581411"/>
                  </a:ext>
                </a:extLst>
              </a:tr>
              <a:tr h="190500">
                <a:tc>
                  <a:txBody>
                    <a:bodyPr/>
                    <a:lstStyle/>
                    <a:p>
                      <a:pPr algn="r" fontAlgn="b"/>
                      <a:r>
                        <a:rPr lang="en-US" sz="1100" b="0" i="0" u="none" strike="noStrike">
                          <a:solidFill>
                            <a:srgbClr val="000000"/>
                          </a:solidFill>
                          <a:effectLst/>
                          <a:latin typeface="Calibri" panose="020F0502020204030204" pitchFamily="34" charset="0"/>
                        </a:rPr>
                        <a:t>2002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81026787"/>
                  </a:ext>
                </a:extLst>
              </a:tr>
              <a:tr h="190500">
                <a:tc>
                  <a:txBody>
                    <a:bodyPr/>
                    <a:lstStyle/>
                    <a:p>
                      <a:pPr algn="r" fontAlgn="b"/>
                      <a:r>
                        <a:rPr lang="en-US" sz="1100" b="0" i="0" u="none" strike="noStrike">
                          <a:solidFill>
                            <a:srgbClr val="000000"/>
                          </a:solidFill>
                          <a:effectLst/>
                          <a:latin typeface="Calibri" panose="020F0502020204030204" pitchFamily="34" charset="0"/>
                        </a:rPr>
                        <a:t>2003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13</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23780292"/>
                  </a:ext>
                </a:extLst>
              </a:tr>
              <a:tr h="200025">
                <a:tc>
                  <a:txBody>
                    <a:bodyPr/>
                    <a:lstStyle/>
                    <a:p>
                      <a:pPr algn="r" fontAlgn="b"/>
                      <a:r>
                        <a:rPr lang="en-US" sz="1100" b="0" i="0" u="none" strike="noStrike">
                          <a:solidFill>
                            <a:srgbClr val="000000"/>
                          </a:solidFill>
                          <a:effectLst/>
                          <a:latin typeface="Calibri" panose="020F0502020204030204" pitchFamily="34" charset="0"/>
                        </a:rPr>
                        <a:t>2004</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17</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13</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43143375"/>
                  </a:ext>
                </a:extLst>
              </a:tr>
              <a:tr h="190500">
                <a:tc>
                  <a:txBody>
                    <a:bodyPr/>
                    <a:lstStyle/>
                    <a:p>
                      <a:pPr algn="r" fontAlgn="b"/>
                      <a:r>
                        <a:rPr lang="en-US" sz="1100" b="0" i="0" u="none" strike="noStrike">
                          <a:solidFill>
                            <a:srgbClr val="000000"/>
                          </a:solidFill>
                          <a:effectLst/>
                          <a:latin typeface="Calibri" panose="020F0502020204030204" pitchFamily="34" charset="0"/>
                        </a:rPr>
                        <a:t>2005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17</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13</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17</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20558756"/>
                  </a:ext>
                </a:extLst>
              </a:tr>
              <a:tr h="200025">
                <a:tc>
                  <a:txBody>
                    <a:bodyPr/>
                    <a:lstStyle/>
                    <a:p>
                      <a:pPr algn="r" fontAlgn="b"/>
                      <a:r>
                        <a:rPr lang="en-US" sz="1100" b="0" i="0" u="none" strike="noStrike">
                          <a:solidFill>
                            <a:srgbClr val="000000"/>
                          </a:solidFill>
                          <a:effectLst/>
                          <a:latin typeface="Calibri" panose="020F0502020204030204" pitchFamily="34" charset="0"/>
                        </a:rPr>
                        <a:t>2006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17</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17</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95508396"/>
                  </a:ext>
                </a:extLst>
              </a:tr>
              <a:tr h="190500">
                <a:tc>
                  <a:txBody>
                    <a:bodyPr/>
                    <a:lstStyle/>
                    <a:p>
                      <a:pPr algn="r" fontAlgn="b"/>
                      <a:r>
                        <a:rPr lang="en-US" sz="1100" b="0" i="0" u="none" strike="noStrike">
                          <a:solidFill>
                            <a:srgbClr val="000000"/>
                          </a:solidFill>
                          <a:effectLst/>
                          <a:latin typeface="Calibri" panose="020F0502020204030204" pitchFamily="34" charset="0"/>
                        </a:rPr>
                        <a:t>2007</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41495454"/>
                  </a:ext>
                </a:extLst>
              </a:tr>
              <a:tr h="190500">
                <a:tc>
                  <a:txBody>
                    <a:bodyPr/>
                    <a:lstStyle/>
                    <a:p>
                      <a:pPr algn="r" fontAlgn="b"/>
                      <a:r>
                        <a:rPr lang="en-US" sz="1100" b="0" i="0" u="none" strike="noStrike">
                          <a:solidFill>
                            <a:srgbClr val="000000"/>
                          </a:solidFill>
                          <a:effectLst/>
                          <a:latin typeface="Calibri" panose="020F0502020204030204" pitchFamily="34" charset="0"/>
                        </a:rPr>
                        <a:t>2008</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07362719"/>
                  </a:ext>
                </a:extLst>
              </a:tr>
              <a:tr h="190500">
                <a:tc>
                  <a:txBody>
                    <a:bodyPr/>
                    <a:lstStyle/>
                    <a:p>
                      <a:pPr algn="r" fontAlgn="b"/>
                      <a:r>
                        <a:rPr lang="en-US" sz="1100" b="0" i="0" u="none" strike="noStrike">
                          <a:solidFill>
                            <a:srgbClr val="000000"/>
                          </a:solidFill>
                          <a:effectLst/>
                          <a:latin typeface="Calibri" panose="020F0502020204030204" pitchFamily="34" charset="0"/>
                        </a:rPr>
                        <a:t>2009</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21</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85097996"/>
                  </a:ext>
                </a:extLst>
              </a:tr>
              <a:tr h="190500">
                <a:tc>
                  <a:txBody>
                    <a:bodyPr/>
                    <a:lstStyle/>
                    <a:p>
                      <a:pPr algn="r" fontAlgn="b"/>
                      <a:r>
                        <a:rPr lang="en-US" sz="1100" b="0" i="0" u="none" strike="noStrike">
                          <a:solidFill>
                            <a:srgbClr val="000000"/>
                          </a:solidFill>
                          <a:effectLst/>
                          <a:latin typeface="Calibri" panose="020F0502020204030204" pitchFamily="34" charset="0"/>
                        </a:rPr>
                        <a:t>2010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30961667"/>
                  </a:ext>
                </a:extLst>
              </a:tr>
              <a:tr h="190500">
                <a:tc>
                  <a:txBody>
                    <a:bodyPr/>
                    <a:lstStyle/>
                    <a:p>
                      <a:pPr algn="r" fontAlgn="b"/>
                      <a:r>
                        <a:rPr lang="en-US" sz="1100" b="0" i="0" u="none" strike="noStrike">
                          <a:solidFill>
                            <a:srgbClr val="000000"/>
                          </a:solidFill>
                          <a:effectLst/>
                          <a:latin typeface="Calibri" panose="020F0502020204030204" pitchFamily="34" charset="0"/>
                        </a:rPr>
                        <a:t>2011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19</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00109650"/>
                  </a:ext>
                </a:extLst>
              </a:tr>
              <a:tr h="190500">
                <a:tc>
                  <a:txBody>
                    <a:bodyPr/>
                    <a:lstStyle/>
                    <a:p>
                      <a:pPr algn="r" fontAlgn="b"/>
                      <a:r>
                        <a:rPr lang="en-US" sz="1100" b="0" i="0" u="none" strike="noStrike">
                          <a:solidFill>
                            <a:srgbClr val="000000"/>
                          </a:solidFill>
                          <a:effectLst/>
                          <a:latin typeface="Calibri" panose="020F0502020204030204" pitchFamily="34" charset="0"/>
                        </a:rPr>
                        <a:t>2012</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19</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81500474"/>
                  </a:ext>
                </a:extLst>
              </a:tr>
              <a:tr h="190500">
                <a:tc>
                  <a:txBody>
                    <a:bodyPr/>
                    <a:lstStyle/>
                    <a:p>
                      <a:pPr algn="r" fontAlgn="b"/>
                      <a:r>
                        <a:rPr lang="en-US" sz="1100" b="0" i="0" u="none" strike="noStrike">
                          <a:solidFill>
                            <a:srgbClr val="000000"/>
                          </a:solidFill>
                          <a:effectLst/>
                          <a:latin typeface="Calibri" panose="020F0502020204030204" pitchFamily="34" charset="0"/>
                        </a:rPr>
                        <a:t>2013</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18</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52246307"/>
                  </a:ext>
                </a:extLst>
              </a:tr>
              <a:tr h="190500">
                <a:tc>
                  <a:txBody>
                    <a:bodyPr/>
                    <a:lstStyle/>
                    <a:p>
                      <a:pPr algn="r" fontAlgn="b"/>
                      <a:r>
                        <a:rPr lang="en-US" sz="1100" b="0" i="0" u="none" strike="noStrike">
                          <a:solidFill>
                            <a:srgbClr val="000000"/>
                          </a:solidFill>
                          <a:effectLst/>
                          <a:latin typeface="Calibri" panose="020F0502020204030204" pitchFamily="34" charset="0"/>
                        </a:rPr>
                        <a:t>2014</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18</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57805379"/>
                  </a:ext>
                </a:extLst>
              </a:tr>
              <a:tr h="190500">
                <a:tc>
                  <a:txBody>
                    <a:bodyPr/>
                    <a:lstStyle/>
                    <a:p>
                      <a:pPr algn="r" fontAlgn="b"/>
                      <a:r>
                        <a:rPr lang="en-US" sz="1100" b="0" i="0" u="none" strike="noStrike">
                          <a:solidFill>
                            <a:srgbClr val="000000"/>
                          </a:solidFill>
                          <a:effectLst/>
                          <a:latin typeface="Calibri" panose="020F0502020204030204" pitchFamily="34" charset="0"/>
                        </a:rPr>
                        <a:t>2015</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19</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74666984"/>
                  </a:ext>
                </a:extLst>
              </a:tr>
              <a:tr h="190500">
                <a:tc>
                  <a:txBody>
                    <a:bodyPr/>
                    <a:lstStyle/>
                    <a:p>
                      <a:pPr algn="r" fontAlgn="b"/>
                      <a:r>
                        <a:rPr lang="en-US" sz="1100" b="0" i="0" u="none" strike="noStrike">
                          <a:solidFill>
                            <a:srgbClr val="000000"/>
                          </a:solidFill>
                          <a:effectLst/>
                          <a:latin typeface="Calibri" panose="020F0502020204030204" pitchFamily="34" charset="0"/>
                        </a:rPr>
                        <a:t>2016</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48812670"/>
                  </a:ext>
                </a:extLst>
              </a:tr>
              <a:tr h="190500">
                <a:tc>
                  <a:txBody>
                    <a:bodyPr/>
                    <a:lstStyle/>
                    <a:p>
                      <a:pPr algn="r" fontAlgn="b"/>
                      <a:r>
                        <a:rPr lang="en-US" sz="1100" b="0" i="0" u="none" strike="noStrike">
                          <a:solidFill>
                            <a:srgbClr val="000000"/>
                          </a:solidFill>
                          <a:effectLst/>
                          <a:latin typeface="Calibri" panose="020F0502020204030204" pitchFamily="34" charset="0"/>
                        </a:rPr>
                        <a:t>2017</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19308914"/>
                  </a:ext>
                </a:extLst>
              </a:tr>
              <a:tr h="190500">
                <a:tc>
                  <a:txBody>
                    <a:bodyPr/>
                    <a:lstStyle/>
                    <a:p>
                      <a:pPr algn="r" fontAlgn="b"/>
                      <a:r>
                        <a:rPr lang="en-US" sz="1100" b="0" i="0" u="none" strike="noStrike">
                          <a:solidFill>
                            <a:srgbClr val="000000"/>
                          </a:solidFill>
                          <a:effectLst/>
                          <a:latin typeface="Calibri" panose="020F0502020204030204" pitchFamily="34" charset="0"/>
                        </a:rPr>
                        <a:t>2018</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69373195"/>
                  </a:ext>
                </a:extLst>
              </a:tr>
              <a:tr h="200025">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95084577"/>
                  </a:ext>
                </a:extLst>
              </a:tr>
            </a:tbl>
          </a:graphicData>
        </a:graphic>
      </p:graphicFrame>
      <p:graphicFrame>
        <p:nvGraphicFramePr>
          <p:cNvPr id="6" name="Chart 5">
            <a:extLst>
              <a:ext uri="{FF2B5EF4-FFF2-40B4-BE49-F238E27FC236}">
                <a16:creationId xmlns:a16="http://schemas.microsoft.com/office/drawing/2014/main" id="{F85CDC12-6C51-4F7D-B273-BFB08E67771A}"/>
              </a:ext>
            </a:extLst>
          </p:cNvPr>
          <p:cNvGraphicFramePr>
            <a:graphicFrameLocks/>
          </p:cNvGraphicFramePr>
          <p:nvPr>
            <p:extLst>
              <p:ext uri="{D42A27DB-BD31-4B8C-83A1-F6EECF244321}">
                <p14:modId xmlns:p14="http://schemas.microsoft.com/office/powerpoint/2010/main" val="1905626431"/>
              </p:ext>
            </p:extLst>
          </p:nvPr>
        </p:nvGraphicFramePr>
        <p:xfrm>
          <a:off x="3959816" y="971562"/>
          <a:ext cx="5076261" cy="337222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6916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119DC-8E54-4011-B257-8D5807DEA59A}"/>
              </a:ext>
            </a:extLst>
          </p:cNvPr>
          <p:cNvSpPr>
            <a:spLocks noGrp="1"/>
          </p:cNvSpPr>
          <p:nvPr>
            <p:ph type="title"/>
          </p:nvPr>
        </p:nvSpPr>
        <p:spPr/>
        <p:txBody>
          <a:bodyPr/>
          <a:lstStyle/>
          <a:p>
            <a:r>
              <a:rPr lang="en-US" dirty="0"/>
              <a:t>Types of time series analysis</a:t>
            </a:r>
          </a:p>
        </p:txBody>
      </p:sp>
      <p:sp>
        <p:nvSpPr>
          <p:cNvPr id="3" name="Date Placeholder 2">
            <a:extLst>
              <a:ext uri="{FF2B5EF4-FFF2-40B4-BE49-F238E27FC236}">
                <a16:creationId xmlns:a16="http://schemas.microsoft.com/office/drawing/2014/main" id="{69FDBEF7-A117-4037-AB27-1F1B5F46B094}"/>
              </a:ext>
            </a:extLst>
          </p:cNvPr>
          <p:cNvSpPr>
            <a:spLocks noGrp="1"/>
          </p:cNvSpPr>
          <p:nvPr>
            <p:ph type="dt" sz="half" idx="10"/>
          </p:nvPr>
        </p:nvSpPr>
        <p:spPr/>
        <p:txBody>
          <a:bodyPr/>
          <a:lstStyle/>
          <a:p>
            <a:fld id="{B604B242-A112-40FA-B30F-F44D6727C9BE}" type="datetime1">
              <a:rPr lang="en-US" smtClean="0"/>
              <a:t>4/17/19</a:t>
            </a:fld>
            <a:endParaRPr lang="en-US"/>
          </a:p>
        </p:txBody>
      </p:sp>
      <p:sp>
        <p:nvSpPr>
          <p:cNvPr id="4" name="Slide Number Placeholder 3">
            <a:extLst>
              <a:ext uri="{FF2B5EF4-FFF2-40B4-BE49-F238E27FC236}">
                <a16:creationId xmlns:a16="http://schemas.microsoft.com/office/drawing/2014/main" id="{254E38AE-1E05-4E09-AEAA-210E5D1E253E}"/>
              </a:ext>
            </a:extLst>
          </p:cNvPr>
          <p:cNvSpPr>
            <a:spLocks noGrp="1"/>
          </p:cNvSpPr>
          <p:nvPr>
            <p:ph type="sldNum" sz="quarter" idx="4"/>
          </p:nvPr>
        </p:nvSpPr>
        <p:spPr/>
        <p:txBody>
          <a:bodyPr/>
          <a:lstStyle/>
          <a:p>
            <a:r>
              <a:rPr lang="en-US"/>
              <a:t>Slide no. </a:t>
            </a:r>
            <a:fld id="{7240F3D1-AE27-48C7-9FC9-EF8542F23A88}" type="slidenum">
              <a:rPr lang="en-US" smtClean="0"/>
              <a:pPr/>
              <a:t>4</a:t>
            </a:fld>
            <a:endParaRPr lang="en-US" dirty="0"/>
          </a:p>
        </p:txBody>
      </p:sp>
      <p:sp>
        <p:nvSpPr>
          <p:cNvPr id="6" name="Rectangle 5">
            <a:extLst>
              <a:ext uri="{FF2B5EF4-FFF2-40B4-BE49-F238E27FC236}">
                <a16:creationId xmlns:a16="http://schemas.microsoft.com/office/drawing/2014/main" id="{D5E22DAB-A33F-464C-8A8A-9F4D44BEEECC}"/>
              </a:ext>
            </a:extLst>
          </p:cNvPr>
          <p:cNvSpPr/>
          <p:nvPr/>
        </p:nvSpPr>
        <p:spPr>
          <a:xfrm>
            <a:off x="89876" y="891540"/>
            <a:ext cx="8647723" cy="2800767"/>
          </a:xfrm>
          <a:prstGeom prst="rect">
            <a:avLst/>
          </a:prstGeom>
        </p:spPr>
        <p:txBody>
          <a:bodyPr wrap="square">
            <a:spAutoFit/>
          </a:bodyPr>
          <a:lstStyle/>
          <a:p>
            <a:r>
              <a:rPr lang="en-US" sz="1600" dirty="0">
                <a:solidFill>
                  <a:srgbClr val="0070C0"/>
                </a:solidFill>
              </a:rPr>
              <a:t>Time series </a:t>
            </a:r>
            <a:r>
              <a:rPr lang="en-US" sz="1600" dirty="0"/>
              <a:t>analysis can be used to accomplish different goals:</a:t>
            </a:r>
          </a:p>
          <a:p>
            <a:endParaRPr lang="en-US" sz="1600" dirty="0"/>
          </a:p>
          <a:p>
            <a:pPr marL="342900" indent="-342900">
              <a:buFont typeface="Arial" panose="020B0604020202020204" pitchFamily="34" charset="0"/>
              <a:buChar char="•"/>
            </a:pPr>
            <a:r>
              <a:rPr lang="en-US" sz="1600" dirty="0">
                <a:solidFill>
                  <a:srgbClr val="0070C0"/>
                </a:solidFill>
              </a:rPr>
              <a:t>Descriptive analysis </a:t>
            </a:r>
            <a:r>
              <a:rPr lang="en-US" sz="1600" dirty="0"/>
              <a:t>determines what trends and patterns a time series has by plotting or using more complex techniques. </a:t>
            </a:r>
          </a:p>
          <a:p>
            <a:pPr marL="342900" indent="-342900">
              <a:buFont typeface="Arial" panose="020B0604020202020204" pitchFamily="34" charset="0"/>
              <a:buChar char="•"/>
            </a:pPr>
            <a:endParaRPr lang="en-US" sz="1600" dirty="0"/>
          </a:p>
          <a:p>
            <a:pPr marL="342900" indent="-342900">
              <a:buFont typeface="Arial" panose="020B0604020202020204" pitchFamily="34" charset="0"/>
              <a:buChar char="•"/>
            </a:pPr>
            <a:r>
              <a:rPr lang="en-US" sz="1600" dirty="0"/>
              <a:t>The most basic approach is to graph the time series and look at:</a:t>
            </a:r>
          </a:p>
          <a:p>
            <a:endParaRPr lang="en-US" sz="1600" dirty="0"/>
          </a:p>
          <a:p>
            <a:pPr marL="742950" lvl="1" indent="-285750">
              <a:buFont typeface="Arial" panose="020B0604020202020204" pitchFamily="34" charset="0"/>
              <a:buChar char="•"/>
            </a:pPr>
            <a:r>
              <a:rPr lang="en-US" sz="1600" dirty="0"/>
              <a:t>Overall trends (increase, decrease, etc.) </a:t>
            </a:r>
          </a:p>
          <a:p>
            <a:pPr marL="742950" lvl="1" indent="-285750">
              <a:buFont typeface="Arial" panose="020B0604020202020204" pitchFamily="34" charset="0"/>
              <a:buChar char="•"/>
            </a:pPr>
            <a:r>
              <a:rPr lang="en-US" sz="1600" dirty="0"/>
              <a:t>Cyclic patterns (seasonal effects, etc.) </a:t>
            </a:r>
          </a:p>
          <a:p>
            <a:pPr marL="742950" lvl="1" indent="-285750">
              <a:buFont typeface="Arial" panose="020B0604020202020204" pitchFamily="34" charset="0"/>
              <a:buChar char="•"/>
            </a:pPr>
            <a:r>
              <a:rPr lang="en-US" sz="1600" dirty="0"/>
              <a:t>Outliers – points of data that may be erroneous </a:t>
            </a:r>
          </a:p>
          <a:p>
            <a:pPr marL="742950" lvl="1" indent="-285750">
              <a:buFont typeface="Arial" panose="020B0604020202020204" pitchFamily="34" charset="0"/>
              <a:buChar char="•"/>
            </a:pPr>
            <a:r>
              <a:rPr lang="en-US" sz="1600" dirty="0"/>
              <a:t>Turning points – different trends within a data series</a:t>
            </a:r>
          </a:p>
        </p:txBody>
      </p:sp>
    </p:spTree>
    <p:extLst>
      <p:ext uri="{BB962C8B-B14F-4D97-AF65-F5344CB8AC3E}">
        <p14:creationId xmlns:p14="http://schemas.microsoft.com/office/powerpoint/2010/main" val="29564846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55B41-216C-4E48-8973-BA15E90FF69B}"/>
              </a:ext>
            </a:extLst>
          </p:cNvPr>
          <p:cNvSpPr>
            <a:spLocks noGrp="1"/>
          </p:cNvSpPr>
          <p:nvPr>
            <p:ph type="title"/>
          </p:nvPr>
        </p:nvSpPr>
        <p:spPr/>
        <p:txBody>
          <a:bodyPr/>
          <a:lstStyle/>
          <a:p>
            <a:r>
              <a:rPr lang="en-US" dirty="0"/>
              <a:t>Median smoothing - odd</a:t>
            </a:r>
          </a:p>
        </p:txBody>
      </p:sp>
      <p:sp>
        <p:nvSpPr>
          <p:cNvPr id="3" name="Date Placeholder 2">
            <a:extLst>
              <a:ext uri="{FF2B5EF4-FFF2-40B4-BE49-F238E27FC236}">
                <a16:creationId xmlns:a16="http://schemas.microsoft.com/office/drawing/2014/main" id="{368A324E-55A7-44B3-B723-62374C290BC7}"/>
              </a:ext>
            </a:extLst>
          </p:cNvPr>
          <p:cNvSpPr>
            <a:spLocks noGrp="1"/>
          </p:cNvSpPr>
          <p:nvPr>
            <p:ph type="dt" sz="half" idx="10"/>
          </p:nvPr>
        </p:nvSpPr>
        <p:spPr/>
        <p:txBody>
          <a:bodyPr/>
          <a:lstStyle/>
          <a:p>
            <a:fld id="{B604B242-A112-40FA-B30F-F44D6727C9BE}" type="datetime1">
              <a:rPr lang="en-US" smtClean="0"/>
              <a:t>4/17/19</a:t>
            </a:fld>
            <a:endParaRPr lang="en-US"/>
          </a:p>
        </p:txBody>
      </p:sp>
      <p:sp>
        <p:nvSpPr>
          <p:cNvPr id="4" name="Slide Number Placeholder 3">
            <a:extLst>
              <a:ext uri="{FF2B5EF4-FFF2-40B4-BE49-F238E27FC236}">
                <a16:creationId xmlns:a16="http://schemas.microsoft.com/office/drawing/2014/main" id="{061BC2E4-0B30-4D34-8E53-9D25147600E6}"/>
              </a:ext>
            </a:extLst>
          </p:cNvPr>
          <p:cNvSpPr>
            <a:spLocks noGrp="1"/>
          </p:cNvSpPr>
          <p:nvPr>
            <p:ph type="sldNum" sz="quarter" idx="4"/>
          </p:nvPr>
        </p:nvSpPr>
        <p:spPr/>
        <p:txBody>
          <a:bodyPr/>
          <a:lstStyle/>
          <a:p>
            <a:r>
              <a:rPr lang="en-US"/>
              <a:t>Slide no. </a:t>
            </a:r>
            <a:fld id="{7240F3D1-AE27-48C7-9FC9-EF8542F23A88}" type="slidenum">
              <a:rPr lang="en-US" smtClean="0"/>
              <a:pPr/>
              <a:t>40</a:t>
            </a:fld>
            <a:endParaRPr lang="en-US" dirty="0"/>
          </a:p>
        </p:txBody>
      </p:sp>
      <p:graphicFrame>
        <p:nvGraphicFramePr>
          <p:cNvPr id="7" name="Table 6">
            <a:extLst>
              <a:ext uri="{FF2B5EF4-FFF2-40B4-BE49-F238E27FC236}">
                <a16:creationId xmlns:a16="http://schemas.microsoft.com/office/drawing/2014/main" id="{27DEEF6D-57DA-4118-B15D-3437ABDD07D7}"/>
              </a:ext>
            </a:extLst>
          </p:cNvPr>
          <p:cNvGraphicFramePr>
            <a:graphicFrameLocks noGrp="1"/>
          </p:cNvGraphicFramePr>
          <p:nvPr>
            <p:extLst>
              <p:ext uri="{D42A27DB-BD31-4B8C-83A1-F6EECF244321}">
                <p14:modId xmlns:p14="http://schemas.microsoft.com/office/powerpoint/2010/main" val="2281373207"/>
              </p:ext>
            </p:extLst>
          </p:nvPr>
        </p:nvGraphicFramePr>
        <p:xfrm>
          <a:off x="179070" y="981087"/>
          <a:ext cx="3619500" cy="3783330"/>
        </p:xfrm>
        <a:graphic>
          <a:graphicData uri="http://schemas.openxmlformats.org/drawingml/2006/table">
            <a:tbl>
              <a:tblPr/>
              <a:tblGrid>
                <a:gridCol w="609600">
                  <a:extLst>
                    <a:ext uri="{9D8B030D-6E8A-4147-A177-3AD203B41FA5}">
                      <a16:colId xmlns:a16="http://schemas.microsoft.com/office/drawing/2014/main" val="521409808"/>
                    </a:ext>
                  </a:extLst>
                </a:gridCol>
                <a:gridCol w="609600">
                  <a:extLst>
                    <a:ext uri="{9D8B030D-6E8A-4147-A177-3AD203B41FA5}">
                      <a16:colId xmlns:a16="http://schemas.microsoft.com/office/drawing/2014/main" val="2533354125"/>
                    </a:ext>
                  </a:extLst>
                </a:gridCol>
                <a:gridCol w="1130300">
                  <a:extLst>
                    <a:ext uri="{9D8B030D-6E8A-4147-A177-3AD203B41FA5}">
                      <a16:colId xmlns:a16="http://schemas.microsoft.com/office/drawing/2014/main" val="2302891011"/>
                    </a:ext>
                  </a:extLst>
                </a:gridCol>
                <a:gridCol w="1270000">
                  <a:extLst>
                    <a:ext uri="{9D8B030D-6E8A-4147-A177-3AD203B41FA5}">
                      <a16:colId xmlns:a16="http://schemas.microsoft.com/office/drawing/2014/main" val="2971661211"/>
                    </a:ext>
                  </a:extLst>
                </a:gridCol>
              </a:tblGrid>
              <a:tr h="200025">
                <a:tc>
                  <a:txBody>
                    <a:bodyPr/>
                    <a:lstStyle/>
                    <a:p>
                      <a:pPr algn="l" fontAlgn="b"/>
                      <a:r>
                        <a:rPr lang="en-US" sz="1100" b="1" i="0" u="none" strike="noStrike">
                          <a:solidFill>
                            <a:srgbClr val="000000"/>
                          </a:solidFill>
                          <a:effectLst/>
                          <a:latin typeface="Calibri" panose="020F0502020204030204" pitchFamily="34" charset="0"/>
                        </a:rPr>
                        <a:t>Year</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l" fontAlgn="b"/>
                      <a:r>
                        <a:rPr lang="en-US" sz="1100" b="1" i="0" u="none" strike="noStrike">
                          <a:solidFill>
                            <a:srgbClr val="000000"/>
                          </a:solidFill>
                          <a:effectLst/>
                          <a:latin typeface="Calibri" panose="020F0502020204030204" pitchFamily="34" charset="0"/>
                        </a:rPr>
                        <a:t>Sales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l" fontAlgn="b"/>
                      <a:r>
                        <a:rPr lang="en-US" sz="1100" b="1" i="0" u="none" strike="noStrike">
                          <a:solidFill>
                            <a:srgbClr val="000000"/>
                          </a:solidFill>
                          <a:effectLst/>
                          <a:latin typeface="Calibri" panose="020F0502020204030204" pitchFamily="34" charset="0"/>
                        </a:rPr>
                        <a:t>4-median smoothed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l" fontAlgn="b"/>
                      <a:r>
                        <a:rPr lang="en-US" sz="1100" b="1" i="0" u="none" strike="noStrike">
                          <a:solidFill>
                            <a:srgbClr val="000000"/>
                          </a:solidFill>
                          <a:effectLst/>
                          <a:latin typeface="Calibri" panose="020F0502020204030204" pitchFamily="34" charset="0"/>
                        </a:rPr>
                        <a:t>centered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530622292"/>
                  </a:ext>
                </a:extLst>
              </a:tr>
              <a:tr h="190500">
                <a:tc>
                  <a:txBody>
                    <a:bodyPr/>
                    <a:lstStyle/>
                    <a:p>
                      <a:pPr algn="r" fontAlgn="b"/>
                      <a:r>
                        <a:rPr lang="en-US" sz="1100" b="0" i="0" u="none" strike="noStrike">
                          <a:solidFill>
                            <a:srgbClr val="000000"/>
                          </a:solidFill>
                          <a:effectLst/>
                          <a:latin typeface="Calibri" panose="020F0502020204030204" pitchFamily="34" charset="0"/>
                        </a:rPr>
                        <a:t>2002</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95243697"/>
                  </a:ext>
                </a:extLst>
              </a:tr>
              <a:tr h="190500">
                <a:tc>
                  <a:txBody>
                    <a:bodyPr/>
                    <a:lstStyle/>
                    <a:p>
                      <a:pPr algn="r" fontAlgn="b"/>
                      <a:r>
                        <a:rPr lang="en-US" sz="1100" b="0" i="0" u="none" strike="noStrike">
                          <a:solidFill>
                            <a:srgbClr val="000000"/>
                          </a:solidFill>
                          <a:effectLst/>
                          <a:latin typeface="Calibri" panose="020F0502020204030204" pitchFamily="34" charset="0"/>
                        </a:rPr>
                        <a:t>2003</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41754653"/>
                  </a:ext>
                </a:extLst>
              </a:tr>
              <a:tr h="190500">
                <a:tc>
                  <a:txBody>
                    <a:bodyPr/>
                    <a:lstStyle/>
                    <a:p>
                      <a:pPr algn="r" fontAlgn="b"/>
                      <a:r>
                        <a:rPr lang="en-US" sz="1100" b="0" i="0" u="none" strike="noStrike">
                          <a:solidFill>
                            <a:srgbClr val="000000"/>
                          </a:solidFill>
                          <a:effectLst/>
                          <a:latin typeface="Calibri" panose="020F0502020204030204" pitchFamily="34" charset="0"/>
                        </a:rPr>
                        <a:t>2004</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15</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69568438"/>
                  </a:ext>
                </a:extLst>
              </a:tr>
              <a:tr h="190500">
                <a:tc>
                  <a:txBody>
                    <a:bodyPr/>
                    <a:lstStyle/>
                    <a:p>
                      <a:pPr algn="r" fontAlgn="b"/>
                      <a:r>
                        <a:rPr lang="en-US" sz="1100" b="0" i="0" u="none" strike="noStrike">
                          <a:solidFill>
                            <a:srgbClr val="000000"/>
                          </a:solidFill>
                          <a:effectLst/>
                          <a:latin typeface="Calibri" panose="020F0502020204030204" pitchFamily="34" charset="0"/>
                        </a:rPr>
                        <a:t>2005</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15</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10373899"/>
                  </a:ext>
                </a:extLst>
              </a:tr>
              <a:tr h="190500">
                <a:tc>
                  <a:txBody>
                    <a:bodyPr/>
                    <a:lstStyle/>
                    <a:p>
                      <a:pPr algn="r" fontAlgn="b"/>
                      <a:r>
                        <a:rPr lang="en-US" sz="1100" b="0" i="0" u="none" strike="noStrike">
                          <a:solidFill>
                            <a:srgbClr val="000000"/>
                          </a:solidFill>
                          <a:effectLst/>
                          <a:latin typeface="Calibri" panose="020F0502020204030204" pitchFamily="34" charset="0"/>
                        </a:rPr>
                        <a:t>2006</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18.5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16.75</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98928558"/>
                  </a:ext>
                </a:extLst>
              </a:tr>
              <a:tr h="190500">
                <a:tc>
                  <a:txBody>
                    <a:bodyPr/>
                    <a:lstStyle/>
                    <a:p>
                      <a:pPr algn="r" fontAlgn="b"/>
                      <a:r>
                        <a:rPr lang="en-US" sz="1100" b="0" i="0" u="none" strike="noStrike">
                          <a:solidFill>
                            <a:srgbClr val="000000"/>
                          </a:solidFill>
                          <a:effectLst/>
                          <a:latin typeface="Calibri" panose="020F0502020204030204" pitchFamily="34" charset="0"/>
                        </a:rPr>
                        <a:t>2007</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20.5</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2703046"/>
                  </a:ext>
                </a:extLst>
              </a:tr>
              <a:tr h="190500">
                <a:tc>
                  <a:txBody>
                    <a:bodyPr/>
                    <a:lstStyle/>
                    <a:p>
                      <a:pPr algn="r" fontAlgn="b"/>
                      <a:r>
                        <a:rPr lang="en-US" sz="1100" b="0" i="0" u="none" strike="noStrike">
                          <a:solidFill>
                            <a:srgbClr val="000000"/>
                          </a:solidFill>
                          <a:effectLst/>
                          <a:latin typeface="Calibri" panose="020F0502020204030204" pitchFamily="34" charset="0"/>
                        </a:rPr>
                        <a:t>2008</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22.5</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538221"/>
                  </a:ext>
                </a:extLst>
              </a:tr>
              <a:tr h="190500">
                <a:tc>
                  <a:txBody>
                    <a:bodyPr/>
                    <a:lstStyle/>
                    <a:p>
                      <a:pPr algn="r" fontAlgn="b"/>
                      <a:r>
                        <a:rPr lang="en-US" sz="1100" b="0" i="0" u="none" strike="noStrike">
                          <a:solidFill>
                            <a:srgbClr val="000000"/>
                          </a:solidFill>
                          <a:effectLst/>
                          <a:latin typeface="Calibri" panose="020F0502020204030204" pitchFamily="34" charset="0"/>
                        </a:rPr>
                        <a:t>2009</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21.5</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26653052"/>
                  </a:ext>
                </a:extLst>
              </a:tr>
              <a:tr h="190500">
                <a:tc>
                  <a:txBody>
                    <a:bodyPr/>
                    <a:lstStyle/>
                    <a:p>
                      <a:pPr algn="r" fontAlgn="b"/>
                      <a:r>
                        <a:rPr lang="en-US" sz="1100" b="0" i="0" u="none" strike="noStrike">
                          <a:solidFill>
                            <a:srgbClr val="000000"/>
                          </a:solidFill>
                          <a:effectLst/>
                          <a:latin typeface="Calibri" panose="020F0502020204030204" pitchFamily="34" charset="0"/>
                        </a:rPr>
                        <a:t>2010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20.25</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67904268"/>
                  </a:ext>
                </a:extLst>
              </a:tr>
              <a:tr h="190500">
                <a:tc>
                  <a:txBody>
                    <a:bodyPr/>
                    <a:lstStyle/>
                    <a:p>
                      <a:pPr algn="r" fontAlgn="b"/>
                      <a:r>
                        <a:rPr lang="en-US" sz="1100" b="0" i="0" u="none" strike="noStrike">
                          <a:solidFill>
                            <a:srgbClr val="000000"/>
                          </a:solidFill>
                          <a:effectLst/>
                          <a:latin typeface="Calibri" panose="020F0502020204030204" pitchFamily="34" charset="0"/>
                        </a:rPr>
                        <a:t>2011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18.5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19.25</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60262734"/>
                  </a:ext>
                </a:extLst>
              </a:tr>
              <a:tr h="190500">
                <a:tc>
                  <a:txBody>
                    <a:bodyPr/>
                    <a:lstStyle/>
                    <a:p>
                      <a:pPr algn="r" fontAlgn="b"/>
                      <a:r>
                        <a:rPr lang="en-US" sz="1100" b="0" i="0" u="none" strike="noStrike">
                          <a:solidFill>
                            <a:srgbClr val="000000"/>
                          </a:solidFill>
                          <a:effectLst/>
                          <a:latin typeface="Calibri" panose="020F0502020204030204" pitchFamily="34" charset="0"/>
                        </a:rPr>
                        <a:t>2012</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19.5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19</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17521278"/>
                  </a:ext>
                </a:extLst>
              </a:tr>
              <a:tr h="190500">
                <a:tc>
                  <a:txBody>
                    <a:bodyPr/>
                    <a:lstStyle/>
                    <a:p>
                      <a:pPr algn="r" fontAlgn="b"/>
                      <a:r>
                        <a:rPr lang="en-US" sz="1100" b="0" i="0" u="none" strike="noStrike">
                          <a:solidFill>
                            <a:srgbClr val="000000"/>
                          </a:solidFill>
                          <a:effectLst/>
                          <a:latin typeface="Calibri" panose="020F0502020204030204" pitchFamily="34" charset="0"/>
                        </a:rPr>
                        <a:t>2013</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18.75</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79559809"/>
                  </a:ext>
                </a:extLst>
              </a:tr>
              <a:tr h="190500">
                <a:tc>
                  <a:txBody>
                    <a:bodyPr/>
                    <a:lstStyle/>
                    <a:p>
                      <a:pPr algn="r" fontAlgn="b"/>
                      <a:r>
                        <a:rPr lang="en-US" sz="1100" b="0" i="0" u="none" strike="noStrike">
                          <a:solidFill>
                            <a:srgbClr val="000000"/>
                          </a:solidFill>
                          <a:effectLst/>
                          <a:latin typeface="Calibri" panose="020F0502020204030204" pitchFamily="34" charset="0"/>
                        </a:rPr>
                        <a:t>2014</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19.5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18.75</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10262085"/>
                  </a:ext>
                </a:extLst>
              </a:tr>
              <a:tr h="190500">
                <a:tc>
                  <a:txBody>
                    <a:bodyPr/>
                    <a:lstStyle/>
                    <a:p>
                      <a:pPr algn="r" fontAlgn="b"/>
                      <a:r>
                        <a:rPr lang="en-US" sz="1100" b="0" i="0" u="none" strike="noStrike">
                          <a:solidFill>
                            <a:srgbClr val="000000"/>
                          </a:solidFill>
                          <a:effectLst/>
                          <a:latin typeface="Calibri" panose="020F0502020204030204" pitchFamily="34" charset="0"/>
                        </a:rPr>
                        <a:t>2015</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19.75</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9809670"/>
                  </a:ext>
                </a:extLst>
              </a:tr>
              <a:tr h="190500">
                <a:tc>
                  <a:txBody>
                    <a:bodyPr/>
                    <a:lstStyle/>
                    <a:p>
                      <a:pPr algn="r" fontAlgn="b"/>
                      <a:r>
                        <a:rPr lang="en-US" sz="1100" b="0" i="0" u="none" strike="noStrike">
                          <a:solidFill>
                            <a:srgbClr val="000000"/>
                          </a:solidFill>
                          <a:effectLst/>
                          <a:latin typeface="Calibri" panose="020F0502020204030204" pitchFamily="34" charset="0"/>
                        </a:rPr>
                        <a:t>2016</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18.5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19.25</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60507630"/>
                  </a:ext>
                </a:extLst>
              </a:tr>
              <a:tr h="190500">
                <a:tc>
                  <a:txBody>
                    <a:bodyPr/>
                    <a:lstStyle/>
                    <a:p>
                      <a:pPr algn="r" fontAlgn="b"/>
                      <a:r>
                        <a:rPr lang="en-US" sz="1100" b="0" i="0" u="none" strike="noStrike">
                          <a:solidFill>
                            <a:srgbClr val="000000"/>
                          </a:solidFill>
                          <a:effectLst/>
                          <a:latin typeface="Calibri" panose="020F0502020204030204" pitchFamily="34" charset="0"/>
                        </a:rPr>
                        <a:t>2017</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03727532"/>
                  </a:ext>
                </a:extLst>
              </a:tr>
              <a:tr h="190500">
                <a:tc>
                  <a:txBody>
                    <a:bodyPr/>
                    <a:lstStyle/>
                    <a:p>
                      <a:pPr algn="r" fontAlgn="b"/>
                      <a:r>
                        <a:rPr lang="en-US" sz="1100" b="0" i="0" u="none" strike="noStrike">
                          <a:solidFill>
                            <a:srgbClr val="000000"/>
                          </a:solidFill>
                          <a:effectLst/>
                          <a:latin typeface="Calibri" panose="020F0502020204030204" pitchFamily="34" charset="0"/>
                        </a:rPr>
                        <a:t>2018</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14277456"/>
                  </a:ext>
                </a:extLst>
              </a:tr>
              <a:tr h="200025">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75421687"/>
                  </a:ext>
                </a:extLst>
              </a:tr>
            </a:tbl>
          </a:graphicData>
        </a:graphic>
      </p:graphicFrame>
      <p:graphicFrame>
        <p:nvGraphicFramePr>
          <p:cNvPr id="8" name="Chart 7">
            <a:extLst>
              <a:ext uri="{FF2B5EF4-FFF2-40B4-BE49-F238E27FC236}">
                <a16:creationId xmlns:a16="http://schemas.microsoft.com/office/drawing/2014/main" id="{24368128-B0F3-4F8F-90FB-5362C5BE21BC}"/>
              </a:ext>
            </a:extLst>
          </p:cNvPr>
          <p:cNvGraphicFramePr>
            <a:graphicFrameLocks/>
          </p:cNvGraphicFramePr>
          <p:nvPr>
            <p:extLst>
              <p:ext uri="{D42A27DB-BD31-4B8C-83A1-F6EECF244321}">
                <p14:modId xmlns:p14="http://schemas.microsoft.com/office/powerpoint/2010/main" val="1244906917"/>
              </p:ext>
            </p:extLst>
          </p:nvPr>
        </p:nvGraphicFramePr>
        <p:xfrm>
          <a:off x="3886200" y="981087"/>
          <a:ext cx="5196840" cy="31718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001158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9CDC3-2780-4D3F-A2C9-E3E2FF281C10}"/>
              </a:ext>
            </a:extLst>
          </p:cNvPr>
          <p:cNvSpPr>
            <a:spLocks noGrp="1"/>
          </p:cNvSpPr>
          <p:nvPr>
            <p:ph type="title"/>
          </p:nvPr>
        </p:nvSpPr>
        <p:spPr/>
        <p:txBody>
          <a:bodyPr/>
          <a:lstStyle/>
          <a:p>
            <a:r>
              <a:rPr lang="en-US" dirty="0"/>
              <a:t>When to use mean &amp; median smoothing?</a:t>
            </a:r>
          </a:p>
        </p:txBody>
      </p:sp>
      <p:sp>
        <p:nvSpPr>
          <p:cNvPr id="3" name="Date Placeholder 2">
            <a:extLst>
              <a:ext uri="{FF2B5EF4-FFF2-40B4-BE49-F238E27FC236}">
                <a16:creationId xmlns:a16="http://schemas.microsoft.com/office/drawing/2014/main" id="{6C0B744E-539D-4D86-8253-021D5368B1F0}"/>
              </a:ext>
            </a:extLst>
          </p:cNvPr>
          <p:cNvSpPr>
            <a:spLocks noGrp="1"/>
          </p:cNvSpPr>
          <p:nvPr>
            <p:ph type="dt" sz="half" idx="10"/>
          </p:nvPr>
        </p:nvSpPr>
        <p:spPr/>
        <p:txBody>
          <a:bodyPr/>
          <a:lstStyle/>
          <a:p>
            <a:fld id="{B604B242-A112-40FA-B30F-F44D6727C9BE}" type="datetime1">
              <a:rPr lang="en-US" smtClean="0"/>
              <a:t>4/17/19</a:t>
            </a:fld>
            <a:endParaRPr lang="en-US"/>
          </a:p>
        </p:txBody>
      </p:sp>
      <p:sp>
        <p:nvSpPr>
          <p:cNvPr id="4" name="Slide Number Placeholder 3">
            <a:extLst>
              <a:ext uri="{FF2B5EF4-FFF2-40B4-BE49-F238E27FC236}">
                <a16:creationId xmlns:a16="http://schemas.microsoft.com/office/drawing/2014/main" id="{E5BE1044-75AB-415E-BF37-D8600DE1F01F}"/>
              </a:ext>
            </a:extLst>
          </p:cNvPr>
          <p:cNvSpPr>
            <a:spLocks noGrp="1"/>
          </p:cNvSpPr>
          <p:nvPr>
            <p:ph type="sldNum" sz="quarter" idx="4"/>
          </p:nvPr>
        </p:nvSpPr>
        <p:spPr/>
        <p:txBody>
          <a:bodyPr/>
          <a:lstStyle/>
          <a:p>
            <a:r>
              <a:rPr lang="en-US"/>
              <a:t>Slide no. </a:t>
            </a:r>
            <a:fld id="{7240F3D1-AE27-48C7-9FC9-EF8542F23A88}" type="slidenum">
              <a:rPr lang="en-US" smtClean="0"/>
              <a:pPr/>
              <a:t>41</a:t>
            </a:fld>
            <a:endParaRPr lang="en-US" dirty="0"/>
          </a:p>
        </p:txBody>
      </p:sp>
      <p:graphicFrame>
        <p:nvGraphicFramePr>
          <p:cNvPr id="5" name="Table 4">
            <a:extLst>
              <a:ext uri="{FF2B5EF4-FFF2-40B4-BE49-F238E27FC236}">
                <a16:creationId xmlns:a16="http://schemas.microsoft.com/office/drawing/2014/main" id="{B46AA01E-A44B-4EC2-9C78-E0F12B8D3B31}"/>
              </a:ext>
            </a:extLst>
          </p:cNvPr>
          <p:cNvGraphicFramePr>
            <a:graphicFrameLocks noGrp="1"/>
          </p:cNvGraphicFramePr>
          <p:nvPr>
            <p:extLst>
              <p:ext uri="{D42A27DB-BD31-4B8C-83A1-F6EECF244321}">
                <p14:modId xmlns:p14="http://schemas.microsoft.com/office/powerpoint/2010/main" val="4137602600"/>
              </p:ext>
            </p:extLst>
          </p:nvPr>
        </p:nvGraphicFramePr>
        <p:xfrm>
          <a:off x="228600" y="1027430"/>
          <a:ext cx="8793480" cy="1112520"/>
        </p:xfrm>
        <a:graphic>
          <a:graphicData uri="http://schemas.openxmlformats.org/drawingml/2006/table">
            <a:tbl>
              <a:tblPr firstRow="1" bandRow="1">
                <a:tableStyleId>{912C8C85-51F0-491E-9774-3900AFEF0FD7}</a:tableStyleId>
              </a:tblPr>
              <a:tblGrid>
                <a:gridCol w="4396740">
                  <a:extLst>
                    <a:ext uri="{9D8B030D-6E8A-4147-A177-3AD203B41FA5}">
                      <a16:colId xmlns:a16="http://schemas.microsoft.com/office/drawing/2014/main" val="2872479451"/>
                    </a:ext>
                  </a:extLst>
                </a:gridCol>
                <a:gridCol w="4396740">
                  <a:extLst>
                    <a:ext uri="{9D8B030D-6E8A-4147-A177-3AD203B41FA5}">
                      <a16:colId xmlns:a16="http://schemas.microsoft.com/office/drawing/2014/main" val="2896387165"/>
                    </a:ext>
                  </a:extLst>
                </a:gridCol>
              </a:tblGrid>
              <a:tr h="370840">
                <a:tc>
                  <a:txBody>
                    <a:bodyPr/>
                    <a:lstStyle/>
                    <a:p>
                      <a:r>
                        <a:rPr lang="en-US" dirty="0"/>
                        <a:t>Mean smoothing</a:t>
                      </a:r>
                    </a:p>
                  </a:txBody>
                  <a:tcPr/>
                </a:tc>
                <a:tc>
                  <a:txBody>
                    <a:bodyPr/>
                    <a:lstStyle/>
                    <a:p>
                      <a:r>
                        <a:rPr lang="en-US" dirty="0"/>
                        <a:t>Median smoothing</a:t>
                      </a:r>
                    </a:p>
                  </a:txBody>
                  <a:tcPr/>
                </a:tc>
                <a:extLst>
                  <a:ext uri="{0D108BD9-81ED-4DB2-BD59-A6C34878D82A}">
                    <a16:rowId xmlns:a16="http://schemas.microsoft.com/office/drawing/2014/main" val="2785889005"/>
                  </a:ext>
                </a:extLst>
              </a:tr>
              <a:tr h="370840">
                <a:tc>
                  <a:txBody>
                    <a:bodyPr/>
                    <a:lstStyle/>
                    <a:p>
                      <a:r>
                        <a:rPr lang="en-US" dirty="0"/>
                        <a:t>Means are affected by outliers</a:t>
                      </a:r>
                    </a:p>
                  </a:txBody>
                  <a:tcPr/>
                </a:tc>
                <a:tc>
                  <a:txBody>
                    <a:bodyPr/>
                    <a:lstStyle/>
                    <a:p>
                      <a:r>
                        <a:rPr lang="en-US" dirty="0"/>
                        <a:t>Medians are not affected by outliers, generally</a:t>
                      </a:r>
                    </a:p>
                  </a:txBody>
                  <a:tcPr/>
                </a:tc>
                <a:extLst>
                  <a:ext uri="{0D108BD9-81ED-4DB2-BD59-A6C34878D82A}">
                    <a16:rowId xmlns:a16="http://schemas.microsoft.com/office/drawing/2014/main" val="3275676075"/>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109856289"/>
                  </a:ext>
                </a:extLst>
              </a:tr>
            </a:tbl>
          </a:graphicData>
        </a:graphic>
      </p:graphicFrame>
    </p:spTree>
    <p:extLst>
      <p:ext uri="{BB962C8B-B14F-4D97-AF65-F5344CB8AC3E}">
        <p14:creationId xmlns:p14="http://schemas.microsoft.com/office/powerpoint/2010/main" val="42414648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B382A-DEFF-40DA-B2FE-29CBDB18BD00}"/>
              </a:ext>
            </a:extLst>
          </p:cNvPr>
          <p:cNvSpPr>
            <a:spLocks noGrp="1"/>
          </p:cNvSpPr>
          <p:nvPr>
            <p:ph type="title"/>
          </p:nvPr>
        </p:nvSpPr>
        <p:spPr/>
        <p:txBody>
          <a:bodyPr/>
          <a:lstStyle/>
          <a:p>
            <a:r>
              <a:rPr lang="en-US" dirty="0"/>
              <a:t>Basic Time series structures</a:t>
            </a:r>
          </a:p>
        </p:txBody>
      </p:sp>
      <p:sp>
        <p:nvSpPr>
          <p:cNvPr id="3" name="Date Placeholder 2">
            <a:extLst>
              <a:ext uri="{FF2B5EF4-FFF2-40B4-BE49-F238E27FC236}">
                <a16:creationId xmlns:a16="http://schemas.microsoft.com/office/drawing/2014/main" id="{0FF082A3-F8C4-44B6-A2B5-E55EA8E934F4}"/>
              </a:ext>
            </a:extLst>
          </p:cNvPr>
          <p:cNvSpPr>
            <a:spLocks noGrp="1"/>
          </p:cNvSpPr>
          <p:nvPr>
            <p:ph type="dt" sz="half" idx="10"/>
          </p:nvPr>
        </p:nvSpPr>
        <p:spPr/>
        <p:txBody>
          <a:bodyPr/>
          <a:lstStyle/>
          <a:p>
            <a:fld id="{B604B242-A112-40FA-B30F-F44D6727C9BE}" type="datetime1">
              <a:rPr lang="en-US" smtClean="0"/>
              <a:t>4/17/19</a:t>
            </a:fld>
            <a:endParaRPr lang="en-US"/>
          </a:p>
        </p:txBody>
      </p:sp>
      <p:sp>
        <p:nvSpPr>
          <p:cNvPr id="4" name="Slide Number Placeholder 3">
            <a:extLst>
              <a:ext uri="{FF2B5EF4-FFF2-40B4-BE49-F238E27FC236}">
                <a16:creationId xmlns:a16="http://schemas.microsoft.com/office/drawing/2014/main" id="{1F0148CA-B342-4CCB-9727-C71C06D85AE5}"/>
              </a:ext>
            </a:extLst>
          </p:cNvPr>
          <p:cNvSpPr>
            <a:spLocks noGrp="1"/>
          </p:cNvSpPr>
          <p:nvPr>
            <p:ph type="sldNum" sz="quarter" idx="4"/>
          </p:nvPr>
        </p:nvSpPr>
        <p:spPr/>
        <p:txBody>
          <a:bodyPr/>
          <a:lstStyle/>
          <a:p>
            <a:r>
              <a:rPr lang="en-US"/>
              <a:t>Slide no. </a:t>
            </a:r>
            <a:fld id="{7240F3D1-AE27-48C7-9FC9-EF8542F23A88}" type="slidenum">
              <a:rPr lang="en-US" smtClean="0"/>
              <a:pPr/>
              <a:t>42</a:t>
            </a:fld>
            <a:endParaRPr lang="en-US" dirty="0"/>
          </a:p>
        </p:txBody>
      </p:sp>
      <p:graphicFrame>
        <p:nvGraphicFramePr>
          <p:cNvPr id="5" name="Table 4">
            <a:extLst>
              <a:ext uri="{FF2B5EF4-FFF2-40B4-BE49-F238E27FC236}">
                <a16:creationId xmlns:a16="http://schemas.microsoft.com/office/drawing/2014/main" id="{D1050C1B-B31B-4DEE-AE53-74B977B212DF}"/>
              </a:ext>
            </a:extLst>
          </p:cNvPr>
          <p:cNvGraphicFramePr>
            <a:graphicFrameLocks noGrp="1"/>
          </p:cNvGraphicFramePr>
          <p:nvPr>
            <p:extLst>
              <p:ext uri="{D42A27DB-BD31-4B8C-83A1-F6EECF244321}">
                <p14:modId xmlns:p14="http://schemas.microsoft.com/office/powerpoint/2010/main" val="1949566246"/>
              </p:ext>
            </p:extLst>
          </p:nvPr>
        </p:nvGraphicFramePr>
        <p:xfrm>
          <a:off x="205740" y="958850"/>
          <a:ext cx="8823960" cy="3444240"/>
        </p:xfrm>
        <a:graphic>
          <a:graphicData uri="http://schemas.openxmlformats.org/drawingml/2006/table">
            <a:tbl>
              <a:tblPr firstRow="1" bandRow="1">
                <a:tableStyleId>{912C8C85-51F0-491E-9774-3900AFEF0FD7}</a:tableStyleId>
              </a:tblPr>
              <a:tblGrid>
                <a:gridCol w="4411980">
                  <a:extLst>
                    <a:ext uri="{9D8B030D-6E8A-4147-A177-3AD203B41FA5}">
                      <a16:colId xmlns:a16="http://schemas.microsoft.com/office/drawing/2014/main" val="939383257"/>
                    </a:ext>
                  </a:extLst>
                </a:gridCol>
                <a:gridCol w="4411980">
                  <a:extLst>
                    <a:ext uri="{9D8B030D-6E8A-4147-A177-3AD203B41FA5}">
                      <a16:colId xmlns:a16="http://schemas.microsoft.com/office/drawing/2014/main" val="391514780"/>
                    </a:ext>
                  </a:extLst>
                </a:gridCol>
              </a:tblGrid>
              <a:tr h="370840">
                <a:tc>
                  <a:txBody>
                    <a:bodyPr/>
                    <a:lstStyle/>
                    <a:p>
                      <a:r>
                        <a:rPr lang="en-US" dirty="0"/>
                        <a:t> Additive Model</a:t>
                      </a:r>
                    </a:p>
                  </a:txBody>
                  <a:tcPr/>
                </a:tc>
                <a:tc>
                  <a:txBody>
                    <a:bodyPr/>
                    <a:lstStyle/>
                    <a:p>
                      <a:r>
                        <a:rPr lang="en-US" dirty="0"/>
                        <a:t>Multiplicative Model</a:t>
                      </a:r>
                    </a:p>
                  </a:txBody>
                  <a:tcPr/>
                </a:tc>
                <a:extLst>
                  <a:ext uri="{0D108BD9-81ED-4DB2-BD59-A6C34878D82A}">
                    <a16:rowId xmlns:a16="http://schemas.microsoft.com/office/drawing/2014/main" val="2926282885"/>
                  </a:ext>
                </a:extLst>
              </a:tr>
              <a:tr h="370840">
                <a:tc>
                  <a:txBody>
                    <a:bodyPr/>
                    <a:lstStyle/>
                    <a:p>
                      <a:r>
                        <a:rPr lang="en-US" dirty="0">
                          <a:solidFill>
                            <a:srgbClr val="0070C0"/>
                          </a:solidFill>
                        </a:rPr>
                        <a:t>y</a:t>
                      </a:r>
                      <a:r>
                        <a:rPr lang="en-US" baseline="-25000" dirty="0">
                          <a:solidFill>
                            <a:srgbClr val="0070C0"/>
                          </a:solidFill>
                        </a:rPr>
                        <a:t>t</a:t>
                      </a:r>
                      <a:r>
                        <a:rPr lang="en-US" dirty="0">
                          <a:solidFill>
                            <a:srgbClr val="0070C0"/>
                          </a:solidFill>
                        </a:rPr>
                        <a:t>= T</a:t>
                      </a:r>
                      <a:r>
                        <a:rPr lang="en-US" baseline="-25000" dirty="0">
                          <a:solidFill>
                            <a:srgbClr val="0070C0"/>
                          </a:solidFill>
                        </a:rPr>
                        <a:t>t</a:t>
                      </a:r>
                      <a:r>
                        <a:rPr lang="en-US" dirty="0">
                          <a:solidFill>
                            <a:srgbClr val="0070C0"/>
                          </a:solidFill>
                        </a:rPr>
                        <a:t>+ S</a:t>
                      </a:r>
                      <a:r>
                        <a:rPr lang="en-US" baseline="-25000" dirty="0">
                          <a:solidFill>
                            <a:srgbClr val="0070C0"/>
                          </a:solidFill>
                        </a:rPr>
                        <a:t>t</a:t>
                      </a:r>
                      <a:r>
                        <a:rPr lang="en-US" dirty="0">
                          <a:solidFill>
                            <a:srgbClr val="0070C0"/>
                          </a:solidFill>
                        </a:rPr>
                        <a:t>+ C</a:t>
                      </a:r>
                      <a:r>
                        <a:rPr lang="en-US" baseline="-25000" dirty="0">
                          <a:solidFill>
                            <a:srgbClr val="0070C0"/>
                          </a:solidFill>
                        </a:rPr>
                        <a:t>t</a:t>
                      </a:r>
                      <a:r>
                        <a:rPr lang="en-US" dirty="0">
                          <a:solidFill>
                            <a:srgbClr val="0070C0"/>
                          </a:solidFill>
                        </a:rPr>
                        <a:t>+ R</a:t>
                      </a:r>
                      <a:r>
                        <a:rPr lang="en-US" baseline="-25000" dirty="0">
                          <a:solidFill>
                            <a:srgbClr val="0070C0"/>
                          </a:solidFill>
                        </a:rPr>
                        <a:t>t</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srgbClr val="0070C0"/>
                          </a:solidFill>
                          <a:effectLst/>
                          <a:uLnTx/>
                          <a:uFillTx/>
                          <a:latin typeface="+mn-lt"/>
                          <a:ea typeface="+mn-ea"/>
                          <a:cs typeface="+mn-cs"/>
                        </a:rPr>
                        <a:t>y</a:t>
                      </a:r>
                      <a:r>
                        <a:rPr kumimoji="0" lang="en-US" sz="1350" b="0" i="0" u="none" strike="noStrike" kern="1200" cap="none" spc="0" normalizeH="0" baseline="-25000" noProof="0" dirty="0">
                          <a:ln>
                            <a:noFill/>
                          </a:ln>
                          <a:solidFill>
                            <a:srgbClr val="0070C0"/>
                          </a:solidFill>
                          <a:effectLst/>
                          <a:uLnTx/>
                          <a:uFillTx/>
                          <a:latin typeface="+mn-lt"/>
                          <a:ea typeface="+mn-ea"/>
                          <a:cs typeface="+mn-cs"/>
                        </a:rPr>
                        <a:t>t</a:t>
                      </a:r>
                      <a:r>
                        <a:rPr kumimoji="0" lang="en-US" sz="1350" b="0" i="0" u="none" strike="noStrike" kern="1200" cap="none" spc="0" normalizeH="0" baseline="0" noProof="0" dirty="0">
                          <a:ln>
                            <a:noFill/>
                          </a:ln>
                          <a:solidFill>
                            <a:srgbClr val="0070C0"/>
                          </a:solidFill>
                          <a:effectLst/>
                          <a:uLnTx/>
                          <a:uFillTx/>
                          <a:latin typeface="+mn-lt"/>
                          <a:ea typeface="+mn-ea"/>
                          <a:cs typeface="+mn-cs"/>
                        </a:rPr>
                        <a:t>= T</a:t>
                      </a:r>
                      <a:r>
                        <a:rPr kumimoji="0" lang="en-US" sz="1350" b="0" i="0" u="none" strike="noStrike" kern="1200" cap="none" spc="0" normalizeH="0" baseline="-25000" noProof="0" dirty="0">
                          <a:ln>
                            <a:noFill/>
                          </a:ln>
                          <a:solidFill>
                            <a:srgbClr val="0070C0"/>
                          </a:solidFill>
                          <a:effectLst/>
                          <a:uLnTx/>
                          <a:uFillTx/>
                          <a:latin typeface="+mn-lt"/>
                          <a:ea typeface="+mn-ea"/>
                          <a:cs typeface="+mn-cs"/>
                        </a:rPr>
                        <a:t>t </a:t>
                      </a:r>
                      <a:r>
                        <a:rPr kumimoji="0" lang="en-US" sz="1350" b="0" i="0" u="none" strike="noStrike" kern="1200" cap="none" spc="0" normalizeH="0" baseline="0" noProof="0" dirty="0">
                          <a:ln>
                            <a:noFill/>
                          </a:ln>
                          <a:solidFill>
                            <a:srgbClr val="0070C0"/>
                          </a:solidFill>
                          <a:effectLst/>
                          <a:uLnTx/>
                          <a:uFillTx/>
                          <a:latin typeface="+mn-lt"/>
                          <a:ea typeface="+mn-ea"/>
                          <a:cs typeface="+mn-cs"/>
                        </a:rPr>
                        <a:t>x S</a:t>
                      </a:r>
                      <a:r>
                        <a:rPr kumimoji="0" lang="en-US" sz="1350" b="0" i="0" u="none" strike="noStrike" kern="1200" cap="none" spc="0" normalizeH="0" baseline="-25000" noProof="0" dirty="0">
                          <a:ln>
                            <a:noFill/>
                          </a:ln>
                          <a:solidFill>
                            <a:srgbClr val="0070C0"/>
                          </a:solidFill>
                          <a:effectLst/>
                          <a:uLnTx/>
                          <a:uFillTx/>
                          <a:latin typeface="+mn-lt"/>
                          <a:ea typeface="+mn-ea"/>
                          <a:cs typeface="+mn-cs"/>
                        </a:rPr>
                        <a:t>t </a:t>
                      </a:r>
                      <a:r>
                        <a:rPr kumimoji="0" lang="en-US" sz="1350" b="0" i="0" u="none" strike="noStrike" kern="1200" cap="none" spc="0" normalizeH="0" baseline="0" noProof="0" dirty="0">
                          <a:ln>
                            <a:noFill/>
                          </a:ln>
                          <a:solidFill>
                            <a:srgbClr val="0070C0"/>
                          </a:solidFill>
                          <a:effectLst/>
                          <a:uLnTx/>
                          <a:uFillTx/>
                          <a:latin typeface="+mn-lt"/>
                          <a:ea typeface="+mn-ea"/>
                          <a:cs typeface="+mn-cs"/>
                        </a:rPr>
                        <a:t>x C</a:t>
                      </a:r>
                      <a:r>
                        <a:rPr kumimoji="0" lang="en-US" sz="1350" b="0" i="0" u="none" strike="noStrike" kern="1200" cap="none" spc="0" normalizeH="0" baseline="-25000" noProof="0" dirty="0">
                          <a:ln>
                            <a:noFill/>
                          </a:ln>
                          <a:solidFill>
                            <a:srgbClr val="0070C0"/>
                          </a:solidFill>
                          <a:effectLst/>
                          <a:uLnTx/>
                          <a:uFillTx/>
                          <a:latin typeface="+mn-lt"/>
                          <a:ea typeface="+mn-ea"/>
                          <a:cs typeface="+mn-cs"/>
                        </a:rPr>
                        <a:t>t </a:t>
                      </a:r>
                      <a:r>
                        <a:rPr kumimoji="0" lang="en-US" sz="1350" b="0" i="0" u="none" strike="noStrike" kern="1200" cap="none" spc="0" normalizeH="0" baseline="0" noProof="0" dirty="0">
                          <a:ln>
                            <a:noFill/>
                          </a:ln>
                          <a:solidFill>
                            <a:srgbClr val="0070C0"/>
                          </a:solidFill>
                          <a:effectLst/>
                          <a:uLnTx/>
                          <a:uFillTx/>
                          <a:latin typeface="+mn-lt"/>
                          <a:ea typeface="+mn-ea"/>
                          <a:cs typeface="+mn-cs"/>
                        </a:rPr>
                        <a:t>x R</a:t>
                      </a:r>
                      <a:r>
                        <a:rPr kumimoji="0" lang="en-US" sz="1350" b="0" i="0" u="none" strike="noStrike" kern="1200" cap="none" spc="0" normalizeH="0" baseline="-25000" noProof="0" dirty="0">
                          <a:ln>
                            <a:noFill/>
                          </a:ln>
                          <a:solidFill>
                            <a:srgbClr val="0070C0"/>
                          </a:solidFill>
                          <a:effectLst/>
                          <a:uLnTx/>
                          <a:uFillTx/>
                          <a:latin typeface="+mn-lt"/>
                          <a:ea typeface="+mn-ea"/>
                          <a:cs typeface="+mn-cs"/>
                        </a:rPr>
                        <a:t>t</a:t>
                      </a:r>
                    </a:p>
                    <a:p>
                      <a:endParaRPr lang="en-US" dirty="0"/>
                    </a:p>
                  </a:txBody>
                  <a:tcPr/>
                </a:tc>
                <a:extLst>
                  <a:ext uri="{0D108BD9-81ED-4DB2-BD59-A6C34878D82A}">
                    <a16:rowId xmlns:a16="http://schemas.microsoft.com/office/drawing/2014/main" val="30924189"/>
                  </a:ext>
                </a:extLst>
              </a:tr>
              <a:tr h="370840">
                <a:tc>
                  <a:txBody>
                    <a:bodyPr/>
                    <a:lstStyle/>
                    <a:p>
                      <a:r>
                        <a:rPr lang="en-US" dirty="0"/>
                        <a:t>The additive model is useful when the seasonal variation is relatively constant over time.</a:t>
                      </a:r>
                    </a:p>
                  </a:txBody>
                  <a:tcPr/>
                </a:tc>
                <a:tc>
                  <a:txBody>
                    <a:bodyPr/>
                    <a:lstStyle/>
                    <a:p>
                      <a:r>
                        <a:rPr lang="en-US" dirty="0"/>
                        <a:t>The multiplicative model is useful when the seasonal variation increases over time.</a:t>
                      </a:r>
                    </a:p>
                  </a:txBody>
                  <a:tcPr/>
                </a:tc>
                <a:extLst>
                  <a:ext uri="{0D108BD9-81ED-4DB2-BD59-A6C34878D82A}">
                    <a16:rowId xmlns:a16="http://schemas.microsoft.com/office/drawing/2014/main" val="1014347722"/>
                  </a:ext>
                </a:extLst>
              </a:tr>
              <a:tr h="370840">
                <a:tc>
                  <a:txBody>
                    <a:bodyPr/>
                    <a:lstStyle/>
                    <a:p>
                      <a:r>
                        <a:rPr lang="en-US" dirty="0"/>
                        <a:t>different components affect the time series additively</a:t>
                      </a:r>
                    </a:p>
                  </a:txBody>
                  <a:tcPr/>
                </a:tc>
                <a:tc>
                  <a:txBody>
                    <a:bodyPr/>
                    <a:lstStyle/>
                    <a:p>
                      <a:endParaRPr lang="en-US"/>
                    </a:p>
                  </a:txBody>
                  <a:tcPr/>
                </a:tc>
                <a:extLst>
                  <a:ext uri="{0D108BD9-81ED-4DB2-BD59-A6C34878D82A}">
                    <a16:rowId xmlns:a16="http://schemas.microsoft.com/office/drawing/2014/main" val="1513976433"/>
                  </a:ext>
                </a:extLst>
              </a:tr>
              <a:tr h="370840">
                <a:tc>
                  <a:txBody>
                    <a:bodyPr/>
                    <a:lstStyle/>
                    <a:p>
                      <a:r>
                        <a:rPr lang="en-US" dirty="0"/>
                        <a:t>E.g. for monthly data, an </a:t>
                      </a:r>
                      <a:r>
                        <a:rPr lang="en-US" dirty="0">
                          <a:solidFill>
                            <a:srgbClr val="0070C0"/>
                          </a:solidFill>
                        </a:rPr>
                        <a:t>additive</a:t>
                      </a:r>
                      <a:r>
                        <a:rPr lang="en-US" dirty="0"/>
                        <a:t> model assumes that the difference between the January and July values is approximately the </a:t>
                      </a:r>
                      <a:r>
                        <a:rPr lang="en-US" dirty="0">
                          <a:highlight>
                            <a:srgbClr val="FFFF00"/>
                          </a:highlight>
                        </a:rPr>
                        <a:t>same each year</a:t>
                      </a:r>
                      <a:r>
                        <a:rPr lang="en-US" dirty="0"/>
                        <a:t>. </a:t>
                      </a:r>
                    </a:p>
                    <a:p>
                      <a:endParaRPr lang="en-US" dirty="0"/>
                    </a:p>
                    <a:p>
                      <a:r>
                        <a:rPr lang="en-US" dirty="0"/>
                        <a:t>In other words, the amplitude of the seasonal effect is the same each year.</a:t>
                      </a:r>
                    </a:p>
                  </a:txBody>
                  <a:tcPr/>
                </a:tc>
                <a:tc>
                  <a:txBody>
                    <a:bodyPr/>
                    <a:lstStyle/>
                    <a:p>
                      <a:endParaRPr lang="en-US"/>
                    </a:p>
                  </a:txBody>
                  <a:tcPr/>
                </a:tc>
                <a:extLst>
                  <a:ext uri="{0D108BD9-81ED-4DB2-BD59-A6C34878D82A}">
                    <a16:rowId xmlns:a16="http://schemas.microsoft.com/office/drawing/2014/main" val="3464735287"/>
                  </a:ext>
                </a:extLst>
              </a:tr>
              <a:tr h="370840">
                <a:tc>
                  <a:txBody>
                    <a:bodyPr/>
                    <a:lstStyle/>
                    <a:p>
                      <a:endParaRPr lang="en-US"/>
                    </a:p>
                  </a:txBody>
                  <a:tcPr/>
                </a:tc>
                <a:tc>
                  <a:txBody>
                    <a:bodyPr/>
                    <a:lstStyle/>
                    <a:p>
                      <a:endParaRPr lang="en-US" dirty="0"/>
                    </a:p>
                  </a:txBody>
                  <a:tcPr/>
                </a:tc>
                <a:extLst>
                  <a:ext uri="{0D108BD9-81ED-4DB2-BD59-A6C34878D82A}">
                    <a16:rowId xmlns:a16="http://schemas.microsoft.com/office/drawing/2014/main" val="2772607017"/>
                  </a:ext>
                </a:extLst>
              </a:tr>
            </a:tbl>
          </a:graphicData>
        </a:graphic>
      </p:graphicFrame>
    </p:spTree>
    <p:extLst>
      <p:ext uri="{BB962C8B-B14F-4D97-AF65-F5344CB8AC3E}">
        <p14:creationId xmlns:p14="http://schemas.microsoft.com/office/powerpoint/2010/main" val="25714913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21EB3-045B-4967-B7AE-85BA784B2DC8}"/>
              </a:ext>
            </a:extLst>
          </p:cNvPr>
          <p:cNvSpPr>
            <a:spLocks noGrp="1"/>
          </p:cNvSpPr>
          <p:nvPr>
            <p:ph type="title"/>
          </p:nvPr>
        </p:nvSpPr>
        <p:spPr/>
        <p:txBody>
          <a:bodyPr>
            <a:normAutofit/>
          </a:bodyPr>
          <a:lstStyle/>
          <a:p>
            <a:r>
              <a:rPr lang="en-US" dirty="0"/>
              <a:t>methods for identifying the pattern: </a:t>
            </a:r>
          </a:p>
        </p:txBody>
      </p:sp>
      <p:sp>
        <p:nvSpPr>
          <p:cNvPr id="3" name="Date Placeholder 2">
            <a:extLst>
              <a:ext uri="{FF2B5EF4-FFF2-40B4-BE49-F238E27FC236}">
                <a16:creationId xmlns:a16="http://schemas.microsoft.com/office/drawing/2014/main" id="{A989D9CC-127C-4D57-B7BF-549CA73B6033}"/>
              </a:ext>
            </a:extLst>
          </p:cNvPr>
          <p:cNvSpPr>
            <a:spLocks noGrp="1"/>
          </p:cNvSpPr>
          <p:nvPr>
            <p:ph type="dt" sz="half" idx="10"/>
          </p:nvPr>
        </p:nvSpPr>
        <p:spPr/>
        <p:txBody>
          <a:bodyPr/>
          <a:lstStyle/>
          <a:p>
            <a:fld id="{B604B242-A112-40FA-B30F-F44D6727C9BE}" type="datetime1">
              <a:rPr lang="en-US" smtClean="0"/>
              <a:t>4/17/19</a:t>
            </a:fld>
            <a:endParaRPr lang="en-US"/>
          </a:p>
        </p:txBody>
      </p:sp>
      <p:sp>
        <p:nvSpPr>
          <p:cNvPr id="4" name="Slide Number Placeholder 3">
            <a:extLst>
              <a:ext uri="{FF2B5EF4-FFF2-40B4-BE49-F238E27FC236}">
                <a16:creationId xmlns:a16="http://schemas.microsoft.com/office/drawing/2014/main" id="{2F21E47A-3669-4E5A-82F6-26A0854773B6}"/>
              </a:ext>
            </a:extLst>
          </p:cNvPr>
          <p:cNvSpPr>
            <a:spLocks noGrp="1"/>
          </p:cNvSpPr>
          <p:nvPr>
            <p:ph type="sldNum" sz="quarter" idx="4"/>
          </p:nvPr>
        </p:nvSpPr>
        <p:spPr/>
        <p:txBody>
          <a:bodyPr/>
          <a:lstStyle/>
          <a:p>
            <a:r>
              <a:rPr lang="en-US"/>
              <a:t>Slide no. </a:t>
            </a:r>
            <a:fld id="{7240F3D1-AE27-48C7-9FC9-EF8542F23A88}" type="slidenum">
              <a:rPr lang="en-US" smtClean="0"/>
              <a:pPr/>
              <a:t>43</a:t>
            </a:fld>
            <a:endParaRPr lang="en-US" dirty="0"/>
          </a:p>
        </p:txBody>
      </p:sp>
      <p:graphicFrame>
        <p:nvGraphicFramePr>
          <p:cNvPr id="5" name="Table 4">
            <a:extLst>
              <a:ext uri="{FF2B5EF4-FFF2-40B4-BE49-F238E27FC236}">
                <a16:creationId xmlns:a16="http://schemas.microsoft.com/office/drawing/2014/main" id="{3C0EC325-85F6-498B-9E69-2BEF40444D27}"/>
              </a:ext>
            </a:extLst>
          </p:cNvPr>
          <p:cNvGraphicFramePr>
            <a:graphicFrameLocks noGrp="1"/>
          </p:cNvGraphicFramePr>
          <p:nvPr>
            <p:extLst>
              <p:ext uri="{D42A27DB-BD31-4B8C-83A1-F6EECF244321}">
                <p14:modId xmlns:p14="http://schemas.microsoft.com/office/powerpoint/2010/main" val="2888857871"/>
              </p:ext>
            </p:extLst>
          </p:nvPr>
        </p:nvGraphicFramePr>
        <p:xfrm>
          <a:off x="205740" y="958850"/>
          <a:ext cx="8823960" cy="3238500"/>
        </p:xfrm>
        <a:graphic>
          <a:graphicData uri="http://schemas.openxmlformats.org/drawingml/2006/table">
            <a:tbl>
              <a:tblPr firstRow="1" bandRow="1">
                <a:tableStyleId>{912C8C85-51F0-491E-9774-3900AFEF0FD7}</a:tableStyleId>
              </a:tblPr>
              <a:tblGrid>
                <a:gridCol w="4411980">
                  <a:extLst>
                    <a:ext uri="{9D8B030D-6E8A-4147-A177-3AD203B41FA5}">
                      <a16:colId xmlns:a16="http://schemas.microsoft.com/office/drawing/2014/main" val="939383257"/>
                    </a:ext>
                  </a:extLst>
                </a:gridCol>
                <a:gridCol w="4411980">
                  <a:extLst>
                    <a:ext uri="{9D8B030D-6E8A-4147-A177-3AD203B41FA5}">
                      <a16:colId xmlns:a16="http://schemas.microsoft.com/office/drawing/2014/main" val="391514780"/>
                    </a:ext>
                  </a:extLst>
                </a:gridCol>
              </a:tblGrid>
              <a:tr h="370840">
                <a:tc>
                  <a:txBody>
                    <a:bodyPr/>
                    <a:lstStyle/>
                    <a:p>
                      <a:r>
                        <a:rPr lang="en-US" dirty="0"/>
                        <a:t>SMOOTHING TECHNIQUES</a:t>
                      </a:r>
                    </a:p>
                  </a:txBody>
                  <a:tcPr/>
                </a:tc>
                <a:tc>
                  <a:txBody>
                    <a:bodyPr/>
                    <a:lstStyle/>
                    <a:p>
                      <a:r>
                        <a:rPr lang="en-US" dirty="0"/>
                        <a:t>Decomposition</a:t>
                      </a:r>
                    </a:p>
                  </a:txBody>
                  <a:tcPr/>
                </a:tc>
                <a:extLst>
                  <a:ext uri="{0D108BD9-81ED-4DB2-BD59-A6C34878D82A}">
                    <a16:rowId xmlns:a16="http://schemas.microsoft.com/office/drawing/2014/main" val="2926282885"/>
                  </a:ext>
                </a:extLst>
              </a:tr>
              <a:tr h="370840">
                <a:tc>
                  <a:txBody>
                    <a:bodyPr/>
                    <a:lstStyle/>
                    <a:p>
                      <a:r>
                        <a:rPr lang="en-US" dirty="0">
                          <a:solidFill>
                            <a:schemeClr val="tx1"/>
                          </a:solidFill>
                        </a:rPr>
                        <a:t>used to remove, or at least reduce, the random fluctuations in a time series so as to more clearly expose the existence of the other components. </a:t>
                      </a:r>
                      <a:endParaRPr lang="en-US" baseline="-25000" dirty="0">
                        <a:solidFill>
                          <a:schemeClr val="tx1"/>
                        </a:solidFill>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srgbClr val="0070C0"/>
                          </a:solidFill>
                          <a:effectLst/>
                          <a:uLnTx/>
                          <a:uFillTx/>
                          <a:latin typeface="+mn-lt"/>
                          <a:ea typeface="+mn-ea"/>
                          <a:cs typeface="+mn-cs"/>
                        </a:rPr>
                        <a:t>y</a:t>
                      </a:r>
                      <a:r>
                        <a:rPr kumimoji="0" lang="en-US" sz="1350" b="0" i="0" u="none" strike="noStrike" kern="1200" cap="none" spc="0" normalizeH="0" baseline="-25000" noProof="0" dirty="0">
                          <a:ln>
                            <a:noFill/>
                          </a:ln>
                          <a:solidFill>
                            <a:srgbClr val="0070C0"/>
                          </a:solidFill>
                          <a:effectLst/>
                          <a:uLnTx/>
                          <a:uFillTx/>
                          <a:latin typeface="+mn-lt"/>
                          <a:ea typeface="+mn-ea"/>
                          <a:cs typeface="+mn-cs"/>
                        </a:rPr>
                        <a:t>t</a:t>
                      </a:r>
                      <a:r>
                        <a:rPr kumimoji="0" lang="en-US" sz="1350" b="0" i="0" u="none" strike="noStrike" kern="1200" cap="none" spc="0" normalizeH="0" baseline="0" noProof="0" dirty="0">
                          <a:ln>
                            <a:noFill/>
                          </a:ln>
                          <a:solidFill>
                            <a:srgbClr val="0070C0"/>
                          </a:solidFill>
                          <a:effectLst/>
                          <a:uLnTx/>
                          <a:uFillTx/>
                          <a:latin typeface="+mn-lt"/>
                          <a:ea typeface="+mn-ea"/>
                          <a:cs typeface="+mn-cs"/>
                        </a:rPr>
                        <a:t>= T</a:t>
                      </a:r>
                      <a:r>
                        <a:rPr kumimoji="0" lang="en-US" sz="1350" b="0" i="0" u="none" strike="noStrike" kern="1200" cap="none" spc="0" normalizeH="0" baseline="-25000" noProof="0" dirty="0">
                          <a:ln>
                            <a:noFill/>
                          </a:ln>
                          <a:solidFill>
                            <a:srgbClr val="0070C0"/>
                          </a:solidFill>
                          <a:effectLst/>
                          <a:uLnTx/>
                          <a:uFillTx/>
                          <a:latin typeface="+mn-lt"/>
                          <a:ea typeface="+mn-ea"/>
                          <a:cs typeface="+mn-cs"/>
                        </a:rPr>
                        <a:t>t </a:t>
                      </a:r>
                      <a:r>
                        <a:rPr kumimoji="0" lang="en-US" sz="1350" b="0" i="0" u="none" strike="noStrike" kern="1200" cap="none" spc="0" normalizeH="0" baseline="0" noProof="0" dirty="0">
                          <a:ln>
                            <a:noFill/>
                          </a:ln>
                          <a:solidFill>
                            <a:srgbClr val="0070C0"/>
                          </a:solidFill>
                          <a:effectLst/>
                          <a:uLnTx/>
                          <a:uFillTx/>
                          <a:latin typeface="+mn-lt"/>
                          <a:ea typeface="+mn-ea"/>
                          <a:cs typeface="+mn-cs"/>
                        </a:rPr>
                        <a:t>x S</a:t>
                      </a:r>
                      <a:r>
                        <a:rPr kumimoji="0" lang="en-US" sz="1350" b="0" i="0" u="none" strike="noStrike" kern="1200" cap="none" spc="0" normalizeH="0" baseline="-25000" noProof="0" dirty="0">
                          <a:ln>
                            <a:noFill/>
                          </a:ln>
                          <a:solidFill>
                            <a:srgbClr val="0070C0"/>
                          </a:solidFill>
                          <a:effectLst/>
                          <a:uLnTx/>
                          <a:uFillTx/>
                          <a:latin typeface="+mn-lt"/>
                          <a:ea typeface="+mn-ea"/>
                          <a:cs typeface="+mn-cs"/>
                        </a:rPr>
                        <a:t>t </a:t>
                      </a:r>
                      <a:r>
                        <a:rPr kumimoji="0" lang="en-US" sz="1350" b="0" i="0" u="none" strike="noStrike" kern="1200" cap="none" spc="0" normalizeH="0" baseline="0" noProof="0" dirty="0">
                          <a:ln>
                            <a:noFill/>
                          </a:ln>
                          <a:solidFill>
                            <a:srgbClr val="0070C0"/>
                          </a:solidFill>
                          <a:effectLst/>
                          <a:uLnTx/>
                          <a:uFillTx/>
                          <a:latin typeface="+mn-lt"/>
                          <a:ea typeface="+mn-ea"/>
                          <a:cs typeface="+mn-cs"/>
                        </a:rPr>
                        <a:t>x C</a:t>
                      </a:r>
                      <a:r>
                        <a:rPr kumimoji="0" lang="en-US" sz="1350" b="0" i="0" u="none" strike="noStrike" kern="1200" cap="none" spc="0" normalizeH="0" baseline="-25000" noProof="0" dirty="0">
                          <a:ln>
                            <a:noFill/>
                          </a:ln>
                          <a:solidFill>
                            <a:srgbClr val="0070C0"/>
                          </a:solidFill>
                          <a:effectLst/>
                          <a:uLnTx/>
                          <a:uFillTx/>
                          <a:latin typeface="+mn-lt"/>
                          <a:ea typeface="+mn-ea"/>
                          <a:cs typeface="+mn-cs"/>
                        </a:rPr>
                        <a:t>t </a:t>
                      </a:r>
                      <a:r>
                        <a:rPr kumimoji="0" lang="en-US" sz="1350" b="0" i="0" u="none" strike="noStrike" kern="1200" cap="none" spc="0" normalizeH="0" baseline="0" noProof="0" dirty="0">
                          <a:ln>
                            <a:noFill/>
                          </a:ln>
                          <a:solidFill>
                            <a:srgbClr val="0070C0"/>
                          </a:solidFill>
                          <a:effectLst/>
                          <a:uLnTx/>
                          <a:uFillTx/>
                          <a:latin typeface="+mn-lt"/>
                          <a:ea typeface="+mn-ea"/>
                          <a:cs typeface="+mn-cs"/>
                        </a:rPr>
                        <a:t>x R</a:t>
                      </a:r>
                      <a:r>
                        <a:rPr kumimoji="0" lang="en-US" sz="1350" b="0" i="0" u="none" strike="noStrike" kern="1200" cap="none" spc="0" normalizeH="0" baseline="-25000" noProof="0" dirty="0">
                          <a:ln>
                            <a:noFill/>
                          </a:ln>
                          <a:solidFill>
                            <a:srgbClr val="0070C0"/>
                          </a:solidFill>
                          <a:effectLst/>
                          <a:uLnTx/>
                          <a:uFillTx/>
                          <a:latin typeface="+mn-lt"/>
                          <a:ea typeface="+mn-ea"/>
                          <a:cs typeface="+mn-cs"/>
                        </a:rPr>
                        <a:t>t</a:t>
                      </a:r>
                    </a:p>
                    <a:p>
                      <a:endParaRPr lang="en-US" dirty="0"/>
                    </a:p>
                  </a:txBody>
                  <a:tcPr/>
                </a:tc>
                <a:extLst>
                  <a:ext uri="{0D108BD9-81ED-4DB2-BD59-A6C34878D82A}">
                    <a16:rowId xmlns:a16="http://schemas.microsoft.com/office/drawing/2014/main" val="30924189"/>
                  </a:ext>
                </a:extLst>
              </a:tr>
              <a:tr h="370840">
                <a:tc>
                  <a:txBody>
                    <a:bodyPr/>
                    <a:lstStyle/>
                    <a:p>
                      <a:r>
                        <a:rPr lang="en-US" dirty="0"/>
                        <a:t>2 types of smoothing techniques</a:t>
                      </a:r>
                    </a:p>
                    <a:p>
                      <a:pPr marL="285750" indent="-285750">
                        <a:buFontTx/>
                        <a:buChar char="-"/>
                      </a:pPr>
                      <a:r>
                        <a:rPr lang="en-US" dirty="0"/>
                        <a:t>Moving averages</a:t>
                      </a:r>
                    </a:p>
                    <a:p>
                      <a:pPr marL="285750" indent="-285750">
                        <a:buFontTx/>
                        <a:buChar char="-"/>
                      </a:pPr>
                      <a:r>
                        <a:rPr lang="en-US" dirty="0"/>
                        <a:t>Exponential smoothing</a:t>
                      </a:r>
                    </a:p>
                  </a:txBody>
                  <a:tcPr/>
                </a:tc>
                <a:tc>
                  <a:txBody>
                    <a:bodyPr/>
                    <a:lstStyle/>
                    <a:p>
                      <a:r>
                        <a:rPr lang="en-US" dirty="0"/>
                        <a:t>The multiplicative model is useful when the seasonal variation increases over time.</a:t>
                      </a:r>
                    </a:p>
                  </a:txBody>
                  <a:tcPr/>
                </a:tc>
                <a:extLst>
                  <a:ext uri="{0D108BD9-81ED-4DB2-BD59-A6C34878D82A}">
                    <a16:rowId xmlns:a16="http://schemas.microsoft.com/office/drawing/2014/main" val="1014347722"/>
                  </a:ext>
                </a:extLst>
              </a:tr>
              <a:tr h="370840">
                <a:tc>
                  <a:txBody>
                    <a:bodyPr/>
                    <a:lstStyle/>
                    <a:p>
                      <a:r>
                        <a:rPr lang="en-US" dirty="0">
                          <a:solidFill>
                            <a:srgbClr val="0070C0"/>
                          </a:solidFill>
                        </a:rPr>
                        <a:t>Moving averages </a:t>
                      </a:r>
                      <a:r>
                        <a:rPr lang="en-US" dirty="0"/>
                        <a:t>for a given time period is the (arithmetic) average of the values in that time period and those close to it. </a:t>
                      </a:r>
                    </a:p>
                  </a:txBody>
                  <a:tcPr/>
                </a:tc>
                <a:tc>
                  <a:txBody>
                    <a:bodyPr/>
                    <a:lstStyle/>
                    <a:p>
                      <a:r>
                        <a:rPr lang="en-US" dirty="0">
                          <a:solidFill>
                            <a:srgbClr val="0070C0"/>
                          </a:solidFill>
                        </a:rPr>
                        <a:t>exponentially</a:t>
                      </a:r>
                      <a:r>
                        <a:rPr lang="en-US" dirty="0"/>
                        <a:t> smoothed value for a given time period is the </a:t>
                      </a:r>
                      <a:r>
                        <a:rPr lang="en-US" dirty="0">
                          <a:highlight>
                            <a:srgbClr val="FFFF00"/>
                          </a:highlight>
                        </a:rPr>
                        <a:t>weighted average </a:t>
                      </a:r>
                      <a:r>
                        <a:rPr lang="en-US" dirty="0"/>
                        <a:t>of all the available values up to that period.</a:t>
                      </a:r>
                    </a:p>
                  </a:txBody>
                  <a:tcPr/>
                </a:tc>
                <a:extLst>
                  <a:ext uri="{0D108BD9-81ED-4DB2-BD59-A6C34878D82A}">
                    <a16:rowId xmlns:a16="http://schemas.microsoft.com/office/drawing/2014/main" val="1513976433"/>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464735287"/>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772607017"/>
                  </a:ext>
                </a:extLst>
              </a:tr>
            </a:tbl>
          </a:graphicData>
        </a:graphic>
      </p:graphicFrame>
    </p:spTree>
    <p:extLst>
      <p:ext uri="{BB962C8B-B14F-4D97-AF65-F5344CB8AC3E}">
        <p14:creationId xmlns:p14="http://schemas.microsoft.com/office/powerpoint/2010/main" val="19368888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FCE2D-9F71-4417-AEAF-73DB86C8444D}"/>
              </a:ext>
            </a:extLst>
          </p:cNvPr>
          <p:cNvSpPr>
            <a:spLocks noGrp="1"/>
          </p:cNvSpPr>
          <p:nvPr>
            <p:ph type="title"/>
          </p:nvPr>
        </p:nvSpPr>
        <p:spPr/>
        <p:txBody>
          <a:bodyPr/>
          <a:lstStyle/>
          <a:p>
            <a:r>
              <a:rPr lang="en-US" dirty="0"/>
              <a:t>Smoothing techniques – moving average</a:t>
            </a:r>
          </a:p>
        </p:txBody>
      </p:sp>
      <p:sp>
        <p:nvSpPr>
          <p:cNvPr id="3" name="Date Placeholder 2">
            <a:extLst>
              <a:ext uri="{FF2B5EF4-FFF2-40B4-BE49-F238E27FC236}">
                <a16:creationId xmlns:a16="http://schemas.microsoft.com/office/drawing/2014/main" id="{DF5E486D-23D0-4546-88C7-E2A58B216519}"/>
              </a:ext>
            </a:extLst>
          </p:cNvPr>
          <p:cNvSpPr>
            <a:spLocks noGrp="1"/>
          </p:cNvSpPr>
          <p:nvPr>
            <p:ph type="dt" sz="half" idx="10"/>
          </p:nvPr>
        </p:nvSpPr>
        <p:spPr/>
        <p:txBody>
          <a:bodyPr/>
          <a:lstStyle/>
          <a:p>
            <a:fld id="{B604B242-A112-40FA-B30F-F44D6727C9BE}" type="datetime1">
              <a:rPr lang="en-US" smtClean="0"/>
              <a:t>4/17/19</a:t>
            </a:fld>
            <a:endParaRPr lang="en-US"/>
          </a:p>
        </p:txBody>
      </p:sp>
      <p:sp>
        <p:nvSpPr>
          <p:cNvPr id="4" name="Slide Number Placeholder 3">
            <a:extLst>
              <a:ext uri="{FF2B5EF4-FFF2-40B4-BE49-F238E27FC236}">
                <a16:creationId xmlns:a16="http://schemas.microsoft.com/office/drawing/2014/main" id="{26F0E884-A86A-418A-AE02-68457C8E843D}"/>
              </a:ext>
            </a:extLst>
          </p:cNvPr>
          <p:cNvSpPr>
            <a:spLocks noGrp="1"/>
          </p:cNvSpPr>
          <p:nvPr>
            <p:ph type="sldNum" sz="quarter" idx="4"/>
          </p:nvPr>
        </p:nvSpPr>
        <p:spPr/>
        <p:txBody>
          <a:bodyPr/>
          <a:lstStyle/>
          <a:p>
            <a:r>
              <a:rPr lang="en-US" dirty="0"/>
              <a:t>Slide no. </a:t>
            </a:r>
            <a:fld id="{7240F3D1-AE27-48C7-9FC9-EF8542F23A88}" type="slidenum">
              <a:rPr lang="en-US" smtClean="0"/>
              <a:pPr/>
              <a:t>44</a:t>
            </a:fld>
            <a:endParaRPr lang="en-US" dirty="0"/>
          </a:p>
        </p:txBody>
      </p:sp>
      <p:graphicFrame>
        <p:nvGraphicFramePr>
          <p:cNvPr id="5" name="Table 4">
            <a:extLst>
              <a:ext uri="{FF2B5EF4-FFF2-40B4-BE49-F238E27FC236}">
                <a16:creationId xmlns:a16="http://schemas.microsoft.com/office/drawing/2014/main" id="{58002055-F44C-4E37-B6E2-8B6AC8CB4107}"/>
              </a:ext>
            </a:extLst>
          </p:cNvPr>
          <p:cNvGraphicFramePr>
            <a:graphicFrameLocks noGrp="1"/>
          </p:cNvGraphicFramePr>
          <p:nvPr>
            <p:extLst>
              <p:ext uri="{D42A27DB-BD31-4B8C-83A1-F6EECF244321}">
                <p14:modId xmlns:p14="http://schemas.microsoft.com/office/powerpoint/2010/main" val="2808969395"/>
              </p:ext>
            </p:extLst>
          </p:nvPr>
        </p:nvGraphicFramePr>
        <p:xfrm>
          <a:off x="200660" y="1015652"/>
          <a:ext cx="3835400" cy="1352550"/>
        </p:xfrm>
        <a:graphic>
          <a:graphicData uri="http://schemas.openxmlformats.org/drawingml/2006/table">
            <a:tbl>
              <a:tblPr/>
              <a:tblGrid>
                <a:gridCol w="609600">
                  <a:extLst>
                    <a:ext uri="{9D8B030D-6E8A-4147-A177-3AD203B41FA5}">
                      <a16:colId xmlns:a16="http://schemas.microsoft.com/office/drawing/2014/main" val="4184692308"/>
                    </a:ext>
                  </a:extLst>
                </a:gridCol>
                <a:gridCol w="609600">
                  <a:extLst>
                    <a:ext uri="{9D8B030D-6E8A-4147-A177-3AD203B41FA5}">
                      <a16:colId xmlns:a16="http://schemas.microsoft.com/office/drawing/2014/main" val="2333966140"/>
                    </a:ext>
                  </a:extLst>
                </a:gridCol>
                <a:gridCol w="1257300">
                  <a:extLst>
                    <a:ext uri="{9D8B030D-6E8A-4147-A177-3AD203B41FA5}">
                      <a16:colId xmlns:a16="http://schemas.microsoft.com/office/drawing/2014/main" val="1296187875"/>
                    </a:ext>
                  </a:extLst>
                </a:gridCol>
                <a:gridCol w="1358900">
                  <a:extLst>
                    <a:ext uri="{9D8B030D-6E8A-4147-A177-3AD203B41FA5}">
                      <a16:colId xmlns:a16="http://schemas.microsoft.com/office/drawing/2014/main" val="534185673"/>
                    </a:ext>
                  </a:extLst>
                </a:gridCol>
              </a:tblGrid>
              <a:tr h="200025">
                <a:tc>
                  <a:txBody>
                    <a:bodyPr/>
                    <a:lstStyle/>
                    <a:p>
                      <a:pPr algn="l" fontAlgn="b"/>
                      <a:r>
                        <a:rPr lang="en-US" sz="1100" b="0" i="0" u="none" strike="noStrike">
                          <a:solidFill>
                            <a:srgbClr val="000000"/>
                          </a:solidFill>
                          <a:effectLst/>
                          <a:latin typeface="Calibri" panose="020F0502020204030204" pitchFamily="34" charset="0"/>
                        </a:rPr>
                        <a:t>Day</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Sales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3-day moving sum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3-day moving average</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84347737"/>
                  </a:ext>
                </a:extLst>
              </a:tr>
              <a:tr h="190500">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43</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 </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 </a:t>
                      </a:r>
                    </a:p>
                  </a:txBody>
                  <a:tcPr marL="9525" marR="9525" marT="9525"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55370704"/>
                  </a:ext>
                </a:extLst>
              </a:tr>
              <a:tr h="190500">
                <a:tc>
                  <a:txBody>
                    <a:bodyPr/>
                    <a:lstStyle/>
                    <a:p>
                      <a:pPr algn="ctr" fontAlgn="b"/>
                      <a:r>
                        <a:rPr lang="en-US" sz="1100" b="0" i="0" u="none" strike="noStrike">
                          <a:solidFill>
                            <a:srgbClr val="000000"/>
                          </a:solidFill>
                          <a:effectLst/>
                          <a:latin typeface="Calibri" panose="020F0502020204030204" pitchFamily="34" charset="0"/>
                        </a:rPr>
                        <a:t>2</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45</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110</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36.67</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029291287"/>
                  </a:ext>
                </a:extLst>
              </a:tr>
              <a:tr h="190500">
                <a:tc>
                  <a:txBody>
                    <a:bodyPr/>
                    <a:lstStyle/>
                    <a:p>
                      <a:pPr algn="ctr" fontAlgn="b"/>
                      <a:r>
                        <a:rPr lang="en-US" sz="1100" b="0" i="0" u="none" strike="noStrike">
                          <a:solidFill>
                            <a:srgbClr val="000000"/>
                          </a:solidFill>
                          <a:effectLst/>
                          <a:latin typeface="Calibri" panose="020F0502020204030204" pitchFamily="34" charset="0"/>
                        </a:rPr>
                        <a:t>3</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22</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92</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30.67</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378318777"/>
                  </a:ext>
                </a:extLst>
              </a:tr>
              <a:tr h="190500">
                <a:tc>
                  <a:txBody>
                    <a:bodyPr/>
                    <a:lstStyle/>
                    <a:p>
                      <a:pPr algn="ctr" fontAlgn="b"/>
                      <a:r>
                        <a:rPr lang="en-US" sz="1100" b="0" i="0" u="none" strike="noStrike">
                          <a:solidFill>
                            <a:srgbClr val="000000"/>
                          </a:solidFill>
                          <a:effectLst/>
                          <a:latin typeface="Calibri" panose="020F0502020204030204" pitchFamily="34" charset="0"/>
                        </a:rPr>
                        <a:t>4</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25</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78</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26.00</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265941543"/>
                  </a:ext>
                </a:extLst>
              </a:tr>
              <a:tr h="190500">
                <a:tc>
                  <a:txBody>
                    <a:bodyPr/>
                    <a:lstStyle/>
                    <a:p>
                      <a:pPr algn="ctr" fontAlgn="b"/>
                      <a:r>
                        <a:rPr lang="en-US" sz="1100" b="0" i="0" u="none" strike="noStrike">
                          <a:solidFill>
                            <a:srgbClr val="000000"/>
                          </a:solidFill>
                          <a:effectLst/>
                          <a:latin typeface="Calibri" panose="020F0502020204030204" pitchFamily="34" charset="0"/>
                        </a:rPr>
                        <a:t>5</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31</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107</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35.67</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417260464"/>
                  </a:ext>
                </a:extLst>
              </a:tr>
              <a:tr h="200025">
                <a:tc>
                  <a:txBody>
                    <a:bodyPr/>
                    <a:lstStyle/>
                    <a:p>
                      <a:pPr algn="ctr" fontAlgn="b"/>
                      <a:r>
                        <a:rPr lang="en-US" sz="1100" b="0" i="0" u="none" strike="noStrike">
                          <a:solidFill>
                            <a:srgbClr val="000000"/>
                          </a:solidFill>
                          <a:effectLst/>
                          <a:latin typeface="Calibri" panose="020F0502020204030204" pitchFamily="34" charset="0"/>
                        </a:rPr>
                        <a:t>6</a:t>
                      </a:r>
                    </a:p>
                  </a:txBody>
                  <a:tcPr marL="9525" marR="9525" marT="9525"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51</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 </a:t>
                      </a:r>
                    </a:p>
                  </a:txBody>
                  <a:tcPr marL="9525" marR="9525" marT="9525"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82874102"/>
                  </a:ext>
                </a:extLst>
              </a:tr>
            </a:tbl>
          </a:graphicData>
        </a:graphic>
      </p:graphicFrame>
      <p:sp>
        <p:nvSpPr>
          <p:cNvPr id="6" name="Rectangle 5">
            <a:extLst>
              <a:ext uri="{FF2B5EF4-FFF2-40B4-BE49-F238E27FC236}">
                <a16:creationId xmlns:a16="http://schemas.microsoft.com/office/drawing/2014/main" id="{4416D9F5-D6B9-4F89-9CDD-E3A53C7AF3A3}"/>
              </a:ext>
            </a:extLst>
          </p:cNvPr>
          <p:cNvSpPr/>
          <p:nvPr/>
        </p:nvSpPr>
        <p:spPr>
          <a:xfrm>
            <a:off x="4114800" y="968662"/>
            <a:ext cx="4975860" cy="3539430"/>
          </a:xfrm>
          <a:prstGeom prst="rect">
            <a:avLst/>
          </a:prstGeom>
        </p:spPr>
        <p:txBody>
          <a:bodyPr wrap="square">
            <a:spAutoFit/>
          </a:bodyPr>
          <a:lstStyle/>
          <a:p>
            <a:pPr marL="285750" indent="-285750">
              <a:buFont typeface="Arial" panose="020B0604020202020204" pitchFamily="34" charset="0"/>
              <a:buChar char="•"/>
            </a:pPr>
            <a:r>
              <a:rPr lang="en-US" sz="1600" dirty="0"/>
              <a:t>No MA value for the first (neither for the last) day.</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 </a:t>
            </a:r>
            <a:r>
              <a:rPr lang="en-US" sz="1600" dirty="0">
                <a:highlight>
                  <a:srgbClr val="FFFF00"/>
                </a:highlight>
              </a:rPr>
              <a:t>longer</a:t>
            </a:r>
            <a:r>
              <a:rPr lang="en-US" sz="1600" dirty="0"/>
              <a:t> the moving average period</a:t>
            </a:r>
          </a:p>
          <a:p>
            <a:pPr marL="742950" lvl="1" indent="-285750">
              <a:buFont typeface="Arial" panose="020B0604020202020204" pitchFamily="34" charset="0"/>
              <a:buChar char="•"/>
            </a:pPr>
            <a:r>
              <a:rPr lang="en-US" sz="1600" dirty="0"/>
              <a:t>the stronger the smoothing effect,</a:t>
            </a:r>
          </a:p>
          <a:p>
            <a:pPr marL="742950" lvl="1" indent="-285750">
              <a:buFont typeface="Arial" panose="020B0604020202020204" pitchFamily="34" charset="0"/>
              <a:buChar char="•"/>
            </a:pPr>
            <a:r>
              <a:rPr lang="en-US" sz="1600" dirty="0"/>
              <a:t>the shorter the smoothed series</a:t>
            </a:r>
          </a:p>
          <a:p>
            <a:pPr lvl="1"/>
            <a:r>
              <a:rPr lang="en-US" sz="1600" dirty="0"/>
              <a:t>	</a:t>
            </a:r>
          </a:p>
          <a:p>
            <a:pPr marL="285750" indent="-285750">
              <a:buFont typeface="Arial" panose="020B0604020202020204" pitchFamily="34" charset="0"/>
              <a:buChar char="•"/>
            </a:pPr>
            <a:r>
              <a:rPr lang="en-US" sz="1600" dirty="0"/>
              <a:t>When the moving average period is large, the following are removed</a:t>
            </a:r>
          </a:p>
          <a:p>
            <a:pPr marL="742950" lvl="1" indent="-285750">
              <a:buFont typeface="Arial" panose="020B0604020202020204" pitchFamily="34" charset="0"/>
              <a:buChar char="•"/>
            </a:pPr>
            <a:r>
              <a:rPr lang="en-US" sz="1600" dirty="0"/>
              <a:t>the </a:t>
            </a:r>
            <a:r>
              <a:rPr lang="en-US" sz="1600" dirty="0">
                <a:solidFill>
                  <a:srgbClr val="0070C0"/>
                </a:solidFill>
              </a:rPr>
              <a:t>random</a:t>
            </a:r>
            <a:r>
              <a:rPr lang="en-US" sz="1600" dirty="0"/>
              <a:t> variations, </a:t>
            </a:r>
          </a:p>
          <a:p>
            <a:pPr marL="742950" lvl="1" indent="-285750">
              <a:buFont typeface="Arial" panose="020B0604020202020204" pitchFamily="34" charset="0"/>
              <a:buChar char="•"/>
            </a:pPr>
            <a:r>
              <a:rPr lang="en-US" sz="1600" dirty="0"/>
              <a:t>the </a:t>
            </a:r>
            <a:r>
              <a:rPr lang="en-US" sz="1600" dirty="0">
                <a:solidFill>
                  <a:srgbClr val="0070C0"/>
                </a:solidFill>
              </a:rPr>
              <a:t>seasonal</a:t>
            </a:r>
            <a:r>
              <a:rPr lang="en-US" sz="1600" dirty="0"/>
              <a:t> and </a:t>
            </a:r>
          </a:p>
          <a:p>
            <a:pPr marL="742950" lvl="1" indent="-285750">
              <a:buFont typeface="Arial" panose="020B0604020202020204" pitchFamily="34" charset="0"/>
              <a:buChar char="•"/>
            </a:pPr>
            <a:r>
              <a:rPr lang="en-US" sz="1600" dirty="0">
                <a:solidFill>
                  <a:srgbClr val="0070C0"/>
                </a:solidFill>
              </a:rPr>
              <a:t>cyclical</a:t>
            </a:r>
            <a:r>
              <a:rPr lang="en-US" sz="1600" dirty="0"/>
              <a:t> variations </a:t>
            </a:r>
          </a:p>
          <a:p>
            <a:pPr marL="285750" indent="-285750">
              <a:buFont typeface="Arial" panose="020B0604020202020204" pitchFamily="34" charset="0"/>
              <a:buChar char="•"/>
            </a:pPr>
            <a:r>
              <a:rPr lang="en-US" sz="1600" dirty="0"/>
              <a:t>only the long-term trend can be revealed. </a:t>
            </a:r>
          </a:p>
          <a:p>
            <a:endParaRPr lang="en-US" sz="1600" dirty="0"/>
          </a:p>
          <a:p>
            <a:r>
              <a:rPr lang="en-US" sz="1600" i="1" dirty="0">
                <a:solidFill>
                  <a:srgbClr val="FF0000"/>
                </a:solidFill>
              </a:rPr>
              <a:t>Refer to python code </a:t>
            </a:r>
            <a:r>
              <a:rPr lang="en-US" sz="1600" i="1" dirty="0">
                <a:solidFill>
                  <a:srgbClr val="0070C0"/>
                </a:solidFill>
              </a:rPr>
              <a:t>ML-TIME-SERIES-05-smoothing</a:t>
            </a:r>
            <a:endParaRPr lang="en-US" sz="1600" i="1" dirty="0">
              <a:solidFill>
                <a:srgbClr val="FF0000"/>
              </a:solidFill>
            </a:endParaRPr>
          </a:p>
        </p:txBody>
      </p:sp>
      <p:pic>
        <p:nvPicPr>
          <p:cNvPr id="7" name="Picture 6">
            <a:extLst>
              <a:ext uri="{FF2B5EF4-FFF2-40B4-BE49-F238E27FC236}">
                <a16:creationId xmlns:a16="http://schemas.microsoft.com/office/drawing/2014/main" id="{ED99B999-641A-4E45-A509-F8B1CF52D265}"/>
              </a:ext>
            </a:extLst>
          </p:cNvPr>
          <p:cNvPicPr>
            <a:picLocks noChangeAspect="1"/>
          </p:cNvPicPr>
          <p:nvPr/>
        </p:nvPicPr>
        <p:blipFill>
          <a:blip r:embed="rId2"/>
          <a:stretch>
            <a:fillRect/>
          </a:stretch>
        </p:blipFill>
        <p:spPr>
          <a:xfrm>
            <a:off x="200660" y="2492315"/>
            <a:ext cx="3835400" cy="2068849"/>
          </a:xfrm>
          <a:prstGeom prst="rect">
            <a:avLst/>
          </a:prstGeom>
        </p:spPr>
      </p:pic>
    </p:spTree>
    <p:extLst>
      <p:ext uri="{BB962C8B-B14F-4D97-AF65-F5344CB8AC3E}">
        <p14:creationId xmlns:p14="http://schemas.microsoft.com/office/powerpoint/2010/main" val="14806191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77AB3-68C2-4C30-A52F-36D47EE5061E}"/>
              </a:ext>
            </a:extLst>
          </p:cNvPr>
          <p:cNvSpPr>
            <a:spLocks noGrp="1"/>
          </p:cNvSpPr>
          <p:nvPr>
            <p:ph type="title"/>
          </p:nvPr>
        </p:nvSpPr>
        <p:spPr/>
        <p:txBody>
          <a:bodyPr/>
          <a:lstStyle/>
          <a:p>
            <a:r>
              <a:rPr lang="en-US" dirty="0"/>
              <a:t>different classical time series forecasting methods</a:t>
            </a:r>
          </a:p>
        </p:txBody>
      </p:sp>
      <p:sp>
        <p:nvSpPr>
          <p:cNvPr id="3" name="Date Placeholder 2">
            <a:extLst>
              <a:ext uri="{FF2B5EF4-FFF2-40B4-BE49-F238E27FC236}">
                <a16:creationId xmlns:a16="http://schemas.microsoft.com/office/drawing/2014/main" id="{A4AA8C65-B8A7-49E8-B924-EF750BE8300A}"/>
              </a:ext>
            </a:extLst>
          </p:cNvPr>
          <p:cNvSpPr>
            <a:spLocks noGrp="1"/>
          </p:cNvSpPr>
          <p:nvPr>
            <p:ph type="dt" sz="half" idx="10"/>
          </p:nvPr>
        </p:nvSpPr>
        <p:spPr/>
        <p:txBody>
          <a:bodyPr/>
          <a:lstStyle/>
          <a:p>
            <a:fld id="{B604B242-A112-40FA-B30F-F44D6727C9BE}" type="datetime1">
              <a:rPr lang="en-US" smtClean="0"/>
              <a:t>4/17/19</a:t>
            </a:fld>
            <a:endParaRPr lang="en-US"/>
          </a:p>
        </p:txBody>
      </p:sp>
      <p:sp>
        <p:nvSpPr>
          <p:cNvPr id="4" name="Slide Number Placeholder 3">
            <a:extLst>
              <a:ext uri="{FF2B5EF4-FFF2-40B4-BE49-F238E27FC236}">
                <a16:creationId xmlns:a16="http://schemas.microsoft.com/office/drawing/2014/main" id="{9AA13CF2-FF20-41AB-BA3F-1A8C4882C2E5}"/>
              </a:ext>
            </a:extLst>
          </p:cNvPr>
          <p:cNvSpPr>
            <a:spLocks noGrp="1"/>
          </p:cNvSpPr>
          <p:nvPr>
            <p:ph type="sldNum" sz="quarter" idx="4"/>
          </p:nvPr>
        </p:nvSpPr>
        <p:spPr/>
        <p:txBody>
          <a:bodyPr/>
          <a:lstStyle/>
          <a:p>
            <a:r>
              <a:rPr lang="en-US"/>
              <a:t>Slide no. </a:t>
            </a:r>
            <a:fld id="{7240F3D1-AE27-48C7-9FC9-EF8542F23A88}" type="slidenum">
              <a:rPr lang="en-US" smtClean="0"/>
              <a:pPr/>
              <a:t>45</a:t>
            </a:fld>
            <a:endParaRPr lang="en-US" dirty="0"/>
          </a:p>
        </p:txBody>
      </p:sp>
      <p:sp>
        <p:nvSpPr>
          <p:cNvPr id="5" name="Rectangle 4">
            <a:extLst>
              <a:ext uri="{FF2B5EF4-FFF2-40B4-BE49-F238E27FC236}">
                <a16:creationId xmlns:a16="http://schemas.microsoft.com/office/drawing/2014/main" id="{E7FB1484-5F87-494A-A1F8-4F52B483B5FA}"/>
              </a:ext>
            </a:extLst>
          </p:cNvPr>
          <p:cNvSpPr/>
          <p:nvPr/>
        </p:nvSpPr>
        <p:spPr>
          <a:xfrm>
            <a:off x="87923" y="891540"/>
            <a:ext cx="8343900" cy="3970318"/>
          </a:xfrm>
          <a:prstGeom prst="rect">
            <a:avLst/>
          </a:prstGeom>
        </p:spPr>
        <p:txBody>
          <a:bodyPr wrap="square">
            <a:spAutoFit/>
          </a:bodyPr>
          <a:lstStyle/>
          <a:p>
            <a:pPr marL="285750" indent="-285750">
              <a:buFont typeface="Arial" panose="020B0604020202020204" pitchFamily="34" charset="0"/>
              <a:buChar char="•"/>
            </a:pPr>
            <a:r>
              <a:rPr lang="en-US" sz="1200" dirty="0"/>
              <a:t>Autoregression (AR)</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Moving Average (MA)</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Autoregressive Moving Average (ARMA)</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Autoregressive Integrated Moving Average (ARIMA)</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Seasonal Autoregressive Integrated Moving-Average (SARIMA)</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Seasonal Autoregressive Integrated Moving-Average with Exogenous Regressors (SARIMAX)</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Vector Autoregression (VAR)</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Vector Autoregression Moving-Average (VARMA)</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Vector Autoregression Moving-Average with Exogenous Regressors (VARMAX)</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Simple Exponential Smoothing (SES)</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Holt Winter’s Exponential Smoothing (HWES)</a:t>
            </a:r>
          </a:p>
        </p:txBody>
      </p:sp>
    </p:spTree>
    <p:extLst>
      <p:ext uri="{BB962C8B-B14F-4D97-AF65-F5344CB8AC3E}">
        <p14:creationId xmlns:p14="http://schemas.microsoft.com/office/powerpoint/2010/main" val="30513039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A4EE8-F402-41CE-8ACB-A52AA9291BF9}"/>
              </a:ext>
            </a:extLst>
          </p:cNvPr>
          <p:cNvSpPr>
            <a:spLocks noGrp="1"/>
          </p:cNvSpPr>
          <p:nvPr>
            <p:ph type="title"/>
          </p:nvPr>
        </p:nvSpPr>
        <p:spPr/>
        <p:txBody>
          <a:bodyPr/>
          <a:lstStyle/>
          <a:p>
            <a:r>
              <a:rPr lang="en-US" dirty="0"/>
              <a:t>Types of Models</a:t>
            </a:r>
          </a:p>
        </p:txBody>
      </p:sp>
      <p:sp>
        <p:nvSpPr>
          <p:cNvPr id="3" name="Date Placeholder 2">
            <a:extLst>
              <a:ext uri="{FF2B5EF4-FFF2-40B4-BE49-F238E27FC236}">
                <a16:creationId xmlns:a16="http://schemas.microsoft.com/office/drawing/2014/main" id="{26436E49-E385-4958-983B-B1F28542AFEA}"/>
              </a:ext>
            </a:extLst>
          </p:cNvPr>
          <p:cNvSpPr>
            <a:spLocks noGrp="1"/>
          </p:cNvSpPr>
          <p:nvPr>
            <p:ph type="dt" sz="half" idx="10"/>
          </p:nvPr>
        </p:nvSpPr>
        <p:spPr/>
        <p:txBody>
          <a:bodyPr/>
          <a:lstStyle/>
          <a:p>
            <a:fld id="{B604B242-A112-40FA-B30F-F44D6727C9BE}" type="datetime1">
              <a:rPr lang="en-US" smtClean="0"/>
              <a:t>4/17/19</a:t>
            </a:fld>
            <a:endParaRPr lang="en-US"/>
          </a:p>
        </p:txBody>
      </p:sp>
      <p:sp>
        <p:nvSpPr>
          <p:cNvPr id="4" name="Slide Number Placeholder 3">
            <a:extLst>
              <a:ext uri="{FF2B5EF4-FFF2-40B4-BE49-F238E27FC236}">
                <a16:creationId xmlns:a16="http://schemas.microsoft.com/office/drawing/2014/main" id="{9014C034-0A60-46CE-B7CB-54B0037F6F24}"/>
              </a:ext>
            </a:extLst>
          </p:cNvPr>
          <p:cNvSpPr>
            <a:spLocks noGrp="1"/>
          </p:cNvSpPr>
          <p:nvPr>
            <p:ph type="sldNum" sz="quarter" idx="4"/>
          </p:nvPr>
        </p:nvSpPr>
        <p:spPr/>
        <p:txBody>
          <a:bodyPr/>
          <a:lstStyle/>
          <a:p>
            <a:r>
              <a:rPr lang="en-US"/>
              <a:t>Slide no. </a:t>
            </a:r>
            <a:fld id="{7240F3D1-AE27-48C7-9FC9-EF8542F23A88}" type="slidenum">
              <a:rPr lang="en-US" smtClean="0"/>
              <a:pPr/>
              <a:t>46</a:t>
            </a:fld>
            <a:endParaRPr lang="en-US" dirty="0"/>
          </a:p>
        </p:txBody>
      </p:sp>
      <p:sp>
        <p:nvSpPr>
          <p:cNvPr id="5" name="Rectangle 4">
            <a:extLst>
              <a:ext uri="{FF2B5EF4-FFF2-40B4-BE49-F238E27FC236}">
                <a16:creationId xmlns:a16="http://schemas.microsoft.com/office/drawing/2014/main" id="{7AF10074-C099-45C4-8BDB-4138369B5411}"/>
              </a:ext>
            </a:extLst>
          </p:cNvPr>
          <p:cNvSpPr/>
          <p:nvPr/>
        </p:nvSpPr>
        <p:spPr>
          <a:xfrm>
            <a:off x="123092" y="891540"/>
            <a:ext cx="8897816" cy="1815882"/>
          </a:xfrm>
          <a:prstGeom prst="rect">
            <a:avLst/>
          </a:prstGeom>
        </p:spPr>
        <p:txBody>
          <a:bodyPr wrap="square">
            <a:spAutoFit/>
          </a:bodyPr>
          <a:lstStyle/>
          <a:p>
            <a:r>
              <a:rPr lang="en-US" sz="1600" dirty="0"/>
              <a:t>There are 2 basic types of “time domain” models.</a:t>
            </a:r>
          </a:p>
          <a:p>
            <a:endParaRPr lang="en-US" sz="1600" dirty="0"/>
          </a:p>
          <a:p>
            <a:pPr marL="285750" indent="-285750">
              <a:buFont typeface="Arial" panose="020B0604020202020204" pitchFamily="34" charset="0"/>
              <a:buChar char="•"/>
            </a:pPr>
            <a:r>
              <a:rPr lang="en-US" sz="1600" dirty="0"/>
              <a:t>Models that relate the present value of a series to past values and past prediction errors - these are called </a:t>
            </a:r>
            <a:r>
              <a:rPr lang="en-US" sz="1600" dirty="0">
                <a:solidFill>
                  <a:srgbClr val="0070C0"/>
                </a:solidFill>
              </a:rPr>
              <a:t>ARIMA</a:t>
            </a:r>
            <a:r>
              <a:rPr lang="en-US" sz="1600" dirty="0"/>
              <a:t> models (for </a:t>
            </a:r>
            <a:r>
              <a:rPr lang="en-US" sz="1600" dirty="0">
                <a:solidFill>
                  <a:srgbClr val="0070C0"/>
                </a:solidFill>
              </a:rPr>
              <a:t>Autoregressive Integrated Moving Average</a:t>
            </a:r>
            <a:r>
              <a:rPr lang="en-US" sz="1600" dirty="0"/>
              <a:t>).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solidFill>
                  <a:srgbClr val="0070C0"/>
                </a:solidFill>
              </a:rPr>
              <a:t>Ordinary regression models </a:t>
            </a:r>
            <a:r>
              <a:rPr lang="en-US" sz="1600" dirty="0"/>
              <a:t>that use time indices as x-variables.  These can be helpful for an initial description of the data and form the basis of several simple forecasting methods.</a:t>
            </a:r>
          </a:p>
        </p:txBody>
      </p:sp>
    </p:spTree>
    <p:extLst>
      <p:ext uri="{BB962C8B-B14F-4D97-AF65-F5344CB8AC3E}">
        <p14:creationId xmlns:p14="http://schemas.microsoft.com/office/powerpoint/2010/main" val="13604436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D2243-5796-4EC6-B504-18C3D7721947}"/>
              </a:ext>
            </a:extLst>
          </p:cNvPr>
          <p:cNvSpPr>
            <a:spLocks noGrp="1"/>
          </p:cNvSpPr>
          <p:nvPr>
            <p:ph type="title"/>
          </p:nvPr>
        </p:nvSpPr>
        <p:spPr/>
        <p:txBody>
          <a:bodyPr/>
          <a:lstStyle/>
          <a:p>
            <a:r>
              <a:rPr lang="en-US" dirty="0"/>
              <a:t>Important Characteristics to Consider </a:t>
            </a:r>
          </a:p>
        </p:txBody>
      </p:sp>
      <p:sp>
        <p:nvSpPr>
          <p:cNvPr id="3" name="Date Placeholder 2">
            <a:extLst>
              <a:ext uri="{FF2B5EF4-FFF2-40B4-BE49-F238E27FC236}">
                <a16:creationId xmlns:a16="http://schemas.microsoft.com/office/drawing/2014/main" id="{3457578A-AF07-4727-8036-DEF6BDAC117A}"/>
              </a:ext>
            </a:extLst>
          </p:cNvPr>
          <p:cNvSpPr>
            <a:spLocks noGrp="1"/>
          </p:cNvSpPr>
          <p:nvPr>
            <p:ph type="dt" sz="half" idx="10"/>
          </p:nvPr>
        </p:nvSpPr>
        <p:spPr/>
        <p:txBody>
          <a:bodyPr/>
          <a:lstStyle/>
          <a:p>
            <a:fld id="{B604B242-A112-40FA-B30F-F44D6727C9BE}" type="datetime1">
              <a:rPr lang="en-US" smtClean="0"/>
              <a:t>4/17/19</a:t>
            </a:fld>
            <a:endParaRPr lang="en-US"/>
          </a:p>
        </p:txBody>
      </p:sp>
      <p:sp>
        <p:nvSpPr>
          <p:cNvPr id="4" name="Slide Number Placeholder 3">
            <a:extLst>
              <a:ext uri="{FF2B5EF4-FFF2-40B4-BE49-F238E27FC236}">
                <a16:creationId xmlns:a16="http://schemas.microsoft.com/office/drawing/2014/main" id="{7FFCAC8B-1742-49C7-B948-18340C771D0C}"/>
              </a:ext>
            </a:extLst>
          </p:cNvPr>
          <p:cNvSpPr>
            <a:spLocks noGrp="1"/>
          </p:cNvSpPr>
          <p:nvPr>
            <p:ph type="sldNum" sz="quarter" idx="4"/>
          </p:nvPr>
        </p:nvSpPr>
        <p:spPr/>
        <p:txBody>
          <a:bodyPr/>
          <a:lstStyle/>
          <a:p>
            <a:r>
              <a:rPr lang="en-US"/>
              <a:t>Slide no. </a:t>
            </a:r>
            <a:fld id="{7240F3D1-AE27-48C7-9FC9-EF8542F23A88}" type="slidenum">
              <a:rPr lang="en-US" smtClean="0"/>
              <a:pPr/>
              <a:t>47</a:t>
            </a:fld>
            <a:endParaRPr lang="en-US" dirty="0"/>
          </a:p>
        </p:txBody>
      </p:sp>
      <p:sp>
        <p:nvSpPr>
          <p:cNvPr id="7" name="Rectangle 6">
            <a:extLst>
              <a:ext uri="{FF2B5EF4-FFF2-40B4-BE49-F238E27FC236}">
                <a16:creationId xmlns:a16="http://schemas.microsoft.com/office/drawing/2014/main" id="{00207594-CC10-4EC7-802D-80DCA522DEB7}"/>
              </a:ext>
            </a:extLst>
          </p:cNvPr>
          <p:cNvSpPr/>
          <p:nvPr/>
        </p:nvSpPr>
        <p:spPr>
          <a:xfrm>
            <a:off x="169984" y="891540"/>
            <a:ext cx="8804031" cy="3293209"/>
          </a:xfrm>
          <a:prstGeom prst="rect">
            <a:avLst/>
          </a:prstGeom>
        </p:spPr>
        <p:txBody>
          <a:bodyPr wrap="square">
            <a:spAutoFit/>
          </a:bodyPr>
          <a:lstStyle/>
          <a:p>
            <a:pPr marL="285750" indent="-285750">
              <a:buFont typeface="Arial" panose="020B0604020202020204" pitchFamily="34" charset="0"/>
              <a:buChar char="•"/>
            </a:pPr>
            <a:r>
              <a:rPr lang="en-US" sz="1600" dirty="0"/>
              <a:t>Is there a </a:t>
            </a:r>
            <a:r>
              <a:rPr lang="en-US" sz="1600" dirty="0">
                <a:solidFill>
                  <a:srgbClr val="0070C0"/>
                </a:solidFill>
              </a:rPr>
              <a:t>trend</a:t>
            </a:r>
            <a:r>
              <a:rPr lang="en-US" sz="1600" dirty="0"/>
              <a:t>, i.e. the measurements tend to increase (or decrease) over time?</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Is there </a:t>
            </a:r>
            <a:r>
              <a:rPr lang="en-US" sz="1600" dirty="0">
                <a:solidFill>
                  <a:srgbClr val="0070C0"/>
                </a:solidFill>
              </a:rPr>
              <a:t>seasonality</a:t>
            </a:r>
            <a:r>
              <a:rPr lang="en-US" sz="1600" dirty="0"/>
              <a:t>, meaning that there is a regularly </a:t>
            </a:r>
            <a:r>
              <a:rPr lang="en-US" sz="1600" dirty="0">
                <a:highlight>
                  <a:srgbClr val="FFFF00"/>
                </a:highlight>
              </a:rPr>
              <a:t>repeating pattern </a:t>
            </a:r>
            <a:r>
              <a:rPr lang="en-US" sz="1600" dirty="0"/>
              <a:t>of highs and lows related to calendar time such as seasons, quarters, months, days of the week, and so on?</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Are their </a:t>
            </a:r>
            <a:r>
              <a:rPr lang="en-US" sz="1600" dirty="0">
                <a:solidFill>
                  <a:srgbClr val="0070C0"/>
                </a:solidFill>
              </a:rPr>
              <a:t>outliers</a:t>
            </a:r>
            <a:r>
              <a:rPr lang="en-US" sz="1600" dirty="0"/>
              <a:t>? In regression, outliers are far away from the line.  With </a:t>
            </a:r>
            <a:r>
              <a:rPr lang="en-US" sz="1600" dirty="0">
                <a:solidFill>
                  <a:srgbClr val="0070C0"/>
                </a:solidFill>
              </a:rPr>
              <a:t>time series </a:t>
            </a:r>
            <a:r>
              <a:rPr lang="en-US" sz="1600" dirty="0"/>
              <a:t>data, the outliers are far away from the other data.</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Is there a </a:t>
            </a:r>
            <a:r>
              <a:rPr lang="en-US" sz="1600" dirty="0">
                <a:solidFill>
                  <a:srgbClr val="0070C0"/>
                </a:solidFill>
              </a:rPr>
              <a:t>long-run cycle </a:t>
            </a:r>
            <a:r>
              <a:rPr lang="en-US" sz="1600" dirty="0"/>
              <a:t>or period unrelated to </a:t>
            </a:r>
            <a:r>
              <a:rPr lang="en-US" sz="1600" dirty="0">
                <a:solidFill>
                  <a:srgbClr val="0070C0"/>
                </a:solidFill>
              </a:rPr>
              <a:t>seasonality</a:t>
            </a:r>
            <a:r>
              <a:rPr lang="en-US" sz="1600" dirty="0"/>
              <a:t> factors?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Is there </a:t>
            </a:r>
            <a:r>
              <a:rPr lang="en-US" sz="1600" dirty="0">
                <a:solidFill>
                  <a:srgbClr val="0070C0"/>
                </a:solidFill>
              </a:rPr>
              <a:t>constant variance </a:t>
            </a:r>
            <a:r>
              <a:rPr lang="en-US" sz="1600" dirty="0"/>
              <a:t>over time, or is the variance non-constant?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Are there any </a:t>
            </a:r>
            <a:r>
              <a:rPr lang="en-US" sz="1600" dirty="0">
                <a:solidFill>
                  <a:srgbClr val="0070C0"/>
                </a:solidFill>
              </a:rPr>
              <a:t>abrupt changes </a:t>
            </a:r>
            <a:r>
              <a:rPr lang="en-US" sz="1600" dirty="0"/>
              <a:t>to either the level of the series or the variance?</a:t>
            </a:r>
          </a:p>
        </p:txBody>
      </p:sp>
    </p:spTree>
    <p:extLst>
      <p:ext uri="{BB962C8B-B14F-4D97-AF65-F5344CB8AC3E}">
        <p14:creationId xmlns:p14="http://schemas.microsoft.com/office/powerpoint/2010/main" val="17572367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D674C-730A-444F-9673-B7607BF75863}"/>
              </a:ext>
            </a:extLst>
          </p:cNvPr>
          <p:cNvSpPr>
            <a:spLocks noGrp="1"/>
          </p:cNvSpPr>
          <p:nvPr>
            <p:ph type="title"/>
          </p:nvPr>
        </p:nvSpPr>
        <p:spPr/>
        <p:txBody>
          <a:bodyPr/>
          <a:lstStyle/>
          <a:p>
            <a:r>
              <a:rPr lang="en-US" dirty="0"/>
              <a:t>Example</a:t>
            </a:r>
          </a:p>
        </p:txBody>
      </p:sp>
      <p:sp>
        <p:nvSpPr>
          <p:cNvPr id="3" name="Date Placeholder 2">
            <a:extLst>
              <a:ext uri="{FF2B5EF4-FFF2-40B4-BE49-F238E27FC236}">
                <a16:creationId xmlns:a16="http://schemas.microsoft.com/office/drawing/2014/main" id="{71A789EF-E81D-47B8-8CFF-F2C3F6AE9DC2}"/>
              </a:ext>
            </a:extLst>
          </p:cNvPr>
          <p:cNvSpPr>
            <a:spLocks noGrp="1"/>
          </p:cNvSpPr>
          <p:nvPr>
            <p:ph type="dt" sz="half" idx="10"/>
          </p:nvPr>
        </p:nvSpPr>
        <p:spPr/>
        <p:txBody>
          <a:bodyPr/>
          <a:lstStyle/>
          <a:p>
            <a:fld id="{B604B242-A112-40FA-B30F-F44D6727C9BE}" type="datetime1">
              <a:rPr lang="en-US" smtClean="0"/>
              <a:t>4/17/19</a:t>
            </a:fld>
            <a:endParaRPr lang="en-US"/>
          </a:p>
        </p:txBody>
      </p:sp>
      <p:sp>
        <p:nvSpPr>
          <p:cNvPr id="4" name="Slide Number Placeholder 3">
            <a:extLst>
              <a:ext uri="{FF2B5EF4-FFF2-40B4-BE49-F238E27FC236}">
                <a16:creationId xmlns:a16="http://schemas.microsoft.com/office/drawing/2014/main" id="{0E25FFB5-F4F7-482A-8099-9242930ADCD1}"/>
              </a:ext>
            </a:extLst>
          </p:cNvPr>
          <p:cNvSpPr>
            <a:spLocks noGrp="1"/>
          </p:cNvSpPr>
          <p:nvPr>
            <p:ph type="sldNum" sz="quarter" idx="4"/>
          </p:nvPr>
        </p:nvSpPr>
        <p:spPr/>
        <p:txBody>
          <a:bodyPr/>
          <a:lstStyle/>
          <a:p>
            <a:r>
              <a:rPr lang="en-US"/>
              <a:t>Slide no. </a:t>
            </a:r>
            <a:fld id="{7240F3D1-AE27-48C7-9FC9-EF8542F23A88}" type="slidenum">
              <a:rPr lang="en-US" smtClean="0"/>
              <a:pPr/>
              <a:t>48</a:t>
            </a:fld>
            <a:endParaRPr lang="en-US" dirty="0"/>
          </a:p>
        </p:txBody>
      </p:sp>
      <p:pic>
        <p:nvPicPr>
          <p:cNvPr id="5" name="Picture 4">
            <a:extLst>
              <a:ext uri="{FF2B5EF4-FFF2-40B4-BE49-F238E27FC236}">
                <a16:creationId xmlns:a16="http://schemas.microsoft.com/office/drawing/2014/main" id="{84F1DA0C-488B-42CA-B426-081E7F3BC5F7}"/>
              </a:ext>
            </a:extLst>
          </p:cNvPr>
          <p:cNvPicPr>
            <a:picLocks noChangeAspect="1"/>
          </p:cNvPicPr>
          <p:nvPr/>
        </p:nvPicPr>
        <p:blipFill>
          <a:blip r:embed="rId2"/>
          <a:stretch>
            <a:fillRect/>
          </a:stretch>
        </p:blipFill>
        <p:spPr>
          <a:xfrm>
            <a:off x="5676364" y="981685"/>
            <a:ext cx="3429535" cy="2289053"/>
          </a:xfrm>
          <a:prstGeom prst="rect">
            <a:avLst/>
          </a:prstGeom>
        </p:spPr>
      </p:pic>
      <p:sp>
        <p:nvSpPr>
          <p:cNvPr id="6" name="Rectangle 5">
            <a:extLst>
              <a:ext uri="{FF2B5EF4-FFF2-40B4-BE49-F238E27FC236}">
                <a16:creationId xmlns:a16="http://schemas.microsoft.com/office/drawing/2014/main" id="{0C746875-D645-4042-AC2B-49922EE1936C}"/>
              </a:ext>
            </a:extLst>
          </p:cNvPr>
          <p:cNvSpPr/>
          <p:nvPr/>
        </p:nvSpPr>
        <p:spPr>
          <a:xfrm>
            <a:off x="38099" y="891540"/>
            <a:ext cx="5638265" cy="3539430"/>
          </a:xfrm>
          <a:prstGeom prst="rect">
            <a:avLst/>
          </a:prstGeom>
        </p:spPr>
        <p:txBody>
          <a:bodyPr wrap="square">
            <a:spAutoFit/>
          </a:bodyPr>
          <a:lstStyle/>
          <a:p>
            <a:pPr marL="285750" indent="-285750">
              <a:buFont typeface="Arial" panose="020B0604020202020204" pitchFamily="34" charset="0"/>
              <a:buChar char="•"/>
            </a:pPr>
            <a:r>
              <a:rPr lang="en-US" sz="1400" dirty="0">
                <a:solidFill>
                  <a:srgbClr val="0070C0"/>
                </a:solidFill>
              </a:rPr>
              <a:t>time series </a:t>
            </a:r>
            <a:r>
              <a:rPr lang="en-US" sz="1400" dirty="0"/>
              <a:t>plot of the annual number of earthquakes in the world with seismic magnitude over 7.0, for last 99 years.  </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No consistent trend (upward or downward) over the entire time span.  </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The horizontal line drawn at quakes = 20.2 indicates the mean of the series.  </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Notice that the series tends to stay on the same side of the mean (above or below) for a while and then wanders to the other side.</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Almost by definition, there is </a:t>
            </a:r>
            <a:r>
              <a:rPr lang="en-US" sz="1400" dirty="0">
                <a:highlight>
                  <a:srgbClr val="FFFF00"/>
                </a:highlight>
              </a:rPr>
              <a:t>no seasonality </a:t>
            </a:r>
            <a:r>
              <a:rPr lang="en-US" sz="1400" dirty="0"/>
              <a:t>as the data are annual data.</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There are </a:t>
            </a:r>
            <a:r>
              <a:rPr lang="en-US" sz="1400" dirty="0">
                <a:highlight>
                  <a:srgbClr val="FFFF00"/>
                </a:highlight>
              </a:rPr>
              <a:t>no obvious outliers</a:t>
            </a:r>
            <a:r>
              <a:rPr lang="en-US" sz="1400" dirty="0"/>
              <a:t>.</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It’s difficult to judge whether the variance is constant or not.</a:t>
            </a:r>
          </a:p>
        </p:txBody>
      </p:sp>
    </p:spTree>
    <p:extLst>
      <p:ext uri="{BB962C8B-B14F-4D97-AF65-F5344CB8AC3E}">
        <p14:creationId xmlns:p14="http://schemas.microsoft.com/office/powerpoint/2010/main" val="8489945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E304660-018A-482A-8F00-77EE80D2640A}"/>
              </a:ext>
            </a:extLst>
          </p:cNvPr>
          <p:cNvSpPr>
            <a:spLocks noGrp="1"/>
          </p:cNvSpPr>
          <p:nvPr>
            <p:ph type="title"/>
          </p:nvPr>
        </p:nvSpPr>
        <p:spPr/>
        <p:txBody>
          <a:bodyPr/>
          <a:lstStyle/>
          <a:p>
            <a:r>
              <a:rPr lang="en-US" dirty="0"/>
              <a:t>Times series - models</a:t>
            </a:r>
          </a:p>
        </p:txBody>
      </p:sp>
      <p:sp>
        <p:nvSpPr>
          <p:cNvPr id="6" name="Text Placeholder 5">
            <a:extLst>
              <a:ext uri="{FF2B5EF4-FFF2-40B4-BE49-F238E27FC236}">
                <a16:creationId xmlns:a16="http://schemas.microsoft.com/office/drawing/2014/main" id="{084938F0-7C4A-4D75-9964-F821EB2EFA3A}"/>
              </a:ext>
            </a:extLst>
          </p:cNvPr>
          <p:cNvSpPr>
            <a:spLocks noGrp="1"/>
          </p:cNvSpPr>
          <p:nvPr>
            <p:ph type="body" idx="1"/>
          </p:nvPr>
        </p:nvSpPr>
        <p:spPr/>
        <p:txBody>
          <a:bodyPr/>
          <a:lstStyle/>
          <a:p>
            <a:endParaRPr lang="en-US"/>
          </a:p>
        </p:txBody>
      </p:sp>
      <p:sp>
        <p:nvSpPr>
          <p:cNvPr id="3" name="Date Placeholder 2">
            <a:extLst>
              <a:ext uri="{FF2B5EF4-FFF2-40B4-BE49-F238E27FC236}">
                <a16:creationId xmlns:a16="http://schemas.microsoft.com/office/drawing/2014/main" id="{0EEECF38-FF51-47F6-AD81-4D258D81DF2B}"/>
              </a:ext>
            </a:extLst>
          </p:cNvPr>
          <p:cNvSpPr>
            <a:spLocks noGrp="1"/>
          </p:cNvSpPr>
          <p:nvPr>
            <p:ph type="dt" sz="half" idx="10"/>
          </p:nvPr>
        </p:nvSpPr>
        <p:spPr/>
        <p:txBody>
          <a:bodyPr/>
          <a:lstStyle/>
          <a:p>
            <a:fld id="{B604B242-A112-40FA-B30F-F44D6727C9BE}" type="datetime1">
              <a:rPr lang="en-US" smtClean="0"/>
              <a:t>4/17/19</a:t>
            </a:fld>
            <a:endParaRPr lang="en-US"/>
          </a:p>
        </p:txBody>
      </p:sp>
      <p:sp>
        <p:nvSpPr>
          <p:cNvPr id="4" name="Slide Number Placeholder 3">
            <a:extLst>
              <a:ext uri="{FF2B5EF4-FFF2-40B4-BE49-F238E27FC236}">
                <a16:creationId xmlns:a16="http://schemas.microsoft.com/office/drawing/2014/main" id="{F5E421BC-6BFA-4D67-9FD6-BD28CC96DA8B}"/>
              </a:ext>
            </a:extLst>
          </p:cNvPr>
          <p:cNvSpPr>
            <a:spLocks noGrp="1"/>
          </p:cNvSpPr>
          <p:nvPr>
            <p:ph type="sldNum" sz="quarter" idx="4294967295"/>
          </p:nvPr>
        </p:nvSpPr>
        <p:spPr>
          <a:xfrm>
            <a:off x="7086600" y="4864100"/>
            <a:ext cx="2057400" cy="274638"/>
          </a:xfrm>
        </p:spPr>
        <p:txBody>
          <a:bodyPr/>
          <a:lstStyle/>
          <a:p>
            <a:r>
              <a:rPr lang="en-US"/>
              <a:t>Slide no. </a:t>
            </a:r>
            <a:fld id="{7240F3D1-AE27-48C7-9FC9-EF8542F23A88}" type="slidenum">
              <a:rPr lang="en-US" smtClean="0"/>
              <a:pPr/>
              <a:t>49</a:t>
            </a:fld>
            <a:endParaRPr lang="en-US" dirty="0"/>
          </a:p>
        </p:txBody>
      </p:sp>
    </p:spTree>
    <p:extLst>
      <p:ext uri="{BB962C8B-B14F-4D97-AF65-F5344CB8AC3E}">
        <p14:creationId xmlns:p14="http://schemas.microsoft.com/office/powerpoint/2010/main" val="2647117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119DC-8E54-4011-B257-8D5807DEA59A}"/>
              </a:ext>
            </a:extLst>
          </p:cNvPr>
          <p:cNvSpPr>
            <a:spLocks noGrp="1"/>
          </p:cNvSpPr>
          <p:nvPr>
            <p:ph type="title"/>
          </p:nvPr>
        </p:nvSpPr>
        <p:spPr/>
        <p:txBody>
          <a:bodyPr/>
          <a:lstStyle/>
          <a:p>
            <a:r>
              <a:rPr lang="en-US" dirty="0"/>
              <a:t>Types of time series analysis</a:t>
            </a:r>
          </a:p>
        </p:txBody>
      </p:sp>
      <p:sp>
        <p:nvSpPr>
          <p:cNvPr id="3" name="Date Placeholder 2">
            <a:extLst>
              <a:ext uri="{FF2B5EF4-FFF2-40B4-BE49-F238E27FC236}">
                <a16:creationId xmlns:a16="http://schemas.microsoft.com/office/drawing/2014/main" id="{69FDBEF7-A117-4037-AB27-1F1B5F46B094}"/>
              </a:ext>
            </a:extLst>
          </p:cNvPr>
          <p:cNvSpPr>
            <a:spLocks noGrp="1"/>
          </p:cNvSpPr>
          <p:nvPr>
            <p:ph type="dt" sz="half" idx="10"/>
          </p:nvPr>
        </p:nvSpPr>
        <p:spPr/>
        <p:txBody>
          <a:bodyPr/>
          <a:lstStyle/>
          <a:p>
            <a:fld id="{B604B242-A112-40FA-B30F-F44D6727C9BE}" type="datetime1">
              <a:rPr lang="en-US" smtClean="0"/>
              <a:t>4/17/19</a:t>
            </a:fld>
            <a:endParaRPr lang="en-US"/>
          </a:p>
        </p:txBody>
      </p:sp>
      <p:sp>
        <p:nvSpPr>
          <p:cNvPr id="4" name="Slide Number Placeholder 3">
            <a:extLst>
              <a:ext uri="{FF2B5EF4-FFF2-40B4-BE49-F238E27FC236}">
                <a16:creationId xmlns:a16="http://schemas.microsoft.com/office/drawing/2014/main" id="{254E38AE-1E05-4E09-AEAA-210E5D1E253E}"/>
              </a:ext>
            </a:extLst>
          </p:cNvPr>
          <p:cNvSpPr>
            <a:spLocks noGrp="1"/>
          </p:cNvSpPr>
          <p:nvPr>
            <p:ph type="sldNum" sz="quarter" idx="4"/>
          </p:nvPr>
        </p:nvSpPr>
        <p:spPr/>
        <p:txBody>
          <a:bodyPr/>
          <a:lstStyle/>
          <a:p>
            <a:r>
              <a:rPr lang="en-US"/>
              <a:t>Slide no. </a:t>
            </a:r>
            <a:fld id="{7240F3D1-AE27-48C7-9FC9-EF8542F23A88}" type="slidenum">
              <a:rPr lang="en-US" smtClean="0"/>
              <a:pPr/>
              <a:t>5</a:t>
            </a:fld>
            <a:endParaRPr lang="en-US" dirty="0"/>
          </a:p>
        </p:txBody>
      </p:sp>
      <p:sp>
        <p:nvSpPr>
          <p:cNvPr id="6" name="Rectangle 5">
            <a:extLst>
              <a:ext uri="{FF2B5EF4-FFF2-40B4-BE49-F238E27FC236}">
                <a16:creationId xmlns:a16="http://schemas.microsoft.com/office/drawing/2014/main" id="{D5E22DAB-A33F-464C-8A8A-9F4D44BEEECC}"/>
              </a:ext>
            </a:extLst>
          </p:cNvPr>
          <p:cNvSpPr/>
          <p:nvPr/>
        </p:nvSpPr>
        <p:spPr>
          <a:xfrm>
            <a:off x="89876" y="891540"/>
            <a:ext cx="8647723" cy="3046988"/>
          </a:xfrm>
          <a:prstGeom prst="rect">
            <a:avLst/>
          </a:prstGeom>
        </p:spPr>
        <p:txBody>
          <a:bodyPr wrap="square">
            <a:spAutoFit/>
          </a:bodyPr>
          <a:lstStyle/>
          <a:p>
            <a:r>
              <a:rPr lang="en-US" sz="1600" dirty="0">
                <a:solidFill>
                  <a:srgbClr val="0070C0"/>
                </a:solidFill>
              </a:rPr>
              <a:t>Spectral analysis </a:t>
            </a:r>
            <a:r>
              <a:rPr lang="en-US" sz="1600" dirty="0"/>
              <a:t>is carried out to describe how variation in a </a:t>
            </a:r>
            <a:r>
              <a:rPr lang="en-US" sz="1600" dirty="0">
                <a:solidFill>
                  <a:srgbClr val="0070C0"/>
                </a:solidFill>
              </a:rPr>
              <a:t>time series </a:t>
            </a:r>
            <a:r>
              <a:rPr lang="en-US" sz="1600" dirty="0"/>
              <a:t>may be accounted for by cyclic components. </a:t>
            </a:r>
          </a:p>
          <a:p>
            <a:endParaRPr lang="en-US" sz="1600" dirty="0"/>
          </a:p>
          <a:p>
            <a:r>
              <a:rPr lang="en-US" sz="1600" dirty="0"/>
              <a:t>This may also be referred to as "Frequency Domain". </a:t>
            </a:r>
          </a:p>
          <a:p>
            <a:endParaRPr lang="en-US" sz="1600" dirty="0"/>
          </a:p>
          <a:p>
            <a:r>
              <a:rPr lang="en-US" sz="1600" dirty="0"/>
              <a:t>With this an estimate of the spectrum over a range of frequencies can be obtained and periodic components in a noisy environment can be separated out.</a:t>
            </a:r>
          </a:p>
          <a:p>
            <a:endParaRPr lang="en-US" sz="1600" dirty="0"/>
          </a:p>
          <a:p>
            <a:r>
              <a:rPr lang="en-US" sz="1600" dirty="0"/>
              <a:t>Example:  What is seen in the ocean as random waves may actually be a number of different frequencies and amplitudes that are quite stable and predictable. Spectral analysis is used on the wave height vs. time to determine which frequencies are most responsible for the patterns that are there, but can’t be readily seen without analysis.</a:t>
            </a:r>
          </a:p>
        </p:txBody>
      </p:sp>
    </p:spTree>
    <p:extLst>
      <p:ext uri="{BB962C8B-B14F-4D97-AF65-F5344CB8AC3E}">
        <p14:creationId xmlns:p14="http://schemas.microsoft.com/office/powerpoint/2010/main" val="2995440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A1B1A-C42F-4218-8830-4B73B4BC4EB1}"/>
              </a:ext>
            </a:extLst>
          </p:cNvPr>
          <p:cNvSpPr>
            <a:spLocks noGrp="1"/>
          </p:cNvSpPr>
          <p:nvPr>
            <p:ph type="title"/>
          </p:nvPr>
        </p:nvSpPr>
        <p:spPr/>
        <p:txBody>
          <a:bodyPr/>
          <a:lstStyle/>
          <a:p>
            <a:r>
              <a:rPr lang="en-US" dirty="0"/>
              <a:t>Autoregressive (AR)</a:t>
            </a:r>
          </a:p>
        </p:txBody>
      </p:sp>
      <p:sp>
        <p:nvSpPr>
          <p:cNvPr id="3" name="Content Placeholder 2">
            <a:extLst>
              <a:ext uri="{FF2B5EF4-FFF2-40B4-BE49-F238E27FC236}">
                <a16:creationId xmlns:a16="http://schemas.microsoft.com/office/drawing/2014/main" id="{D9A31D1F-A92D-42EF-9BC0-868D32AA5D4D}"/>
              </a:ext>
            </a:extLst>
          </p:cNvPr>
          <p:cNvSpPr>
            <a:spLocks noGrp="1"/>
          </p:cNvSpPr>
          <p:nvPr>
            <p:ph idx="1"/>
          </p:nvPr>
        </p:nvSpPr>
        <p:spPr/>
        <p:txBody>
          <a:bodyPr>
            <a:normAutofit/>
          </a:bodyPr>
          <a:lstStyle/>
          <a:p>
            <a:r>
              <a:rPr lang="en-US" sz="1600" dirty="0"/>
              <a:t>Autoregressive models and processes are </a:t>
            </a:r>
            <a:r>
              <a:rPr lang="en-US" sz="1600" dirty="0">
                <a:solidFill>
                  <a:srgbClr val="0070C0"/>
                </a:solidFill>
              </a:rPr>
              <a:t>stochastic calculations </a:t>
            </a:r>
            <a:r>
              <a:rPr lang="en-US" sz="1600" dirty="0"/>
              <a:t>in which </a:t>
            </a:r>
            <a:r>
              <a:rPr lang="en-US" sz="1600" dirty="0">
                <a:highlight>
                  <a:srgbClr val="FFFF00"/>
                </a:highlight>
              </a:rPr>
              <a:t>future</a:t>
            </a:r>
            <a:r>
              <a:rPr lang="en-US" sz="1600" dirty="0"/>
              <a:t> values are estimated based on a </a:t>
            </a:r>
            <a:r>
              <a:rPr lang="en-US" sz="1600" dirty="0">
                <a:highlight>
                  <a:srgbClr val="FFFF00"/>
                </a:highlight>
              </a:rPr>
              <a:t>weighted sum </a:t>
            </a:r>
            <a:r>
              <a:rPr lang="en-US" sz="1600" dirty="0"/>
              <a:t>of past values.</a:t>
            </a:r>
          </a:p>
          <a:p>
            <a:endParaRPr lang="en-US" sz="1600" dirty="0"/>
          </a:p>
          <a:p>
            <a:r>
              <a:rPr lang="en-US" sz="1600" i="1" dirty="0"/>
              <a:t>model of order p</a:t>
            </a:r>
          </a:p>
          <a:p>
            <a:endParaRPr lang="en-US" sz="1600" dirty="0"/>
          </a:p>
          <a:p>
            <a:r>
              <a:rPr lang="en-US" sz="1600" dirty="0"/>
              <a:t>Autoregressive models and processes operate under the </a:t>
            </a:r>
            <a:r>
              <a:rPr lang="en-US" sz="1600" dirty="0">
                <a:highlight>
                  <a:srgbClr val="FFFF00"/>
                </a:highlight>
              </a:rPr>
              <a:t>premise</a:t>
            </a:r>
            <a:r>
              <a:rPr lang="en-US" sz="1600" dirty="0"/>
              <a:t> that </a:t>
            </a:r>
            <a:r>
              <a:rPr lang="en-US" sz="1600" dirty="0">
                <a:highlight>
                  <a:srgbClr val="FFFF00"/>
                </a:highlight>
              </a:rPr>
              <a:t>past</a:t>
            </a:r>
            <a:r>
              <a:rPr lang="en-US" sz="1600" dirty="0"/>
              <a:t> values have an </a:t>
            </a:r>
            <a:r>
              <a:rPr lang="en-US" sz="1600" dirty="0">
                <a:highlight>
                  <a:srgbClr val="FFFF00"/>
                </a:highlight>
              </a:rPr>
              <a:t>effect</a:t>
            </a:r>
            <a:r>
              <a:rPr lang="en-US" sz="1600" dirty="0"/>
              <a:t> on current values</a:t>
            </a:r>
          </a:p>
          <a:p>
            <a:endParaRPr lang="en-US" sz="1600" dirty="0"/>
          </a:p>
          <a:p>
            <a:r>
              <a:rPr lang="en-US" sz="1600" dirty="0">
                <a:solidFill>
                  <a:srgbClr val="0070C0"/>
                </a:solidFill>
              </a:rPr>
              <a:t>Regression models </a:t>
            </a:r>
            <a:r>
              <a:rPr lang="en-US" sz="1600" dirty="0"/>
              <a:t>forecast a variable using a linear combination of </a:t>
            </a:r>
            <a:r>
              <a:rPr lang="en-US" sz="1600" dirty="0">
                <a:highlight>
                  <a:srgbClr val="FFFF00"/>
                </a:highlight>
              </a:rPr>
              <a:t>predictors</a:t>
            </a:r>
            <a:r>
              <a:rPr lang="en-US" sz="1600" dirty="0"/>
              <a:t>, whereas </a:t>
            </a:r>
            <a:r>
              <a:rPr lang="en-US" sz="1600" dirty="0">
                <a:solidFill>
                  <a:srgbClr val="0070C0"/>
                </a:solidFill>
              </a:rPr>
              <a:t>autoregressive</a:t>
            </a:r>
            <a:r>
              <a:rPr lang="en-US" sz="1600" dirty="0"/>
              <a:t> models use a combination of </a:t>
            </a:r>
            <a:r>
              <a:rPr lang="en-US" sz="1600" dirty="0">
                <a:highlight>
                  <a:srgbClr val="FFFF00"/>
                </a:highlight>
              </a:rPr>
              <a:t>past values </a:t>
            </a:r>
            <a:r>
              <a:rPr lang="en-US" sz="1600" dirty="0"/>
              <a:t>of the variable.</a:t>
            </a:r>
          </a:p>
          <a:p>
            <a:endParaRPr lang="en-US" sz="1600" dirty="0"/>
          </a:p>
          <a:p>
            <a:r>
              <a:rPr lang="en-US" sz="1600" dirty="0"/>
              <a:t>not applicable on </a:t>
            </a:r>
            <a:r>
              <a:rPr lang="en-US" sz="1600" dirty="0">
                <a:solidFill>
                  <a:srgbClr val="0070C0"/>
                </a:solidFill>
              </a:rPr>
              <a:t>non-stationary</a:t>
            </a:r>
            <a:r>
              <a:rPr lang="en-US" sz="1600" dirty="0"/>
              <a:t> series.</a:t>
            </a:r>
          </a:p>
          <a:p>
            <a:endParaRPr lang="en-US" sz="1600" dirty="0"/>
          </a:p>
        </p:txBody>
      </p:sp>
      <p:sp>
        <p:nvSpPr>
          <p:cNvPr id="4" name="Date Placeholder 3">
            <a:extLst>
              <a:ext uri="{FF2B5EF4-FFF2-40B4-BE49-F238E27FC236}">
                <a16:creationId xmlns:a16="http://schemas.microsoft.com/office/drawing/2014/main" id="{EDDEA60B-0ECE-4C98-9458-D4AFD38629A5}"/>
              </a:ext>
            </a:extLst>
          </p:cNvPr>
          <p:cNvSpPr>
            <a:spLocks noGrp="1"/>
          </p:cNvSpPr>
          <p:nvPr>
            <p:ph type="dt" sz="half" idx="10"/>
          </p:nvPr>
        </p:nvSpPr>
        <p:spPr/>
        <p:txBody>
          <a:bodyPr/>
          <a:lstStyle/>
          <a:p>
            <a:fld id="{136C72BE-1EB1-4D3D-82B3-E7DC2624987E}" type="datetime1">
              <a:rPr lang="en-US" smtClean="0"/>
              <a:t>4/17/19</a:t>
            </a:fld>
            <a:endParaRPr lang="en-US"/>
          </a:p>
        </p:txBody>
      </p:sp>
      <p:sp>
        <p:nvSpPr>
          <p:cNvPr id="5" name="Slide Number Placeholder 4">
            <a:extLst>
              <a:ext uri="{FF2B5EF4-FFF2-40B4-BE49-F238E27FC236}">
                <a16:creationId xmlns:a16="http://schemas.microsoft.com/office/drawing/2014/main" id="{0161B84F-06AA-4E76-817B-78A644157F5C}"/>
              </a:ext>
            </a:extLst>
          </p:cNvPr>
          <p:cNvSpPr>
            <a:spLocks noGrp="1"/>
          </p:cNvSpPr>
          <p:nvPr>
            <p:ph type="sldNum" sz="quarter" idx="4"/>
          </p:nvPr>
        </p:nvSpPr>
        <p:spPr/>
        <p:txBody>
          <a:bodyPr/>
          <a:lstStyle/>
          <a:p>
            <a:r>
              <a:rPr lang="en-US"/>
              <a:t>Slide no. </a:t>
            </a:r>
            <a:fld id="{7240F3D1-AE27-48C7-9FC9-EF8542F23A88}" type="slidenum">
              <a:rPr lang="en-US" smtClean="0"/>
              <a:pPr/>
              <a:t>50</a:t>
            </a:fld>
            <a:endParaRPr lang="en-US" dirty="0"/>
          </a:p>
        </p:txBody>
      </p:sp>
    </p:spTree>
    <p:extLst>
      <p:ext uri="{BB962C8B-B14F-4D97-AF65-F5344CB8AC3E}">
        <p14:creationId xmlns:p14="http://schemas.microsoft.com/office/powerpoint/2010/main" val="18732311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A1B1A-C42F-4218-8830-4B73B4BC4EB1}"/>
              </a:ext>
            </a:extLst>
          </p:cNvPr>
          <p:cNvSpPr>
            <a:spLocks noGrp="1"/>
          </p:cNvSpPr>
          <p:nvPr>
            <p:ph type="title"/>
          </p:nvPr>
        </p:nvSpPr>
        <p:spPr/>
        <p:txBody>
          <a:bodyPr/>
          <a:lstStyle/>
          <a:p>
            <a:r>
              <a:rPr lang="en-US" dirty="0"/>
              <a:t>Autoregressive (AR)</a:t>
            </a:r>
          </a:p>
        </p:txBody>
      </p:sp>
      <p:sp>
        <p:nvSpPr>
          <p:cNvPr id="3" name="Content Placeholder 2">
            <a:extLst>
              <a:ext uri="{FF2B5EF4-FFF2-40B4-BE49-F238E27FC236}">
                <a16:creationId xmlns:a16="http://schemas.microsoft.com/office/drawing/2014/main" id="{D9A31D1F-A92D-42EF-9BC0-868D32AA5D4D}"/>
              </a:ext>
            </a:extLst>
          </p:cNvPr>
          <p:cNvSpPr>
            <a:spLocks noGrp="1"/>
          </p:cNvSpPr>
          <p:nvPr>
            <p:ph idx="1"/>
          </p:nvPr>
        </p:nvSpPr>
        <p:spPr/>
        <p:txBody>
          <a:bodyPr>
            <a:normAutofit/>
          </a:bodyPr>
          <a:lstStyle/>
          <a:p>
            <a:r>
              <a:rPr lang="en-US" sz="1600" dirty="0"/>
              <a:t>An </a:t>
            </a:r>
            <a:r>
              <a:rPr lang="en-US" sz="1600" dirty="0">
                <a:solidFill>
                  <a:srgbClr val="0070C0"/>
                </a:solidFill>
              </a:rPr>
              <a:t>AR(1)</a:t>
            </a:r>
            <a:r>
              <a:rPr lang="en-US" sz="1600" dirty="0"/>
              <a:t> </a:t>
            </a:r>
            <a:r>
              <a:rPr lang="en-US" sz="1600" dirty="0">
                <a:solidFill>
                  <a:srgbClr val="0070C0"/>
                </a:solidFill>
              </a:rPr>
              <a:t>autoregressive</a:t>
            </a:r>
            <a:r>
              <a:rPr lang="en-US" sz="1600" dirty="0"/>
              <a:t> process is the first order process, meaning that the current value is based on the </a:t>
            </a:r>
            <a:r>
              <a:rPr lang="en-US" sz="1600" dirty="0">
                <a:highlight>
                  <a:srgbClr val="FFFF00"/>
                </a:highlight>
              </a:rPr>
              <a:t>immediately preceding </a:t>
            </a:r>
            <a:r>
              <a:rPr lang="en-US" sz="1600" dirty="0"/>
              <a:t>value, </a:t>
            </a:r>
          </a:p>
          <a:p>
            <a:r>
              <a:rPr lang="en-US" sz="1600" dirty="0"/>
              <a:t>An </a:t>
            </a:r>
            <a:r>
              <a:rPr lang="en-US" sz="1600" dirty="0">
                <a:solidFill>
                  <a:srgbClr val="0070C0"/>
                </a:solidFill>
              </a:rPr>
              <a:t>AR(2)</a:t>
            </a:r>
            <a:r>
              <a:rPr lang="en-US" sz="1600" dirty="0"/>
              <a:t> process has the current value based on the previous </a:t>
            </a:r>
            <a:r>
              <a:rPr lang="en-US" sz="1600" dirty="0">
                <a:highlight>
                  <a:srgbClr val="FFFF00"/>
                </a:highlight>
              </a:rPr>
              <a:t>two</a:t>
            </a:r>
            <a:r>
              <a:rPr lang="en-US" sz="1600" dirty="0"/>
              <a:t> values. </a:t>
            </a:r>
          </a:p>
          <a:p>
            <a:r>
              <a:rPr lang="en-US" sz="1600" dirty="0"/>
              <a:t>An </a:t>
            </a:r>
            <a:r>
              <a:rPr lang="en-US" sz="1600" dirty="0">
                <a:solidFill>
                  <a:srgbClr val="0070C0"/>
                </a:solidFill>
              </a:rPr>
              <a:t>AR(0)</a:t>
            </a:r>
            <a:r>
              <a:rPr lang="en-US" sz="1600" dirty="0"/>
              <a:t> process is used for white noise and has no dependence between the terms. </a:t>
            </a:r>
          </a:p>
          <a:p>
            <a:endParaRPr lang="en-US" sz="1600" dirty="0"/>
          </a:p>
          <a:p>
            <a:r>
              <a:rPr lang="en-US" sz="1600" dirty="0">
                <a:solidFill>
                  <a:srgbClr val="0070C0"/>
                </a:solidFill>
              </a:rPr>
              <a:t>Coefficients</a:t>
            </a:r>
            <a:r>
              <a:rPr lang="en-US" sz="1600" dirty="0"/>
              <a:t> </a:t>
            </a:r>
          </a:p>
          <a:p>
            <a:pPr lvl="1"/>
            <a:r>
              <a:rPr lang="en-US" sz="1450" dirty="0"/>
              <a:t>many different ways to calculate the coefficients used in these calculations, including the </a:t>
            </a:r>
            <a:r>
              <a:rPr lang="en-US" sz="1450" dirty="0">
                <a:solidFill>
                  <a:srgbClr val="0070C0"/>
                </a:solidFill>
              </a:rPr>
              <a:t>ordinary least squares </a:t>
            </a:r>
            <a:r>
              <a:rPr lang="en-US" sz="1450" dirty="0"/>
              <a:t>or method of movements.</a:t>
            </a:r>
          </a:p>
          <a:p>
            <a:pPr lvl="1"/>
            <a:endParaRPr lang="en-US" sz="1450" dirty="0"/>
          </a:p>
          <a:p>
            <a:pPr lvl="1"/>
            <a:r>
              <a:rPr lang="en-US" sz="1450" dirty="0"/>
              <a:t>One </a:t>
            </a:r>
            <a:r>
              <a:rPr lang="en-US" sz="1450" dirty="0">
                <a:solidFill>
                  <a:srgbClr val="FF0000"/>
                </a:solidFill>
              </a:rPr>
              <a:t>drawback</a:t>
            </a:r>
            <a:r>
              <a:rPr lang="en-US" sz="1450" dirty="0"/>
              <a:t> to </a:t>
            </a:r>
            <a:r>
              <a:rPr lang="en-US" sz="1450" dirty="0">
                <a:solidFill>
                  <a:srgbClr val="0070C0"/>
                </a:solidFill>
              </a:rPr>
              <a:t>autoregressive</a:t>
            </a:r>
            <a:r>
              <a:rPr lang="en-US" sz="1450" dirty="0"/>
              <a:t> models is that past prices won't always be the best predictor of future movements, if the underlying </a:t>
            </a:r>
            <a:r>
              <a:rPr lang="en-US" sz="1450" b="1" dirty="0"/>
              <a:t>fundamentals</a:t>
            </a:r>
            <a:r>
              <a:rPr lang="en-US" sz="1450" dirty="0"/>
              <a:t> of a company have </a:t>
            </a:r>
            <a:r>
              <a:rPr lang="en-US" sz="1450" dirty="0">
                <a:highlight>
                  <a:srgbClr val="FFFF00"/>
                </a:highlight>
              </a:rPr>
              <a:t>changed</a:t>
            </a:r>
            <a:r>
              <a:rPr lang="en-US" sz="1450" dirty="0"/>
              <a:t>. </a:t>
            </a:r>
          </a:p>
        </p:txBody>
      </p:sp>
      <p:sp>
        <p:nvSpPr>
          <p:cNvPr id="4" name="Date Placeholder 3">
            <a:extLst>
              <a:ext uri="{FF2B5EF4-FFF2-40B4-BE49-F238E27FC236}">
                <a16:creationId xmlns:a16="http://schemas.microsoft.com/office/drawing/2014/main" id="{EDDEA60B-0ECE-4C98-9458-D4AFD38629A5}"/>
              </a:ext>
            </a:extLst>
          </p:cNvPr>
          <p:cNvSpPr>
            <a:spLocks noGrp="1"/>
          </p:cNvSpPr>
          <p:nvPr>
            <p:ph type="dt" sz="half" idx="10"/>
          </p:nvPr>
        </p:nvSpPr>
        <p:spPr/>
        <p:txBody>
          <a:bodyPr/>
          <a:lstStyle/>
          <a:p>
            <a:fld id="{136C72BE-1EB1-4D3D-82B3-E7DC2624987E}" type="datetime1">
              <a:rPr lang="en-US" smtClean="0"/>
              <a:t>4/17/19</a:t>
            </a:fld>
            <a:endParaRPr lang="en-US"/>
          </a:p>
        </p:txBody>
      </p:sp>
      <p:sp>
        <p:nvSpPr>
          <p:cNvPr id="5" name="Slide Number Placeholder 4">
            <a:extLst>
              <a:ext uri="{FF2B5EF4-FFF2-40B4-BE49-F238E27FC236}">
                <a16:creationId xmlns:a16="http://schemas.microsoft.com/office/drawing/2014/main" id="{0161B84F-06AA-4E76-817B-78A644157F5C}"/>
              </a:ext>
            </a:extLst>
          </p:cNvPr>
          <p:cNvSpPr>
            <a:spLocks noGrp="1"/>
          </p:cNvSpPr>
          <p:nvPr>
            <p:ph type="sldNum" sz="quarter" idx="4"/>
          </p:nvPr>
        </p:nvSpPr>
        <p:spPr/>
        <p:txBody>
          <a:bodyPr/>
          <a:lstStyle/>
          <a:p>
            <a:r>
              <a:rPr lang="en-US"/>
              <a:t>Slide no. </a:t>
            </a:r>
            <a:fld id="{7240F3D1-AE27-48C7-9FC9-EF8542F23A88}" type="slidenum">
              <a:rPr lang="en-US" smtClean="0"/>
              <a:pPr/>
              <a:t>51</a:t>
            </a:fld>
            <a:endParaRPr lang="en-US" dirty="0"/>
          </a:p>
        </p:txBody>
      </p:sp>
    </p:spTree>
    <p:extLst>
      <p:ext uri="{BB962C8B-B14F-4D97-AF65-F5344CB8AC3E}">
        <p14:creationId xmlns:p14="http://schemas.microsoft.com/office/powerpoint/2010/main" val="19619595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F5C12-222A-4184-B691-F090C8023E52}"/>
              </a:ext>
            </a:extLst>
          </p:cNvPr>
          <p:cNvSpPr>
            <a:spLocks noGrp="1"/>
          </p:cNvSpPr>
          <p:nvPr>
            <p:ph type="title"/>
          </p:nvPr>
        </p:nvSpPr>
        <p:spPr>
          <a:xfrm>
            <a:off x="0" y="0"/>
            <a:ext cx="9144000" cy="891540"/>
          </a:xfrm>
        </p:spPr>
        <p:txBody>
          <a:bodyPr/>
          <a:lstStyle/>
          <a:p>
            <a:r>
              <a:rPr lang="en-US" dirty="0"/>
              <a:t>Moving Average - MA </a:t>
            </a:r>
          </a:p>
        </p:txBody>
      </p:sp>
      <p:sp>
        <p:nvSpPr>
          <p:cNvPr id="3" name="Content Placeholder 2">
            <a:extLst>
              <a:ext uri="{FF2B5EF4-FFF2-40B4-BE49-F238E27FC236}">
                <a16:creationId xmlns:a16="http://schemas.microsoft.com/office/drawing/2014/main" id="{5F0748D9-5B5F-41AF-BF68-B0F6A4C12789}"/>
              </a:ext>
            </a:extLst>
          </p:cNvPr>
          <p:cNvSpPr>
            <a:spLocks noGrp="1"/>
          </p:cNvSpPr>
          <p:nvPr>
            <p:ph idx="1"/>
          </p:nvPr>
        </p:nvSpPr>
        <p:spPr/>
        <p:txBody>
          <a:bodyPr>
            <a:normAutofit/>
          </a:bodyPr>
          <a:lstStyle/>
          <a:p>
            <a:r>
              <a:rPr lang="en-US" sz="1600" dirty="0"/>
              <a:t>A </a:t>
            </a:r>
            <a:r>
              <a:rPr lang="en-US" sz="1600" dirty="0">
                <a:solidFill>
                  <a:srgbClr val="0070C0"/>
                </a:solidFill>
              </a:rPr>
              <a:t>moving average (MA</a:t>
            </a:r>
            <a:r>
              <a:rPr lang="en-US" sz="1600" dirty="0"/>
              <a:t>) is a widely used indicator in technical analysis </a:t>
            </a:r>
          </a:p>
          <a:p>
            <a:r>
              <a:rPr lang="en-US" sz="1600" i="1" dirty="0"/>
              <a:t>model of order q</a:t>
            </a:r>
          </a:p>
          <a:p>
            <a:r>
              <a:rPr lang="en-US" sz="1600" dirty="0"/>
              <a:t>not applicable on </a:t>
            </a:r>
            <a:r>
              <a:rPr lang="en-US" sz="1600" dirty="0">
                <a:solidFill>
                  <a:srgbClr val="0070C0"/>
                </a:solidFill>
              </a:rPr>
              <a:t>non-stationary</a:t>
            </a:r>
            <a:r>
              <a:rPr lang="en-US" sz="1600" dirty="0"/>
              <a:t> series.</a:t>
            </a:r>
          </a:p>
          <a:p>
            <a:r>
              <a:rPr lang="en-US" sz="1600" dirty="0"/>
              <a:t>A </a:t>
            </a:r>
            <a:r>
              <a:rPr lang="en-US" sz="1600" dirty="0">
                <a:solidFill>
                  <a:srgbClr val="0070C0"/>
                </a:solidFill>
              </a:rPr>
              <a:t>moving average </a:t>
            </a:r>
            <a:r>
              <a:rPr lang="en-US" sz="1600" b="1" dirty="0"/>
              <a:t>model</a:t>
            </a:r>
            <a:r>
              <a:rPr lang="en-US" sz="1600" dirty="0"/>
              <a:t> is </a:t>
            </a:r>
            <a:r>
              <a:rPr lang="en-US" sz="1600" dirty="0">
                <a:highlight>
                  <a:srgbClr val="FFFF00"/>
                </a:highlight>
              </a:rPr>
              <a:t>different</a:t>
            </a:r>
            <a:r>
              <a:rPr lang="en-US" sz="1600" dirty="0"/>
              <a:t> from </a:t>
            </a:r>
            <a:r>
              <a:rPr lang="en-US" sz="1600" u="sng" dirty="0"/>
              <a:t>calculating the moving average </a:t>
            </a:r>
            <a:r>
              <a:rPr lang="en-US" sz="1600" dirty="0"/>
              <a:t>of the time series.</a:t>
            </a:r>
          </a:p>
          <a:p>
            <a:r>
              <a:rPr lang="en-US" sz="1600" dirty="0"/>
              <a:t>Helps </a:t>
            </a:r>
            <a:r>
              <a:rPr lang="en-US" sz="1600" dirty="0">
                <a:highlight>
                  <a:srgbClr val="FFFF00"/>
                </a:highlight>
              </a:rPr>
              <a:t>smooth out</a:t>
            </a:r>
            <a:r>
              <a:rPr lang="en-US" sz="1600" dirty="0"/>
              <a:t> price action by filtering out the “noise” from random short-term price fluctuations. </a:t>
            </a:r>
          </a:p>
          <a:p>
            <a:endParaRPr lang="en-US" sz="1600" dirty="0"/>
          </a:p>
          <a:p>
            <a:r>
              <a:rPr lang="en-US" sz="1600" dirty="0"/>
              <a:t>It is a </a:t>
            </a:r>
            <a:r>
              <a:rPr lang="en-US" sz="1600" dirty="0">
                <a:highlight>
                  <a:srgbClr val="FFFF00"/>
                </a:highlight>
              </a:rPr>
              <a:t>trend-following</a:t>
            </a:r>
            <a:r>
              <a:rPr lang="en-US" sz="1600" dirty="0"/>
              <a:t>, or </a:t>
            </a:r>
            <a:r>
              <a:rPr lang="en-US" sz="1600" dirty="0">
                <a:highlight>
                  <a:srgbClr val="FFFF00"/>
                </a:highlight>
              </a:rPr>
              <a:t>lagging</a:t>
            </a:r>
            <a:r>
              <a:rPr lang="en-US" sz="1600" dirty="0"/>
              <a:t>, indicator because it is based on past prices.</a:t>
            </a:r>
          </a:p>
          <a:p>
            <a:endParaRPr lang="en-US" sz="1600" dirty="0"/>
          </a:p>
          <a:p>
            <a:r>
              <a:rPr lang="en-US" sz="1600" dirty="0"/>
              <a:t>The two basic and commonly used </a:t>
            </a:r>
            <a:r>
              <a:rPr lang="en-US" sz="1600" dirty="0">
                <a:solidFill>
                  <a:srgbClr val="0070C0"/>
                </a:solidFill>
              </a:rPr>
              <a:t>moving averages </a:t>
            </a:r>
          </a:p>
          <a:p>
            <a:pPr lvl="1"/>
            <a:r>
              <a:rPr lang="en-US" sz="1450" dirty="0"/>
              <a:t>simple moving average (</a:t>
            </a:r>
            <a:r>
              <a:rPr lang="en-US" sz="1450" dirty="0">
                <a:solidFill>
                  <a:srgbClr val="0070C0"/>
                </a:solidFill>
              </a:rPr>
              <a:t>SMA</a:t>
            </a:r>
            <a:r>
              <a:rPr lang="en-US" sz="1450" dirty="0"/>
              <a:t>), which is the simple average of a security over a defined number of time periods, </a:t>
            </a:r>
          </a:p>
          <a:p>
            <a:pPr lvl="1"/>
            <a:r>
              <a:rPr lang="en-US" sz="1450" dirty="0"/>
              <a:t>exponential moving average (</a:t>
            </a:r>
            <a:r>
              <a:rPr lang="en-US" sz="1450" dirty="0">
                <a:solidFill>
                  <a:srgbClr val="0070C0"/>
                </a:solidFill>
              </a:rPr>
              <a:t>EMA</a:t>
            </a:r>
            <a:r>
              <a:rPr lang="en-US" sz="1450" dirty="0"/>
              <a:t>), which gives </a:t>
            </a:r>
            <a:r>
              <a:rPr lang="en-US" sz="1450" dirty="0">
                <a:highlight>
                  <a:srgbClr val="FFFF00"/>
                </a:highlight>
              </a:rPr>
              <a:t>greater weight to more recent prices</a:t>
            </a:r>
            <a:r>
              <a:rPr lang="en-US" sz="1450" dirty="0"/>
              <a:t>.</a:t>
            </a:r>
          </a:p>
        </p:txBody>
      </p:sp>
      <p:sp>
        <p:nvSpPr>
          <p:cNvPr id="4" name="Date Placeholder 3">
            <a:extLst>
              <a:ext uri="{FF2B5EF4-FFF2-40B4-BE49-F238E27FC236}">
                <a16:creationId xmlns:a16="http://schemas.microsoft.com/office/drawing/2014/main" id="{A8AB4B41-1CC0-4AC1-AE1E-599306D86720}"/>
              </a:ext>
            </a:extLst>
          </p:cNvPr>
          <p:cNvSpPr>
            <a:spLocks noGrp="1"/>
          </p:cNvSpPr>
          <p:nvPr>
            <p:ph type="dt" sz="half" idx="10"/>
          </p:nvPr>
        </p:nvSpPr>
        <p:spPr/>
        <p:txBody>
          <a:bodyPr/>
          <a:lstStyle/>
          <a:p>
            <a:fld id="{136C72BE-1EB1-4D3D-82B3-E7DC2624987E}" type="datetime1">
              <a:rPr lang="en-US" smtClean="0"/>
              <a:t>4/17/19</a:t>
            </a:fld>
            <a:endParaRPr lang="en-US"/>
          </a:p>
        </p:txBody>
      </p:sp>
      <p:sp>
        <p:nvSpPr>
          <p:cNvPr id="5" name="Slide Number Placeholder 4">
            <a:extLst>
              <a:ext uri="{FF2B5EF4-FFF2-40B4-BE49-F238E27FC236}">
                <a16:creationId xmlns:a16="http://schemas.microsoft.com/office/drawing/2014/main" id="{398FF97B-423C-4876-857D-E313393C5D71}"/>
              </a:ext>
            </a:extLst>
          </p:cNvPr>
          <p:cNvSpPr>
            <a:spLocks noGrp="1"/>
          </p:cNvSpPr>
          <p:nvPr>
            <p:ph type="sldNum" sz="quarter" idx="4"/>
          </p:nvPr>
        </p:nvSpPr>
        <p:spPr/>
        <p:txBody>
          <a:bodyPr/>
          <a:lstStyle/>
          <a:p>
            <a:r>
              <a:rPr lang="en-US"/>
              <a:t>Slide no. </a:t>
            </a:r>
            <a:fld id="{7240F3D1-AE27-48C7-9FC9-EF8542F23A88}" type="slidenum">
              <a:rPr lang="en-US" smtClean="0"/>
              <a:pPr/>
              <a:t>52</a:t>
            </a:fld>
            <a:endParaRPr lang="en-US" dirty="0"/>
          </a:p>
        </p:txBody>
      </p:sp>
    </p:spTree>
    <p:extLst>
      <p:ext uri="{BB962C8B-B14F-4D97-AF65-F5344CB8AC3E}">
        <p14:creationId xmlns:p14="http://schemas.microsoft.com/office/powerpoint/2010/main" val="22402303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31E40-0795-48EF-B598-FFA19691C67B}"/>
              </a:ext>
            </a:extLst>
          </p:cNvPr>
          <p:cNvSpPr>
            <a:spLocks noGrp="1"/>
          </p:cNvSpPr>
          <p:nvPr>
            <p:ph type="title"/>
          </p:nvPr>
        </p:nvSpPr>
        <p:spPr/>
        <p:txBody>
          <a:bodyPr/>
          <a:lstStyle/>
          <a:p>
            <a:r>
              <a:rPr lang="en-US" dirty="0"/>
              <a:t>Moving Average - MA – what it tells</a:t>
            </a:r>
          </a:p>
        </p:txBody>
      </p:sp>
      <p:sp>
        <p:nvSpPr>
          <p:cNvPr id="3" name="Content Placeholder 2">
            <a:extLst>
              <a:ext uri="{FF2B5EF4-FFF2-40B4-BE49-F238E27FC236}">
                <a16:creationId xmlns:a16="http://schemas.microsoft.com/office/drawing/2014/main" id="{9432D550-DEFC-4B48-9711-73E35979958F}"/>
              </a:ext>
            </a:extLst>
          </p:cNvPr>
          <p:cNvSpPr>
            <a:spLocks noGrp="1"/>
          </p:cNvSpPr>
          <p:nvPr>
            <p:ph idx="1"/>
          </p:nvPr>
        </p:nvSpPr>
        <p:spPr/>
        <p:txBody>
          <a:bodyPr>
            <a:normAutofit/>
          </a:bodyPr>
          <a:lstStyle/>
          <a:p>
            <a:r>
              <a:rPr lang="en-US" sz="1600" dirty="0">
                <a:solidFill>
                  <a:srgbClr val="0070C0"/>
                </a:solidFill>
              </a:rPr>
              <a:t>MA</a:t>
            </a:r>
            <a:r>
              <a:rPr lang="en-US" sz="1600" dirty="0"/>
              <a:t> lag current price action because they are based on past prices; </a:t>
            </a:r>
          </a:p>
          <a:p>
            <a:pPr lvl="1"/>
            <a:r>
              <a:rPr lang="en-US" sz="1450" dirty="0"/>
              <a:t>The longer the time period for the </a:t>
            </a:r>
            <a:r>
              <a:rPr lang="en-US" sz="1450" dirty="0">
                <a:solidFill>
                  <a:srgbClr val="0070C0"/>
                </a:solidFill>
              </a:rPr>
              <a:t>moving average</a:t>
            </a:r>
            <a:r>
              <a:rPr lang="en-US" sz="1450" dirty="0"/>
              <a:t>, the </a:t>
            </a:r>
            <a:r>
              <a:rPr lang="en-US" sz="1450" dirty="0">
                <a:highlight>
                  <a:srgbClr val="FFFF00"/>
                </a:highlight>
              </a:rPr>
              <a:t>greater</a:t>
            </a:r>
            <a:r>
              <a:rPr lang="en-US" sz="1450" dirty="0"/>
              <a:t> the lag. </a:t>
            </a:r>
          </a:p>
          <a:p>
            <a:pPr lvl="1"/>
            <a:r>
              <a:rPr lang="en-US" sz="1450" dirty="0"/>
              <a:t>200-day MA will have a much greater degree of lag than a 20-day MA</a:t>
            </a:r>
          </a:p>
          <a:p>
            <a:endParaRPr lang="en-US" sz="1600" dirty="0"/>
          </a:p>
          <a:p>
            <a:r>
              <a:rPr lang="en-US" sz="1600" dirty="0"/>
              <a:t>The </a:t>
            </a:r>
            <a:r>
              <a:rPr lang="en-US" sz="1600" dirty="0">
                <a:highlight>
                  <a:srgbClr val="FFFF00"/>
                </a:highlight>
              </a:rPr>
              <a:t>length</a:t>
            </a:r>
            <a:r>
              <a:rPr lang="en-US" sz="1600" dirty="0"/>
              <a:t> of the moving average to use depends on the trading objectives, </a:t>
            </a:r>
          </a:p>
          <a:p>
            <a:pPr lvl="1"/>
            <a:r>
              <a:rPr lang="en-US" sz="1600" dirty="0"/>
              <a:t>with shorter moving averages used for short-term trading and longer-term moving averages more suited for long-term investors. </a:t>
            </a:r>
          </a:p>
          <a:p>
            <a:pPr lvl="1"/>
            <a:r>
              <a:rPr lang="en-US" sz="1600" dirty="0"/>
              <a:t>The 50-day and 200-day MAs are widely followed by investors and traders, with breaks above and below this moving average considered to be important trading signals.</a:t>
            </a:r>
          </a:p>
          <a:p>
            <a:pPr lvl="1"/>
            <a:endParaRPr lang="en-US" sz="1600" dirty="0"/>
          </a:p>
          <a:p>
            <a:r>
              <a:rPr lang="en-US" sz="1600" dirty="0"/>
              <a:t>A rising moving average indicates that the security is in an </a:t>
            </a:r>
            <a:r>
              <a:rPr lang="en-US" sz="1600" dirty="0">
                <a:solidFill>
                  <a:srgbClr val="0070C0"/>
                </a:solidFill>
              </a:rPr>
              <a:t>uptrend</a:t>
            </a:r>
            <a:r>
              <a:rPr lang="en-US" sz="1600" dirty="0"/>
              <a:t>, while a declining moving average indicates that it is in a </a:t>
            </a:r>
            <a:r>
              <a:rPr lang="en-US" sz="1600" dirty="0">
                <a:solidFill>
                  <a:srgbClr val="0070C0"/>
                </a:solidFill>
              </a:rPr>
              <a:t>downtrend</a:t>
            </a:r>
            <a:r>
              <a:rPr lang="en-US" sz="1600" dirty="0"/>
              <a:t>. </a:t>
            </a:r>
          </a:p>
          <a:p>
            <a:endParaRPr lang="en-US" sz="1600" dirty="0"/>
          </a:p>
        </p:txBody>
      </p:sp>
      <p:sp>
        <p:nvSpPr>
          <p:cNvPr id="4" name="Date Placeholder 3">
            <a:extLst>
              <a:ext uri="{FF2B5EF4-FFF2-40B4-BE49-F238E27FC236}">
                <a16:creationId xmlns:a16="http://schemas.microsoft.com/office/drawing/2014/main" id="{0BC34F55-5879-4ABA-A23F-B323E7327624}"/>
              </a:ext>
            </a:extLst>
          </p:cNvPr>
          <p:cNvSpPr>
            <a:spLocks noGrp="1"/>
          </p:cNvSpPr>
          <p:nvPr>
            <p:ph type="dt" sz="half" idx="10"/>
          </p:nvPr>
        </p:nvSpPr>
        <p:spPr/>
        <p:txBody>
          <a:bodyPr/>
          <a:lstStyle/>
          <a:p>
            <a:fld id="{136C72BE-1EB1-4D3D-82B3-E7DC2624987E}" type="datetime1">
              <a:rPr lang="en-US" smtClean="0"/>
              <a:t>4/17/19</a:t>
            </a:fld>
            <a:endParaRPr lang="en-US"/>
          </a:p>
        </p:txBody>
      </p:sp>
      <p:sp>
        <p:nvSpPr>
          <p:cNvPr id="5" name="Slide Number Placeholder 4">
            <a:extLst>
              <a:ext uri="{FF2B5EF4-FFF2-40B4-BE49-F238E27FC236}">
                <a16:creationId xmlns:a16="http://schemas.microsoft.com/office/drawing/2014/main" id="{9AB87B00-38B2-4AFE-A2B0-3B32AD4C75D6}"/>
              </a:ext>
            </a:extLst>
          </p:cNvPr>
          <p:cNvSpPr>
            <a:spLocks noGrp="1"/>
          </p:cNvSpPr>
          <p:nvPr>
            <p:ph type="sldNum" sz="quarter" idx="4"/>
          </p:nvPr>
        </p:nvSpPr>
        <p:spPr/>
        <p:txBody>
          <a:bodyPr/>
          <a:lstStyle/>
          <a:p>
            <a:r>
              <a:rPr lang="en-US"/>
              <a:t>Slide no. </a:t>
            </a:r>
            <a:fld id="{7240F3D1-AE27-48C7-9FC9-EF8542F23A88}" type="slidenum">
              <a:rPr lang="en-US" smtClean="0"/>
              <a:pPr/>
              <a:t>53</a:t>
            </a:fld>
            <a:endParaRPr lang="en-US" dirty="0"/>
          </a:p>
        </p:txBody>
      </p:sp>
    </p:spTree>
    <p:extLst>
      <p:ext uri="{BB962C8B-B14F-4D97-AF65-F5344CB8AC3E}">
        <p14:creationId xmlns:p14="http://schemas.microsoft.com/office/powerpoint/2010/main" val="7010614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F5C12-222A-4184-B691-F090C8023E52}"/>
              </a:ext>
            </a:extLst>
          </p:cNvPr>
          <p:cNvSpPr>
            <a:spLocks noGrp="1"/>
          </p:cNvSpPr>
          <p:nvPr>
            <p:ph type="title"/>
          </p:nvPr>
        </p:nvSpPr>
        <p:spPr/>
        <p:txBody>
          <a:bodyPr/>
          <a:lstStyle/>
          <a:p>
            <a:r>
              <a:rPr lang="en-US" dirty="0"/>
              <a:t>Moving Average - MA </a:t>
            </a:r>
          </a:p>
        </p:txBody>
      </p:sp>
      <p:sp>
        <p:nvSpPr>
          <p:cNvPr id="3" name="Content Placeholder 2">
            <a:extLst>
              <a:ext uri="{FF2B5EF4-FFF2-40B4-BE49-F238E27FC236}">
                <a16:creationId xmlns:a16="http://schemas.microsoft.com/office/drawing/2014/main" id="{5F0748D9-5B5F-41AF-BF68-B0F6A4C12789}"/>
              </a:ext>
            </a:extLst>
          </p:cNvPr>
          <p:cNvSpPr>
            <a:spLocks noGrp="1"/>
          </p:cNvSpPr>
          <p:nvPr>
            <p:ph idx="1"/>
          </p:nvPr>
        </p:nvSpPr>
        <p:spPr/>
        <p:txBody>
          <a:bodyPr>
            <a:normAutofit/>
          </a:bodyPr>
          <a:lstStyle/>
          <a:p>
            <a:r>
              <a:rPr lang="en-US" sz="1600" dirty="0"/>
              <a:t>The most common applications of moving averages are to </a:t>
            </a:r>
          </a:p>
          <a:p>
            <a:pPr lvl="1"/>
            <a:r>
              <a:rPr lang="en-US" sz="1600" dirty="0"/>
              <a:t>identify the </a:t>
            </a:r>
            <a:r>
              <a:rPr lang="en-US" sz="1600" dirty="0">
                <a:solidFill>
                  <a:srgbClr val="0070C0"/>
                </a:solidFill>
              </a:rPr>
              <a:t>trend</a:t>
            </a:r>
            <a:r>
              <a:rPr lang="en-US" sz="1600" dirty="0"/>
              <a:t> direction, and </a:t>
            </a:r>
          </a:p>
          <a:p>
            <a:pPr lvl="1"/>
            <a:r>
              <a:rPr lang="en-US" sz="1600" dirty="0"/>
              <a:t>to determine </a:t>
            </a:r>
            <a:r>
              <a:rPr lang="en-US" sz="1600" dirty="0">
                <a:solidFill>
                  <a:srgbClr val="0070C0"/>
                </a:solidFill>
              </a:rPr>
              <a:t>support</a:t>
            </a:r>
            <a:r>
              <a:rPr lang="en-US" sz="1600" dirty="0"/>
              <a:t> and </a:t>
            </a:r>
            <a:r>
              <a:rPr lang="en-US" sz="1600" dirty="0">
                <a:solidFill>
                  <a:srgbClr val="0070C0"/>
                </a:solidFill>
              </a:rPr>
              <a:t>resistance</a:t>
            </a:r>
            <a:r>
              <a:rPr lang="en-US" sz="1600" dirty="0"/>
              <a:t> levels. </a:t>
            </a:r>
          </a:p>
        </p:txBody>
      </p:sp>
      <p:sp>
        <p:nvSpPr>
          <p:cNvPr id="4" name="Date Placeholder 3">
            <a:extLst>
              <a:ext uri="{FF2B5EF4-FFF2-40B4-BE49-F238E27FC236}">
                <a16:creationId xmlns:a16="http://schemas.microsoft.com/office/drawing/2014/main" id="{A8AB4B41-1CC0-4AC1-AE1E-599306D86720}"/>
              </a:ext>
            </a:extLst>
          </p:cNvPr>
          <p:cNvSpPr>
            <a:spLocks noGrp="1"/>
          </p:cNvSpPr>
          <p:nvPr>
            <p:ph type="dt" sz="half" idx="10"/>
          </p:nvPr>
        </p:nvSpPr>
        <p:spPr/>
        <p:txBody>
          <a:bodyPr/>
          <a:lstStyle/>
          <a:p>
            <a:fld id="{136C72BE-1EB1-4D3D-82B3-E7DC2624987E}" type="datetime1">
              <a:rPr lang="en-US" smtClean="0"/>
              <a:t>4/17/19</a:t>
            </a:fld>
            <a:endParaRPr lang="en-US"/>
          </a:p>
        </p:txBody>
      </p:sp>
      <p:sp>
        <p:nvSpPr>
          <p:cNvPr id="5" name="Slide Number Placeholder 4">
            <a:extLst>
              <a:ext uri="{FF2B5EF4-FFF2-40B4-BE49-F238E27FC236}">
                <a16:creationId xmlns:a16="http://schemas.microsoft.com/office/drawing/2014/main" id="{398FF97B-423C-4876-857D-E313393C5D71}"/>
              </a:ext>
            </a:extLst>
          </p:cNvPr>
          <p:cNvSpPr>
            <a:spLocks noGrp="1"/>
          </p:cNvSpPr>
          <p:nvPr>
            <p:ph type="sldNum" sz="quarter" idx="4"/>
          </p:nvPr>
        </p:nvSpPr>
        <p:spPr/>
        <p:txBody>
          <a:bodyPr/>
          <a:lstStyle/>
          <a:p>
            <a:r>
              <a:rPr lang="en-US"/>
              <a:t>Slide no. </a:t>
            </a:r>
            <a:fld id="{7240F3D1-AE27-48C7-9FC9-EF8542F23A88}" type="slidenum">
              <a:rPr lang="en-US" smtClean="0"/>
              <a:pPr/>
              <a:t>54</a:t>
            </a:fld>
            <a:endParaRPr lang="en-US" dirty="0"/>
          </a:p>
        </p:txBody>
      </p:sp>
    </p:spTree>
    <p:extLst>
      <p:ext uri="{BB962C8B-B14F-4D97-AF65-F5344CB8AC3E}">
        <p14:creationId xmlns:p14="http://schemas.microsoft.com/office/powerpoint/2010/main" val="41819615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72C5A-0272-4CBF-A9E8-000D9207F78C}"/>
              </a:ext>
            </a:extLst>
          </p:cNvPr>
          <p:cNvSpPr>
            <a:spLocks noGrp="1"/>
          </p:cNvSpPr>
          <p:nvPr>
            <p:ph type="title"/>
          </p:nvPr>
        </p:nvSpPr>
        <p:spPr/>
        <p:txBody>
          <a:bodyPr/>
          <a:lstStyle/>
          <a:p>
            <a:r>
              <a:rPr lang="en-US" dirty="0"/>
              <a:t>AutoREgressive Moving Average – (arma)</a:t>
            </a:r>
          </a:p>
        </p:txBody>
      </p:sp>
      <p:sp>
        <p:nvSpPr>
          <p:cNvPr id="3" name="Content Placeholder 2">
            <a:extLst>
              <a:ext uri="{FF2B5EF4-FFF2-40B4-BE49-F238E27FC236}">
                <a16:creationId xmlns:a16="http://schemas.microsoft.com/office/drawing/2014/main" id="{BB122DA6-29F8-4CB6-ACDC-0D01601BEF45}"/>
              </a:ext>
            </a:extLst>
          </p:cNvPr>
          <p:cNvSpPr>
            <a:spLocks noGrp="1"/>
          </p:cNvSpPr>
          <p:nvPr>
            <p:ph idx="1"/>
          </p:nvPr>
        </p:nvSpPr>
        <p:spPr/>
        <p:txBody>
          <a:bodyPr>
            <a:normAutofit/>
          </a:bodyPr>
          <a:lstStyle/>
          <a:p>
            <a:r>
              <a:rPr lang="en-US" sz="1600" dirty="0"/>
              <a:t>model of order p, q</a:t>
            </a:r>
          </a:p>
          <a:p>
            <a:endParaRPr lang="en-US" sz="1600" dirty="0"/>
          </a:p>
        </p:txBody>
      </p:sp>
      <p:sp>
        <p:nvSpPr>
          <p:cNvPr id="4" name="Date Placeholder 3">
            <a:extLst>
              <a:ext uri="{FF2B5EF4-FFF2-40B4-BE49-F238E27FC236}">
                <a16:creationId xmlns:a16="http://schemas.microsoft.com/office/drawing/2014/main" id="{D9F72A65-9335-4359-BDF9-1ABF658C6F4B}"/>
              </a:ext>
            </a:extLst>
          </p:cNvPr>
          <p:cNvSpPr>
            <a:spLocks noGrp="1"/>
          </p:cNvSpPr>
          <p:nvPr>
            <p:ph type="dt" sz="half" idx="10"/>
          </p:nvPr>
        </p:nvSpPr>
        <p:spPr/>
        <p:txBody>
          <a:bodyPr/>
          <a:lstStyle/>
          <a:p>
            <a:fld id="{136C72BE-1EB1-4D3D-82B3-E7DC2624987E}" type="datetime1">
              <a:rPr lang="en-US" smtClean="0"/>
              <a:t>4/17/19</a:t>
            </a:fld>
            <a:endParaRPr lang="en-US"/>
          </a:p>
        </p:txBody>
      </p:sp>
      <p:sp>
        <p:nvSpPr>
          <p:cNvPr id="5" name="Slide Number Placeholder 4">
            <a:extLst>
              <a:ext uri="{FF2B5EF4-FFF2-40B4-BE49-F238E27FC236}">
                <a16:creationId xmlns:a16="http://schemas.microsoft.com/office/drawing/2014/main" id="{4B7E470D-FDCE-464C-A36C-250C5A3B264F}"/>
              </a:ext>
            </a:extLst>
          </p:cNvPr>
          <p:cNvSpPr>
            <a:spLocks noGrp="1"/>
          </p:cNvSpPr>
          <p:nvPr>
            <p:ph type="sldNum" sz="quarter" idx="4"/>
          </p:nvPr>
        </p:nvSpPr>
        <p:spPr/>
        <p:txBody>
          <a:bodyPr/>
          <a:lstStyle/>
          <a:p>
            <a:r>
              <a:rPr lang="en-US"/>
              <a:t>Slide no. </a:t>
            </a:r>
            <a:fld id="{7240F3D1-AE27-48C7-9FC9-EF8542F23A88}" type="slidenum">
              <a:rPr lang="en-US" smtClean="0"/>
              <a:pPr/>
              <a:t>55</a:t>
            </a:fld>
            <a:endParaRPr lang="en-US" dirty="0"/>
          </a:p>
        </p:txBody>
      </p:sp>
    </p:spTree>
    <p:extLst>
      <p:ext uri="{BB962C8B-B14F-4D97-AF65-F5344CB8AC3E}">
        <p14:creationId xmlns:p14="http://schemas.microsoft.com/office/powerpoint/2010/main" val="93903522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17361-9D93-401B-AB90-A58F4E5954D9}"/>
              </a:ext>
            </a:extLst>
          </p:cNvPr>
          <p:cNvSpPr>
            <a:spLocks noGrp="1"/>
          </p:cNvSpPr>
          <p:nvPr>
            <p:ph type="title"/>
          </p:nvPr>
        </p:nvSpPr>
        <p:spPr/>
        <p:txBody>
          <a:bodyPr/>
          <a:lstStyle/>
          <a:p>
            <a:r>
              <a:rPr lang="en-US" dirty="0"/>
              <a:t>arima</a:t>
            </a:r>
          </a:p>
        </p:txBody>
      </p:sp>
      <p:sp>
        <p:nvSpPr>
          <p:cNvPr id="3" name="Content Placeholder 2">
            <a:extLst>
              <a:ext uri="{FF2B5EF4-FFF2-40B4-BE49-F238E27FC236}">
                <a16:creationId xmlns:a16="http://schemas.microsoft.com/office/drawing/2014/main" id="{8772BBC3-775E-4707-AD5B-792798C2AD60}"/>
              </a:ext>
            </a:extLst>
          </p:cNvPr>
          <p:cNvSpPr>
            <a:spLocks noGrp="1"/>
          </p:cNvSpPr>
          <p:nvPr>
            <p:ph idx="1"/>
          </p:nvPr>
        </p:nvSpPr>
        <p:spPr/>
        <p:txBody>
          <a:bodyPr>
            <a:normAutofit/>
          </a:bodyPr>
          <a:lstStyle/>
          <a:p>
            <a:r>
              <a:rPr lang="en-US" sz="1600" dirty="0"/>
              <a:t>generalization of an </a:t>
            </a:r>
            <a:r>
              <a:rPr lang="en-US" sz="1600" dirty="0">
                <a:solidFill>
                  <a:srgbClr val="0070C0"/>
                </a:solidFill>
              </a:rPr>
              <a:t>autoregressive moving average </a:t>
            </a:r>
            <a:r>
              <a:rPr lang="en-US" sz="1600" dirty="0"/>
              <a:t>(ARMA) model</a:t>
            </a:r>
          </a:p>
          <a:p>
            <a:r>
              <a:rPr lang="en-US" sz="1600" dirty="0"/>
              <a:t>An </a:t>
            </a:r>
            <a:r>
              <a:rPr lang="en-US" sz="1600" dirty="0">
                <a:solidFill>
                  <a:srgbClr val="0070C0"/>
                </a:solidFill>
              </a:rPr>
              <a:t>autoregressive integrated moving average</a:t>
            </a:r>
            <a:r>
              <a:rPr lang="en-US" sz="1600" dirty="0"/>
              <a:t>, or </a:t>
            </a:r>
            <a:r>
              <a:rPr lang="en-US" sz="1600" dirty="0">
                <a:solidFill>
                  <a:srgbClr val="0070C0"/>
                </a:solidFill>
              </a:rPr>
              <a:t>ARIMA</a:t>
            </a:r>
            <a:r>
              <a:rPr lang="en-US" sz="1600" dirty="0"/>
              <a:t>, is a statistical analysis model that uses time series data to either </a:t>
            </a:r>
          </a:p>
          <a:p>
            <a:pPr lvl="1"/>
            <a:r>
              <a:rPr lang="en-US" sz="1450" dirty="0"/>
              <a:t>better understand the data set or </a:t>
            </a:r>
          </a:p>
          <a:p>
            <a:pPr lvl="1"/>
            <a:r>
              <a:rPr lang="en-US" sz="1450" dirty="0"/>
              <a:t>to predict future trends. </a:t>
            </a:r>
          </a:p>
          <a:p>
            <a:pPr lvl="1"/>
            <a:endParaRPr lang="en-US" sz="1450" dirty="0"/>
          </a:p>
          <a:p>
            <a:r>
              <a:rPr lang="en-US" sz="1600" dirty="0"/>
              <a:t>An </a:t>
            </a:r>
            <a:r>
              <a:rPr lang="en-US" sz="1600" dirty="0">
                <a:solidFill>
                  <a:srgbClr val="0070C0"/>
                </a:solidFill>
              </a:rPr>
              <a:t>autoregressive integrated moving average </a:t>
            </a:r>
            <a:r>
              <a:rPr lang="en-US" sz="1600" dirty="0"/>
              <a:t>model is a form of </a:t>
            </a:r>
            <a:r>
              <a:rPr lang="en-US" sz="1600" dirty="0">
                <a:highlight>
                  <a:srgbClr val="FFFF00"/>
                </a:highlight>
              </a:rPr>
              <a:t>regression analysis </a:t>
            </a:r>
            <a:r>
              <a:rPr lang="en-US" sz="1600" dirty="0"/>
              <a:t>that gauges the strength of one dependent variable relative to other changing variables.  The model's goal is to </a:t>
            </a:r>
            <a:r>
              <a:rPr lang="en-US" sz="1600" dirty="0">
                <a:highlight>
                  <a:srgbClr val="FFFF00"/>
                </a:highlight>
              </a:rPr>
              <a:t>predict</a:t>
            </a:r>
            <a:r>
              <a:rPr lang="en-US" sz="1600" dirty="0"/>
              <a:t> future securities or financial market moves by examining the </a:t>
            </a:r>
            <a:r>
              <a:rPr lang="en-US" sz="1600" dirty="0">
                <a:highlight>
                  <a:srgbClr val="FFFF00"/>
                </a:highlight>
              </a:rPr>
              <a:t>differences</a:t>
            </a:r>
            <a:r>
              <a:rPr lang="en-US" sz="1600" dirty="0"/>
              <a:t> between values in the series instead of through actual values.</a:t>
            </a:r>
          </a:p>
        </p:txBody>
      </p:sp>
      <p:sp>
        <p:nvSpPr>
          <p:cNvPr id="4" name="Date Placeholder 3">
            <a:extLst>
              <a:ext uri="{FF2B5EF4-FFF2-40B4-BE49-F238E27FC236}">
                <a16:creationId xmlns:a16="http://schemas.microsoft.com/office/drawing/2014/main" id="{13448264-0527-4CC9-BF67-62B70425FFEC}"/>
              </a:ext>
            </a:extLst>
          </p:cNvPr>
          <p:cNvSpPr>
            <a:spLocks noGrp="1"/>
          </p:cNvSpPr>
          <p:nvPr>
            <p:ph type="dt" sz="half" idx="10"/>
          </p:nvPr>
        </p:nvSpPr>
        <p:spPr/>
        <p:txBody>
          <a:bodyPr/>
          <a:lstStyle/>
          <a:p>
            <a:fld id="{136C72BE-1EB1-4D3D-82B3-E7DC2624987E}" type="datetime1">
              <a:rPr lang="en-US" smtClean="0"/>
              <a:t>4/17/19</a:t>
            </a:fld>
            <a:endParaRPr lang="en-US"/>
          </a:p>
        </p:txBody>
      </p:sp>
      <p:sp>
        <p:nvSpPr>
          <p:cNvPr id="5" name="Slide Number Placeholder 4">
            <a:extLst>
              <a:ext uri="{FF2B5EF4-FFF2-40B4-BE49-F238E27FC236}">
                <a16:creationId xmlns:a16="http://schemas.microsoft.com/office/drawing/2014/main" id="{2D66DF3A-C6CB-46CA-9D6D-7A73FAD69925}"/>
              </a:ext>
            </a:extLst>
          </p:cNvPr>
          <p:cNvSpPr>
            <a:spLocks noGrp="1"/>
          </p:cNvSpPr>
          <p:nvPr>
            <p:ph type="sldNum" sz="quarter" idx="4"/>
          </p:nvPr>
        </p:nvSpPr>
        <p:spPr/>
        <p:txBody>
          <a:bodyPr/>
          <a:lstStyle/>
          <a:p>
            <a:r>
              <a:rPr lang="en-US"/>
              <a:t>Slide no. </a:t>
            </a:r>
            <a:fld id="{7240F3D1-AE27-48C7-9FC9-EF8542F23A88}" type="slidenum">
              <a:rPr lang="en-US" smtClean="0"/>
              <a:pPr/>
              <a:t>56</a:t>
            </a:fld>
            <a:endParaRPr lang="en-US" dirty="0"/>
          </a:p>
        </p:txBody>
      </p:sp>
    </p:spTree>
    <p:extLst>
      <p:ext uri="{BB962C8B-B14F-4D97-AF65-F5344CB8AC3E}">
        <p14:creationId xmlns:p14="http://schemas.microsoft.com/office/powerpoint/2010/main" val="9597276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92EF1-76F6-4AAD-8EDA-0BB884664E8A}"/>
              </a:ext>
            </a:extLst>
          </p:cNvPr>
          <p:cNvSpPr>
            <a:spLocks noGrp="1"/>
          </p:cNvSpPr>
          <p:nvPr>
            <p:ph type="title"/>
          </p:nvPr>
        </p:nvSpPr>
        <p:spPr/>
        <p:txBody>
          <a:bodyPr>
            <a:normAutofit/>
          </a:bodyPr>
          <a:lstStyle/>
          <a:p>
            <a:r>
              <a:rPr lang="en-US" dirty="0"/>
              <a:t>BREAKING DOWN - ARIMA</a:t>
            </a:r>
          </a:p>
        </p:txBody>
      </p:sp>
      <p:sp>
        <p:nvSpPr>
          <p:cNvPr id="3" name="Content Placeholder 2">
            <a:extLst>
              <a:ext uri="{FF2B5EF4-FFF2-40B4-BE49-F238E27FC236}">
                <a16:creationId xmlns:a16="http://schemas.microsoft.com/office/drawing/2014/main" id="{E839BBF3-72D4-41DA-885A-A196D0076C11}"/>
              </a:ext>
            </a:extLst>
          </p:cNvPr>
          <p:cNvSpPr>
            <a:spLocks noGrp="1"/>
          </p:cNvSpPr>
          <p:nvPr>
            <p:ph idx="1"/>
          </p:nvPr>
        </p:nvSpPr>
        <p:spPr/>
        <p:txBody>
          <a:bodyPr>
            <a:noAutofit/>
          </a:bodyPr>
          <a:lstStyle/>
          <a:p>
            <a:r>
              <a:rPr lang="en-US" sz="1600" b="1" dirty="0">
                <a:solidFill>
                  <a:schemeClr val="tx1"/>
                </a:solidFill>
              </a:rPr>
              <a:t>components</a:t>
            </a:r>
            <a:r>
              <a:rPr lang="en-US" sz="1600" dirty="0"/>
              <a:t> </a:t>
            </a:r>
          </a:p>
          <a:p>
            <a:endParaRPr lang="en-US" sz="1600" dirty="0"/>
          </a:p>
          <a:p>
            <a:pPr lvl="1"/>
            <a:r>
              <a:rPr lang="en-US" sz="1600" dirty="0">
                <a:solidFill>
                  <a:srgbClr val="0070C0"/>
                </a:solidFill>
              </a:rPr>
              <a:t>Autoregression (AR) </a:t>
            </a:r>
            <a:r>
              <a:rPr lang="en-US" sz="1600" dirty="0"/>
              <a:t>refers to a model that shows a changing variable that regresses on its own lagged, or prior, values.</a:t>
            </a:r>
          </a:p>
          <a:p>
            <a:pPr lvl="1"/>
            <a:endParaRPr lang="en-US" sz="1600" dirty="0"/>
          </a:p>
          <a:p>
            <a:pPr lvl="1"/>
            <a:r>
              <a:rPr lang="en-US" sz="1600" dirty="0">
                <a:solidFill>
                  <a:srgbClr val="0070C0"/>
                </a:solidFill>
              </a:rPr>
              <a:t>Integrated</a:t>
            </a:r>
            <a:r>
              <a:rPr lang="en-US" sz="1600" dirty="0"/>
              <a:t> (I) represents the differencing of raw observations to allow for the time series to become stationary, i.e., data values are replaced by the difference between the data values and the previous values.</a:t>
            </a:r>
          </a:p>
          <a:p>
            <a:pPr lvl="1"/>
            <a:endParaRPr lang="en-US" sz="1600" dirty="0"/>
          </a:p>
          <a:p>
            <a:pPr lvl="1"/>
            <a:r>
              <a:rPr lang="en-US" sz="1600" dirty="0">
                <a:solidFill>
                  <a:srgbClr val="0070C0"/>
                </a:solidFill>
              </a:rPr>
              <a:t>Moving average </a:t>
            </a:r>
            <a:r>
              <a:rPr lang="en-US" sz="1600" dirty="0"/>
              <a:t>(MA) incorporates the dependency between an observation and a residual error from a moving average model applied to lagged observations.</a:t>
            </a:r>
          </a:p>
        </p:txBody>
      </p:sp>
      <p:sp>
        <p:nvSpPr>
          <p:cNvPr id="4" name="Date Placeholder 3">
            <a:extLst>
              <a:ext uri="{FF2B5EF4-FFF2-40B4-BE49-F238E27FC236}">
                <a16:creationId xmlns:a16="http://schemas.microsoft.com/office/drawing/2014/main" id="{E1941BF8-823F-4465-B50A-AD2BDBA46826}"/>
              </a:ext>
            </a:extLst>
          </p:cNvPr>
          <p:cNvSpPr>
            <a:spLocks noGrp="1"/>
          </p:cNvSpPr>
          <p:nvPr>
            <p:ph type="dt" sz="half" idx="10"/>
          </p:nvPr>
        </p:nvSpPr>
        <p:spPr/>
        <p:txBody>
          <a:bodyPr/>
          <a:lstStyle/>
          <a:p>
            <a:fld id="{136C72BE-1EB1-4D3D-82B3-E7DC2624987E}" type="datetime1">
              <a:rPr lang="en-US" smtClean="0"/>
              <a:t>4/17/19</a:t>
            </a:fld>
            <a:endParaRPr lang="en-US"/>
          </a:p>
        </p:txBody>
      </p:sp>
      <p:sp>
        <p:nvSpPr>
          <p:cNvPr id="5" name="Slide Number Placeholder 4">
            <a:extLst>
              <a:ext uri="{FF2B5EF4-FFF2-40B4-BE49-F238E27FC236}">
                <a16:creationId xmlns:a16="http://schemas.microsoft.com/office/drawing/2014/main" id="{F1B0ED51-C650-4266-A87D-FD9693480F5A}"/>
              </a:ext>
            </a:extLst>
          </p:cNvPr>
          <p:cNvSpPr>
            <a:spLocks noGrp="1"/>
          </p:cNvSpPr>
          <p:nvPr>
            <p:ph type="sldNum" sz="quarter" idx="4"/>
          </p:nvPr>
        </p:nvSpPr>
        <p:spPr/>
        <p:txBody>
          <a:bodyPr/>
          <a:lstStyle/>
          <a:p>
            <a:r>
              <a:rPr lang="en-US"/>
              <a:t>Slide no. </a:t>
            </a:r>
            <a:fld id="{7240F3D1-AE27-48C7-9FC9-EF8542F23A88}" type="slidenum">
              <a:rPr lang="en-US" smtClean="0"/>
              <a:pPr/>
              <a:t>57</a:t>
            </a:fld>
            <a:endParaRPr lang="en-US" dirty="0"/>
          </a:p>
        </p:txBody>
      </p:sp>
    </p:spTree>
    <p:extLst>
      <p:ext uri="{BB962C8B-B14F-4D97-AF65-F5344CB8AC3E}">
        <p14:creationId xmlns:p14="http://schemas.microsoft.com/office/powerpoint/2010/main" val="363855143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92EF1-76F6-4AAD-8EDA-0BB884664E8A}"/>
              </a:ext>
            </a:extLst>
          </p:cNvPr>
          <p:cNvSpPr>
            <a:spLocks noGrp="1"/>
          </p:cNvSpPr>
          <p:nvPr>
            <p:ph type="title"/>
          </p:nvPr>
        </p:nvSpPr>
        <p:spPr/>
        <p:txBody>
          <a:bodyPr>
            <a:normAutofit/>
          </a:bodyPr>
          <a:lstStyle/>
          <a:p>
            <a:r>
              <a:rPr lang="en-US" dirty="0"/>
              <a:t>ARIMA - notations</a:t>
            </a:r>
          </a:p>
        </p:txBody>
      </p:sp>
      <p:sp>
        <p:nvSpPr>
          <p:cNvPr id="3" name="Content Placeholder 2">
            <a:extLst>
              <a:ext uri="{FF2B5EF4-FFF2-40B4-BE49-F238E27FC236}">
                <a16:creationId xmlns:a16="http://schemas.microsoft.com/office/drawing/2014/main" id="{E839BBF3-72D4-41DA-885A-A196D0076C11}"/>
              </a:ext>
            </a:extLst>
          </p:cNvPr>
          <p:cNvSpPr>
            <a:spLocks noGrp="1"/>
          </p:cNvSpPr>
          <p:nvPr>
            <p:ph idx="1"/>
          </p:nvPr>
        </p:nvSpPr>
        <p:spPr/>
        <p:txBody>
          <a:bodyPr>
            <a:noAutofit/>
          </a:bodyPr>
          <a:lstStyle/>
          <a:p>
            <a:r>
              <a:rPr lang="en-US" sz="1600" dirty="0"/>
              <a:t>ARIMA models are typically expressed like “</a:t>
            </a:r>
            <a:r>
              <a:rPr lang="en-US" sz="1600" dirty="0">
                <a:solidFill>
                  <a:srgbClr val="0070C0"/>
                </a:solidFill>
              </a:rPr>
              <a:t>ARIMA(p, d, q)</a:t>
            </a:r>
            <a:r>
              <a:rPr lang="en-US" sz="1600" dirty="0"/>
              <a:t>”,</a:t>
            </a:r>
          </a:p>
          <a:p>
            <a:r>
              <a:rPr lang="en-US" sz="1600" dirty="0"/>
              <a:t>ARIMA - standard notation </a:t>
            </a:r>
          </a:p>
          <a:p>
            <a:pPr lvl="1"/>
            <a:r>
              <a:rPr lang="en-US" sz="1450" dirty="0"/>
              <a:t> </a:t>
            </a:r>
            <a:r>
              <a:rPr lang="en-US" sz="1450" dirty="0">
                <a:solidFill>
                  <a:srgbClr val="0070C0"/>
                </a:solidFill>
              </a:rPr>
              <a:t>p</a:t>
            </a:r>
            <a:r>
              <a:rPr lang="en-US" sz="1450" dirty="0"/>
              <a:t>,  </a:t>
            </a:r>
            <a:r>
              <a:rPr lang="en-US" sz="1450" dirty="0">
                <a:solidFill>
                  <a:srgbClr val="0070C0"/>
                </a:solidFill>
              </a:rPr>
              <a:t>d</a:t>
            </a:r>
            <a:r>
              <a:rPr lang="en-US" sz="1450" dirty="0"/>
              <a:t>, and </a:t>
            </a:r>
            <a:r>
              <a:rPr lang="en-US" sz="1450" dirty="0">
                <a:solidFill>
                  <a:srgbClr val="0070C0"/>
                </a:solidFill>
              </a:rPr>
              <a:t>q</a:t>
            </a:r>
          </a:p>
          <a:p>
            <a:pPr lvl="2"/>
            <a:r>
              <a:rPr lang="en-US" sz="1450" dirty="0"/>
              <a:t>where integer values substitute for the parameters to indicate the type of ARIMA model used. </a:t>
            </a:r>
          </a:p>
          <a:p>
            <a:pPr lvl="2"/>
            <a:endParaRPr lang="en-US" sz="1450" dirty="0"/>
          </a:p>
          <a:p>
            <a:pPr lvl="1"/>
            <a:r>
              <a:rPr lang="en-US" sz="1450" dirty="0"/>
              <a:t>The parameters can be defined as:</a:t>
            </a:r>
          </a:p>
          <a:p>
            <a:pPr lvl="2"/>
            <a:r>
              <a:rPr lang="en-US" sz="1450" dirty="0">
                <a:solidFill>
                  <a:srgbClr val="0070C0"/>
                </a:solidFill>
              </a:rPr>
              <a:t>p</a:t>
            </a:r>
            <a:r>
              <a:rPr lang="en-US" sz="1450" dirty="0"/>
              <a:t>:  the number of </a:t>
            </a:r>
            <a:r>
              <a:rPr lang="en-US" sz="1450" dirty="0">
                <a:solidFill>
                  <a:srgbClr val="0070C0"/>
                </a:solidFill>
              </a:rPr>
              <a:t>lag observations </a:t>
            </a:r>
            <a:r>
              <a:rPr lang="en-US" sz="1450" dirty="0"/>
              <a:t>in the model;  also known as the </a:t>
            </a:r>
            <a:r>
              <a:rPr lang="en-US" sz="1450" dirty="0">
                <a:solidFill>
                  <a:srgbClr val="0070C0"/>
                </a:solidFill>
              </a:rPr>
              <a:t>lag order</a:t>
            </a:r>
            <a:r>
              <a:rPr lang="en-US" sz="1450" dirty="0"/>
              <a:t>. This captures the “autoregressive” nature of ARIMA.</a:t>
            </a:r>
          </a:p>
          <a:p>
            <a:pPr lvl="2"/>
            <a:r>
              <a:rPr lang="en-US" sz="1450" dirty="0">
                <a:solidFill>
                  <a:srgbClr val="0070C0"/>
                </a:solidFill>
              </a:rPr>
              <a:t>d</a:t>
            </a:r>
            <a:r>
              <a:rPr lang="en-US" sz="1450" dirty="0"/>
              <a:t>:  the number of times that the raw observations are differenced;  also known as the </a:t>
            </a:r>
            <a:r>
              <a:rPr lang="en-US" sz="1450" dirty="0">
                <a:solidFill>
                  <a:srgbClr val="0070C0"/>
                </a:solidFill>
              </a:rPr>
              <a:t>degree of differencing</a:t>
            </a:r>
            <a:r>
              <a:rPr lang="en-US" sz="1450" dirty="0"/>
              <a:t>. This captures the “integrated” nature of ARIMA</a:t>
            </a:r>
          </a:p>
          <a:p>
            <a:pPr lvl="2"/>
            <a:r>
              <a:rPr lang="en-US" sz="1450" dirty="0">
                <a:solidFill>
                  <a:srgbClr val="0070C0"/>
                </a:solidFill>
              </a:rPr>
              <a:t>q</a:t>
            </a:r>
            <a:r>
              <a:rPr lang="en-US" sz="1450" dirty="0"/>
              <a:t>:  the size of the </a:t>
            </a:r>
            <a:r>
              <a:rPr lang="en-US" sz="1450" dirty="0">
                <a:solidFill>
                  <a:srgbClr val="0070C0"/>
                </a:solidFill>
              </a:rPr>
              <a:t>moving average window</a:t>
            </a:r>
            <a:r>
              <a:rPr lang="en-US" sz="1450" dirty="0"/>
              <a:t>; also known as the </a:t>
            </a:r>
            <a:r>
              <a:rPr lang="en-US" sz="1450" dirty="0">
                <a:solidFill>
                  <a:srgbClr val="0070C0"/>
                </a:solidFill>
              </a:rPr>
              <a:t>order of the moving average</a:t>
            </a:r>
            <a:r>
              <a:rPr lang="en-US" sz="1450" dirty="0"/>
              <a:t>.</a:t>
            </a:r>
          </a:p>
        </p:txBody>
      </p:sp>
      <p:sp>
        <p:nvSpPr>
          <p:cNvPr id="4" name="Date Placeholder 3">
            <a:extLst>
              <a:ext uri="{FF2B5EF4-FFF2-40B4-BE49-F238E27FC236}">
                <a16:creationId xmlns:a16="http://schemas.microsoft.com/office/drawing/2014/main" id="{E1941BF8-823F-4465-B50A-AD2BDBA46826}"/>
              </a:ext>
            </a:extLst>
          </p:cNvPr>
          <p:cNvSpPr>
            <a:spLocks noGrp="1"/>
          </p:cNvSpPr>
          <p:nvPr>
            <p:ph type="dt" sz="half" idx="10"/>
          </p:nvPr>
        </p:nvSpPr>
        <p:spPr/>
        <p:txBody>
          <a:bodyPr/>
          <a:lstStyle/>
          <a:p>
            <a:fld id="{136C72BE-1EB1-4D3D-82B3-E7DC2624987E}" type="datetime1">
              <a:rPr lang="en-US" smtClean="0"/>
              <a:t>4/17/19</a:t>
            </a:fld>
            <a:endParaRPr lang="en-US"/>
          </a:p>
        </p:txBody>
      </p:sp>
      <p:sp>
        <p:nvSpPr>
          <p:cNvPr id="5" name="Slide Number Placeholder 4">
            <a:extLst>
              <a:ext uri="{FF2B5EF4-FFF2-40B4-BE49-F238E27FC236}">
                <a16:creationId xmlns:a16="http://schemas.microsoft.com/office/drawing/2014/main" id="{F1B0ED51-C650-4266-A87D-FD9693480F5A}"/>
              </a:ext>
            </a:extLst>
          </p:cNvPr>
          <p:cNvSpPr>
            <a:spLocks noGrp="1"/>
          </p:cNvSpPr>
          <p:nvPr>
            <p:ph type="sldNum" sz="quarter" idx="4"/>
          </p:nvPr>
        </p:nvSpPr>
        <p:spPr/>
        <p:txBody>
          <a:bodyPr/>
          <a:lstStyle/>
          <a:p>
            <a:r>
              <a:rPr lang="en-US"/>
              <a:t>Slide no. </a:t>
            </a:r>
            <a:fld id="{7240F3D1-AE27-48C7-9FC9-EF8542F23A88}" type="slidenum">
              <a:rPr lang="en-US" smtClean="0"/>
              <a:pPr/>
              <a:t>58</a:t>
            </a:fld>
            <a:endParaRPr lang="en-US" dirty="0"/>
          </a:p>
        </p:txBody>
      </p:sp>
    </p:spTree>
    <p:extLst>
      <p:ext uri="{BB962C8B-B14F-4D97-AF65-F5344CB8AC3E}">
        <p14:creationId xmlns:p14="http://schemas.microsoft.com/office/powerpoint/2010/main" val="68838899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C046B-19C6-4657-AB11-491B5CB37E36}"/>
              </a:ext>
            </a:extLst>
          </p:cNvPr>
          <p:cNvSpPr>
            <a:spLocks noGrp="1"/>
          </p:cNvSpPr>
          <p:nvPr>
            <p:ph type="title"/>
          </p:nvPr>
        </p:nvSpPr>
        <p:spPr/>
        <p:txBody>
          <a:bodyPr/>
          <a:lstStyle/>
          <a:p>
            <a:r>
              <a:rPr lang="en-US" dirty="0"/>
              <a:t>Using TS models</a:t>
            </a:r>
          </a:p>
        </p:txBody>
      </p:sp>
      <p:graphicFrame>
        <p:nvGraphicFramePr>
          <p:cNvPr id="6" name="Content Placeholder 5">
            <a:extLst>
              <a:ext uri="{FF2B5EF4-FFF2-40B4-BE49-F238E27FC236}">
                <a16:creationId xmlns:a16="http://schemas.microsoft.com/office/drawing/2014/main" id="{8CD27A12-3405-4BF3-A831-0BA4F2840FEF}"/>
              </a:ext>
            </a:extLst>
          </p:cNvPr>
          <p:cNvGraphicFramePr>
            <a:graphicFrameLocks noGrp="1"/>
          </p:cNvGraphicFramePr>
          <p:nvPr>
            <p:ph idx="1"/>
            <p:extLst>
              <p:ext uri="{D42A27DB-BD31-4B8C-83A1-F6EECF244321}">
                <p14:modId xmlns:p14="http://schemas.microsoft.com/office/powerpoint/2010/main" val="1597069915"/>
              </p:ext>
            </p:extLst>
          </p:nvPr>
        </p:nvGraphicFramePr>
        <p:xfrm>
          <a:off x="0" y="892175"/>
          <a:ext cx="9010995" cy="3525520"/>
        </p:xfrm>
        <a:graphic>
          <a:graphicData uri="http://schemas.openxmlformats.org/drawingml/2006/table">
            <a:tbl>
              <a:tblPr firstRow="1" bandRow="1">
                <a:tableStyleId>{912C8C85-51F0-491E-9774-3900AFEF0FD7}</a:tableStyleId>
              </a:tblPr>
              <a:tblGrid>
                <a:gridCol w="2252749">
                  <a:extLst>
                    <a:ext uri="{9D8B030D-6E8A-4147-A177-3AD203B41FA5}">
                      <a16:colId xmlns:a16="http://schemas.microsoft.com/office/drawing/2014/main" val="2345190030"/>
                    </a:ext>
                  </a:extLst>
                </a:gridCol>
                <a:gridCol w="2286000">
                  <a:extLst>
                    <a:ext uri="{9D8B030D-6E8A-4147-A177-3AD203B41FA5}">
                      <a16:colId xmlns:a16="http://schemas.microsoft.com/office/drawing/2014/main" val="1357284027"/>
                    </a:ext>
                  </a:extLst>
                </a:gridCol>
                <a:gridCol w="4472246">
                  <a:extLst>
                    <a:ext uri="{9D8B030D-6E8A-4147-A177-3AD203B41FA5}">
                      <a16:colId xmlns:a16="http://schemas.microsoft.com/office/drawing/2014/main" val="2967846765"/>
                    </a:ext>
                  </a:extLst>
                </a:gridCol>
              </a:tblGrid>
              <a:tr h="370840">
                <a:tc>
                  <a:txBody>
                    <a:bodyPr/>
                    <a:lstStyle/>
                    <a:p>
                      <a:r>
                        <a:rPr lang="en-US" dirty="0"/>
                        <a:t>Criteria</a:t>
                      </a:r>
                    </a:p>
                  </a:txBody>
                  <a:tcPr/>
                </a:tc>
                <a:tc>
                  <a:txBody>
                    <a:bodyPr/>
                    <a:lstStyle/>
                    <a:p>
                      <a:r>
                        <a:rPr lang="en-US" dirty="0"/>
                        <a:t>Choice</a:t>
                      </a:r>
                    </a:p>
                  </a:txBody>
                  <a:tcPr/>
                </a:tc>
                <a:tc>
                  <a:txBody>
                    <a:bodyPr/>
                    <a:lstStyle/>
                    <a:p>
                      <a:r>
                        <a:rPr lang="en-US" dirty="0"/>
                        <a:t>Comments</a:t>
                      </a:r>
                    </a:p>
                  </a:txBody>
                  <a:tcPr/>
                </a:tc>
                <a:extLst>
                  <a:ext uri="{0D108BD9-81ED-4DB2-BD59-A6C34878D82A}">
                    <a16:rowId xmlns:a16="http://schemas.microsoft.com/office/drawing/2014/main" val="4051840026"/>
                  </a:ext>
                </a:extLst>
              </a:tr>
              <a:tr h="370840">
                <a:tc>
                  <a:txBody>
                    <a:bodyPr/>
                    <a:lstStyle/>
                    <a:p>
                      <a:r>
                        <a:rPr lang="en-US" dirty="0"/>
                        <a:t>data does not have a trend or a seasonal component</a:t>
                      </a:r>
                    </a:p>
                  </a:txBody>
                  <a:tcPr/>
                </a:tc>
                <a:tc>
                  <a:txBody>
                    <a:bodyPr/>
                    <a:lstStyle/>
                    <a:p>
                      <a:r>
                        <a:rPr lang="en-US" dirty="0"/>
                        <a:t>Moving Average</a:t>
                      </a:r>
                    </a:p>
                    <a:p>
                      <a:endParaRPr lang="en-US" dirty="0"/>
                    </a:p>
                    <a:p>
                      <a:r>
                        <a:rPr lang="en-US" dirty="0"/>
                        <a:t>Single Exp Smoothing</a:t>
                      </a:r>
                    </a:p>
                  </a:txBody>
                  <a:tcPr/>
                </a:tc>
                <a:tc>
                  <a:txBody>
                    <a:bodyPr/>
                    <a:lstStyle/>
                    <a:p>
                      <a:endParaRPr lang="en-US"/>
                    </a:p>
                  </a:txBody>
                  <a:tcPr/>
                </a:tc>
                <a:extLst>
                  <a:ext uri="{0D108BD9-81ED-4DB2-BD59-A6C34878D82A}">
                    <a16:rowId xmlns:a16="http://schemas.microsoft.com/office/drawing/2014/main" val="2594012364"/>
                  </a:ext>
                </a:extLst>
              </a:tr>
              <a:tr h="370840">
                <a:tc>
                  <a:txBody>
                    <a:bodyPr/>
                    <a:lstStyle/>
                    <a:p>
                      <a:r>
                        <a:rPr lang="en-US" dirty="0"/>
                        <a:t>data has a trend but does not have a seasonal component</a:t>
                      </a:r>
                    </a:p>
                  </a:txBody>
                  <a:tcPr/>
                </a:tc>
                <a:tc>
                  <a:txBody>
                    <a:bodyPr/>
                    <a:lstStyle/>
                    <a:p>
                      <a:r>
                        <a:rPr lang="en-US" dirty="0"/>
                        <a:t>Trend Analysis</a:t>
                      </a:r>
                    </a:p>
                    <a:p>
                      <a:endParaRPr lang="en-US" dirty="0"/>
                    </a:p>
                    <a:p>
                      <a:r>
                        <a:rPr lang="en-US" dirty="0"/>
                        <a:t>Double Exp Smoothing</a:t>
                      </a:r>
                    </a:p>
                  </a:txBody>
                  <a:tcPr/>
                </a:tc>
                <a:tc>
                  <a:txBody>
                    <a:bodyPr/>
                    <a:lstStyle/>
                    <a:p>
                      <a:r>
                        <a:rPr lang="en-US" dirty="0"/>
                        <a:t>Trend Analysis fits a single equation to the data, which works well when the trend follows a consistent shape without shifts or reversals. Double Exponential Smoothing uses a dynamic trend component that works well when the data have cyclical movements, shifts in the trend, or even reversals in the trend.</a:t>
                      </a:r>
                    </a:p>
                  </a:txBody>
                  <a:tcPr/>
                </a:tc>
                <a:extLst>
                  <a:ext uri="{0D108BD9-81ED-4DB2-BD59-A6C34878D82A}">
                    <a16:rowId xmlns:a16="http://schemas.microsoft.com/office/drawing/2014/main" val="1283656844"/>
                  </a:ext>
                </a:extLst>
              </a:tr>
              <a:tr h="370840">
                <a:tc>
                  <a:txBody>
                    <a:bodyPr/>
                    <a:lstStyle/>
                    <a:p>
                      <a:r>
                        <a:rPr lang="en-US" dirty="0"/>
                        <a:t>data have a seasonal component</a:t>
                      </a:r>
                    </a:p>
                  </a:txBody>
                  <a:tcPr/>
                </a:tc>
                <a:tc>
                  <a:txBody>
                    <a:bodyPr/>
                    <a:lstStyle/>
                    <a:p>
                      <a:r>
                        <a:rPr lang="en-US" dirty="0"/>
                        <a:t>Decomposition</a:t>
                      </a:r>
                    </a:p>
                    <a:p>
                      <a:endParaRPr lang="en-US" dirty="0"/>
                    </a:p>
                    <a:p>
                      <a:r>
                        <a:rPr lang="en-US" dirty="0"/>
                        <a:t>Winters’ Method</a:t>
                      </a:r>
                    </a:p>
                  </a:txBody>
                  <a:tcPr/>
                </a:tc>
                <a:tc>
                  <a:txBody>
                    <a:bodyPr/>
                    <a:lstStyle/>
                    <a:p>
                      <a:r>
                        <a:rPr lang="en-US" dirty="0"/>
                        <a:t>Use Winters' Method when you want to use your time series model to generate forecasts. Usually, you should not use Decomposition to generate forecasts, but it can be useful to examine the components of the time series. For example, you could use Decomposition to communicate time series concepts to management.</a:t>
                      </a:r>
                    </a:p>
                  </a:txBody>
                  <a:tcPr/>
                </a:tc>
                <a:extLst>
                  <a:ext uri="{0D108BD9-81ED-4DB2-BD59-A6C34878D82A}">
                    <a16:rowId xmlns:a16="http://schemas.microsoft.com/office/drawing/2014/main" val="1956239974"/>
                  </a:ext>
                </a:extLst>
              </a:tr>
            </a:tbl>
          </a:graphicData>
        </a:graphic>
      </p:graphicFrame>
      <p:sp>
        <p:nvSpPr>
          <p:cNvPr id="4" name="Date Placeholder 3">
            <a:extLst>
              <a:ext uri="{FF2B5EF4-FFF2-40B4-BE49-F238E27FC236}">
                <a16:creationId xmlns:a16="http://schemas.microsoft.com/office/drawing/2014/main" id="{3B6A1755-C17C-4198-AF9A-0A50263BF99E}"/>
              </a:ext>
            </a:extLst>
          </p:cNvPr>
          <p:cNvSpPr>
            <a:spLocks noGrp="1"/>
          </p:cNvSpPr>
          <p:nvPr>
            <p:ph type="dt" sz="half" idx="10"/>
          </p:nvPr>
        </p:nvSpPr>
        <p:spPr/>
        <p:txBody>
          <a:bodyPr/>
          <a:lstStyle/>
          <a:p>
            <a:fld id="{136C72BE-1EB1-4D3D-82B3-E7DC2624987E}" type="datetime1">
              <a:rPr lang="en-US" smtClean="0"/>
              <a:t>4/17/19</a:t>
            </a:fld>
            <a:endParaRPr lang="en-US"/>
          </a:p>
        </p:txBody>
      </p:sp>
      <p:sp>
        <p:nvSpPr>
          <p:cNvPr id="5" name="Slide Number Placeholder 4">
            <a:extLst>
              <a:ext uri="{FF2B5EF4-FFF2-40B4-BE49-F238E27FC236}">
                <a16:creationId xmlns:a16="http://schemas.microsoft.com/office/drawing/2014/main" id="{B6533776-4E66-426A-8AA3-B7DD971294B2}"/>
              </a:ext>
            </a:extLst>
          </p:cNvPr>
          <p:cNvSpPr>
            <a:spLocks noGrp="1"/>
          </p:cNvSpPr>
          <p:nvPr>
            <p:ph type="sldNum" sz="quarter" idx="4"/>
          </p:nvPr>
        </p:nvSpPr>
        <p:spPr/>
        <p:txBody>
          <a:bodyPr/>
          <a:lstStyle/>
          <a:p>
            <a:r>
              <a:rPr lang="en-US"/>
              <a:t>Slide no. </a:t>
            </a:r>
            <a:fld id="{7240F3D1-AE27-48C7-9FC9-EF8542F23A88}" type="slidenum">
              <a:rPr lang="en-US" smtClean="0"/>
              <a:pPr/>
              <a:t>59</a:t>
            </a:fld>
            <a:endParaRPr lang="en-US" dirty="0"/>
          </a:p>
        </p:txBody>
      </p:sp>
    </p:spTree>
    <p:extLst>
      <p:ext uri="{BB962C8B-B14F-4D97-AF65-F5344CB8AC3E}">
        <p14:creationId xmlns:p14="http://schemas.microsoft.com/office/powerpoint/2010/main" val="972844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119DC-8E54-4011-B257-8D5807DEA59A}"/>
              </a:ext>
            </a:extLst>
          </p:cNvPr>
          <p:cNvSpPr>
            <a:spLocks noGrp="1"/>
          </p:cNvSpPr>
          <p:nvPr>
            <p:ph type="title"/>
          </p:nvPr>
        </p:nvSpPr>
        <p:spPr/>
        <p:txBody>
          <a:bodyPr/>
          <a:lstStyle/>
          <a:p>
            <a:r>
              <a:rPr lang="en-US" dirty="0"/>
              <a:t>Types of time series analysis</a:t>
            </a:r>
          </a:p>
        </p:txBody>
      </p:sp>
      <p:sp>
        <p:nvSpPr>
          <p:cNvPr id="3" name="Date Placeholder 2">
            <a:extLst>
              <a:ext uri="{FF2B5EF4-FFF2-40B4-BE49-F238E27FC236}">
                <a16:creationId xmlns:a16="http://schemas.microsoft.com/office/drawing/2014/main" id="{69FDBEF7-A117-4037-AB27-1F1B5F46B094}"/>
              </a:ext>
            </a:extLst>
          </p:cNvPr>
          <p:cNvSpPr>
            <a:spLocks noGrp="1"/>
          </p:cNvSpPr>
          <p:nvPr>
            <p:ph type="dt" sz="half" idx="10"/>
          </p:nvPr>
        </p:nvSpPr>
        <p:spPr/>
        <p:txBody>
          <a:bodyPr/>
          <a:lstStyle/>
          <a:p>
            <a:fld id="{B604B242-A112-40FA-B30F-F44D6727C9BE}" type="datetime1">
              <a:rPr lang="en-US" smtClean="0"/>
              <a:t>4/17/19</a:t>
            </a:fld>
            <a:endParaRPr lang="en-US"/>
          </a:p>
        </p:txBody>
      </p:sp>
      <p:sp>
        <p:nvSpPr>
          <p:cNvPr id="4" name="Slide Number Placeholder 3">
            <a:extLst>
              <a:ext uri="{FF2B5EF4-FFF2-40B4-BE49-F238E27FC236}">
                <a16:creationId xmlns:a16="http://schemas.microsoft.com/office/drawing/2014/main" id="{254E38AE-1E05-4E09-AEAA-210E5D1E253E}"/>
              </a:ext>
            </a:extLst>
          </p:cNvPr>
          <p:cNvSpPr>
            <a:spLocks noGrp="1"/>
          </p:cNvSpPr>
          <p:nvPr>
            <p:ph type="sldNum" sz="quarter" idx="4"/>
          </p:nvPr>
        </p:nvSpPr>
        <p:spPr/>
        <p:txBody>
          <a:bodyPr/>
          <a:lstStyle/>
          <a:p>
            <a:r>
              <a:rPr lang="en-US"/>
              <a:t>Slide no. </a:t>
            </a:r>
            <a:fld id="{7240F3D1-AE27-48C7-9FC9-EF8542F23A88}" type="slidenum">
              <a:rPr lang="en-US" smtClean="0"/>
              <a:pPr/>
              <a:t>6</a:t>
            </a:fld>
            <a:endParaRPr lang="en-US" dirty="0"/>
          </a:p>
        </p:txBody>
      </p:sp>
      <p:sp>
        <p:nvSpPr>
          <p:cNvPr id="6" name="Rectangle 5">
            <a:extLst>
              <a:ext uri="{FF2B5EF4-FFF2-40B4-BE49-F238E27FC236}">
                <a16:creationId xmlns:a16="http://schemas.microsoft.com/office/drawing/2014/main" id="{D5E22DAB-A33F-464C-8A8A-9F4D44BEEECC}"/>
              </a:ext>
            </a:extLst>
          </p:cNvPr>
          <p:cNvSpPr/>
          <p:nvPr/>
        </p:nvSpPr>
        <p:spPr>
          <a:xfrm>
            <a:off x="89876" y="891540"/>
            <a:ext cx="8647723" cy="3046988"/>
          </a:xfrm>
          <a:prstGeom prst="rect">
            <a:avLst/>
          </a:prstGeom>
        </p:spPr>
        <p:txBody>
          <a:bodyPr wrap="square">
            <a:spAutoFit/>
          </a:bodyPr>
          <a:lstStyle/>
          <a:p>
            <a:r>
              <a:rPr lang="en-US" sz="1600" dirty="0">
                <a:solidFill>
                  <a:srgbClr val="0070C0"/>
                </a:solidFill>
              </a:rPr>
              <a:t>Spectral analysis </a:t>
            </a:r>
            <a:r>
              <a:rPr lang="en-US" sz="1600" dirty="0"/>
              <a:t>is carried out to describe how variation in a </a:t>
            </a:r>
            <a:r>
              <a:rPr lang="en-US" sz="1600" dirty="0">
                <a:solidFill>
                  <a:srgbClr val="0070C0"/>
                </a:solidFill>
              </a:rPr>
              <a:t>time series </a:t>
            </a:r>
            <a:r>
              <a:rPr lang="en-US" sz="1600" dirty="0"/>
              <a:t>may be accounted for by cyclic components. </a:t>
            </a:r>
          </a:p>
          <a:p>
            <a:endParaRPr lang="en-US" sz="1600" dirty="0"/>
          </a:p>
          <a:p>
            <a:r>
              <a:rPr lang="en-US" sz="1600" dirty="0"/>
              <a:t>This may also be referred to as "Frequency Domain". </a:t>
            </a:r>
          </a:p>
          <a:p>
            <a:endParaRPr lang="en-US" sz="1600" dirty="0"/>
          </a:p>
          <a:p>
            <a:r>
              <a:rPr lang="en-US" sz="1600" dirty="0"/>
              <a:t>With this an estimate of the spectrum over a range of frequencies can be obtained and periodic components in a noisy environment can be separated out.</a:t>
            </a:r>
          </a:p>
          <a:p>
            <a:endParaRPr lang="en-US" sz="1600" dirty="0"/>
          </a:p>
          <a:p>
            <a:r>
              <a:rPr lang="en-US" sz="1600" dirty="0"/>
              <a:t>Example:  What is seen in the ocean as random waves may actually be a number of different frequencies and amplitudes that are quite stable and predictable. Spectral analysis is used on the wave height vs. time to determine which frequencies are most responsible for the patterns that are there, but can’t be readily seen without analysis.</a:t>
            </a:r>
          </a:p>
        </p:txBody>
      </p:sp>
    </p:spTree>
    <p:extLst>
      <p:ext uri="{BB962C8B-B14F-4D97-AF65-F5344CB8AC3E}">
        <p14:creationId xmlns:p14="http://schemas.microsoft.com/office/powerpoint/2010/main" val="230306168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4A2A3D2-C78D-4CBB-811E-F8DF94E4DA91}"/>
              </a:ext>
            </a:extLst>
          </p:cNvPr>
          <p:cNvSpPr>
            <a:spLocks noGrp="1"/>
          </p:cNvSpPr>
          <p:nvPr>
            <p:ph type="title"/>
          </p:nvPr>
        </p:nvSpPr>
        <p:spPr/>
        <p:txBody>
          <a:bodyPr/>
          <a:lstStyle/>
          <a:p>
            <a:r>
              <a:rPr lang="en-US" dirty="0"/>
              <a:t>questions</a:t>
            </a:r>
          </a:p>
        </p:txBody>
      </p:sp>
      <p:sp>
        <p:nvSpPr>
          <p:cNvPr id="6" name="Text Placeholder 5">
            <a:extLst>
              <a:ext uri="{FF2B5EF4-FFF2-40B4-BE49-F238E27FC236}">
                <a16:creationId xmlns:a16="http://schemas.microsoft.com/office/drawing/2014/main" id="{C49B453B-25B4-447E-ACC6-8787AB1613D7}"/>
              </a:ext>
            </a:extLst>
          </p:cNvPr>
          <p:cNvSpPr>
            <a:spLocks noGrp="1"/>
          </p:cNvSpPr>
          <p:nvPr>
            <p:ph type="body" idx="1"/>
          </p:nvPr>
        </p:nvSpPr>
        <p:spPr/>
        <p:txBody>
          <a:bodyPr/>
          <a:lstStyle/>
          <a:p>
            <a:endParaRPr lang="en-US"/>
          </a:p>
        </p:txBody>
      </p:sp>
      <p:sp>
        <p:nvSpPr>
          <p:cNvPr id="3" name="Date Placeholder 2">
            <a:extLst>
              <a:ext uri="{FF2B5EF4-FFF2-40B4-BE49-F238E27FC236}">
                <a16:creationId xmlns:a16="http://schemas.microsoft.com/office/drawing/2014/main" id="{23676601-FB90-40AA-A9CF-1165FC56FD72}"/>
              </a:ext>
            </a:extLst>
          </p:cNvPr>
          <p:cNvSpPr>
            <a:spLocks noGrp="1"/>
          </p:cNvSpPr>
          <p:nvPr>
            <p:ph type="dt" sz="half" idx="10"/>
          </p:nvPr>
        </p:nvSpPr>
        <p:spPr/>
        <p:txBody>
          <a:bodyPr/>
          <a:lstStyle/>
          <a:p>
            <a:fld id="{B604B242-A112-40FA-B30F-F44D6727C9BE}" type="datetime1">
              <a:rPr lang="en-US" smtClean="0"/>
              <a:t>4/17/19</a:t>
            </a:fld>
            <a:endParaRPr lang="en-US"/>
          </a:p>
        </p:txBody>
      </p:sp>
      <p:sp>
        <p:nvSpPr>
          <p:cNvPr id="4" name="Slide Number Placeholder 3">
            <a:extLst>
              <a:ext uri="{FF2B5EF4-FFF2-40B4-BE49-F238E27FC236}">
                <a16:creationId xmlns:a16="http://schemas.microsoft.com/office/drawing/2014/main" id="{0FE489A1-F53B-41AB-828C-04E5B463A3F2}"/>
              </a:ext>
            </a:extLst>
          </p:cNvPr>
          <p:cNvSpPr>
            <a:spLocks noGrp="1"/>
          </p:cNvSpPr>
          <p:nvPr>
            <p:ph type="sldNum" sz="quarter" idx="4294967295"/>
          </p:nvPr>
        </p:nvSpPr>
        <p:spPr>
          <a:xfrm>
            <a:off x="7086600" y="4864100"/>
            <a:ext cx="2057400" cy="274638"/>
          </a:xfrm>
        </p:spPr>
        <p:txBody>
          <a:bodyPr/>
          <a:lstStyle/>
          <a:p>
            <a:r>
              <a:rPr lang="en-US"/>
              <a:t>Slide no. </a:t>
            </a:r>
            <a:fld id="{7240F3D1-AE27-48C7-9FC9-EF8542F23A88}" type="slidenum">
              <a:rPr lang="en-US" smtClean="0"/>
              <a:pPr/>
              <a:t>60</a:t>
            </a:fld>
            <a:endParaRPr lang="en-US" dirty="0"/>
          </a:p>
        </p:txBody>
      </p:sp>
    </p:spTree>
    <p:extLst>
      <p:ext uri="{BB962C8B-B14F-4D97-AF65-F5344CB8AC3E}">
        <p14:creationId xmlns:p14="http://schemas.microsoft.com/office/powerpoint/2010/main" val="250504308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1BAA3-9ECE-4F62-B580-D18EE766F4E3}"/>
              </a:ext>
            </a:extLst>
          </p:cNvPr>
          <p:cNvSpPr>
            <a:spLocks noGrp="1"/>
          </p:cNvSpPr>
          <p:nvPr>
            <p:ph type="title"/>
          </p:nvPr>
        </p:nvSpPr>
        <p:spPr/>
        <p:txBody>
          <a:bodyPr/>
          <a:lstStyle/>
          <a:p>
            <a:r>
              <a:rPr lang="en-US" dirty="0"/>
              <a:t>question</a:t>
            </a:r>
          </a:p>
        </p:txBody>
      </p:sp>
      <p:sp>
        <p:nvSpPr>
          <p:cNvPr id="3" name="Content Placeholder 2">
            <a:extLst>
              <a:ext uri="{FF2B5EF4-FFF2-40B4-BE49-F238E27FC236}">
                <a16:creationId xmlns:a16="http://schemas.microsoft.com/office/drawing/2014/main" id="{47F33FA8-EF5E-417F-B034-6B87B04E761E}"/>
              </a:ext>
            </a:extLst>
          </p:cNvPr>
          <p:cNvSpPr>
            <a:spLocks noGrp="1"/>
          </p:cNvSpPr>
          <p:nvPr>
            <p:ph idx="1"/>
          </p:nvPr>
        </p:nvSpPr>
        <p:spPr>
          <a:xfrm>
            <a:off x="0" y="891539"/>
            <a:ext cx="7569200" cy="2156461"/>
          </a:xfrm>
        </p:spPr>
        <p:txBody>
          <a:bodyPr/>
          <a:lstStyle/>
          <a:p>
            <a:pPr marL="0" indent="0">
              <a:buNone/>
            </a:pPr>
            <a:r>
              <a:rPr lang="en-US" b="1" dirty="0"/>
              <a:t>1)    Which of the following is an example of time series problem?</a:t>
            </a:r>
            <a:endParaRPr lang="en-US" dirty="0"/>
          </a:p>
          <a:p>
            <a:pPr marL="342900" lvl="2" indent="0">
              <a:buNone/>
            </a:pPr>
            <a:r>
              <a:rPr lang="en-US" b="1" dirty="0"/>
              <a:t>1. Estimating number of hotel rooms booking in next 6 months.</a:t>
            </a:r>
            <a:br>
              <a:rPr lang="en-US" dirty="0"/>
            </a:br>
            <a:r>
              <a:rPr lang="en-US" b="1" dirty="0"/>
              <a:t>2. Estimating the total sales in next 3 years of an insurance company.</a:t>
            </a:r>
            <a:br>
              <a:rPr lang="en-US" dirty="0"/>
            </a:br>
            <a:r>
              <a:rPr lang="en-US" b="1" dirty="0"/>
              <a:t>3. Estimating the number of calls for the next one week.</a:t>
            </a:r>
            <a:endParaRPr lang="en-US" dirty="0"/>
          </a:p>
          <a:p>
            <a:pPr marL="171450" lvl="1" indent="0">
              <a:buNone/>
            </a:pPr>
            <a:r>
              <a:rPr lang="en-US" dirty="0"/>
              <a:t>A) Only 3</a:t>
            </a:r>
            <a:br>
              <a:rPr lang="en-US" dirty="0"/>
            </a:br>
            <a:r>
              <a:rPr lang="en-US" dirty="0"/>
              <a:t>B) 1 and 2</a:t>
            </a:r>
            <a:br>
              <a:rPr lang="en-US" dirty="0"/>
            </a:br>
            <a:r>
              <a:rPr lang="en-US" dirty="0"/>
              <a:t>C) 2 and 3</a:t>
            </a:r>
            <a:br>
              <a:rPr lang="en-US" dirty="0"/>
            </a:br>
            <a:r>
              <a:rPr lang="en-US" dirty="0"/>
              <a:t>D) 1 and 3</a:t>
            </a:r>
            <a:br>
              <a:rPr lang="en-US" dirty="0"/>
            </a:br>
            <a:r>
              <a:rPr lang="en-US" dirty="0"/>
              <a:t>E) 1,2 and 3</a:t>
            </a:r>
          </a:p>
          <a:p>
            <a:pPr marL="0" indent="0">
              <a:buNone/>
            </a:pPr>
            <a:endParaRPr lang="en-US" dirty="0"/>
          </a:p>
          <a:p>
            <a:endParaRPr lang="en-US" dirty="0"/>
          </a:p>
        </p:txBody>
      </p:sp>
      <p:sp>
        <p:nvSpPr>
          <p:cNvPr id="4" name="Date Placeholder 3">
            <a:extLst>
              <a:ext uri="{FF2B5EF4-FFF2-40B4-BE49-F238E27FC236}">
                <a16:creationId xmlns:a16="http://schemas.microsoft.com/office/drawing/2014/main" id="{BCE2E6E5-9093-42C3-A8C3-208AA3BDD015}"/>
              </a:ext>
            </a:extLst>
          </p:cNvPr>
          <p:cNvSpPr>
            <a:spLocks noGrp="1"/>
          </p:cNvSpPr>
          <p:nvPr>
            <p:ph type="dt" sz="half" idx="10"/>
          </p:nvPr>
        </p:nvSpPr>
        <p:spPr/>
        <p:txBody>
          <a:bodyPr/>
          <a:lstStyle/>
          <a:p>
            <a:fld id="{136C72BE-1EB1-4D3D-82B3-E7DC2624987E}" type="datetime1">
              <a:rPr lang="en-US" smtClean="0"/>
              <a:t>4/17/19</a:t>
            </a:fld>
            <a:endParaRPr lang="en-US"/>
          </a:p>
        </p:txBody>
      </p:sp>
      <p:sp>
        <p:nvSpPr>
          <p:cNvPr id="5" name="Slide Number Placeholder 4">
            <a:extLst>
              <a:ext uri="{FF2B5EF4-FFF2-40B4-BE49-F238E27FC236}">
                <a16:creationId xmlns:a16="http://schemas.microsoft.com/office/drawing/2014/main" id="{2990C796-44EC-4D5B-AD26-E545224B5EF5}"/>
              </a:ext>
            </a:extLst>
          </p:cNvPr>
          <p:cNvSpPr>
            <a:spLocks noGrp="1"/>
          </p:cNvSpPr>
          <p:nvPr>
            <p:ph type="sldNum" sz="quarter" idx="4"/>
          </p:nvPr>
        </p:nvSpPr>
        <p:spPr/>
        <p:txBody>
          <a:bodyPr/>
          <a:lstStyle/>
          <a:p>
            <a:r>
              <a:rPr lang="en-US"/>
              <a:t>Slide no. </a:t>
            </a:r>
            <a:fld id="{7240F3D1-AE27-48C7-9FC9-EF8542F23A88}" type="slidenum">
              <a:rPr lang="en-US" smtClean="0"/>
              <a:pPr/>
              <a:t>61</a:t>
            </a:fld>
            <a:endParaRPr lang="en-US" dirty="0"/>
          </a:p>
        </p:txBody>
      </p:sp>
      <p:sp>
        <p:nvSpPr>
          <p:cNvPr id="6" name="Rectangle 5">
            <a:extLst>
              <a:ext uri="{FF2B5EF4-FFF2-40B4-BE49-F238E27FC236}">
                <a16:creationId xmlns:a16="http://schemas.microsoft.com/office/drawing/2014/main" id="{E1C6ECD2-3F17-4BFF-9256-6452844217D4}"/>
              </a:ext>
            </a:extLst>
          </p:cNvPr>
          <p:cNvSpPr/>
          <p:nvPr/>
        </p:nvSpPr>
        <p:spPr>
          <a:xfrm>
            <a:off x="86114" y="3396984"/>
            <a:ext cx="1312539" cy="369332"/>
          </a:xfrm>
          <a:prstGeom prst="rect">
            <a:avLst/>
          </a:prstGeom>
          <a:ln>
            <a:solidFill>
              <a:schemeClr val="tx1"/>
            </a:solidFill>
          </a:ln>
        </p:spPr>
        <p:txBody>
          <a:bodyPr wrap="none">
            <a:spAutoFit/>
          </a:bodyPr>
          <a:lstStyle/>
          <a:p>
            <a:r>
              <a:rPr lang="en-US" dirty="0">
                <a:solidFill>
                  <a:srgbClr val="FF0000"/>
                </a:solidFill>
                <a:highlight>
                  <a:srgbClr val="FF0000"/>
                </a:highlight>
              </a:rPr>
              <a:t>Solution: (E)</a:t>
            </a:r>
          </a:p>
        </p:txBody>
      </p:sp>
    </p:spTree>
    <p:extLst>
      <p:ext uri="{BB962C8B-B14F-4D97-AF65-F5344CB8AC3E}">
        <p14:creationId xmlns:p14="http://schemas.microsoft.com/office/powerpoint/2010/main" val="224912031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C6663-7E05-49A7-8C82-235FE27AEC36}"/>
              </a:ext>
            </a:extLst>
          </p:cNvPr>
          <p:cNvSpPr>
            <a:spLocks noGrp="1"/>
          </p:cNvSpPr>
          <p:nvPr>
            <p:ph type="title"/>
          </p:nvPr>
        </p:nvSpPr>
        <p:spPr/>
        <p:txBody>
          <a:bodyPr/>
          <a:lstStyle/>
          <a:p>
            <a:r>
              <a:rPr lang="en-US" dirty="0"/>
              <a:t>question</a:t>
            </a:r>
          </a:p>
        </p:txBody>
      </p:sp>
      <p:sp>
        <p:nvSpPr>
          <p:cNvPr id="3" name="Content Placeholder 2">
            <a:extLst>
              <a:ext uri="{FF2B5EF4-FFF2-40B4-BE49-F238E27FC236}">
                <a16:creationId xmlns:a16="http://schemas.microsoft.com/office/drawing/2014/main" id="{53EA737A-4BBB-482F-9172-92127DD74900}"/>
              </a:ext>
            </a:extLst>
          </p:cNvPr>
          <p:cNvSpPr>
            <a:spLocks noGrp="1"/>
          </p:cNvSpPr>
          <p:nvPr>
            <p:ph idx="1"/>
          </p:nvPr>
        </p:nvSpPr>
        <p:spPr/>
        <p:txBody>
          <a:bodyPr/>
          <a:lstStyle/>
          <a:p>
            <a:pPr marL="0" indent="0">
              <a:buNone/>
            </a:pPr>
            <a:r>
              <a:rPr lang="en-US" b="1" dirty="0"/>
              <a:t>2) Which of the following is not an example of a time series model?</a:t>
            </a:r>
            <a:endParaRPr lang="en-US" dirty="0"/>
          </a:p>
          <a:p>
            <a:pPr marL="0" indent="0">
              <a:buNone/>
            </a:pPr>
            <a:r>
              <a:rPr lang="en-US" dirty="0"/>
              <a:t>A) Naive approach</a:t>
            </a:r>
            <a:br>
              <a:rPr lang="en-US" dirty="0"/>
            </a:br>
            <a:r>
              <a:rPr lang="en-US" dirty="0"/>
              <a:t>B) Exponential smoothing</a:t>
            </a:r>
            <a:br>
              <a:rPr lang="en-US" dirty="0"/>
            </a:br>
            <a:r>
              <a:rPr lang="en-US" dirty="0"/>
              <a:t>C) Moving Average</a:t>
            </a:r>
            <a:br>
              <a:rPr lang="en-US" dirty="0"/>
            </a:br>
            <a:r>
              <a:rPr lang="en-US" dirty="0"/>
              <a:t>D) None of the above</a:t>
            </a:r>
          </a:p>
          <a:p>
            <a:endParaRPr lang="en-US" dirty="0"/>
          </a:p>
        </p:txBody>
      </p:sp>
      <p:sp>
        <p:nvSpPr>
          <p:cNvPr id="4" name="Date Placeholder 3">
            <a:extLst>
              <a:ext uri="{FF2B5EF4-FFF2-40B4-BE49-F238E27FC236}">
                <a16:creationId xmlns:a16="http://schemas.microsoft.com/office/drawing/2014/main" id="{81389501-C7D0-4193-99AD-9DB26B10BA0C}"/>
              </a:ext>
            </a:extLst>
          </p:cNvPr>
          <p:cNvSpPr>
            <a:spLocks noGrp="1"/>
          </p:cNvSpPr>
          <p:nvPr>
            <p:ph type="dt" sz="half" idx="10"/>
          </p:nvPr>
        </p:nvSpPr>
        <p:spPr/>
        <p:txBody>
          <a:bodyPr/>
          <a:lstStyle/>
          <a:p>
            <a:fld id="{136C72BE-1EB1-4D3D-82B3-E7DC2624987E}" type="datetime1">
              <a:rPr lang="en-US" smtClean="0"/>
              <a:t>4/17/19</a:t>
            </a:fld>
            <a:endParaRPr lang="en-US"/>
          </a:p>
        </p:txBody>
      </p:sp>
      <p:sp>
        <p:nvSpPr>
          <p:cNvPr id="5" name="Slide Number Placeholder 4">
            <a:extLst>
              <a:ext uri="{FF2B5EF4-FFF2-40B4-BE49-F238E27FC236}">
                <a16:creationId xmlns:a16="http://schemas.microsoft.com/office/drawing/2014/main" id="{A8FD5054-9B44-40F5-BA09-50584C01EE3A}"/>
              </a:ext>
            </a:extLst>
          </p:cNvPr>
          <p:cNvSpPr>
            <a:spLocks noGrp="1"/>
          </p:cNvSpPr>
          <p:nvPr>
            <p:ph type="sldNum" sz="quarter" idx="4"/>
          </p:nvPr>
        </p:nvSpPr>
        <p:spPr/>
        <p:txBody>
          <a:bodyPr/>
          <a:lstStyle/>
          <a:p>
            <a:r>
              <a:rPr lang="en-US"/>
              <a:t>Slide no. </a:t>
            </a:r>
            <a:fld id="{7240F3D1-AE27-48C7-9FC9-EF8542F23A88}" type="slidenum">
              <a:rPr lang="en-US" smtClean="0"/>
              <a:pPr/>
              <a:t>62</a:t>
            </a:fld>
            <a:endParaRPr lang="en-US" dirty="0"/>
          </a:p>
        </p:txBody>
      </p:sp>
      <p:sp>
        <p:nvSpPr>
          <p:cNvPr id="6" name="Rectangle 5">
            <a:extLst>
              <a:ext uri="{FF2B5EF4-FFF2-40B4-BE49-F238E27FC236}">
                <a16:creationId xmlns:a16="http://schemas.microsoft.com/office/drawing/2014/main" id="{CCA5E584-12D6-4AE5-BF6E-D08367E313BF}"/>
              </a:ext>
            </a:extLst>
          </p:cNvPr>
          <p:cNvSpPr/>
          <p:nvPr/>
        </p:nvSpPr>
        <p:spPr>
          <a:xfrm>
            <a:off x="86114" y="3396984"/>
            <a:ext cx="1370247" cy="369332"/>
          </a:xfrm>
          <a:prstGeom prst="rect">
            <a:avLst/>
          </a:prstGeom>
          <a:ln>
            <a:solidFill>
              <a:schemeClr val="tx1"/>
            </a:solidFill>
          </a:ln>
        </p:spPr>
        <p:txBody>
          <a:bodyPr wrap="none">
            <a:spAutoFit/>
          </a:bodyPr>
          <a:lstStyle/>
          <a:p>
            <a:r>
              <a:rPr lang="en-US" dirty="0">
                <a:solidFill>
                  <a:srgbClr val="FF0000"/>
                </a:solidFill>
                <a:highlight>
                  <a:srgbClr val="FF0000"/>
                </a:highlight>
              </a:rPr>
              <a:t>Solution: (D)</a:t>
            </a:r>
          </a:p>
        </p:txBody>
      </p:sp>
    </p:spTree>
    <p:extLst>
      <p:ext uri="{BB962C8B-B14F-4D97-AF65-F5344CB8AC3E}">
        <p14:creationId xmlns:p14="http://schemas.microsoft.com/office/powerpoint/2010/main" val="365637912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43C49-E4DE-467E-8C1A-82FB50AC5F2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8CFB971-7332-4153-B74C-360A93168828}"/>
              </a:ext>
            </a:extLst>
          </p:cNvPr>
          <p:cNvSpPr>
            <a:spLocks noGrp="1"/>
          </p:cNvSpPr>
          <p:nvPr>
            <p:ph idx="1"/>
          </p:nvPr>
        </p:nvSpPr>
        <p:spPr/>
        <p:txBody>
          <a:bodyPr/>
          <a:lstStyle/>
          <a:p>
            <a:r>
              <a:rPr lang="en-US" dirty="0"/>
              <a:t>3) Which of the following can’t be a component for a time series plot?</a:t>
            </a:r>
          </a:p>
          <a:p>
            <a:endParaRPr lang="en-US" dirty="0"/>
          </a:p>
          <a:p>
            <a:r>
              <a:rPr lang="en-US" dirty="0"/>
              <a:t>A) Seasonality</a:t>
            </a:r>
          </a:p>
          <a:p>
            <a:r>
              <a:rPr lang="en-US" dirty="0"/>
              <a:t>B) Trend</a:t>
            </a:r>
          </a:p>
          <a:p>
            <a:r>
              <a:rPr lang="en-US" dirty="0"/>
              <a:t>C) Cyclical</a:t>
            </a:r>
          </a:p>
          <a:p>
            <a:r>
              <a:rPr lang="en-US" dirty="0"/>
              <a:t>D) Noise</a:t>
            </a:r>
          </a:p>
          <a:p>
            <a:r>
              <a:rPr lang="en-US" dirty="0"/>
              <a:t>E)  None of the above</a:t>
            </a:r>
          </a:p>
          <a:p>
            <a:endParaRPr lang="en-US" dirty="0"/>
          </a:p>
          <a:p>
            <a:r>
              <a:rPr lang="en-US" dirty="0"/>
              <a:t>Solution: (E)</a:t>
            </a:r>
          </a:p>
        </p:txBody>
      </p:sp>
      <p:sp>
        <p:nvSpPr>
          <p:cNvPr id="4" name="Date Placeholder 3">
            <a:extLst>
              <a:ext uri="{FF2B5EF4-FFF2-40B4-BE49-F238E27FC236}">
                <a16:creationId xmlns:a16="http://schemas.microsoft.com/office/drawing/2014/main" id="{0DAE5652-7D5B-4DF8-9840-D24F676F3A54}"/>
              </a:ext>
            </a:extLst>
          </p:cNvPr>
          <p:cNvSpPr>
            <a:spLocks noGrp="1"/>
          </p:cNvSpPr>
          <p:nvPr>
            <p:ph type="dt" sz="half" idx="10"/>
          </p:nvPr>
        </p:nvSpPr>
        <p:spPr/>
        <p:txBody>
          <a:bodyPr/>
          <a:lstStyle/>
          <a:p>
            <a:fld id="{136C72BE-1EB1-4D3D-82B3-E7DC2624987E}" type="datetime1">
              <a:rPr lang="en-US" smtClean="0"/>
              <a:t>4/17/19</a:t>
            </a:fld>
            <a:endParaRPr lang="en-US"/>
          </a:p>
        </p:txBody>
      </p:sp>
      <p:sp>
        <p:nvSpPr>
          <p:cNvPr id="5" name="Slide Number Placeholder 4">
            <a:extLst>
              <a:ext uri="{FF2B5EF4-FFF2-40B4-BE49-F238E27FC236}">
                <a16:creationId xmlns:a16="http://schemas.microsoft.com/office/drawing/2014/main" id="{5A223132-F4C7-4F38-A6C4-6094E2335303}"/>
              </a:ext>
            </a:extLst>
          </p:cNvPr>
          <p:cNvSpPr>
            <a:spLocks noGrp="1"/>
          </p:cNvSpPr>
          <p:nvPr>
            <p:ph type="sldNum" sz="quarter" idx="4"/>
          </p:nvPr>
        </p:nvSpPr>
        <p:spPr/>
        <p:txBody>
          <a:bodyPr/>
          <a:lstStyle/>
          <a:p>
            <a:r>
              <a:rPr lang="en-US"/>
              <a:t>Slide no. </a:t>
            </a:r>
            <a:fld id="{7240F3D1-AE27-48C7-9FC9-EF8542F23A88}" type="slidenum">
              <a:rPr lang="en-US" smtClean="0"/>
              <a:pPr/>
              <a:t>63</a:t>
            </a:fld>
            <a:endParaRPr lang="en-US" dirty="0"/>
          </a:p>
        </p:txBody>
      </p:sp>
    </p:spTree>
    <p:extLst>
      <p:ext uri="{BB962C8B-B14F-4D97-AF65-F5344CB8AC3E}">
        <p14:creationId xmlns:p14="http://schemas.microsoft.com/office/powerpoint/2010/main" val="47098030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A8AD7-E3EC-4324-9E81-0306C837CF8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76756A1-D141-4DB9-8AEC-F7736BF09B5E}"/>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8D7087D0-C42C-4949-9B5A-47DD7754C9FC}"/>
              </a:ext>
            </a:extLst>
          </p:cNvPr>
          <p:cNvSpPr>
            <a:spLocks noGrp="1"/>
          </p:cNvSpPr>
          <p:nvPr>
            <p:ph type="dt" sz="half" idx="10"/>
          </p:nvPr>
        </p:nvSpPr>
        <p:spPr/>
        <p:txBody>
          <a:bodyPr/>
          <a:lstStyle/>
          <a:p>
            <a:fld id="{136C72BE-1EB1-4D3D-82B3-E7DC2624987E}" type="datetime1">
              <a:rPr lang="en-US" smtClean="0"/>
              <a:t>4/17/19</a:t>
            </a:fld>
            <a:endParaRPr lang="en-US"/>
          </a:p>
        </p:txBody>
      </p:sp>
      <p:sp>
        <p:nvSpPr>
          <p:cNvPr id="5" name="Slide Number Placeholder 4">
            <a:extLst>
              <a:ext uri="{FF2B5EF4-FFF2-40B4-BE49-F238E27FC236}">
                <a16:creationId xmlns:a16="http://schemas.microsoft.com/office/drawing/2014/main" id="{CB39352E-2D4D-4956-B9D0-DEE32C3448D6}"/>
              </a:ext>
            </a:extLst>
          </p:cNvPr>
          <p:cNvSpPr>
            <a:spLocks noGrp="1"/>
          </p:cNvSpPr>
          <p:nvPr>
            <p:ph type="sldNum" sz="quarter" idx="4"/>
          </p:nvPr>
        </p:nvSpPr>
        <p:spPr/>
        <p:txBody>
          <a:bodyPr/>
          <a:lstStyle/>
          <a:p>
            <a:r>
              <a:rPr lang="en-US"/>
              <a:t>Slide no. </a:t>
            </a:r>
            <a:fld id="{7240F3D1-AE27-48C7-9FC9-EF8542F23A88}" type="slidenum">
              <a:rPr lang="en-US" smtClean="0"/>
              <a:pPr/>
              <a:t>64</a:t>
            </a:fld>
            <a:endParaRPr lang="en-US" dirty="0"/>
          </a:p>
        </p:txBody>
      </p:sp>
    </p:spTree>
    <p:extLst>
      <p:ext uri="{BB962C8B-B14F-4D97-AF65-F5344CB8AC3E}">
        <p14:creationId xmlns:p14="http://schemas.microsoft.com/office/powerpoint/2010/main" val="2266124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33345-1ABE-4A71-A47C-82352413C1D5}"/>
              </a:ext>
            </a:extLst>
          </p:cNvPr>
          <p:cNvSpPr>
            <a:spLocks noGrp="1"/>
          </p:cNvSpPr>
          <p:nvPr>
            <p:ph type="title"/>
          </p:nvPr>
        </p:nvSpPr>
        <p:spPr/>
        <p:txBody>
          <a:bodyPr/>
          <a:lstStyle/>
          <a:p>
            <a:r>
              <a:rPr lang="en-US" dirty="0"/>
              <a:t>univariate time series</a:t>
            </a:r>
          </a:p>
        </p:txBody>
      </p:sp>
      <p:sp>
        <p:nvSpPr>
          <p:cNvPr id="3" name="Date Placeholder 2">
            <a:extLst>
              <a:ext uri="{FF2B5EF4-FFF2-40B4-BE49-F238E27FC236}">
                <a16:creationId xmlns:a16="http://schemas.microsoft.com/office/drawing/2014/main" id="{9035DFBF-6F29-40E4-B6F6-EBEC7261DB04}"/>
              </a:ext>
            </a:extLst>
          </p:cNvPr>
          <p:cNvSpPr>
            <a:spLocks noGrp="1"/>
          </p:cNvSpPr>
          <p:nvPr>
            <p:ph type="dt" sz="half" idx="10"/>
          </p:nvPr>
        </p:nvSpPr>
        <p:spPr/>
        <p:txBody>
          <a:bodyPr/>
          <a:lstStyle/>
          <a:p>
            <a:fld id="{B604B242-A112-40FA-B30F-F44D6727C9BE}" type="datetime1">
              <a:rPr lang="en-US" smtClean="0"/>
              <a:t>4/17/19</a:t>
            </a:fld>
            <a:endParaRPr lang="en-US"/>
          </a:p>
        </p:txBody>
      </p:sp>
      <p:sp>
        <p:nvSpPr>
          <p:cNvPr id="4" name="Slide Number Placeholder 3">
            <a:extLst>
              <a:ext uri="{FF2B5EF4-FFF2-40B4-BE49-F238E27FC236}">
                <a16:creationId xmlns:a16="http://schemas.microsoft.com/office/drawing/2014/main" id="{2A675B7D-794B-49E5-8110-63FC4549DCB1}"/>
              </a:ext>
            </a:extLst>
          </p:cNvPr>
          <p:cNvSpPr>
            <a:spLocks noGrp="1"/>
          </p:cNvSpPr>
          <p:nvPr>
            <p:ph type="sldNum" sz="quarter" idx="4"/>
          </p:nvPr>
        </p:nvSpPr>
        <p:spPr/>
        <p:txBody>
          <a:bodyPr/>
          <a:lstStyle/>
          <a:p>
            <a:r>
              <a:rPr lang="en-US"/>
              <a:t>Slide no. </a:t>
            </a:r>
            <a:fld id="{7240F3D1-AE27-48C7-9FC9-EF8542F23A88}" type="slidenum">
              <a:rPr lang="en-US" smtClean="0"/>
              <a:pPr/>
              <a:t>7</a:t>
            </a:fld>
            <a:endParaRPr lang="en-US" dirty="0"/>
          </a:p>
        </p:txBody>
      </p:sp>
      <p:sp>
        <p:nvSpPr>
          <p:cNvPr id="5" name="Rectangle 4">
            <a:extLst>
              <a:ext uri="{FF2B5EF4-FFF2-40B4-BE49-F238E27FC236}">
                <a16:creationId xmlns:a16="http://schemas.microsoft.com/office/drawing/2014/main" id="{716BF8B7-795A-4453-8D42-B173566664F1}"/>
              </a:ext>
            </a:extLst>
          </p:cNvPr>
          <p:cNvSpPr/>
          <p:nvPr/>
        </p:nvSpPr>
        <p:spPr>
          <a:xfrm>
            <a:off x="105508" y="971217"/>
            <a:ext cx="8835292" cy="2062103"/>
          </a:xfrm>
          <a:prstGeom prst="rect">
            <a:avLst/>
          </a:prstGeom>
        </p:spPr>
        <p:txBody>
          <a:bodyPr wrap="square">
            <a:spAutoFit/>
          </a:bodyPr>
          <a:lstStyle/>
          <a:p>
            <a:r>
              <a:rPr lang="en-US" sz="1600" dirty="0"/>
              <a:t>A </a:t>
            </a:r>
            <a:r>
              <a:rPr lang="en-US" sz="1600" dirty="0">
                <a:solidFill>
                  <a:srgbClr val="0070C0"/>
                </a:solidFill>
              </a:rPr>
              <a:t>univariate time series </a:t>
            </a:r>
            <a:r>
              <a:rPr lang="en-US" sz="1600" dirty="0"/>
              <a:t>is a sequence of measurements of the same variable collected over time.  Most often, the measurements are made at regular time intervals.</a:t>
            </a:r>
          </a:p>
          <a:p>
            <a:endParaRPr lang="en-US" sz="1600" dirty="0"/>
          </a:p>
          <a:p>
            <a:r>
              <a:rPr lang="en-US" sz="1600" b="1" dirty="0"/>
              <a:t>difference</a:t>
            </a:r>
            <a:r>
              <a:rPr lang="en-US" sz="1600" dirty="0"/>
              <a:t> from standard linear regression </a:t>
            </a:r>
          </a:p>
          <a:p>
            <a:endParaRPr lang="en-US" sz="1600" dirty="0"/>
          </a:p>
          <a:p>
            <a:pPr marL="285750" indent="-285750">
              <a:buFont typeface="Arial" panose="020B0604020202020204" pitchFamily="34" charset="0"/>
              <a:buChar char="•"/>
            </a:pPr>
            <a:r>
              <a:rPr lang="en-US" sz="1600" dirty="0"/>
              <a:t>the data are not necessarily independent and not necessarily identically distributed.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 ordering matters.  </a:t>
            </a:r>
          </a:p>
        </p:txBody>
      </p:sp>
    </p:spTree>
    <p:extLst>
      <p:ext uri="{BB962C8B-B14F-4D97-AF65-F5344CB8AC3E}">
        <p14:creationId xmlns:p14="http://schemas.microsoft.com/office/powerpoint/2010/main" val="565239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164E6-9616-4823-8CEB-CF07501ED0D4}"/>
              </a:ext>
            </a:extLst>
          </p:cNvPr>
          <p:cNvSpPr>
            <a:spLocks noGrp="1"/>
          </p:cNvSpPr>
          <p:nvPr>
            <p:ph type="title"/>
          </p:nvPr>
        </p:nvSpPr>
        <p:spPr/>
        <p:txBody>
          <a:bodyPr/>
          <a:lstStyle/>
          <a:p>
            <a:r>
              <a:rPr lang="en-US" dirty="0"/>
              <a:t>Conceptual topics</a:t>
            </a:r>
          </a:p>
        </p:txBody>
      </p:sp>
      <p:sp>
        <p:nvSpPr>
          <p:cNvPr id="3" name="Date Placeholder 2">
            <a:extLst>
              <a:ext uri="{FF2B5EF4-FFF2-40B4-BE49-F238E27FC236}">
                <a16:creationId xmlns:a16="http://schemas.microsoft.com/office/drawing/2014/main" id="{3458FEDA-6502-4F44-AF68-A45AD1750C6F}"/>
              </a:ext>
            </a:extLst>
          </p:cNvPr>
          <p:cNvSpPr>
            <a:spLocks noGrp="1"/>
          </p:cNvSpPr>
          <p:nvPr>
            <p:ph type="dt" sz="half" idx="10"/>
          </p:nvPr>
        </p:nvSpPr>
        <p:spPr/>
        <p:txBody>
          <a:bodyPr/>
          <a:lstStyle/>
          <a:p>
            <a:fld id="{B604B242-A112-40FA-B30F-F44D6727C9BE}" type="datetime1">
              <a:rPr lang="en-US" smtClean="0"/>
              <a:t>4/17/19</a:t>
            </a:fld>
            <a:endParaRPr lang="en-US"/>
          </a:p>
        </p:txBody>
      </p:sp>
      <p:sp>
        <p:nvSpPr>
          <p:cNvPr id="4" name="Slide Number Placeholder 3">
            <a:extLst>
              <a:ext uri="{FF2B5EF4-FFF2-40B4-BE49-F238E27FC236}">
                <a16:creationId xmlns:a16="http://schemas.microsoft.com/office/drawing/2014/main" id="{78B077A3-D0B2-4BBC-8557-E0CA3D55B01B}"/>
              </a:ext>
            </a:extLst>
          </p:cNvPr>
          <p:cNvSpPr>
            <a:spLocks noGrp="1"/>
          </p:cNvSpPr>
          <p:nvPr>
            <p:ph type="sldNum" sz="quarter" idx="4"/>
          </p:nvPr>
        </p:nvSpPr>
        <p:spPr/>
        <p:txBody>
          <a:bodyPr/>
          <a:lstStyle/>
          <a:p>
            <a:r>
              <a:rPr lang="en-US"/>
              <a:t>Slide no. </a:t>
            </a:r>
            <a:fld id="{7240F3D1-AE27-48C7-9FC9-EF8542F23A88}" type="slidenum">
              <a:rPr lang="en-US" smtClean="0"/>
              <a:pPr/>
              <a:t>8</a:t>
            </a:fld>
            <a:endParaRPr lang="en-US" dirty="0"/>
          </a:p>
        </p:txBody>
      </p:sp>
      <p:sp>
        <p:nvSpPr>
          <p:cNvPr id="5" name="Rectangle 4">
            <a:extLst>
              <a:ext uri="{FF2B5EF4-FFF2-40B4-BE49-F238E27FC236}">
                <a16:creationId xmlns:a16="http://schemas.microsoft.com/office/drawing/2014/main" id="{D18C474F-E3A9-44E7-A827-5F87F8718684}"/>
              </a:ext>
            </a:extLst>
          </p:cNvPr>
          <p:cNvSpPr/>
          <p:nvPr/>
        </p:nvSpPr>
        <p:spPr>
          <a:xfrm>
            <a:off x="2397849" y="3838302"/>
            <a:ext cx="3568611" cy="2031325"/>
          </a:xfrm>
          <a:prstGeom prst="rect">
            <a:avLst/>
          </a:prstGeom>
        </p:spPr>
        <p:txBody>
          <a:bodyPr wrap="square">
            <a:spAutoFit/>
          </a:bodyPr>
          <a:lstStyle/>
          <a:p>
            <a:endParaRPr lang="en-US" dirty="0"/>
          </a:p>
          <a:p>
            <a:endParaRPr lang="en-US" dirty="0"/>
          </a:p>
          <a:p>
            <a:endParaRPr lang="en-US" dirty="0"/>
          </a:p>
          <a:p>
            <a:endParaRPr lang="en-US" dirty="0"/>
          </a:p>
          <a:p>
            <a:endParaRPr lang="en-US" dirty="0"/>
          </a:p>
          <a:p>
            <a:endParaRPr lang="en-US" dirty="0"/>
          </a:p>
          <a:p>
            <a:endParaRPr lang="en-US" dirty="0"/>
          </a:p>
        </p:txBody>
      </p:sp>
      <p:graphicFrame>
        <p:nvGraphicFramePr>
          <p:cNvPr id="6" name="Table 5">
            <a:extLst>
              <a:ext uri="{FF2B5EF4-FFF2-40B4-BE49-F238E27FC236}">
                <a16:creationId xmlns:a16="http://schemas.microsoft.com/office/drawing/2014/main" id="{AEB32C67-BF34-491A-A8F6-3154689AD377}"/>
              </a:ext>
            </a:extLst>
          </p:cNvPr>
          <p:cNvGraphicFramePr>
            <a:graphicFrameLocks noGrp="1"/>
          </p:cNvGraphicFramePr>
          <p:nvPr>
            <p:extLst>
              <p:ext uri="{D42A27DB-BD31-4B8C-83A1-F6EECF244321}">
                <p14:modId xmlns:p14="http://schemas.microsoft.com/office/powerpoint/2010/main" val="4252691360"/>
              </p:ext>
            </p:extLst>
          </p:nvPr>
        </p:nvGraphicFramePr>
        <p:xfrm>
          <a:off x="213360" y="996950"/>
          <a:ext cx="8869680" cy="2621280"/>
        </p:xfrm>
        <a:graphic>
          <a:graphicData uri="http://schemas.openxmlformats.org/drawingml/2006/table">
            <a:tbl>
              <a:tblPr firstRow="1" bandRow="1">
                <a:tableStyleId>{912C8C85-51F0-491E-9774-3900AFEF0FD7}</a:tableStyleId>
              </a:tblPr>
              <a:tblGrid>
                <a:gridCol w="2072640">
                  <a:extLst>
                    <a:ext uri="{9D8B030D-6E8A-4147-A177-3AD203B41FA5}">
                      <a16:colId xmlns:a16="http://schemas.microsoft.com/office/drawing/2014/main" val="585251283"/>
                    </a:ext>
                  </a:extLst>
                </a:gridCol>
                <a:gridCol w="6797040">
                  <a:extLst>
                    <a:ext uri="{9D8B030D-6E8A-4147-A177-3AD203B41FA5}">
                      <a16:colId xmlns:a16="http://schemas.microsoft.com/office/drawing/2014/main" val="2792386844"/>
                    </a:ext>
                  </a:extLst>
                </a:gridCol>
              </a:tblGrid>
              <a:tr h="370840">
                <a:tc>
                  <a:txBody>
                    <a:bodyPr/>
                    <a:lstStyle/>
                    <a:p>
                      <a:r>
                        <a:rPr lang="en-US" dirty="0"/>
                        <a:t>Topics</a:t>
                      </a:r>
                    </a:p>
                  </a:txBody>
                  <a:tcPr/>
                </a:tc>
                <a:tc>
                  <a:txBody>
                    <a:bodyPr/>
                    <a:lstStyle/>
                    <a:p>
                      <a:r>
                        <a:rPr lang="en-US" dirty="0"/>
                        <a:t>Description</a:t>
                      </a:r>
                    </a:p>
                  </a:txBody>
                  <a:tcPr/>
                </a:tc>
                <a:extLst>
                  <a:ext uri="{0D108BD9-81ED-4DB2-BD59-A6C34878D82A}">
                    <a16:rowId xmlns:a16="http://schemas.microsoft.com/office/drawing/2014/main" val="4165723286"/>
                  </a:ext>
                </a:extLst>
              </a:tr>
              <a:tr h="370840">
                <a:tc>
                  <a:txBody>
                    <a:bodyPr/>
                    <a:lstStyle/>
                    <a:p>
                      <a:r>
                        <a:rPr lang="en-US" dirty="0">
                          <a:solidFill>
                            <a:srgbClr val="0070C0"/>
                          </a:solidFill>
                        </a:rPr>
                        <a:t>Stationarity</a:t>
                      </a:r>
                    </a:p>
                  </a:txBody>
                  <a:tcPr/>
                </a:tc>
                <a:tc>
                  <a:txBody>
                    <a:bodyPr/>
                    <a:lstStyle/>
                    <a:p>
                      <a:r>
                        <a:rPr lang="en-US" dirty="0"/>
                        <a:t>A stationary time series is one whose statistical properties such as mean, variance, autocorrelation, etc. are all </a:t>
                      </a:r>
                      <a:r>
                        <a:rPr lang="en-US" dirty="0">
                          <a:highlight>
                            <a:srgbClr val="FFFF00"/>
                          </a:highlight>
                        </a:rPr>
                        <a:t>constant</a:t>
                      </a:r>
                      <a:r>
                        <a:rPr lang="en-US" dirty="0"/>
                        <a:t> over time.</a:t>
                      </a:r>
                    </a:p>
                  </a:txBody>
                  <a:tcPr/>
                </a:tc>
                <a:extLst>
                  <a:ext uri="{0D108BD9-81ED-4DB2-BD59-A6C34878D82A}">
                    <a16:rowId xmlns:a16="http://schemas.microsoft.com/office/drawing/2014/main" val="606359889"/>
                  </a:ext>
                </a:extLst>
              </a:tr>
              <a:tr h="370840">
                <a:tc>
                  <a:txBody>
                    <a:bodyPr/>
                    <a:lstStyle/>
                    <a:p>
                      <a:pPr lvl="1"/>
                      <a:r>
                        <a:rPr lang="en-US" dirty="0">
                          <a:solidFill>
                            <a:srgbClr val="0070C0"/>
                          </a:solidFill>
                        </a:rPr>
                        <a:t>Trends</a:t>
                      </a:r>
                    </a:p>
                  </a:txBody>
                  <a:tcPr/>
                </a:tc>
                <a:tc>
                  <a:txBody>
                    <a:bodyPr/>
                    <a:lstStyle/>
                    <a:p>
                      <a:r>
                        <a:rPr lang="en-US" dirty="0"/>
                        <a:t>shows the general tendency of the data to increase or decrease during a long period of time.</a:t>
                      </a:r>
                    </a:p>
                  </a:txBody>
                  <a:tcPr/>
                </a:tc>
                <a:extLst>
                  <a:ext uri="{0D108BD9-81ED-4DB2-BD59-A6C34878D82A}">
                    <a16:rowId xmlns:a16="http://schemas.microsoft.com/office/drawing/2014/main" val="3200830567"/>
                  </a:ext>
                </a:extLst>
              </a:tr>
              <a:tr h="370840">
                <a:tc>
                  <a:txBody>
                    <a:bodyPr/>
                    <a:lstStyle/>
                    <a:p>
                      <a:pPr lvl="1"/>
                      <a:r>
                        <a:rPr lang="en-US" dirty="0">
                          <a:solidFill>
                            <a:srgbClr val="0070C0"/>
                          </a:solidFill>
                        </a:rPr>
                        <a:t>Seasonality</a:t>
                      </a:r>
                    </a:p>
                  </a:txBody>
                  <a:tcPr/>
                </a:tc>
                <a:tc>
                  <a:txBody>
                    <a:bodyPr/>
                    <a:lstStyle/>
                    <a:p>
                      <a:r>
                        <a:rPr lang="en-US" dirty="0"/>
                        <a:t>seasonality is the presence of variations that occur at </a:t>
                      </a:r>
                      <a:r>
                        <a:rPr lang="en-US" dirty="0">
                          <a:highlight>
                            <a:srgbClr val="FFFF00"/>
                          </a:highlight>
                        </a:rPr>
                        <a:t>specific regular intervals </a:t>
                      </a:r>
                      <a:r>
                        <a:rPr lang="en-US" dirty="0"/>
                        <a:t>less than a year, such as weekly, monthly, or quarterly.</a:t>
                      </a:r>
                    </a:p>
                  </a:txBody>
                  <a:tcPr/>
                </a:tc>
                <a:extLst>
                  <a:ext uri="{0D108BD9-81ED-4DB2-BD59-A6C34878D82A}">
                    <a16:rowId xmlns:a16="http://schemas.microsoft.com/office/drawing/2014/main" val="2767390992"/>
                  </a:ext>
                </a:extLst>
              </a:tr>
              <a:tr h="370840">
                <a:tc>
                  <a:txBody>
                    <a:bodyPr/>
                    <a:lstStyle/>
                    <a:p>
                      <a:pPr lvl="1"/>
                      <a:r>
                        <a:rPr lang="en-US" dirty="0">
                          <a:solidFill>
                            <a:srgbClr val="0070C0"/>
                          </a:solidFill>
                        </a:rPr>
                        <a:t>Cyclical movements</a:t>
                      </a:r>
                    </a:p>
                  </a:txBody>
                  <a:tcPr/>
                </a:tc>
                <a:tc>
                  <a:txBody>
                    <a:bodyPr/>
                    <a:lstStyle/>
                    <a:p>
                      <a:r>
                        <a:rPr lang="en-US" dirty="0"/>
                        <a:t>A cyclic pattern exists when data exhibit rises and falls that are not of fixed period.</a:t>
                      </a:r>
                    </a:p>
                  </a:txBody>
                  <a:tcPr/>
                </a:tc>
                <a:extLst>
                  <a:ext uri="{0D108BD9-81ED-4DB2-BD59-A6C34878D82A}">
                    <a16:rowId xmlns:a16="http://schemas.microsoft.com/office/drawing/2014/main" val="2165760677"/>
                  </a:ext>
                </a:extLst>
              </a:tr>
              <a:tr h="370840">
                <a:tc>
                  <a:txBody>
                    <a:bodyPr/>
                    <a:lstStyle/>
                    <a:p>
                      <a:pPr lvl="1"/>
                      <a:r>
                        <a:rPr lang="en-US" dirty="0">
                          <a:solidFill>
                            <a:srgbClr val="0070C0"/>
                          </a:solidFill>
                        </a:rPr>
                        <a:t>Unexpected variations</a:t>
                      </a:r>
                    </a:p>
                  </a:txBody>
                  <a:tcPr/>
                </a:tc>
                <a:tc>
                  <a:txBody>
                    <a:bodyPr/>
                    <a:lstStyle/>
                    <a:p>
                      <a:r>
                        <a:rPr lang="en-US" dirty="0"/>
                        <a:t>These fluctuations are unforeseen, uncontrollable, unpredictable, and are erratic. These forces are earthquakes, wars, flood, famines, and any other disasters.</a:t>
                      </a:r>
                    </a:p>
                  </a:txBody>
                  <a:tcPr/>
                </a:tc>
                <a:extLst>
                  <a:ext uri="{0D108BD9-81ED-4DB2-BD59-A6C34878D82A}">
                    <a16:rowId xmlns:a16="http://schemas.microsoft.com/office/drawing/2014/main" val="1919888769"/>
                  </a:ext>
                </a:extLst>
              </a:tr>
            </a:tbl>
          </a:graphicData>
        </a:graphic>
      </p:graphicFrame>
      <p:sp>
        <p:nvSpPr>
          <p:cNvPr id="7" name="Rectangle 6">
            <a:extLst>
              <a:ext uri="{FF2B5EF4-FFF2-40B4-BE49-F238E27FC236}">
                <a16:creationId xmlns:a16="http://schemas.microsoft.com/office/drawing/2014/main" id="{CC7FDF29-F8D2-4889-A016-7A012E5BCBAD}"/>
              </a:ext>
            </a:extLst>
          </p:cNvPr>
          <p:cNvSpPr/>
          <p:nvPr/>
        </p:nvSpPr>
        <p:spPr>
          <a:xfrm>
            <a:off x="118110" y="3723640"/>
            <a:ext cx="8907780" cy="584775"/>
          </a:xfrm>
          <a:prstGeom prst="rect">
            <a:avLst/>
          </a:prstGeom>
        </p:spPr>
        <p:txBody>
          <a:bodyPr wrap="square">
            <a:spAutoFit/>
          </a:bodyPr>
          <a:lstStyle/>
          <a:p>
            <a:r>
              <a:rPr lang="en-US" sz="1600" i="1" dirty="0"/>
              <a:t>Traditional methods of time series analysis are concerned with </a:t>
            </a:r>
            <a:r>
              <a:rPr lang="en-US" sz="1600" i="1" dirty="0">
                <a:solidFill>
                  <a:srgbClr val="0070C0"/>
                </a:solidFill>
              </a:rPr>
              <a:t>decomposing</a:t>
            </a:r>
            <a:r>
              <a:rPr lang="en-US" sz="1600" i="1" dirty="0"/>
              <a:t> of a series into a </a:t>
            </a:r>
            <a:r>
              <a:rPr lang="en-US" sz="1600" i="1" dirty="0">
                <a:solidFill>
                  <a:srgbClr val="0070C0"/>
                </a:solidFill>
              </a:rPr>
              <a:t>trend</a:t>
            </a:r>
            <a:r>
              <a:rPr lang="en-US" sz="1600" i="1" dirty="0"/>
              <a:t>, a </a:t>
            </a:r>
            <a:r>
              <a:rPr lang="en-US" sz="1600" i="1" dirty="0">
                <a:solidFill>
                  <a:srgbClr val="0070C0"/>
                </a:solidFill>
              </a:rPr>
              <a:t>seasonal</a:t>
            </a:r>
            <a:r>
              <a:rPr lang="en-US" sz="1600" i="1" dirty="0"/>
              <a:t> variation and other irregular </a:t>
            </a:r>
            <a:r>
              <a:rPr lang="en-US" sz="1600" i="1" dirty="0">
                <a:solidFill>
                  <a:srgbClr val="0070C0"/>
                </a:solidFill>
              </a:rPr>
              <a:t>fluctuations</a:t>
            </a:r>
            <a:r>
              <a:rPr lang="en-US" sz="1600" i="1" dirty="0"/>
              <a:t>. </a:t>
            </a:r>
          </a:p>
        </p:txBody>
      </p:sp>
    </p:spTree>
    <p:extLst>
      <p:ext uri="{BB962C8B-B14F-4D97-AF65-F5344CB8AC3E}">
        <p14:creationId xmlns:p14="http://schemas.microsoft.com/office/powerpoint/2010/main" val="920010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93306-FACB-483C-B353-185A737C52DD}"/>
              </a:ext>
            </a:extLst>
          </p:cNvPr>
          <p:cNvSpPr>
            <a:spLocks noGrp="1"/>
          </p:cNvSpPr>
          <p:nvPr>
            <p:ph type="title"/>
          </p:nvPr>
        </p:nvSpPr>
        <p:spPr/>
        <p:txBody>
          <a:bodyPr/>
          <a:lstStyle/>
          <a:p>
            <a:r>
              <a:rPr lang="en-US" dirty="0"/>
              <a:t>Trend </a:t>
            </a:r>
          </a:p>
        </p:txBody>
      </p:sp>
      <p:sp>
        <p:nvSpPr>
          <p:cNvPr id="3" name="Date Placeholder 2">
            <a:extLst>
              <a:ext uri="{FF2B5EF4-FFF2-40B4-BE49-F238E27FC236}">
                <a16:creationId xmlns:a16="http://schemas.microsoft.com/office/drawing/2014/main" id="{1E44921A-3B44-45D2-874F-1A17A7CABBE1}"/>
              </a:ext>
            </a:extLst>
          </p:cNvPr>
          <p:cNvSpPr>
            <a:spLocks noGrp="1"/>
          </p:cNvSpPr>
          <p:nvPr>
            <p:ph type="dt" sz="half" idx="10"/>
          </p:nvPr>
        </p:nvSpPr>
        <p:spPr/>
        <p:txBody>
          <a:bodyPr/>
          <a:lstStyle/>
          <a:p>
            <a:fld id="{B604B242-A112-40FA-B30F-F44D6727C9BE}" type="datetime1">
              <a:rPr lang="en-US" smtClean="0"/>
              <a:t>4/17/19</a:t>
            </a:fld>
            <a:endParaRPr lang="en-US"/>
          </a:p>
        </p:txBody>
      </p:sp>
      <p:sp>
        <p:nvSpPr>
          <p:cNvPr id="4" name="Slide Number Placeholder 3">
            <a:extLst>
              <a:ext uri="{FF2B5EF4-FFF2-40B4-BE49-F238E27FC236}">
                <a16:creationId xmlns:a16="http://schemas.microsoft.com/office/drawing/2014/main" id="{8C7D9C20-2675-4C69-B7F7-045CCC4297C9}"/>
              </a:ext>
            </a:extLst>
          </p:cNvPr>
          <p:cNvSpPr>
            <a:spLocks noGrp="1"/>
          </p:cNvSpPr>
          <p:nvPr>
            <p:ph type="sldNum" sz="quarter" idx="4"/>
          </p:nvPr>
        </p:nvSpPr>
        <p:spPr/>
        <p:txBody>
          <a:bodyPr/>
          <a:lstStyle/>
          <a:p>
            <a:r>
              <a:rPr lang="en-US"/>
              <a:t>Slide no. </a:t>
            </a:r>
            <a:fld id="{7240F3D1-AE27-48C7-9FC9-EF8542F23A88}" type="slidenum">
              <a:rPr lang="en-US" smtClean="0"/>
              <a:pPr/>
              <a:t>9</a:t>
            </a:fld>
            <a:endParaRPr lang="en-US" dirty="0"/>
          </a:p>
        </p:txBody>
      </p:sp>
      <p:sp>
        <p:nvSpPr>
          <p:cNvPr id="5" name="Rectangle 4">
            <a:extLst>
              <a:ext uri="{FF2B5EF4-FFF2-40B4-BE49-F238E27FC236}">
                <a16:creationId xmlns:a16="http://schemas.microsoft.com/office/drawing/2014/main" id="{CDE88C87-FA97-45CE-A70C-159E576AF8FB}"/>
              </a:ext>
            </a:extLst>
          </p:cNvPr>
          <p:cNvSpPr/>
          <p:nvPr/>
        </p:nvSpPr>
        <p:spPr>
          <a:xfrm>
            <a:off x="106680" y="891540"/>
            <a:ext cx="6892226" cy="1569660"/>
          </a:xfrm>
          <a:prstGeom prst="rect">
            <a:avLst/>
          </a:prstGeom>
        </p:spPr>
        <p:txBody>
          <a:bodyPr wrap="square">
            <a:spAutoFit/>
          </a:bodyPr>
          <a:lstStyle/>
          <a:p>
            <a:pPr marL="285750" indent="-285750">
              <a:buFont typeface="Arial" panose="020B0604020202020204" pitchFamily="34" charset="0"/>
              <a:buChar char="•"/>
            </a:pPr>
            <a:r>
              <a:rPr lang="en-US" sz="1600" dirty="0"/>
              <a:t>a general systematic linear or (most often) nonlinear component that changes over time and </a:t>
            </a:r>
            <a:r>
              <a:rPr lang="en-US" sz="1600" dirty="0">
                <a:highlight>
                  <a:srgbClr val="FFFF00"/>
                </a:highlight>
              </a:rPr>
              <a:t>does not repeat</a:t>
            </a:r>
          </a:p>
          <a:p>
            <a:pPr marL="285750" indent="-285750">
              <a:buFont typeface="Arial" panose="020B0604020202020204" pitchFamily="34" charset="0"/>
              <a:buChar char="•"/>
            </a:pPr>
            <a:endParaRPr lang="en-US" sz="1600" dirty="0">
              <a:highlight>
                <a:srgbClr val="FFFF00"/>
              </a:highlight>
            </a:endParaRPr>
          </a:p>
          <a:p>
            <a:pPr marL="285750" indent="-285750">
              <a:buFont typeface="Arial" panose="020B0604020202020204" pitchFamily="34" charset="0"/>
              <a:buChar char="•"/>
            </a:pPr>
            <a:r>
              <a:rPr lang="en-US" sz="1600" dirty="0">
                <a:solidFill>
                  <a:srgbClr val="0070C0"/>
                </a:solidFill>
              </a:rPr>
              <a:t>Secular</a:t>
            </a:r>
            <a:r>
              <a:rPr lang="en-US" sz="1600" dirty="0"/>
              <a:t> Trend or </a:t>
            </a:r>
            <a:r>
              <a:rPr lang="en-US" sz="1600" dirty="0">
                <a:solidFill>
                  <a:srgbClr val="0070C0"/>
                </a:solidFill>
              </a:rPr>
              <a:t>Long Term </a:t>
            </a:r>
            <a:r>
              <a:rPr lang="en-US" sz="1600" dirty="0"/>
              <a:t>Variation (can be linear, non-linear, i.e. exponential, quadratic</a:t>
            </a:r>
          </a:p>
          <a:p>
            <a:pPr marL="285750" indent="-285750">
              <a:buFont typeface="Arial" panose="020B0604020202020204" pitchFamily="34" charset="0"/>
              <a:buChar char="•"/>
            </a:pPr>
            <a:endParaRPr lang="en-US" sz="1600" dirty="0"/>
          </a:p>
        </p:txBody>
      </p:sp>
      <p:pic>
        <p:nvPicPr>
          <p:cNvPr id="6" name="Picture 5">
            <a:extLst>
              <a:ext uri="{FF2B5EF4-FFF2-40B4-BE49-F238E27FC236}">
                <a16:creationId xmlns:a16="http://schemas.microsoft.com/office/drawing/2014/main" id="{6105A04C-6A33-49EE-960A-7297649B9C3E}"/>
              </a:ext>
            </a:extLst>
          </p:cNvPr>
          <p:cNvPicPr>
            <a:picLocks noChangeAspect="1"/>
          </p:cNvPicPr>
          <p:nvPr/>
        </p:nvPicPr>
        <p:blipFill>
          <a:blip r:embed="rId2"/>
          <a:stretch>
            <a:fillRect/>
          </a:stretch>
        </p:blipFill>
        <p:spPr>
          <a:xfrm>
            <a:off x="59559" y="2384138"/>
            <a:ext cx="1762075" cy="1474483"/>
          </a:xfrm>
          <a:prstGeom prst="rect">
            <a:avLst/>
          </a:prstGeom>
        </p:spPr>
      </p:pic>
      <p:pic>
        <p:nvPicPr>
          <p:cNvPr id="7" name="Picture 6">
            <a:extLst>
              <a:ext uri="{FF2B5EF4-FFF2-40B4-BE49-F238E27FC236}">
                <a16:creationId xmlns:a16="http://schemas.microsoft.com/office/drawing/2014/main" id="{FC277877-EC98-443E-80D4-EF311D374765}"/>
              </a:ext>
            </a:extLst>
          </p:cNvPr>
          <p:cNvPicPr>
            <a:picLocks noChangeAspect="1"/>
          </p:cNvPicPr>
          <p:nvPr/>
        </p:nvPicPr>
        <p:blipFill>
          <a:blip r:embed="rId3"/>
          <a:stretch>
            <a:fillRect/>
          </a:stretch>
        </p:blipFill>
        <p:spPr>
          <a:xfrm>
            <a:off x="1966705" y="2384138"/>
            <a:ext cx="1696349" cy="1474483"/>
          </a:xfrm>
          <a:prstGeom prst="rect">
            <a:avLst/>
          </a:prstGeom>
        </p:spPr>
      </p:pic>
      <p:pic>
        <p:nvPicPr>
          <p:cNvPr id="8" name="Picture 7">
            <a:extLst>
              <a:ext uri="{FF2B5EF4-FFF2-40B4-BE49-F238E27FC236}">
                <a16:creationId xmlns:a16="http://schemas.microsoft.com/office/drawing/2014/main" id="{23534C31-29E7-45DB-82EB-279D2EADE201}"/>
              </a:ext>
            </a:extLst>
          </p:cNvPr>
          <p:cNvPicPr>
            <a:picLocks noChangeAspect="1"/>
          </p:cNvPicPr>
          <p:nvPr/>
        </p:nvPicPr>
        <p:blipFill>
          <a:blip r:embed="rId4"/>
          <a:stretch>
            <a:fillRect/>
          </a:stretch>
        </p:blipFill>
        <p:spPr>
          <a:xfrm>
            <a:off x="3808125" y="2369078"/>
            <a:ext cx="1793312" cy="1481229"/>
          </a:xfrm>
          <a:prstGeom prst="rect">
            <a:avLst/>
          </a:prstGeom>
        </p:spPr>
      </p:pic>
      <p:pic>
        <p:nvPicPr>
          <p:cNvPr id="9" name="Picture 8">
            <a:extLst>
              <a:ext uri="{FF2B5EF4-FFF2-40B4-BE49-F238E27FC236}">
                <a16:creationId xmlns:a16="http://schemas.microsoft.com/office/drawing/2014/main" id="{77520EC3-D651-48B4-8DD5-05D5B4C1F8EC}"/>
              </a:ext>
            </a:extLst>
          </p:cNvPr>
          <p:cNvPicPr>
            <a:picLocks noChangeAspect="1"/>
          </p:cNvPicPr>
          <p:nvPr/>
        </p:nvPicPr>
        <p:blipFill>
          <a:blip r:embed="rId5"/>
          <a:stretch>
            <a:fillRect/>
          </a:stretch>
        </p:blipFill>
        <p:spPr>
          <a:xfrm>
            <a:off x="5746509" y="2373176"/>
            <a:ext cx="1700094" cy="1477131"/>
          </a:xfrm>
          <a:prstGeom prst="rect">
            <a:avLst/>
          </a:prstGeom>
        </p:spPr>
      </p:pic>
      <p:sp>
        <p:nvSpPr>
          <p:cNvPr id="10" name="TextBox 9">
            <a:extLst>
              <a:ext uri="{FF2B5EF4-FFF2-40B4-BE49-F238E27FC236}">
                <a16:creationId xmlns:a16="http://schemas.microsoft.com/office/drawing/2014/main" id="{8FDEC1B8-B762-4995-BF1C-5AF8811F65F8}"/>
              </a:ext>
            </a:extLst>
          </p:cNvPr>
          <p:cNvSpPr txBox="1"/>
          <p:nvPr/>
        </p:nvSpPr>
        <p:spPr>
          <a:xfrm>
            <a:off x="37270" y="3858621"/>
            <a:ext cx="1287780" cy="276999"/>
          </a:xfrm>
          <a:prstGeom prst="rect">
            <a:avLst/>
          </a:prstGeom>
          <a:noFill/>
        </p:spPr>
        <p:txBody>
          <a:bodyPr wrap="square" rtlCol="0">
            <a:spAutoFit/>
          </a:bodyPr>
          <a:lstStyle/>
          <a:p>
            <a:r>
              <a:rPr lang="en-US" sz="1200" dirty="0"/>
              <a:t>Long term trend</a:t>
            </a:r>
          </a:p>
        </p:txBody>
      </p:sp>
      <p:sp>
        <p:nvSpPr>
          <p:cNvPr id="11" name="TextBox 10">
            <a:extLst>
              <a:ext uri="{FF2B5EF4-FFF2-40B4-BE49-F238E27FC236}">
                <a16:creationId xmlns:a16="http://schemas.microsoft.com/office/drawing/2014/main" id="{DF4AAA21-4F29-4587-B0FF-CC3ED5968FA0}"/>
              </a:ext>
            </a:extLst>
          </p:cNvPr>
          <p:cNvSpPr txBox="1"/>
          <p:nvPr/>
        </p:nvSpPr>
        <p:spPr>
          <a:xfrm>
            <a:off x="1912775" y="3822109"/>
            <a:ext cx="1655830" cy="461665"/>
          </a:xfrm>
          <a:prstGeom prst="rect">
            <a:avLst/>
          </a:prstGeom>
          <a:noFill/>
        </p:spPr>
        <p:txBody>
          <a:bodyPr wrap="square" rtlCol="0">
            <a:spAutoFit/>
          </a:bodyPr>
          <a:lstStyle/>
          <a:p>
            <a:r>
              <a:rPr lang="en-US" sz="1200" dirty="0"/>
              <a:t>Long term trend with cyclical variations</a:t>
            </a:r>
          </a:p>
        </p:txBody>
      </p:sp>
      <p:sp>
        <p:nvSpPr>
          <p:cNvPr id="12" name="TextBox 11">
            <a:extLst>
              <a:ext uri="{FF2B5EF4-FFF2-40B4-BE49-F238E27FC236}">
                <a16:creationId xmlns:a16="http://schemas.microsoft.com/office/drawing/2014/main" id="{C479AE2B-61C4-4665-B170-518F01DEEA6B}"/>
              </a:ext>
            </a:extLst>
          </p:cNvPr>
          <p:cNvSpPr txBox="1"/>
          <p:nvPr/>
        </p:nvSpPr>
        <p:spPr>
          <a:xfrm>
            <a:off x="3728329" y="3790295"/>
            <a:ext cx="2251282" cy="461665"/>
          </a:xfrm>
          <a:prstGeom prst="rect">
            <a:avLst/>
          </a:prstGeom>
          <a:noFill/>
        </p:spPr>
        <p:txBody>
          <a:bodyPr wrap="square" rtlCol="0">
            <a:spAutoFit/>
          </a:bodyPr>
          <a:lstStyle/>
          <a:p>
            <a:r>
              <a:rPr lang="en-US" sz="1200" dirty="0"/>
              <a:t>Long term trend with cyclical and seasonal variations</a:t>
            </a:r>
          </a:p>
        </p:txBody>
      </p:sp>
      <p:sp>
        <p:nvSpPr>
          <p:cNvPr id="13" name="TextBox 12">
            <a:extLst>
              <a:ext uri="{FF2B5EF4-FFF2-40B4-BE49-F238E27FC236}">
                <a16:creationId xmlns:a16="http://schemas.microsoft.com/office/drawing/2014/main" id="{245A829E-99B4-4291-AF9D-A450B49B90EC}"/>
              </a:ext>
            </a:extLst>
          </p:cNvPr>
          <p:cNvSpPr txBox="1"/>
          <p:nvPr/>
        </p:nvSpPr>
        <p:spPr>
          <a:xfrm>
            <a:off x="5666712" y="3824743"/>
            <a:ext cx="2133943" cy="461665"/>
          </a:xfrm>
          <a:prstGeom prst="rect">
            <a:avLst/>
          </a:prstGeom>
          <a:noFill/>
        </p:spPr>
        <p:txBody>
          <a:bodyPr wrap="square" rtlCol="0">
            <a:spAutoFit/>
          </a:bodyPr>
          <a:lstStyle/>
          <a:p>
            <a:r>
              <a:rPr lang="en-US" sz="1200" dirty="0"/>
              <a:t>Long term trend with cyclical, seasonal and random variations</a:t>
            </a:r>
          </a:p>
        </p:txBody>
      </p:sp>
      <p:pic>
        <p:nvPicPr>
          <p:cNvPr id="14" name="Picture 13">
            <a:extLst>
              <a:ext uri="{FF2B5EF4-FFF2-40B4-BE49-F238E27FC236}">
                <a16:creationId xmlns:a16="http://schemas.microsoft.com/office/drawing/2014/main" id="{6C480E0B-BE3A-4BF9-8BF9-F79D8CBCFA31}"/>
              </a:ext>
            </a:extLst>
          </p:cNvPr>
          <p:cNvPicPr>
            <a:picLocks noChangeAspect="1"/>
          </p:cNvPicPr>
          <p:nvPr/>
        </p:nvPicPr>
        <p:blipFill>
          <a:blip r:embed="rId6"/>
          <a:stretch>
            <a:fillRect/>
          </a:stretch>
        </p:blipFill>
        <p:spPr>
          <a:xfrm>
            <a:off x="7254240" y="969201"/>
            <a:ext cx="1783080" cy="1355954"/>
          </a:xfrm>
          <a:prstGeom prst="rect">
            <a:avLst/>
          </a:prstGeom>
        </p:spPr>
      </p:pic>
    </p:spTree>
    <p:extLst>
      <p:ext uri="{BB962C8B-B14F-4D97-AF65-F5344CB8AC3E}">
        <p14:creationId xmlns:p14="http://schemas.microsoft.com/office/powerpoint/2010/main" val="685718946"/>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Mytheme</Template>
  <TotalTime>160151</TotalTime>
  <Words>4263</Words>
  <Application>Microsoft Office PowerPoint</Application>
  <PresentationFormat>On-screen Show (16:9)</PresentationFormat>
  <Paragraphs>1078</Paragraphs>
  <Slides>64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64</vt:i4>
      </vt:variant>
    </vt:vector>
  </HeadingPairs>
  <TitlesOfParts>
    <vt:vector size="68" baseType="lpstr">
      <vt:lpstr>Arial</vt:lpstr>
      <vt:lpstr>Calibri</vt:lpstr>
      <vt:lpstr>Gill Sans MT</vt:lpstr>
      <vt:lpstr>Parcel</vt:lpstr>
      <vt:lpstr>Time series data analysis</vt:lpstr>
      <vt:lpstr>Time Series Analysis</vt:lpstr>
      <vt:lpstr>Examples</vt:lpstr>
      <vt:lpstr>Types of time series analysis</vt:lpstr>
      <vt:lpstr>Types of time series analysis</vt:lpstr>
      <vt:lpstr>Types of time series analysis</vt:lpstr>
      <vt:lpstr>univariate time series</vt:lpstr>
      <vt:lpstr>Conceptual topics</vt:lpstr>
      <vt:lpstr>Trend </vt:lpstr>
      <vt:lpstr>Trends - types</vt:lpstr>
      <vt:lpstr>Seasonality</vt:lpstr>
      <vt:lpstr>Cyclical movements</vt:lpstr>
      <vt:lpstr>Unexpected variations</vt:lpstr>
      <vt:lpstr>example</vt:lpstr>
      <vt:lpstr>example</vt:lpstr>
      <vt:lpstr>example</vt:lpstr>
      <vt:lpstr>Example – </vt:lpstr>
      <vt:lpstr>Example – random time series</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examples</vt:lpstr>
      <vt:lpstr>White Noise</vt:lpstr>
      <vt:lpstr>Noise - Why Does it Matter?</vt:lpstr>
      <vt:lpstr>smoothing</vt:lpstr>
      <vt:lpstr>What is &amp; Why smoothing</vt:lpstr>
      <vt:lpstr>Mean smoothing - odd</vt:lpstr>
      <vt:lpstr>Mean smoothing - even</vt:lpstr>
      <vt:lpstr>Median smoothing - odd</vt:lpstr>
      <vt:lpstr>Median smoothing - odd</vt:lpstr>
      <vt:lpstr>When to use mean &amp; median smoothing?</vt:lpstr>
      <vt:lpstr>Basic Time series structures</vt:lpstr>
      <vt:lpstr>methods for identifying the pattern: </vt:lpstr>
      <vt:lpstr>Smoothing techniques – moving average</vt:lpstr>
      <vt:lpstr>different classical time series forecasting methods</vt:lpstr>
      <vt:lpstr>Types of Models</vt:lpstr>
      <vt:lpstr>Important Characteristics to Consider </vt:lpstr>
      <vt:lpstr>Example</vt:lpstr>
      <vt:lpstr>Times series - models</vt:lpstr>
      <vt:lpstr>Autoregressive (AR)</vt:lpstr>
      <vt:lpstr>Autoregressive (AR)</vt:lpstr>
      <vt:lpstr>Moving Average - MA </vt:lpstr>
      <vt:lpstr>Moving Average - MA – what it tells</vt:lpstr>
      <vt:lpstr>Moving Average - MA </vt:lpstr>
      <vt:lpstr>AutoREgressive Moving Average – (arma)</vt:lpstr>
      <vt:lpstr>arima</vt:lpstr>
      <vt:lpstr>BREAKING DOWN - ARIMA</vt:lpstr>
      <vt:lpstr>ARIMA - notations</vt:lpstr>
      <vt:lpstr>Using TS models</vt:lpstr>
      <vt:lpstr>questions</vt:lpstr>
      <vt:lpstr>question</vt:lpstr>
      <vt:lpstr>question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Bhupen Sinha</cp:lastModifiedBy>
  <cp:revision>2062</cp:revision>
  <cp:lastPrinted>2017-04-27T07:15:37Z</cp:lastPrinted>
  <dcterms:modified xsi:type="dcterms:W3CDTF">2019-04-17T06:38:17Z</dcterms:modified>
</cp:coreProperties>
</file>