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78" r:id="rId5"/>
    <p:sldId id="289" r:id="rId6"/>
    <p:sldId id="290" r:id="rId7"/>
    <p:sldId id="291" r:id="rId8"/>
    <p:sldId id="292" r:id="rId9"/>
    <p:sldId id="293" r:id="rId10"/>
    <p:sldId id="294" r:id="rId11"/>
    <p:sldId id="306" r:id="rId12"/>
    <p:sldId id="304" r:id="rId13"/>
    <p:sldId id="305" r:id="rId14"/>
    <p:sldId id="295" r:id="rId15"/>
    <p:sldId id="296" r:id="rId16"/>
    <p:sldId id="266" r:id="rId17"/>
    <p:sldId id="265" r:id="rId18"/>
    <p:sldId id="300" r:id="rId19"/>
    <p:sldId id="302" r:id="rId20"/>
    <p:sldId id="309" r:id="rId21"/>
    <p:sldId id="303"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Book2%20(version%201).xls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Book2%20(version%201).xls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Book2%20(version%201).xlsb.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Frequencies - Seasonal Flu</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hade val="53000"/>
              </a:schemeClr>
            </a:solidFill>
            <a:ln>
              <a:noFill/>
            </a:ln>
            <a:effectLst/>
          </c:spPr>
          <c:invertIfNegative val="0"/>
          <c:cat>
            <c:strRef>
              <c:f>Sheet5!$H$35:$O$35</c:f>
              <c:strCache>
                <c:ptCount val="7"/>
                <c:pt idx="0">
                  <c:v>doctor_recc_seasonal</c:v>
                </c:pt>
                <c:pt idx="2">
                  <c:v>opinion_seas_vacc_effective</c:v>
                </c:pt>
                <c:pt idx="4">
                  <c:v>opinion_seas_sick_from_vacc</c:v>
                </c:pt>
                <c:pt idx="6">
                  <c:v>seasonal_vaccine</c:v>
                </c:pt>
              </c:strCache>
            </c:strRef>
          </c:cat>
          <c:val>
            <c:numRef>
              <c:f>Sheet5!$H$36:$O$36</c:f>
              <c:numCache>
                <c:formatCode>General</c:formatCode>
                <c:ptCount val="8"/>
                <c:pt idx="0">
                  <c:v>0</c:v>
                </c:pt>
                <c:pt idx="1">
                  <c:v>18613</c:v>
                </c:pt>
                <c:pt idx="2">
                  <c:v>4</c:v>
                </c:pt>
                <c:pt idx="3">
                  <c:v>12091</c:v>
                </c:pt>
                <c:pt idx="4">
                  <c:v>1</c:v>
                </c:pt>
                <c:pt idx="5">
                  <c:v>11870</c:v>
                </c:pt>
                <c:pt idx="6">
                  <c:v>0</c:v>
                </c:pt>
                <c:pt idx="7">
                  <c:v>14272</c:v>
                </c:pt>
              </c:numCache>
            </c:numRef>
          </c:val>
          <c:extLst xmlns:c16r2="http://schemas.microsoft.com/office/drawing/2015/06/chart">
            <c:ext xmlns:c16="http://schemas.microsoft.com/office/drawing/2014/chart" uri="{C3380CC4-5D6E-409C-BE32-E72D297353CC}">
              <c16:uniqueId val="{00000000-40CC-457F-9473-AA2719218246}"/>
            </c:ext>
          </c:extLst>
        </c:ser>
        <c:ser>
          <c:idx val="1"/>
          <c:order val="1"/>
          <c:spPr>
            <a:solidFill>
              <a:schemeClr val="accent1">
                <a:shade val="76000"/>
              </a:schemeClr>
            </a:solidFill>
            <a:ln>
              <a:noFill/>
            </a:ln>
            <a:effectLst/>
          </c:spPr>
          <c:invertIfNegative val="0"/>
          <c:cat>
            <c:strRef>
              <c:f>Sheet5!$H$35:$O$35</c:f>
              <c:strCache>
                <c:ptCount val="7"/>
                <c:pt idx="0">
                  <c:v>doctor_recc_seasonal</c:v>
                </c:pt>
                <c:pt idx="2">
                  <c:v>opinion_seas_vacc_effective</c:v>
                </c:pt>
                <c:pt idx="4">
                  <c:v>opinion_seas_sick_from_vacc</c:v>
                </c:pt>
                <c:pt idx="6">
                  <c:v>seasonal_vaccine</c:v>
                </c:pt>
              </c:strCache>
            </c:strRef>
          </c:cat>
          <c:val>
            <c:numRef>
              <c:f>Sheet5!$H$37:$O$37</c:f>
              <c:numCache>
                <c:formatCode>General</c:formatCode>
                <c:ptCount val="8"/>
                <c:pt idx="0">
                  <c:v>1</c:v>
                </c:pt>
                <c:pt idx="1">
                  <c:v>8094</c:v>
                </c:pt>
                <c:pt idx="2">
                  <c:v>5</c:v>
                </c:pt>
                <c:pt idx="3">
                  <c:v>9973</c:v>
                </c:pt>
                <c:pt idx="4">
                  <c:v>2</c:v>
                </c:pt>
                <c:pt idx="5">
                  <c:v>8170</c:v>
                </c:pt>
                <c:pt idx="6">
                  <c:v>1</c:v>
                </c:pt>
                <c:pt idx="7">
                  <c:v>12435</c:v>
                </c:pt>
              </c:numCache>
            </c:numRef>
          </c:val>
          <c:extLst xmlns:c16r2="http://schemas.microsoft.com/office/drawing/2015/06/chart">
            <c:ext xmlns:c16="http://schemas.microsoft.com/office/drawing/2014/chart" uri="{C3380CC4-5D6E-409C-BE32-E72D297353CC}">
              <c16:uniqueId val="{00000001-40CC-457F-9473-AA2719218246}"/>
            </c:ext>
          </c:extLst>
        </c:ser>
        <c:ser>
          <c:idx val="2"/>
          <c:order val="2"/>
          <c:spPr>
            <a:solidFill>
              <a:schemeClr val="accent1"/>
            </a:solidFill>
            <a:ln>
              <a:noFill/>
            </a:ln>
            <a:effectLst/>
          </c:spPr>
          <c:invertIfNegative val="0"/>
          <c:cat>
            <c:strRef>
              <c:f>Sheet5!$H$35:$O$35</c:f>
              <c:strCache>
                <c:ptCount val="7"/>
                <c:pt idx="0">
                  <c:v>doctor_recc_seasonal</c:v>
                </c:pt>
                <c:pt idx="2">
                  <c:v>opinion_seas_vacc_effective</c:v>
                </c:pt>
                <c:pt idx="4">
                  <c:v>opinion_seas_sick_from_vacc</c:v>
                </c:pt>
                <c:pt idx="6">
                  <c:v>seasonal_vaccine</c:v>
                </c:pt>
              </c:strCache>
            </c:strRef>
          </c:cat>
          <c:val>
            <c:numRef>
              <c:f>Sheet5!$H$38:$O$38</c:f>
              <c:numCache>
                <c:formatCode>General</c:formatCode>
                <c:ptCount val="8"/>
                <c:pt idx="2">
                  <c:v>2</c:v>
                </c:pt>
                <c:pt idx="3">
                  <c:v>2206</c:v>
                </c:pt>
                <c:pt idx="4">
                  <c:v>4</c:v>
                </c:pt>
                <c:pt idx="5">
                  <c:v>4852</c:v>
                </c:pt>
              </c:numCache>
            </c:numRef>
          </c:val>
          <c:extLst xmlns:c16r2="http://schemas.microsoft.com/office/drawing/2015/06/chart">
            <c:ext xmlns:c16="http://schemas.microsoft.com/office/drawing/2014/chart" uri="{C3380CC4-5D6E-409C-BE32-E72D297353CC}">
              <c16:uniqueId val="{00000002-40CC-457F-9473-AA2719218246}"/>
            </c:ext>
          </c:extLst>
        </c:ser>
        <c:ser>
          <c:idx val="3"/>
          <c:order val="3"/>
          <c:spPr>
            <a:solidFill>
              <a:schemeClr val="accent1">
                <a:tint val="77000"/>
              </a:schemeClr>
            </a:solidFill>
            <a:ln>
              <a:noFill/>
            </a:ln>
            <a:effectLst/>
          </c:spPr>
          <c:invertIfNegative val="0"/>
          <c:cat>
            <c:strRef>
              <c:f>Sheet5!$H$35:$O$35</c:f>
              <c:strCache>
                <c:ptCount val="7"/>
                <c:pt idx="0">
                  <c:v>doctor_recc_seasonal</c:v>
                </c:pt>
                <c:pt idx="2">
                  <c:v>opinion_seas_vacc_effective</c:v>
                </c:pt>
                <c:pt idx="4">
                  <c:v>opinion_seas_sick_from_vacc</c:v>
                </c:pt>
                <c:pt idx="6">
                  <c:v>seasonal_vaccine</c:v>
                </c:pt>
              </c:strCache>
            </c:strRef>
          </c:cat>
          <c:val>
            <c:numRef>
              <c:f>Sheet5!$H$39:$O$39</c:f>
              <c:numCache>
                <c:formatCode>General</c:formatCode>
                <c:ptCount val="8"/>
                <c:pt idx="2">
                  <c:v>1</c:v>
                </c:pt>
                <c:pt idx="3">
                  <c:v>1221</c:v>
                </c:pt>
                <c:pt idx="4">
                  <c:v>5</c:v>
                </c:pt>
                <c:pt idx="5">
                  <c:v>1721</c:v>
                </c:pt>
              </c:numCache>
            </c:numRef>
          </c:val>
          <c:extLst xmlns:c16r2="http://schemas.microsoft.com/office/drawing/2015/06/chart">
            <c:ext xmlns:c16="http://schemas.microsoft.com/office/drawing/2014/chart" uri="{C3380CC4-5D6E-409C-BE32-E72D297353CC}">
              <c16:uniqueId val="{00000003-40CC-457F-9473-AA2719218246}"/>
            </c:ext>
          </c:extLst>
        </c:ser>
        <c:ser>
          <c:idx val="4"/>
          <c:order val="4"/>
          <c:spPr>
            <a:solidFill>
              <a:schemeClr val="accent1">
                <a:tint val="54000"/>
              </a:schemeClr>
            </a:solidFill>
            <a:ln>
              <a:noFill/>
            </a:ln>
            <a:effectLst/>
          </c:spPr>
          <c:invertIfNegative val="0"/>
          <c:cat>
            <c:strRef>
              <c:f>Sheet5!$H$35:$O$35</c:f>
              <c:strCache>
                <c:ptCount val="7"/>
                <c:pt idx="0">
                  <c:v>doctor_recc_seasonal</c:v>
                </c:pt>
                <c:pt idx="2">
                  <c:v>opinion_seas_vacc_effective</c:v>
                </c:pt>
                <c:pt idx="4">
                  <c:v>opinion_seas_sick_from_vacc</c:v>
                </c:pt>
                <c:pt idx="6">
                  <c:v>seasonal_vaccine</c:v>
                </c:pt>
              </c:strCache>
            </c:strRef>
          </c:cat>
          <c:val>
            <c:numRef>
              <c:f>Sheet5!$H$40:$O$40</c:f>
              <c:numCache>
                <c:formatCode>General</c:formatCode>
                <c:ptCount val="8"/>
                <c:pt idx="2">
                  <c:v>3</c:v>
                </c:pt>
                <c:pt idx="3">
                  <c:v>1216</c:v>
                </c:pt>
                <c:pt idx="4">
                  <c:v>3</c:v>
                </c:pt>
                <c:pt idx="5">
                  <c:v>94</c:v>
                </c:pt>
              </c:numCache>
            </c:numRef>
          </c:val>
          <c:extLst xmlns:c16r2="http://schemas.microsoft.com/office/drawing/2015/06/chart">
            <c:ext xmlns:c16="http://schemas.microsoft.com/office/drawing/2014/chart" uri="{C3380CC4-5D6E-409C-BE32-E72D297353CC}">
              <c16:uniqueId val="{00000004-40CC-457F-9473-AA2719218246}"/>
            </c:ext>
          </c:extLst>
        </c:ser>
        <c:dLbls>
          <c:showLegendKey val="0"/>
          <c:showVal val="0"/>
          <c:showCatName val="0"/>
          <c:showSerName val="0"/>
          <c:showPercent val="0"/>
          <c:showBubbleSize val="0"/>
        </c:dLbls>
        <c:gapWidth val="219"/>
        <c:overlap val="-27"/>
        <c:axId val="253263648"/>
        <c:axId val="253258160"/>
      </c:barChart>
      <c:catAx>
        <c:axId val="25326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258160"/>
        <c:crosses val="autoZero"/>
        <c:auto val="1"/>
        <c:lblAlgn val="ctr"/>
        <c:lblOffset val="100"/>
        <c:noMultiLvlLbl val="0"/>
      </c:catAx>
      <c:valAx>
        <c:axId val="25325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26364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All about H1N1</a:t>
            </a:r>
          </a:p>
        </c:rich>
      </c:tx>
      <c:layout>
        <c:manualLayout>
          <c:xMode val="edge"/>
          <c:yMode val="edge"/>
          <c:x val="0.46112079221538355"/>
          <c:y val="1.92365706899794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hade val="53000"/>
              </a:schemeClr>
            </a:solidFill>
            <a:ln>
              <a:noFill/>
            </a:ln>
            <a:effectLst/>
          </c:spPr>
          <c:invertIfNegative val="0"/>
          <c:cat>
            <c:strRef>
              <c:f>Sheet5!$I$19:$V$19</c:f>
              <c:strCache>
                <c:ptCount val="13"/>
                <c:pt idx="0">
                  <c:v>h1n1_concern</c:v>
                </c:pt>
                <c:pt idx="2">
                  <c:v> h1n1_knowledge,</c:v>
                </c:pt>
                <c:pt idx="4">
                  <c:v>doctor_recc_h1n1</c:v>
                </c:pt>
                <c:pt idx="6">
                  <c:v>opinion_h1n1_vacc_effective</c:v>
                </c:pt>
                <c:pt idx="8">
                  <c:v>opinion_h1n1_risk</c:v>
                </c:pt>
                <c:pt idx="10">
                  <c:v>opinion_h1n1_sick_from_vacc</c:v>
                </c:pt>
                <c:pt idx="12">
                  <c:v>h1n1_vaccine</c:v>
                </c:pt>
              </c:strCache>
            </c:strRef>
          </c:cat>
          <c:val>
            <c:numRef>
              <c:f>Sheet5!$I$20:$V$20</c:f>
              <c:numCache>
                <c:formatCode>General</c:formatCode>
                <c:ptCount val="14"/>
                <c:pt idx="0">
                  <c:v>2</c:v>
                </c:pt>
                <c:pt idx="1">
                  <c:v>10667</c:v>
                </c:pt>
                <c:pt idx="2">
                  <c:v>1</c:v>
                </c:pt>
                <c:pt idx="3">
                  <c:v>14714</c:v>
                </c:pt>
                <c:pt idx="4">
                  <c:v>0</c:v>
                </c:pt>
                <c:pt idx="5">
                  <c:v>21299</c:v>
                </c:pt>
                <c:pt idx="6">
                  <c:v>4</c:v>
                </c:pt>
                <c:pt idx="7">
                  <c:v>12074</c:v>
                </c:pt>
                <c:pt idx="8">
                  <c:v>2</c:v>
                </c:pt>
                <c:pt idx="9">
                  <c:v>10307</c:v>
                </c:pt>
                <c:pt idx="10">
                  <c:v>2</c:v>
                </c:pt>
                <c:pt idx="11">
                  <c:v>9524</c:v>
                </c:pt>
                <c:pt idx="12">
                  <c:v>0</c:v>
                </c:pt>
                <c:pt idx="13">
                  <c:v>21033</c:v>
                </c:pt>
              </c:numCache>
            </c:numRef>
          </c:val>
          <c:extLst xmlns:c16r2="http://schemas.microsoft.com/office/drawing/2015/06/chart">
            <c:ext xmlns:c16="http://schemas.microsoft.com/office/drawing/2014/chart" uri="{C3380CC4-5D6E-409C-BE32-E72D297353CC}">
              <c16:uniqueId val="{00000000-674F-4CB0-A24E-1A1E68658143}"/>
            </c:ext>
          </c:extLst>
        </c:ser>
        <c:ser>
          <c:idx val="1"/>
          <c:order val="1"/>
          <c:spPr>
            <a:solidFill>
              <a:schemeClr val="accent2">
                <a:shade val="76000"/>
              </a:schemeClr>
            </a:solidFill>
            <a:ln>
              <a:noFill/>
            </a:ln>
            <a:effectLst/>
          </c:spPr>
          <c:invertIfNegative val="0"/>
          <c:cat>
            <c:strRef>
              <c:f>Sheet5!$I$19:$V$19</c:f>
              <c:strCache>
                <c:ptCount val="13"/>
                <c:pt idx="0">
                  <c:v>h1n1_concern</c:v>
                </c:pt>
                <c:pt idx="2">
                  <c:v> h1n1_knowledge,</c:v>
                </c:pt>
                <c:pt idx="4">
                  <c:v>doctor_recc_h1n1</c:v>
                </c:pt>
                <c:pt idx="6">
                  <c:v>opinion_h1n1_vacc_effective</c:v>
                </c:pt>
                <c:pt idx="8">
                  <c:v>opinion_h1n1_risk</c:v>
                </c:pt>
                <c:pt idx="10">
                  <c:v>opinion_h1n1_sick_from_vacc</c:v>
                </c:pt>
                <c:pt idx="12">
                  <c:v>h1n1_vaccine</c:v>
                </c:pt>
              </c:strCache>
            </c:strRef>
          </c:cat>
          <c:val>
            <c:numRef>
              <c:f>Sheet5!$I$21:$V$21</c:f>
              <c:numCache>
                <c:formatCode>General</c:formatCode>
                <c:ptCount val="14"/>
                <c:pt idx="0">
                  <c:v>1</c:v>
                </c:pt>
                <c:pt idx="1">
                  <c:v>8153</c:v>
                </c:pt>
                <c:pt idx="2">
                  <c:v>2</c:v>
                </c:pt>
                <c:pt idx="3">
                  <c:v>9487</c:v>
                </c:pt>
                <c:pt idx="4">
                  <c:v>1</c:v>
                </c:pt>
                <c:pt idx="5">
                  <c:v>5408</c:v>
                </c:pt>
                <c:pt idx="6">
                  <c:v>5</c:v>
                </c:pt>
                <c:pt idx="7">
                  <c:v>7166</c:v>
                </c:pt>
                <c:pt idx="8">
                  <c:v>1</c:v>
                </c:pt>
                <c:pt idx="9">
                  <c:v>8139</c:v>
                </c:pt>
                <c:pt idx="10">
                  <c:v>1</c:v>
                </c:pt>
                <c:pt idx="11">
                  <c:v>8998</c:v>
                </c:pt>
                <c:pt idx="12">
                  <c:v>1</c:v>
                </c:pt>
                <c:pt idx="13">
                  <c:v>5674</c:v>
                </c:pt>
              </c:numCache>
            </c:numRef>
          </c:val>
          <c:extLst xmlns:c16r2="http://schemas.microsoft.com/office/drawing/2015/06/chart">
            <c:ext xmlns:c16="http://schemas.microsoft.com/office/drawing/2014/chart" uri="{C3380CC4-5D6E-409C-BE32-E72D297353CC}">
              <c16:uniqueId val="{00000001-674F-4CB0-A24E-1A1E68658143}"/>
            </c:ext>
          </c:extLst>
        </c:ser>
        <c:ser>
          <c:idx val="2"/>
          <c:order val="2"/>
          <c:spPr>
            <a:solidFill>
              <a:schemeClr val="accent2"/>
            </a:solidFill>
            <a:ln>
              <a:noFill/>
            </a:ln>
            <a:effectLst/>
          </c:spPr>
          <c:invertIfNegative val="0"/>
          <c:cat>
            <c:strRef>
              <c:f>Sheet5!$I$19:$V$19</c:f>
              <c:strCache>
                <c:ptCount val="13"/>
                <c:pt idx="0">
                  <c:v>h1n1_concern</c:v>
                </c:pt>
                <c:pt idx="2">
                  <c:v> h1n1_knowledge,</c:v>
                </c:pt>
                <c:pt idx="4">
                  <c:v>doctor_recc_h1n1</c:v>
                </c:pt>
                <c:pt idx="6">
                  <c:v>opinion_h1n1_vacc_effective</c:v>
                </c:pt>
                <c:pt idx="8">
                  <c:v>opinion_h1n1_risk</c:v>
                </c:pt>
                <c:pt idx="10">
                  <c:v>opinion_h1n1_sick_from_vacc</c:v>
                </c:pt>
                <c:pt idx="12">
                  <c:v>h1n1_vaccine</c:v>
                </c:pt>
              </c:strCache>
            </c:strRef>
          </c:cat>
          <c:val>
            <c:numRef>
              <c:f>Sheet5!$I$22:$V$22</c:f>
              <c:numCache>
                <c:formatCode>General</c:formatCode>
                <c:ptCount val="14"/>
                <c:pt idx="0">
                  <c:v>3</c:v>
                </c:pt>
                <c:pt idx="1">
                  <c:v>4591</c:v>
                </c:pt>
                <c:pt idx="2">
                  <c:v>0</c:v>
                </c:pt>
                <c:pt idx="3">
                  <c:v>2506</c:v>
                </c:pt>
                <c:pt idx="6">
                  <c:v>3</c:v>
                </c:pt>
                <c:pt idx="7">
                  <c:v>4723</c:v>
                </c:pt>
                <c:pt idx="8">
                  <c:v>4</c:v>
                </c:pt>
                <c:pt idx="9">
                  <c:v>5394</c:v>
                </c:pt>
                <c:pt idx="10">
                  <c:v>4</c:v>
                </c:pt>
                <c:pt idx="11">
                  <c:v>5850</c:v>
                </c:pt>
              </c:numCache>
            </c:numRef>
          </c:val>
          <c:extLst xmlns:c16r2="http://schemas.microsoft.com/office/drawing/2015/06/chart">
            <c:ext xmlns:c16="http://schemas.microsoft.com/office/drawing/2014/chart" uri="{C3380CC4-5D6E-409C-BE32-E72D297353CC}">
              <c16:uniqueId val="{00000002-674F-4CB0-A24E-1A1E68658143}"/>
            </c:ext>
          </c:extLst>
        </c:ser>
        <c:ser>
          <c:idx val="3"/>
          <c:order val="3"/>
          <c:spPr>
            <a:solidFill>
              <a:schemeClr val="accent2">
                <a:tint val="77000"/>
              </a:schemeClr>
            </a:solidFill>
            <a:ln>
              <a:noFill/>
            </a:ln>
            <a:effectLst/>
          </c:spPr>
          <c:invertIfNegative val="0"/>
          <c:cat>
            <c:strRef>
              <c:f>Sheet5!$I$19:$V$19</c:f>
              <c:strCache>
                <c:ptCount val="13"/>
                <c:pt idx="0">
                  <c:v>h1n1_concern</c:v>
                </c:pt>
                <c:pt idx="2">
                  <c:v> h1n1_knowledge,</c:v>
                </c:pt>
                <c:pt idx="4">
                  <c:v>doctor_recc_h1n1</c:v>
                </c:pt>
                <c:pt idx="6">
                  <c:v>opinion_h1n1_vacc_effective</c:v>
                </c:pt>
                <c:pt idx="8">
                  <c:v>opinion_h1n1_risk</c:v>
                </c:pt>
                <c:pt idx="10">
                  <c:v>opinion_h1n1_sick_from_vacc</c:v>
                </c:pt>
                <c:pt idx="12">
                  <c:v>h1n1_vaccine</c:v>
                </c:pt>
              </c:strCache>
            </c:strRef>
          </c:cat>
          <c:val>
            <c:numRef>
              <c:f>Sheet5!$I$23:$V$23</c:f>
              <c:numCache>
                <c:formatCode>General</c:formatCode>
                <c:ptCount val="14"/>
                <c:pt idx="0">
                  <c:v>0</c:v>
                </c:pt>
                <c:pt idx="1">
                  <c:v>3296</c:v>
                </c:pt>
                <c:pt idx="6">
                  <c:v>2</c:v>
                </c:pt>
                <c:pt idx="7">
                  <c:v>1858</c:v>
                </c:pt>
                <c:pt idx="8">
                  <c:v>5</c:v>
                </c:pt>
                <c:pt idx="9">
                  <c:v>1750</c:v>
                </c:pt>
                <c:pt idx="10">
                  <c:v>5</c:v>
                </c:pt>
                <c:pt idx="11">
                  <c:v>2187</c:v>
                </c:pt>
              </c:numCache>
            </c:numRef>
          </c:val>
          <c:extLst xmlns:c16r2="http://schemas.microsoft.com/office/drawing/2015/06/chart">
            <c:ext xmlns:c16="http://schemas.microsoft.com/office/drawing/2014/chart" uri="{C3380CC4-5D6E-409C-BE32-E72D297353CC}">
              <c16:uniqueId val="{00000003-674F-4CB0-A24E-1A1E68658143}"/>
            </c:ext>
          </c:extLst>
        </c:ser>
        <c:ser>
          <c:idx val="4"/>
          <c:order val="4"/>
          <c:spPr>
            <a:solidFill>
              <a:schemeClr val="accent2">
                <a:tint val="54000"/>
              </a:schemeClr>
            </a:solidFill>
            <a:ln>
              <a:noFill/>
            </a:ln>
            <a:effectLst/>
          </c:spPr>
          <c:invertIfNegative val="0"/>
          <c:cat>
            <c:strRef>
              <c:f>Sheet5!$I$19:$V$19</c:f>
              <c:strCache>
                <c:ptCount val="13"/>
                <c:pt idx="0">
                  <c:v>h1n1_concern</c:v>
                </c:pt>
                <c:pt idx="2">
                  <c:v> h1n1_knowledge,</c:v>
                </c:pt>
                <c:pt idx="4">
                  <c:v>doctor_recc_h1n1</c:v>
                </c:pt>
                <c:pt idx="6">
                  <c:v>opinion_h1n1_vacc_effective</c:v>
                </c:pt>
                <c:pt idx="8">
                  <c:v>opinion_h1n1_risk</c:v>
                </c:pt>
                <c:pt idx="10">
                  <c:v>opinion_h1n1_sick_from_vacc</c:v>
                </c:pt>
                <c:pt idx="12">
                  <c:v>h1n1_vaccine</c:v>
                </c:pt>
              </c:strCache>
            </c:strRef>
          </c:cat>
          <c:val>
            <c:numRef>
              <c:f>Sheet5!$I$24:$V$24</c:f>
              <c:numCache>
                <c:formatCode>General</c:formatCode>
                <c:ptCount val="14"/>
                <c:pt idx="6">
                  <c:v>1</c:v>
                </c:pt>
                <c:pt idx="7">
                  <c:v>886</c:v>
                </c:pt>
                <c:pt idx="8">
                  <c:v>3</c:v>
                </c:pt>
                <c:pt idx="9">
                  <c:v>1117</c:v>
                </c:pt>
                <c:pt idx="10">
                  <c:v>3</c:v>
                </c:pt>
                <c:pt idx="11">
                  <c:v>148</c:v>
                </c:pt>
              </c:numCache>
            </c:numRef>
          </c:val>
          <c:extLst xmlns:c16r2="http://schemas.microsoft.com/office/drawing/2015/06/chart">
            <c:ext xmlns:c16="http://schemas.microsoft.com/office/drawing/2014/chart" uri="{C3380CC4-5D6E-409C-BE32-E72D297353CC}">
              <c16:uniqueId val="{00000004-674F-4CB0-A24E-1A1E68658143}"/>
            </c:ext>
          </c:extLst>
        </c:ser>
        <c:dLbls>
          <c:showLegendKey val="0"/>
          <c:showVal val="0"/>
          <c:showCatName val="0"/>
          <c:showSerName val="0"/>
          <c:showPercent val="0"/>
          <c:showBubbleSize val="0"/>
        </c:dLbls>
        <c:gapWidth val="219"/>
        <c:overlap val="-27"/>
        <c:axId val="253257768"/>
        <c:axId val="253258944"/>
      </c:barChart>
      <c:catAx>
        <c:axId val="253257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258944"/>
        <c:crosses val="autoZero"/>
        <c:auto val="1"/>
        <c:lblAlgn val="ctr"/>
        <c:lblOffset val="100"/>
        <c:noMultiLvlLbl val="0"/>
      </c:catAx>
      <c:valAx>
        <c:axId val="253258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257768"/>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Frequencies</a:t>
            </a:r>
            <a:r>
              <a:rPr lang="en-IN" baseline="0" dirty="0"/>
              <a:t> – Personal data</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hade val="53000"/>
              </a:schemeClr>
            </a:solidFill>
            <a:ln>
              <a:noFill/>
            </a:ln>
            <a:effectLst/>
          </c:spPr>
          <c:invertIfNegative val="0"/>
          <c:cat>
            <c:strRef>
              <c:f>Sheet5!$H$46:$Y$46</c:f>
              <c:strCache>
                <c:ptCount val="17"/>
                <c:pt idx="0">
                  <c:v>child_under_6_months</c:v>
                </c:pt>
                <c:pt idx="2">
                  <c:v>health_worker</c:v>
                </c:pt>
                <c:pt idx="4">
                  <c:v>age_group</c:v>
                </c:pt>
                <c:pt idx="6">
                  <c:v>household_children</c:v>
                </c:pt>
                <c:pt idx="8">
                  <c:v>household_adults</c:v>
                </c:pt>
                <c:pt idx="10">
                  <c:v>rent_or_own</c:v>
                </c:pt>
                <c:pt idx="12">
                  <c:v>employment_status</c:v>
                </c:pt>
                <c:pt idx="14">
                  <c:v>marital_status</c:v>
                </c:pt>
                <c:pt idx="16">
                  <c:v>income_poverty</c:v>
                </c:pt>
              </c:strCache>
            </c:strRef>
          </c:cat>
          <c:val>
            <c:numRef>
              <c:f>Sheet5!$H$47:$Y$47</c:f>
              <c:numCache>
                <c:formatCode>General</c:formatCode>
                <c:ptCount val="18"/>
                <c:pt idx="0">
                  <c:v>0</c:v>
                </c:pt>
                <c:pt idx="1">
                  <c:v>24569</c:v>
                </c:pt>
                <c:pt idx="2">
                  <c:v>0</c:v>
                </c:pt>
                <c:pt idx="3">
                  <c:v>23808</c:v>
                </c:pt>
                <c:pt idx="4">
                  <c:v>0</c:v>
                </c:pt>
                <c:pt idx="5">
                  <c:v>6843</c:v>
                </c:pt>
                <c:pt idx="6">
                  <c:v>0</c:v>
                </c:pt>
                <c:pt idx="7">
                  <c:v>18921</c:v>
                </c:pt>
                <c:pt idx="8">
                  <c:v>1</c:v>
                </c:pt>
                <c:pt idx="9">
                  <c:v>14723</c:v>
                </c:pt>
                <c:pt idx="10">
                  <c:v>0</c:v>
                </c:pt>
                <c:pt idx="11">
                  <c:v>20778</c:v>
                </c:pt>
                <c:pt idx="12">
                  <c:v>0</c:v>
                </c:pt>
                <c:pt idx="13">
                  <c:v>15023</c:v>
                </c:pt>
                <c:pt idx="14">
                  <c:v>0</c:v>
                </c:pt>
                <c:pt idx="15">
                  <c:v>14963</c:v>
                </c:pt>
                <c:pt idx="16">
                  <c:v>0</c:v>
                </c:pt>
                <c:pt idx="17">
                  <c:v>17200</c:v>
                </c:pt>
              </c:numCache>
            </c:numRef>
          </c:val>
          <c:extLst xmlns:c16r2="http://schemas.microsoft.com/office/drawing/2015/06/chart">
            <c:ext xmlns:c16="http://schemas.microsoft.com/office/drawing/2014/chart" uri="{C3380CC4-5D6E-409C-BE32-E72D297353CC}">
              <c16:uniqueId val="{00000000-D1D5-4692-B1D5-0F9D42EC9C1D}"/>
            </c:ext>
          </c:extLst>
        </c:ser>
        <c:ser>
          <c:idx val="1"/>
          <c:order val="1"/>
          <c:spPr>
            <a:solidFill>
              <a:schemeClr val="accent1">
                <a:shade val="76000"/>
              </a:schemeClr>
            </a:solidFill>
            <a:ln>
              <a:noFill/>
            </a:ln>
            <a:effectLst/>
          </c:spPr>
          <c:invertIfNegative val="0"/>
          <c:cat>
            <c:strRef>
              <c:f>Sheet5!$H$46:$Y$46</c:f>
              <c:strCache>
                <c:ptCount val="17"/>
                <c:pt idx="0">
                  <c:v>child_under_6_months</c:v>
                </c:pt>
                <c:pt idx="2">
                  <c:v>health_worker</c:v>
                </c:pt>
                <c:pt idx="4">
                  <c:v>age_group</c:v>
                </c:pt>
                <c:pt idx="6">
                  <c:v>household_children</c:v>
                </c:pt>
                <c:pt idx="8">
                  <c:v>household_adults</c:v>
                </c:pt>
                <c:pt idx="10">
                  <c:v>rent_or_own</c:v>
                </c:pt>
                <c:pt idx="12">
                  <c:v>employment_status</c:v>
                </c:pt>
                <c:pt idx="14">
                  <c:v>marital_status</c:v>
                </c:pt>
                <c:pt idx="16">
                  <c:v>income_poverty</c:v>
                </c:pt>
              </c:strCache>
            </c:strRef>
          </c:cat>
          <c:val>
            <c:numRef>
              <c:f>Sheet5!$H$48:$Y$48</c:f>
              <c:numCache>
                <c:formatCode>General</c:formatCode>
                <c:ptCount val="18"/>
                <c:pt idx="0">
                  <c:v>1</c:v>
                </c:pt>
                <c:pt idx="1">
                  <c:v>2138</c:v>
                </c:pt>
                <c:pt idx="2">
                  <c:v>1</c:v>
                </c:pt>
                <c:pt idx="3">
                  <c:v>2899</c:v>
                </c:pt>
                <c:pt idx="4">
                  <c:v>0</c:v>
                </c:pt>
                <c:pt idx="5">
                  <c:v>5563</c:v>
                </c:pt>
                <c:pt idx="6">
                  <c:v>1</c:v>
                </c:pt>
                <c:pt idx="7">
                  <c:v>3175</c:v>
                </c:pt>
                <c:pt idx="8">
                  <c:v>0</c:v>
                </c:pt>
                <c:pt idx="9">
                  <c:v>8056</c:v>
                </c:pt>
                <c:pt idx="10">
                  <c:v>0</c:v>
                </c:pt>
                <c:pt idx="11">
                  <c:v>5929</c:v>
                </c:pt>
                <c:pt idx="12">
                  <c:v>0</c:v>
                </c:pt>
                <c:pt idx="13">
                  <c:v>10231</c:v>
                </c:pt>
                <c:pt idx="14">
                  <c:v>0</c:v>
                </c:pt>
                <c:pt idx="15">
                  <c:v>11744</c:v>
                </c:pt>
                <c:pt idx="16">
                  <c:v>0</c:v>
                </c:pt>
                <c:pt idx="17">
                  <c:v>6810</c:v>
                </c:pt>
              </c:numCache>
            </c:numRef>
          </c:val>
          <c:extLst xmlns:c16r2="http://schemas.microsoft.com/office/drawing/2015/06/chart">
            <c:ext xmlns:c16="http://schemas.microsoft.com/office/drawing/2014/chart" uri="{C3380CC4-5D6E-409C-BE32-E72D297353CC}">
              <c16:uniqueId val="{00000001-D1D5-4692-B1D5-0F9D42EC9C1D}"/>
            </c:ext>
          </c:extLst>
        </c:ser>
        <c:ser>
          <c:idx val="2"/>
          <c:order val="2"/>
          <c:spPr>
            <a:solidFill>
              <a:schemeClr val="accent1"/>
            </a:solidFill>
            <a:ln>
              <a:noFill/>
            </a:ln>
            <a:effectLst/>
          </c:spPr>
          <c:invertIfNegative val="0"/>
          <c:cat>
            <c:strRef>
              <c:f>Sheet5!$H$46:$Y$46</c:f>
              <c:strCache>
                <c:ptCount val="17"/>
                <c:pt idx="0">
                  <c:v>child_under_6_months</c:v>
                </c:pt>
                <c:pt idx="2">
                  <c:v>health_worker</c:v>
                </c:pt>
                <c:pt idx="4">
                  <c:v>age_group</c:v>
                </c:pt>
                <c:pt idx="6">
                  <c:v>household_children</c:v>
                </c:pt>
                <c:pt idx="8">
                  <c:v>household_adults</c:v>
                </c:pt>
                <c:pt idx="10">
                  <c:v>rent_or_own</c:v>
                </c:pt>
                <c:pt idx="12">
                  <c:v>employment_status</c:v>
                </c:pt>
                <c:pt idx="14">
                  <c:v>marital_status</c:v>
                </c:pt>
                <c:pt idx="16">
                  <c:v>income_poverty</c:v>
                </c:pt>
              </c:strCache>
            </c:strRef>
          </c:cat>
          <c:val>
            <c:numRef>
              <c:f>Sheet5!$H$49:$Y$49</c:f>
              <c:numCache>
                <c:formatCode>General</c:formatCode>
                <c:ptCount val="18"/>
                <c:pt idx="4">
                  <c:v>0</c:v>
                </c:pt>
                <c:pt idx="5">
                  <c:v>5238</c:v>
                </c:pt>
                <c:pt idx="6">
                  <c:v>2</c:v>
                </c:pt>
                <c:pt idx="7">
                  <c:v>2864</c:v>
                </c:pt>
                <c:pt idx="8">
                  <c:v>2</c:v>
                </c:pt>
                <c:pt idx="9">
                  <c:v>2803</c:v>
                </c:pt>
                <c:pt idx="12">
                  <c:v>0</c:v>
                </c:pt>
                <c:pt idx="13">
                  <c:v>1453</c:v>
                </c:pt>
                <c:pt idx="16">
                  <c:v>0</c:v>
                </c:pt>
                <c:pt idx="17">
                  <c:v>2697</c:v>
                </c:pt>
              </c:numCache>
            </c:numRef>
          </c:val>
          <c:extLst xmlns:c16r2="http://schemas.microsoft.com/office/drawing/2015/06/chart">
            <c:ext xmlns:c16="http://schemas.microsoft.com/office/drawing/2014/chart" uri="{C3380CC4-5D6E-409C-BE32-E72D297353CC}">
              <c16:uniqueId val="{00000002-D1D5-4692-B1D5-0F9D42EC9C1D}"/>
            </c:ext>
          </c:extLst>
        </c:ser>
        <c:ser>
          <c:idx val="3"/>
          <c:order val="3"/>
          <c:spPr>
            <a:solidFill>
              <a:schemeClr val="accent1">
                <a:tint val="77000"/>
              </a:schemeClr>
            </a:solidFill>
            <a:ln>
              <a:noFill/>
            </a:ln>
            <a:effectLst/>
          </c:spPr>
          <c:invertIfNegative val="0"/>
          <c:cat>
            <c:strRef>
              <c:f>Sheet5!$H$46:$Y$46</c:f>
              <c:strCache>
                <c:ptCount val="17"/>
                <c:pt idx="0">
                  <c:v>child_under_6_months</c:v>
                </c:pt>
                <c:pt idx="2">
                  <c:v>health_worker</c:v>
                </c:pt>
                <c:pt idx="4">
                  <c:v>age_group</c:v>
                </c:pt>
                <c:pt idx="6">
                  <c:v>household_children</c:v>
                </c:pt>
                <c:pt idx="8">
                  <c:v>household_adults</c:v>
                </c:pt>
                <c:pt idx="10">
                  <c:v>rent_or_own</c:v>
                </c:pt>
                <c:pt idx="12">
                  <c:v>employment_status</c:v>
                </c:pt>
                <c:pt idx="14">
                  <c:v>marital_status</c:v>
                </c:pt>
                <c:pt idx="16">
                  <c:v>income_poverty</c:v>
                </c:pt>
              </c:strCache>
            </c:strRef>
          </c:cat>
          <c:val>
            <c:numRef>
              <c:f>Sheet5!$H$50:$Y$50</c:f>
              <c:numCache>
                <c:formatCode>General</c:formatCode>
                <c:ptCount val="18"/>
                <c:pt idx="4">
                  <c:v>0</c:v>
                </c:pt>
                <c:pt idx="5">
                  <c:v>5215</c:v>
                </c:pt>
                <c:pt idx="6">
                  <c:v>3</c:v>
                </c:pt>
                <c:pt idx="7">
                  <c:v>1747</c:v>
                </c:pt>
                <c:pt idx="8">
                  <c:v>3</c:v>
                </c:pt>
                <c:pt idx="9">
                  <c:v>1125</c:v>
                </c:pt>
              </c:numCache>
            </c:numRef>
          </c:val>
          <c:extLst xmlns:c16r2="http://schemas.microsoft.com/office/drawing/2015/06/chart">
            <c:ext xmlns:c16="http://schemas.microsoft.com/office/drawing/2014/chart" uri="{C3380CC4-5D6E-409C-BE32-E72D297353CC}">
              <c16:uniqueId val="{00000003-D1D5-4692-B1D5-0F9D42EC9C1D}"/>
            </c:ext>
          </c:extLst>
        </c:ser>
        <c:ser>
          <c:idx val="4"/>
          <c:order val="4"/>
          <c:spPr>
            <a:solidFill>
              <a:schemeClr val="accent1">
                <a:tint val="54000"/>
              </a:schemeClr>
            </a:solidFill>
            <a:ln>
              <a:noFill/>
            </a:ln>
            <a:effectLst/>
          </c:spPr>
          <c:invertIfNegative val="0"/>
          <c:cat>
            <c:strRef>
              <c:f>Sheet5!$H$46:$Y$46</c:f>
              <c:strCache>
                <c:ptCount val="17"/>
                <c:pt idx="0">
                  <c:v>child_under_6_months</c:v>
                </c:pt>
                <c:pt idx="2">
                  <c:v>health_worker</c:v>
                </c:pt>
                <c:pt idx="4">
                  <c:v>age_group</c:v>
                </c:pt>
                <c:pt idx="6">
                  <c:v>household_children</c:v>
                </c:pt>
                <c:pt idx="8">
                  <c:v>household_adults</c:v>
                </c:pt>
                <c:pt idx="10">
                  <c:v>rent_or_own</c:v>
                </c:pt>
                <c:pt idx="12">
                  <c:v>employment_status</c:v>
                </c:pt>
                <c:pt idx="14">
                  <c:v>marital_status</c:v>
                </c:pt>
                <c:pt idx="16">
                  <c:v>income_poverty</c:v>
                </c:pt>
              </c:strCache>
            </c:strRef>
          </c:cat>
          <c:val>
            <c:numRef>
              <c:f>Sheet5!$H$51:$Y$51</c:f>
              <c:numCache>
                <c:formatCode>General</c:formatCode>
                <c:ptCount val="18"/>
                <c:pt idx="4">
                  <c:v>0</c:v>
                </c:pt>
                <c:pt idx="5">
                  <c:v>3848</c:v>
                </c:pt>
              </c:numCache>
            </c:numRef>
          </c:val>
          <c:extLst xmlns:c16r2="http://schemas.microsoft.com/office/drawing/2015/06/chart">
            <c:ext xmlns:c16="http://schemas.microsoft.com/office/drawing/2014/chart" uri="{C3380CC4-5D6E-409C-BE32-E72D297353CC}">
              <c16:uniqueId val="{00000004-D1D5-4692-B1D5-0F9D42EC9C1D}"/>
            </c:ext>
          </c:extLst>
        </c:ser>
        <c:dLbls>
          <c:showLegendKey val="0"/>
          <c:showVal val="0"/>
          <c:showCatName val="0"/>
          <c:showSerName val="0"/>
          <c:showPercent val="0"/>
          <c:showBubbleSize val="0"/>
        </c:dLbls>
        <c:gapWidth val="219"/>
        <c:overlap val="-27"/>
        <c:axId val="253260512"/>
        <c:axId val="253260904"/>
      </c:barChart>
      <c:catAx>
        <c:axId val="25326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260904"/>
        <c:crosses val="autoZero"/>
        <c:auto val="1"/>
        <c:lblAlgn val="ctr"/>
        <c:lblOffset val="100"/>
        <c:noMultiLvlLbl val="0"/>
      </c:catAx>
      <c:valAx>
        <c:axId val="253260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32605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3.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9/1/2020</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9/1/2020</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9/1/2020</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9/1/2020</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9/1/2020</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386191B5-2583-4B3E-B008-3E5A376147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295C4DB5-1B45-490F-A51B-23C9B9A433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63C20DDE-67DF-47CA-B658-875EA5D81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xmlns="" id="{72B4ED93-D6A4-4A1D-9CA7-A0549AB6D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xmlns=""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2">
            <a:extLst>
              <a:ext uri="{28A0092B-C50C-407E-A947-70E740481C1C}">
                <a14:useLocalDpi xmlns:a14="http://schemas.microsoft.com/office/drawing/2010/main" val="0"/>
              </a:ext>
            </a:extLst>
          </a:blip>
          <a:srcRect l="3155" r="24071" b="-1"/>
          <a:stretch/>
        </p:blipFill>
        <p:spPr>
          <a:xfrm>
            <a:off x="446534" y="604757"/>
            <a:ext cx="7498616" cy="5796043"/>
          </a:xfrm>
          <a:prstGeom prst="rect">
            <a:avLst/>
          </a:prstGeom>
        </p:spPr>
      </p:pic>
      <p:sp>
        <p:nvSpPr>
          <p:cNvPr id="27" name="Rectangle 26">
            <a:extLst>
              <a:ext uri="{FF2B5EF4-FFF2-40B4-BE49-F238E27FC236}">
                <a16:creationId xmlns:a16="http://schemas.microsoft.com/office/drawing/2014/main" xmlns="" id="{A9C7CFDB-8577-4539-8795-F8B34A3075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8296275" y="1419225"/>
            <a:ext cx="3081576" cy="2085869"/>
          </a:xfrm>
        </p:spPr>
        <p:txBody>
          <a:bodyPr>
            <a:normAutofit/>
          </a:bodyPr>
          <a:lstStyle/>
          <a:p>
            <a:r>
              <a:rPr lang="en-US" sz="3200">
                <a:solidFill>
                  <a:srgbClr val="FFFFFF"/>
                </a:solidFill>
              </a:rPr>
              <a:t>Predictive Analytics</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296275" y="3505095"/>
            <a:ext cx="3081576" cy="1733655"/>
          </a:xfrm>
        </p:spPr>
        <p:txBody>
          <a:bodyPr>
            <a:normAutofit/>
          </a:bodyPr>
          <a:lstStyle/>
          <a:p>
            <a:r>
              <a:rPr lang="en-US">
                <a:solidFill>
                  <a:srgbClr val="FFFFFF">
                    <a:alpha val="75000"/>
                  </a:srgbClr>
                </a:solidFill>
              </a:rPr>
              <a:t>Flu Shot Prediction</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FBE7ADA7-D199-447B-83C7-7FB0F7BFE0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F7BDE25-3D6C-4A65-AE1F-17B3C31DC9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5CD6E934-390A-4282-9C06-550879EA8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5207C480-2ED1-4822-91D1-C253F68871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A62FAE06-6CFA-41A5-8807-43DD2423C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38C254C3-D5DE-4581-8929-19D05D0B0DEA}"/>
              </a:ext>
            </a:extLst>
          </p:cNvPr>
          <p:cNvSpPr>
            <a:spLocks noGrp="1"/>
          </p:cNvSpPr>
          <p:nvPr>
            <p:ph type="title"/>
          </p:nvPr>
        </p:nvSpPr>
        <p:spPr>
          <a:xfrm>
            <a:off x="581192" y="4929704"/>
            <a:ext cx="10925008" cy="1245166"/>
          </a:xfrm>
        </p:spPr>
        <p:txBody>
          <a:bodyPr anchor="ctr">
            <a:normAutofit/>
          </a:bodyPr>
          <a:lstStyle/>
          <a:p>
            <a:r>
              <a:rPr lang="en-IN" dirty="0">
                <a:solidFill>
                  <a:srgbClr val="FFFEFF"/>
                </a:solidFill>
              </a:rPr>
              <a:t>Personal Data</a:t>
            </a:r>
          </a:p>
        </p:txBody>
      </p:sp>
      <p:graphicFrame>
        <p:nvGraphicFramePr>
          <p:cNvPr id="7" name="Content Placeholder 3">
            <a:extLst>
              <a:ext uri="{FF2B5EF4-FFF2-40B4-BE49-F238E27FC236}">
                <a16:creationId xmlns:a16="http://schemas.microsoft.com/office/drawing/2014/main" xmlns="" id="{1F7BB160-6933-4581-9B39-AC2E89EFB5A6}"/>
              </a:ext>
            </a:extLst>
          </p:cNvPr>
          <p:cNvGraphicFramePr>
            <a:graphicFrameLocks noGrp="1"/>
          </p:cNvGraphicFramePr>
          <p:nvPr>
            <p:ph idx="1"/>
            <p:extLst>
              <p:ext uri="{D42A27DB-BD31-4B8C-83A1-F6EECF244321}">
                <p14:modId xmlns:p14="http://schemas.microsoft.com/office/powerpoint/2010/main" val="64358325"/>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049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9751CB9-7B25-4EB8-9A6F-82F822549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1317383-CF3B-4B02-9512-BECBEF6362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B1D4C7A0-6DF2-4F2D-A45D-F111582974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DBF3943D-BCB6-4B31-809D-A005686483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39373A6F-2E1F-4613-8E1D-D68057D29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D3B952E-C32B-4C16-9366-A213899D141F}"/>
              </a:ext>
            </a:extLst>
          </p:cNvPr>
          <p:cNvSpPr>
            <a:spLocks noGrp="1"/>
          </p:cNvSpPr>
          <p:nvPr>
            <p:ph type="title"/>
          </p:nvPr>
        </p:nvSpPr>
        <p:spPr>
          <a:xfrm>
            <a:off x="601255" y="702155"/>
            <a:ext cx="3409783" cy="1300365"/>
          </a:xfrm>
        </p:spPr>
        <p:txBody>
          <a:bodyPr>
            <a:normAutofit/>
          </a:bodyPr>
          <a:lstStyle/>
          <a:p>
            <a:r>
              <a:rPr lang="en-IN">
                <a:solidFill>
                  <a:srgbClr val="FFFFFF"/>
                </a:solidFill>
              </a:rPr>
              <a:t>Chi-Square Test</a:t>
            </a:r>
          </a:p>
        </p:txBody>
      </p:sp>
      <p:sp>
        <p:nvSpPr>
          <p:cNvPr id="3" name="Content Placeholder 2">
            <a:extLst>
              <a:ext uri="{FF2B5EF4-FFF2-40B4-BE49-F238E27FC236}">
                <a16:creationId xmlns:a16="http://schemas.microsoft.com/office/drawing/2014/main" xmlns="" id="{B38A9A43-E841-4511-8BA7-22E94871554A}"/>
              </a:ext>
            </a:extLst>
          </p:cNvPr>
          <p:cNvSpPr>
            <a:spLocks noGrp="1"/>
          </p:cNvSpPr>
          <p:nvPr>
            <p:ph idx="1"/>
          </p:nvPr>
        </p:nvSpPr>
        <p:spPr>
          <a:xfrm>
            <a:off x="601255" y="2177142"/>
            <a:ext cx="3409782" cy="3823607"/>
          </a:xfrm>
        </p:spPr>
        <p:txBody>
          <a:bodyPr>
            <a:normAutofit/>
          </a:bodyPr>
          <a:lstStyle/>
          <a:p>
            <a:pPr>
              <a:lnSpc>
                <a:spcPct val="100000"/>
              </a:lnSpc>
            </a:pPr>
            <a:endParaRPr lang="en-IN" sz="1400">
              <a:solidFill>
                <a:srgbClr val="FFFFFF"/>
              </a:solidFill>
            </a:endParaRPr>
          </a:p>
          <a:p>
            <a:pPr>
              <a:lnSpc>
                <a:spcPct val="100000"/>
              </a:lnSpc>
            </a:pPr>
            <a:r>
              <a:rPr lang="en-IN" sz="1400">
                <a:solidFill>
                  <a:srgbClr val="FFFFFF"/>
                </a:solidFill>
              </a:rPr>
              <a:t>Significance of variables- Represented by Chi-sq or p-value indicates the impact of the independent variable on the dependent variable</a:t>
            </a:r>
          </a:p>
          <a:p>
            <a:pPr>
              <a:lnSpc>
                <a:spcPct val="100000"/>
              </a:lnSpc>
            </a:pPr>
            <a:r>
              <a:rPr lang="en-IN" sz="1400">
                <a:solidFill>
                  <a:srgbClr val="FFFFFF"/>
                </a:solidFill>
              </a:rPr>
              <a:t>Chi-sq Null Hypothesis Value of estimate=0</a:t>
            </a:r>
          </a:p>
          <a:p>
            <a:pPr>
              <a:lnSpc>
                <a:spcPct val="100000"/>
              </a:lnSpc>
            </a:pPr>
            <a:r>
              <a:rPr lang="en-IN" sz="1400">
                <a:solidFill>
                  <a:srgbClr val="FFFFFF"/>
                </a:solidFill>
              </a:rPr>
              <a:t>Effectively meaning that the variable is not significant to determine the value of Y variable</a:t>
            </a:r>
          </a:p>
          <a:p>
            <a:pPr>
              <a:lnSpc>
                <a:spcPct val="100000"/>
              </a:lnSpc>
            </a:pPr>
            <a:r>
              <a:rPr lang="en-IN" sz="1400">
                <a:solidFill>
                  <a:srgbClr val="FFFFFF"/>
                </a:solidFill>
              </a:rPr>
              <a:t>Here census_msa  variable has very little effect on target Variable. Hence removed from feature selection</a:t>
            </a:r>
          </a:p>
          <a:p>
            <a:pPr>
              <a:lnSpc>
                <a:spcPct val="100000"/>
              </a:lnSpc>
            </a:pPr>
            <a:endParaRPr lang="en-IN" sz="1400">
              <a:solidFill>
                <a:srgbClr val="FFFFFF"/>
              </a:solidFill>
            </a:endParaRPr>
          </a:p>
          <a:p>
            <a:pPr>
              <a:lnSpc>
                <a:spcPct val="100000"/>
              </a:lnSpc>
            </a:pPr>
            <a:endParaRPr lang="en-IN" sz="1400">
              <a:solidFill>
                <a:srgbClr val="FFFFFF"/>
              </a:solidFill>
            </a:endParaRPr>
          </a:p>
          <a:p>
            <a:pPr>
              <a:lnSpc>
                <a:spcPct val="100000"/>
              </a:lnSpc>
            </a:pPr>
            <a:endParaRPr lang="en-IN" sz="1400">
              <a:solidFill>
                <a:srgbClr val="FFFFFF"/>
              </a:solidFill>
            </a:endParaRPr>
          </a:p>
        </p:txBody>
      </p:sp>
      <p:pic>
        <p:nvPicPr>
          <p:cNvPr id="5" name="Picture 4">
            <a:extLst>
              <a:ext uri="{FF2B5EF4-FFF2-40B4-BE49-F238E27FC236}">
                <a16:creationId xmlns:a16="http://schemas.microsoft.com/office/drawing/2014/main" xmlns="" id="{0B599299-FA09-44ED-A351-720BF3A937B4}"/>
              </a:ext>
            </a:extLst>
          </p:cNvPr>
          <p:cNvPicPr>
            <a:picLocks noChangeAspect="1"/>
          </p:cNvPicPr>
          <p:nvPr/>
        </p:nvPicPr>
        <p:blipFill>
          <a:blip r:embed="rId2"/>
          <a:stretch>
            <a:fillRect/>
          </a:stretch>
        </p:blipFill>
        <p:spPr>
          <a:xfrm>
            <a:off x="4592231" y="2041130"/>
            <a:ext cx="6831503" cy="2758327"/>
          </a:xfrm>
          <a:prstGeom prst="rect">
            <a:avLst/>
          </a:prstGeom>
        </p:spPr>
      </p:pic>
    </p:spTree>
    <p:extLst>
      <p:ext uri="{BB962C8B-B14F-4D97-AF65-F5344CB8AC3E}">
        <p14:creationId xmlns:p14="http://schemas.microsoft.com/office/powerpoint/2010/main" val="343538072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88C97474-5879-4DB5-B4F3-F0357104BC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9831CBB7-4817-4B54-A7F9-0AE2D0C47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xmlns="" id="{67238B3C-5308-4B82-820C-F18774AA2917}"/>
              </a:ext>
            </a:extLst>
          </p:cNvPr>
          <p:cNvPicPr>
            <a:picLocks noChangeAspect="1"/>
          </p:cNvPicPr>
          <p:nvPr/>
        </p:nvPicPr>
        <p:blipFill>
          <a:blip r:embed="rId2"/>
          <a:stretch>
            <a:fillRect/>
          </a:stretch>
        </p:blipFill>
        <p:spPr>
          <a:xfrm>
            <a:off x="720636" y="1190364"/>
            <a:ext cx="5476375" cy="4677736"/>
          </a:xfrm>
          <a:prstGeom prst="rect">
            <a:avLst/>
          </a:prstGeom>
        </p:spPr>
      </p:pic>
      <p:sp>
        <p:nvSpPr>
          <p:cNvPr id="14" name="Rectangle 13">
            <a:extLst>
              <a:ext uri="{FF2B5EF4-FFF2-40B4-BE49-F238E27FC236}">
                <a16:creationId xmlns:a16="http://schemas.microsoft.com/office/drawing/2014/main" xmlns="" id="{96BC321D-B05F-4857-8880-97F61B9B7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EC15FA81-F0F9-4F2A-9C6B-E21D75B654D0}"/>
              </a:ext>
            </a:extLst>
          </p:cNvPr>
          <p:cNvSpPr>
            <a:spLocks noGrp="1"/>
          </p:cNvSpPr>
          <p:nvPr>
            <p:ph type="title"/>
          </p:nvPr>
        </p:nvSpPr>
        <p:spPr>
          <a:xfrm>
            <a:off x="6873606" y="938022"/>
            <a:ext cx="4597758" cy="1188720"/>
          </a:xfrm>
        </p:spPr>
        <p:txBody>
          <a:bodyPr>
            <a:normAutofit/>
          </a:bodyPr>
          <a:lstStyle/>
          <a:p>
            <a:r>
              <a:rPr lang="en-IN">
                <a:solidFill>
                  <a:srgbClr val="FFFFFF"/>
                </a:solidFill>
              </a:rPr>
              <a:t>Whether the variables are multi collinear?</a:t>
            </a:r>
          </a:p>
        </p:txBody>
      </p:sp>
      <p:sp>
        <p:nvSpPr>
          <p:cNvPr id="3" name="Content Placeholder 2">
            <a:extLst>
              <a:ext uri="{FF2B5EF4-FFF2-40B4-BE49-F238E27FC236}">
                <a16:creationId xmlns:a16="http://schemas.microsoft.com/office/drawing/2014/main" xmlns="" id="{BBBC154F-8184-478E-BE50-474A6D3689B4}"/>
              </a:ext>
            </a:extLst>
          </p:cNvPr>
          <p:cNvSpPr>
            <a:spLocks noGrp="1"/>
          </p:cNvSpPr>
          <p:nvPr>
            <p:ph idx="1"/>
          </p:nvPr>
        </p:nvSpPr>
        <p:spPr>
          <a:xfrm>
            <a:off x="6873606" y="2340864"/>
            <a:ext cx="4597758" cy="3793237"/>
          </a:xfrm>
        </p:spPr>
        <p:txBody>
          <a:bodyPr>
            <a:normAutofit/>
          </a:bodyPr>
          <a:lstStyle/>
          <a:p>
            <a:pPr>
              <a:lnSpc>
                <a:spcPct val="100000"/>
              </a:lnSpc>
            </a:pPr>
            <a:r>
              <a:rPr lang="en-IN" sz="1400" dirty="0">
                <a:solidFill>
                  <a:srgbClr val="FFFFFF"/>
                </a:solidFill>
              </a:rPr>
              <a:t>Multi collinearity is a statistical phenomenon where two or more variables are correlated with each other.</a:t>
            </a:r>
          </a:p>
          <a:p>
            <a:pPr>
              <a:lnSpc>
                <a:spcPct val="100000"/>
              </a:lnSpc>
            </a:pPr>
            <a:r>
              <a:rPr lang="en-IN" sz="1400" dirty="0">
                <a:solidFill>
                  <a:srgbClr val="FFFFFF"/>
                </a:solidFill>
              </a:rPr>
              <a:t>As Multi collinearity rises, the ability to define any variable’s effect is diminished.</a:t>
            </a:r>
          </a:p>
          <a:p>
            <a:pPr>
              <a:lnSpc>
                <a:spcPct val="100000"/>
              </a:lnSpc>
            </a:pPr>
            <a:endParaRPr lang="en-IN" sz="1400" dirty="0">
              <a:solidFill>
                <a:srgbClr val="FFFFFF"/>
              </a:solidFill>
            </a:endParaRPr>
          </a:p>
          <a:p>
            <a:pPr>
              <a:lnSpc>
                <a:spcPct val="100000"/>
              </a:lnSpc>
            </a:pPr>
            <a:r>
              <a:rPr lang="en-IN" sz="1400" dirty="0">
                <a:solidFill>
                  <a:srgbClr val="FFFFFF"/>
                </a:solidFill>
              </a:rPr>
              <a:t>This will make estimation of effect of individual variable difficult and unreliable</a:t>
            </a:r>
          </a:p>
          <a:p>
            <a:pPr>
              <a:lnSpc>
                <a:spcPct val="100000"/>
              </a:lnSpc>
            </a:pPr>
            <a:r>
              <a:rPr lang="en-IN" sz="1400" dirty="0">
                <a:solidFill>
                  <a:srgbClr val="FFFFFF"/>
                </a:solidFill>
              </a:rPr>
              <a:t>It could lead to inclusion of non relevant variables in the multi variate analysis result</a:t>
            </a:r>
          </a:p>
          <a:p>
            <a:pPr>
              <a:lnSpc>
                <a:spcPct val="100000"/>
              </a:lnSpc>
            </a:pPr>
            <a:endParaRPr lang="en-IN" sz="1400" dirty="0">
              <a:solidFill>
                <a:srgbClr val="FFFFFF"/>
              </a:solidFill>
            </a:endParaRPr>
          </a:p>
          <a:p>
            <a:pPr>
              <a:lnSpc>
                <a:spcPct val="100000"/>
              </a:lnSpc>
            </a:pPr>
            <a:r>
              <a:rPr lang="en-IN" sz="1400" dirty="0">
                <a:solidFill>
                  <a:srgbClr val="FFFFFF"/>
                </a:solidFill>
              </a:rPr>
              <a:t>To verify this whether there is multi collinearity we have used VIF test to check. </a:t>
            </a:r>
          </a:p>
          <a:p>
            <a:pPr>
              <a:lnSpc>
                <a:spcPct val="100000"/>
              </a:lnSpc>
            </a:pPr>
            <a:r>
              <a:rPr lang="en-IN" sz="1400" dirty="0">
                <a:solidFill>
                  <a:srgbClr val="FFFFFF"/>
                </a:solidFill>
              </a:rPr>
              <a:t>It observed that all variables are independent variable </a:t>
            </a:r>
          </a:p>
          <a:p>
            <a:pPr>
              <a:lnSpc>
                <a:spcPct val="100000"/>
              </a:lnSpc>
            </a:pPr>
            <a:endParaRPr lang="en-IN" sz="1400" dirty="0">
              <a:solidFill>
                <a:srgbClr val="FFFFFF"/>
              </a:solidFill>
            </a:endParaRPr>
          </a:p>
        </p:txBody>
      </p:sp>
    </p:spTree>
    <p:extLst>
      <p:ext uri="{BB962C8B-B14F-4D97-AF65-F5344CB8AC3E}">
        <p14:creationId xmlns:p14="http://schemas.microsoft.com/office/powerpoint/2010/main" val="26726936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6">
            <a:extLst>
              <a:ext uri="{FF2B5EF4-FFF2-40B4-BE49-F238E27FC236}">
                <a16:creationId xmlns:a16="http://schemas.microsoft.com/office/drawing/2014/main" xmlns="" id="{ADB08581-279A-478B-83DD-945E4CB34E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21E40D98-2DD7-4DBC-9170-584D5BA2D3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xmlns="" id="{56F5A787-B406-4A79-B561-57041C4B02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10" name="Picture 9"/>
          <p:cNvPicPr>
            <a:picLocks noChangeAspect="1"/>
          </p:cNvPicPr>
          <p:nvPr/>
        </p:nvPicPr>
        <p:blipFill>
          <a:blip r:embed="rId2"/>
          <a:stretch>
            <a:fillRect/>
          </a:stretch>
        </p:blipFill>
        <p:spPr>
          <a:xfrm>
            <a:off x="9205911" y="4476043"/>
            <a:ext cx="2147079" cy="1916286"/>
          </a:xfrm>
          <a:prstGeom prst="rect">
            <a:avLst/>
          </a:prstGeom>
        </p:spPr>
      </p:pic>
      <p:sp>
        <p:nvSpPr>
          <p:cNvPr id="12" name="TextBox 11"/>
          <p:cNvSpPr txBox="1"/>
          <p:nvPr/>
        </p:nvSpPr>
        <p:spPr>
          <a:xfrm>
            <a:off x="606491" y="802433"/>
            <a:ext cx="7013508" cy="5131709"/>
          </a:xfrm>
          <a:prstGeom prst="rect">
            <a:avLst/>
          </a:prstGeom>
        </p:spPr>
        <p:txBody>
          <a:bodyPr vert="horz" lIns="91440" tIns="45720" rIns="91440" bIns="45720" rtlCol="0" anchor="ctr">
            <a:normAutofit/>
          </a:bodyPr>
          <a:lstStyle/>
          <a:p>
            <a:pPr marL="285750" indent="-285750" defTabSz="457200" fontAlgn="base">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This graph most of them will not take h1n1 vaccine. May be due  to side effects   </a:t>
            </a:r>
          </a:p>
          <a:p>
            <a:pPr marL="285750" indent="-285750" defTabSz="457200" fontAlgn="base">
              <a:spcBef>
                <a:spcPct val="20000"/>
              </a:spcBef>
              <a:spcAft>
                <a:spcPts val="600"/>
              </a:spcAft>
              <a:buClr>
                <a:schemeClr val="accent1"/>
              </a:buClr>
              <a:buSzPct val="92000"/>
              <a:buFont typeface="Wingdings 2" panose="05020102010507070707" pitchFamily="18" charset="2"/>
              <a:buChar char=""/>
            </a:pPr>
            <a:endParaRPr lang="en-US" dirty="0">
              <a:solidFill>
                <a:srgbClr val="FFFFFF"/>
              </a:solidFill>
            </a:endParaRPr>
          </a:p>
          <a:p>
            <a:pPr marL="285750" indent="-285750" defTabSz="457200" fontAlgn="base">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We have added all </a:t>
            </a:r>
            <a:r>
              <a:rPr lang="en-US" dirty="0" err="1">
                <a:solidFill>
                  <a:srgbClr val="FFFFFF"/>
                </a:solidFill>
              </a:rPr>
              <a:t>behavioural</a:t>
            </a:r>
            <a:r>
              <a:rPr lang="en-US" dirty="0">
                <a:solidFill>
                  <a:srgbClr val="FFFFFF"/>
                </a:solidFill>
              </a:rPr>
              <a:t> variables –(behavioral_antiviral_meds,behavioral_avoidance,behavioral_face_mask,behavioral_wash_hands,behavioral_large_gatherings,behavioral_outside_home,behavioral_touch_face.) in to one variable cleanliness  and plot the graph </a:t>
            </a:r>
          </a:p>
          <a:p>
            <a:pPr marL="285750" indent="-285750" defTabSz="457200" fontAlgn="base">
              <a:spcBef>
                <a:spcPct val="20000"/>
              </a:spcBef>
              <a:spcAft>
                <a:spcPts val="600"/>
              </a:spcAft>
              <a:buClr>
                <a:schemeClr val="accent1"/>
              </a:buClr>
              <a:buSzPct val="92000"/>
              <a:buFont typeface="Wingdings 2" panose="05020102010507070707" pitchFamily="18" charset="2"/>
              <a:buChar char=""/>
            </a:pPr>
            <a:r>
              <a:rPr lang="en-US" dirty="0">
                <a:solidFill>
                  <a:srgbClr val="FFFFFF"/>
                </a:solidFill>
              </a:rPr>
              <a:t>People with cleanliness 2 or above are more likely to get vaccinated than the rest.</a:t>
            </a:r>
          </a:p>
        </p:txBody>
      </p:sp>
      <p:pic>
        <p:nvPicPr>
          <p:cNvPr id="5" name="Picture 4"/>
          <p:cNvPicPr>
            <a:picLocks noChangeAspect="1"/>
          </p:cNvPicPr>
          <p:nvPr/>
        </p:nvPicPr>
        <p:blipFill>
          <a:blip r:embed="rId3"/>
          <a:stretch>
            <a:fillRect/>
          </a:stretch>
        </p:blipFill>
        <p:spPr>
          <a:xfrm>
            <a:off x="8952644" y="445915"/>
            <a:ext cx="2071640" cy="1936042"/>
          </a:xfrm>
          <a:prstGeom prst="rect">
            <a:avLst/>
          </a:prstGeom>
        </p:spPr>
      </p:pic>
      <p:pic>
        <p:nvPicPr>
          <p:cNvPr id="4" name="Picture 3"/>
          <p:cNvPicPr>
            <a:picLocks noChangeAspect="1"/>
          </p:cNvPicPr>
          <p:nvPr/>
        </p:nvPicPr>
        <p:blipFill>
          <a:blip r:embed="rId4"/>
          <a:stretch>
            <a:fillRect/>
          </a:stretch>
        </p:blipFill>
        <p:spPr>
          <a:xfrm>
            <a:off x="8952644" y="2470855"/>
            <a:ext cx="2327992" cy="1916290"/>
          </a:xfrm>
          <a:prstGeom prst="rect">
            <a:avLst/>
          </a:prstGeom>
        </p:spPr>
      </p:pic>
    </p:spTree>
    <p:extLst>
      <p:ext uri="{BB962C8B-B14F-4D97-AF65-F5344CB8AC3E}">
        <p14:creationId xmlns:p14="http://schemas.microsoft.com/office/powerpoint/2010/main" val="41014829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BB56EB9-078F-4952-AC1F-149C7A0AE4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D3772EE4-ED5E-4D3A-A306-B22CF86678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10058680-D07C-4893-B2B7-91543F18AB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xmlns="" id="{7B42427A-0A1F-4A55-8705-D9179F1E0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7" name="Rectangle 26">
            <a:extLst>
              <a:ext uri="{FF2B5EF4-FFF2-40B4-BE49-F238E27FC236}">
                <a16:creationId xmlns:a16="http://schemas.microsoft.com/office/drawing/2014/main" xmlns="" id="{EE54A6FE-D8CB-48A3-900B-053D4EBD3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p:cNvSpPr txBox="1"/>
          <p:nvPr/>
        </p:nvSpPr>
        <p:spPr>
          <a:xfrm>
            <a:off x="671513" y="2536031"/>
            <a:ext cx="3123783" cy="3671936"/>
          </a:xfrm>
          <a:prstGeom prst="rect">
            <a:avLst/>
          </a:prstGeom>
        </p:spPr>
        <p:txBody>
          <a:bodyPr vert="horz" lIns="91440" tIns="45720" rIns="91440" bIns="45720" rtlCol="0" anchor="t">
            <a:normAutofit/>
          </a:bodyPr>
          <a:lstStyle/>
          <a:p>
            <a:pPr defTabSz="457200">
              <a:spcBef>
                <a:spcPct val="20000"/>
              </a:spcBef>
              <a:spcAft>
                <a:spcPts val="600"/>
              </a:spcAft>
              <a:buClr>
                <a:schemeClr val="accent1"/>
              </a:buClr>
              <a:buSzPct val="92000"/>
            </a:pPr>
            <a:r>
              <a:rPr lang="en-US" dirty="0">
                <a:solidFill>
                  <a:srgbClr val="FFFFFF"/>
                </a:solidFill>
              </a:rPr>
              <a:t>From heatmap it is observed that education, race, </a:t>
            </a:r>
            <a:r>
              <a:rPr lang="en-US" dirty="0" err="1">
                <a:solidFill>
                  <a:srgbClr val="FFFFFF"/>
                </a:solidFill>
              </a:rPr>
              <a:t>sex,martialstatus,rent_or_own,hhs_geo_region</a:t>
            </a:r>
            <a:r>
              <a:rPr lang="en-US" dirty="0">
                <a:solidFill>
                  <a:srgbClr val="FFFFFF"/>
                </a:solidFill>
              </a:rPr>
              <a:t> and census MSA should be removed from final feature selection.</a:t>
            </a:r>
          </a:p>
        </p:txBody>
      </p:sp>
      <p:pic>
        <p:nvPicPr>
          <p:cNvPr id="4" name="Picture 3" descr="A screenshot of a cell phone&#10;&#10;Description automatically generated"/>
          <p:cNvPicPr>
            <a:picLocks noChangeAspect="1"/>
          </p:cNvPicPr>
          <p:nvPr/>
        </p:nvPicPr>
        <p:blipFill rotWithShape="1">
          <a:blip r:embed="rId2"/>
          <a:srcRect r="1821" b="1"/>
          <a:stretch/>
        </p:blipFill>
        <p:spPr>
          <a:xfrm>
            <a:off x="4241830" y="601200"/>
            <a:ext cx="7503636" cy="5789365"/>
          </a:xfrm>
          <a:prstGeom prst="rect">
            <a:avLst/>
          </a:prstGeom>
        </p:spPr>
      </p:pic>
    </p:spTree>
    <p:extLst>
      <p:ext uri="{BB962C8B-B14F-4D97-AF65-F5344CB8AC3E}">
        <p14:creationId xmlns:p14="http://schemas.microsoft.com/office/powerpoint/2010/main" val="38949929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BFABBCE0-E08C-4BBE-9FD2-E2B253D4D5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extBox 1">
            <a:extLst>
              <a:ext uri="{FF2B5EF4-FFF2-40B4-BE49-F238E27FC236}">
                <a16:creationId xmlns:a16="http://schemas.microsoft.com/office/drawing/2014/main" xmlns="" id="{6A6ABDCD-E022-4646-9F75-8C1E01C5F0ED}"/>
              </a:ext>
            </a:extLst>
          </p:cNvPr>
          <p:cNvSpPr txBox="1"/>
          <p:nvPr/>
        </p:nvSpPr>
        <p:spPr>
          <a:xfrm>
            <a:off x="581192" y="702156"/>
            <a:ext cx="11029616" cy="1188720"/>
          </a:xfrm>
          <a:prstGeom prst="rect">
            <a:avLst/>
          </a:prstGeom>
        </p:spPr>
        <p:txBody>
          <a:bodyPr vert="horz" lIns="91440" tIns="45720" rIns="91440" bIns="45720" rtlCol="0" anchor="b">
            <a:normAutofit/>
          </a:bodyPr>
          <a:lstStyle/>
          <a:p>
            <a:pPr defTabSz="457200">
              <a:spcBef>
                <a:spcPct val="0"/>
              </a:spcBef>
              <a:spcAft>
                <a:spcPts val="600"/>
              </a:spcAft>
              <a:buClr>
                <a:schemeClr val="accent1"/>
              </a:buClr>
              <a:buSzPct val="92000"/>
            </a:pPr>
            <a:r>
              <a:rPr lang="en-US" sz="2800" b="0" kern="1200" cap="all">
                <a:solidFill>
                  <a:schemeClr val="tx1">
                    <a:lumMod val="85000"/>
                    <a:lumOff val="15000"/>
                  </a:schemeClr>
                </a:solidFill>
                <a:latin typeface="+mj-lt"/>
                <a:ea typeface="+mj-ea"/>
                <a:cs typeface="+mj-cs"/>
              </a:rPr>
              <a:t>MODEL EVALUATION</a:t>
            </a:r>
          </a:p>
        </p:txBody>
      </p:sp>
      <p:sp>
        <p:nvSpPr>
          <p:cNvPr id="73" name="Rectangle 72">
            <a:extLst>
              <a:ext uri="{FF2B5EF4-FFF2-40B4-BE49-F238E27FC236}">
                <a16:creationId xmlns:a16="http://schemas.microsoft.com/office/drawing/2014/main" xmlns="" id="{FF426BAC-43D6-468E-B6FF-167034D5CE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xmlns="" id="{FB02D80E-5995-4C54-8387-5893C2C89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xmlns="" id="{896083C8-1401-4950-AF56-E2FAFE42D6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1" name="Content Placeholder 30">
            <a:extLst>
              <a:ext uri="{FF2B5EF4-FFF2-40B4-BE49-F238E27FC236}">
                <a16:creationId xmlns:a16="http://schemas.microsoft.com/office/drawing/2014/main" xmlns="" id="{91C9C668-206E-4D7E-B735-A2E65DBCC222}"/>
              </a:ext>
            </a:extLst>
          </p:cNvPr>
          <p:cNvGraphicFramePr>
            <a:graphicFrameLocks noGrp="1"/>
          </p:cNvGraphicFramePr>
          <p:nvPr>
            <p:ph idx="1"/>
            <p:extLst>
              <p:ext uri="{D42A27DB-BD31-4B8C-83A1-F6EECF244321}">
                <p14:modId xmlns:p14="http://schemas.microsoft.com/office/powerpoint/2010/main" val="2217821505"/>
              </p:ext>
            </p:extLst>
          </p:nvPr>
        </p:nvGraphicFramePr>
        <p:xfrm>
          <a:off x="994799" y="2341563"/>
          <a:ext cx="10202405" cy="2201695"/>
        </p:xfrm>
        <a:graphic>
          <a:graphicData uri="http://schemas.openxmlformats.org/drawingml/2006/table">
            <a:tbl>
              <a:tblPr firstRow="1" bandRow="1">
                <a:noFill/>
                <a:tableStyleId>{8799B23B-EC83-4686-B30A-512413B5E67A}</a:tableStyleId>
              </a:tblPr>
              <a:tblGrid>
                <a:gridCol w="1377578">
                  <a:extLst>
                    <a:ext uri="{9D8B030D-6E8A-4147-A177-3AD203B41FA5}">
                      <a16:colId xmlns:a16="http://schemas.microsoft.com/office/drawing/2014/main" xmlns="" val="3522395152"/>
                    </a:ext>
                  </a:extLst>
                </a:gridCol>
                <a:gridCol w="1239022">
                  <a:extLst>
                    <a:ext uri="{9D8B030D-6E8A-4147-A177-3AD203B41FA5}">
                      <a16:colId xmlns:a16="http://schemas.microsoft.com/office/drawing/2014/main" xmlns="" val="1130847967"/>
                    </a:ext>
                  </a:extLst>
                </a:gridCol>
                <a:gridCol w="704922">
                  <a:extLst>
                    <a:ext uri="{9D8B030D-6E8A-4147-A177-3AD203B41FA5}">
                      <a16:colId xmlns:a16="http://schemas.microsoft.com/office/drawing/2014/main" xmlns="" val="307956217"/>
                    </a:ext>
                  </a:extLst>
                </a:gridCol>
                <a:gridCol w="730790">
                  <a:extLst>
                    <a:ext uri="{9D8B030D-6E8A-4147-A177-3AD203B41FA5}">
                      <a16:colId xmlns:a16="http://schemas.microsoft.com/office/drawing/2014/main" xmlns="" val="2469021821"/>
                    </a:ext>
                  </a:extLst>
                </a:gridCol>
                <a:gridCol w="776245">
                  <a:extLst>
                    <a:ext uri="{9D8B030D-6E8A-4147-A177-3AD203B41FA5}">
                      <a16:colId xmlns:a16="http://schemas.microsoft.com/office/drawing/2014/main" xmlns="" val="3901985127"/>
                    </a:ext>
                  </a:extLst>
                </a:gridCol>
                <a:gridCol w="976620">
                  <a:extLst>
                    <a:ext uri="{9D8B030D-6E8A-4147-A177-3AD203B41FA5}">
                      <a16:colId xmlns:a16="http://schemas.microsoft.com/office/drawing/2014/main" xmlns="" val="1717728934"/>
                    </a:ext>
                  </a:extLst>
                </a:gridCol>
                <a:gridCol w="858850">
                  <a:extLst>
                    <a:ext uri="{9D8B030D-6E8A-4147-A177-3AD203B41FA5}">
                      <a16:colId xmlns:a16="http://schemas.microsoft.com/office/drawing/2014/main" xmlns="" val="4195876404"/>
                    </a:ext>
                  </a:extLst>
                </a:gridCol>
                <a:gridCol w="814387">
                  <a:extLst>
                    <a:ext uri="{9D8B030D-6E8A-4147-A177-3AD203B41FA5}">
                      <a16:colId xmlns:a16="http://schemas.microsoft.com/office/drawing/2014/main" xmlns="" val="3542770396"/>
                    </a:ext>
                  </a:extLst>
                </a:gridCol>
                <a:gridCol w="1017985">
                  <a:extLst>
                    <a:ext uri="{9D8B030D-6E8A-4147-A177-3AD203B41FA5}">
                      <a16:colId xmlns:a16="http://schemas.microsoft.com/office/drawing/2014/main" xmlns="" val="1505869892"/>
                    </a:ext>
                  </a:extLst>
                </a:gridCol>
                <a:gridCol w="1004514">
                  <a:extLst>
                    <a:ext uri="{9D8B030D-6E8A-4147-A177-3AD203B41FA5}">
                      <a16:colId xmlns:a16="http://schemas.microsoft.com/office/drawing/2014/main" xmlns="" val="2147646010"/>
                    </a:ext>
                  </a:extLst>
                </a:gridCol>
                <a:gridCol w="701492">
                  <a:extLst>
                    <a:ext uri="{9D8B030D-6E8A-4147-A177-3AD203B41FA5}">
                      <a16:colId xmlns:a16="http://schemas.microsoft.com/office/drawing/2014/main" xmlns="" val="448528850"/>
                    </a:ext>
                  </a:extLst>
                </a:gridCol>
              </a:tblGrid>
              <a:tr h="589102">
                <a:tc>
                  <a:txBody>
                    <a:bodyPr/>
                    <a:lstStyle/>
                    <a:p>
                      <a:pPr algn="ctr" fontAlgn="b"/>
                      <a:r>
                        <a:rPr lang="en-IN" sz="1000" b="1" u="none" strike="noStrike" dirty="0">
                          <a:solidFill>
                            <a:schemeClr val="tx1">
                              <a:lumMod val="75000"/>
                              <a:lumOff val="25000"/>
                            </a:schemeClr>
                          </a:solidFill>
                          <a:effectLst/>
                        </a:rPr>
                        <a:t>Vaccine Type</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1" u="none" strike="noStrike" dirty="0">
                          <a:solidFill>
                            <a:schemeClr val="tx1">
                              <a:lumMod val="75000"/>
                              <a:lumOff val="25000"/>
                            </a:schemeClr>
                          </a:solidFill>
                          <a:effectLst/>
                        </a:rPr>
                        <a:t>Model</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Training_ accuracy</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Test_ accuracy </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F1_score_ train </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F1_score_test</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Recall_train</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Recall_test</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Precision_train</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Precision_test </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dirty="0">
                          <a:solidFill>
                            <a:schemeClr val="tx1">
                              <a:lumMod val="75000"/>
                              <a:lumOff val="25000"/>
                            </a:schemeClr>
                          </a:solidFill>
                          <a:effectLst/>
                        </a:rPr>
                        <a:t>AUC-ROC</a:t>
                      </a:r>
                      <a:endParaRPr lang="en-IN" sz="1000" b="1" i="0" u="none" strike="noStrike" dirty="0">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466523"/>
                  </a:ext>
                </a:extLst>
              </a:tr>
              <a:tr h="440339">
                <a:tc rowSpan="4">
                  <a:txBody>
                    <a:bodyPr/>
                    <a:lstStyle/>
                    <a:p>
                      <a:pPr algn="ctr" fontAlgn="b"/>
                      <a:r>
                        <a:rPr lang="en-IN" sz="1000" b="1" u="none" strike="noStrike" dirty="0">
                          <a:solidFill>
                            <a:schemeClr val="tx1">
                              <a:lumMod val="75000"/>
                              <a:lumOff val="25000"/>
                            </a:schemeClr>
                          </a:solidFill>
                          <a:effectLst/>
                        </a:rPr>
                        <a:t>Seasonal FLU Vaccine</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pPr algn="ctr" fontAlgn="b"/>
                      <a:r>
                        <a:rPr lang="en-IN" sz="1000" b="1" u="none" strike="noStrike">
                          <a:solidFill>
                            <a:schemeClr val="tx1">
                              <a:lumMod val="75000"/>
                              <a:lumOff val="25000"/>
                            </a:schemeClr>
                          </a:solidFill>
                          <a:effectLst/>
                        </a:rPr>
                        <a:t>Logistic Regression</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0.84</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round/>
                      <a:headEnd type="none" w="med" len="med"/>
                      <a:tailEnd type="none" w="med" len="me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2090810296"/>
                  </a:ext>
                </a:extLst>
              </a:tr>
              <a:tr h="291576">
                <a:tc vMerge="1">
                  <a:txBody>
                    <a:bodyPr/>
                    <a:lstStyle/>
                    <a:p>
                      <a:endParaRPr lang="en-IN"/>
                    </a:p>
                  </a:txBody>
                  <a:tcPr/>
                </a:tc>
                <a:tc>
                  <a:txBody>
                    <a:bodyPr/>
                    <a:lstStyle/>
                    <a:p>
                      <a:pPr algn="ctr" fontAlgn="b"/>
                      <a:r>
                        <a:rPr lang="en-IN" sz="1000" b="1" u="none" strike="noStrike">
                          <a:solidFill>
                            <a:schemeClr val="tx1">
                              <a:lumMod val="75000"/>
                              <a:lumOff val="25000"/>
                            </a:schemeClr>
                          </a:solidFill>
                          <a:effectLst/>
                        </a:rPr>
                        <a:t>XGBOOST</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0.50</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0.76</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0.74</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0.85</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921154690"/>
                  </a:ext>
                </a:extLst>
              </a:tr>
              <a:tr h="440339">
                <a:tc vMerge="1">
                  <a:txBody>
                    <a:bodyPr/>
                    <a:lstStyle/>
                    <a:p>
                      <a:endParaRPr lang="en-IN"/>
                    </a:p>
                  </a:txBody>
                  <a:tcPr/>
                </a:tc>
                <a:tc>
                  <a:txBody>
                    <a:bodyPr/>
                    <a:lstStyle/>
                    <a:p>
                      <a:pPr algn="ctr" fontAlgn="b"/>
                      <a:r>
                        <a:rPr lang="en-IN" sz="1000" b="1" u="none" strike="noStrike">
                          <a:solidFill>
                            <a:schemeClr val="tx1">
                              <a:lumMod val="75000"/>
                              <a:lumOff val="25000"/>
                            </a:schemeClr>
                          </a:solidFill>
                          <a:effectLst/>
                        </a:rPr>
                        <a:t>RANDOM FOREST</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0.77</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0.84</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1634167444"/>
                  </a:ext>
                </a:extLst>
              </a:tr>
              <a:tr h="440339">
                <a:tc vMerge="1">
                  <a:txBody>
                    <a:bodyPr/>
                    <a:lstStyle/>
                    <a:p>
                      <a:endParaRPr lang="en-IN"/>
                    </a:p>
                  </a:txBody>
                  <a:tcPr/>
                </a:tc>
                <a:tc>
                  <a:txBody>
                    <a:bodyPr/>
                    <a:lstStyle/>
                    <a:p>
                      <a:pPr algn="ctr" fontAlgn="b"/>
                      <a:r>
                        <a:rPr lang="en-IN" sz="1000" b="1" u="none" strike="noStrike">
                          <a:solidFill>
                            <a:schemeClr val="tx1">
                              <a:lumMod val="75000"/>
                              <a:lumOff val="25000"/>
                            </a:schemeClr>
                          </a:solidFill>
                          <a:effectLst/>
                        </a:rPr>
                        <a:t>LGBM CLASSIFIER</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0.78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0.78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0.78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a:solidFill>
                            <a:schemeClr val="tx1">
                              <a:lumMod val="75000"/>
                              <a:lumOff val="25000"/>
                            </a:schemeClr>
                          </a:solidFill>
                          <a:effectLst/>
                        </a:rPr>
                        <a:t>0.78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tc>
                  <a:txBody>
                    <a:bodyPr/>
                    <a:lstStyle/>
                    <a:p>
                      <a:pPr algn="ctr" fontAlgn="ctr"/>
                      <a:r>
                        <a:rPr lang="en-IN" sz="1000" b="0" u="none" strike="noStrike" dirty="0">
                          <a:solidFill>
                            <a:schemeClr val="tx1">
                              <a:lumMod val="75000"/>
                              <a:lumOff val="25000"/>
                            </a:schemeClr>
                          </a:solidFill>
                          <a:effectLst/>
                        </a:rPr>
                        <a:t>0.85</a:t>
                      </a:r>
                      <a:endParaRPr lang="en-IN" sz="1000" b="0" i="0" u="none" strike="noStrike" dirty="0">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noFill/>
                  </a:tcPr>
                </a:tc>
                <a:extLst>
                  <a:ext uri="{0D108BD9-81ED-4DB2-BD59-A6C34878D82A}">
                    <a16:rowId xmlns:a16="http://schemas.microsoft.com/office/drawing/2014/main" xmlns="" val="2274478405"/>
                  </a:ext>
                </a:extLst>
              </a:tr>
            </a:tbl>
          </a:graphicData>
        </a:graphic>
      </p:graphicFrame>
    </p:spTree>
    <p:extLst>
      <p:ext uri="{BB962C8B-B14F-4D97-AF65-F5344CB8AC3E}">
        <p14:creationId xmlns:p14="http://schemas.microsoft.com/office/powerpoint/2010/main" val="138795788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xmlns="" id="{00401440-1DC9-4C9E-A3BA-4DECEEB465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6" name="Picture 6">
            <a:extLst>
              <a:ext uri="{FF2B5EF4-FFF2-40B4-BE49-F238E27FC236}">
                <a16:creationId xmlns:a16="http://schemas.microsoft.com/office/drawing/2014/main" xmlns="" id="{BA546201-B244-4E92-ABA0-C33E37BF41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81" y="541064"/>
            <a:ext cx="5153838" cy="3435892"/>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a:extLst>
              <a:ext uri="{FF2B5EF4-FFF2-40B4-BE49-F238E27FC236}">
                <a16:creationId xmlns:a16="http://schemas.microsoft.com/office/drawing/2014/main" xmlns="" id="{EEE3F140-02CB-4BBC-ABC0-8BF046C9D1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xmlns="" id="{015F2823-17E7-428E-9431-7E1660C4BC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5" y="541064"/>
            <a:ext cx="4729929" cy="3435892"/>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a16="http://schemas.microsoft.com/office/drawing/2014/main" xmlns="" id="{36B822CC-7DA9-4417-AA94-64CEB676F0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xmlns="" id="{AFA01E88-71CC-4FF3-9E81-51E0C32B4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D6B6B848-5F62-467F-8871-A1CEF20F6924}"/>
              </a:ext>
            </a:extLst>
          </p:cNvPr>
          <p:cNvSpPr>
            <a:spLocks noGrp="1"/>
          </p:cNvSpPr>
          <p:nvPr>
            <p:ph type="title"/>
          </p:nvPr>
        </p:nvSpPr>
        <p:spPr>
          <a:xfrm>
            <a:off x="679600" y="4596992"/>
            <a:ext cx="3353432" cy="1607013"/>
          </a:xfrm>
        </p:spPr>
        <p:txBody>
          <a:bodyPr anchor="ctr">
            <a:normAutofit/>
          </a:bodyPr>
          <a:lstStyle/>
          <a:p>
            <a:r>
              <a:rPr lang="en-IN" dirty="0">
                <a:solidFill>
                  <a:srgbClr val="FFFFFF"/>
                </a:solidFill>
              </a:rPr>
              <a:t>Seasonal FLU</a:t>
            </a:r>
          </a:p>
        </p:txBody>
      </p:sp>
      <p:sp>
        <p:nvSpPr>
          <p:cNvPr id="3" name="Content Placeholder 2">
            <a:extLst>
              <a:ext uri="{FF2B5EF4-FFF2-40B4-BE49-F238E27FC236}">
                <a16:creationId xmlns:a16="http://schemas.microsoft.com/office/drawing/2014/main" xmlns="" id="{64D9F36D-8791-4CEC-95C6-DEB84D9FAC39}"/>
              </a:ext>
            </a:extLst>
          </p:cNvPr>
          <p:cNvSpPr>
            <a:spLocks noGrp="1"/>
          </p:cNvSpPr>
          <p:nvPr>
            <p:ph idx="1"/>
          </p:nvPr>
        </p:nvSpPr>
        <p:spPr>
          <a:xfrm>
            <a:off x="4271491" y="4596992"/>
            <a:ext cx="7240909" cy="1607012"/>
          </a:xfrm>
        </p:spPr>
        <p:txBody>
          <a:bodyPr>
            <a:normAutofit/>
          </a:bodyPr>
          <a:lstStyle/>
          <a:p>
            <a:r>
              <a:rPr lang="en-IN" dirty="0">
                <a:solidFill>
                  <a:srgbClr val="FFFFFF"/>
                </a:solidFill>
              </a:rPr>
              <a:t>LGBM classifier gives the best predictions.</a:t>
            </a:r>
          </a:p>
          <a:p>
            <a:r>
              <a:rPr lang="en-IN" dirty="0">
                <a:solidFill>
                  <a:srgbClr val="FFFFFF"/>
                </a:solidFill>
              </a:rPr>
              <a:t>We could see LGBM striking a balance between False Positives and False Negatives in the confusion matrix.</a:t>
            </a:r>
          </a:p>
        </p:txBody>
      </p:sp>
    </p:spTree>
    <p:extLst>
      <p:ext uri="{BB962C8B-B14F-4D97-AF65-F5344CB8AC3E}">
        <p14:creationId xmlns:p14="http://schemas.microsoft.com/office/powerpoint/2010/main" val="101242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BFABBCE0-E08C-4BBE-9FD2-E2B253D4D5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extBox 1">
            <a:extLst>
              <a:ext uri="{FF2B5EF4-FFF2-40B4-BE49-F238E27FC236}">
                <a16:creationId xmlns:a16="http://schemas.microsoft.com/office/drawing/2014/main" xmlns="" id="{6A6ABDCD-E022-4646-9F75-8C1E01C5F0ED}"/>
              </a:ext>
            </a:extLst>
          </p:cNvPr>
          <p:cNvSpPr txBox="1"/>
          <p:nvPr/>
        </p:nvSpPr>
        <p:spPr>
          <a:xfrm>
            <a:off x="581192" y="702156"/>
            <a:ext cx="11029616" cy="1188720"/>
          </a:xfrm>
          <a:prstGeom prst="rect">
            <a:avLst/>
          </a:prstGeom>
        </p:spPr>
        <p:txBody>
          <a:bodyPr vert="horz" lIns="91440" tIns="45720" rIns="91440" bIns="45720" rtlCol="0" anchor="b">
            <a:normAutofit/>
          </a:bodyPr>
          <a:lstStyle/>
          <a:p>
            <a:pPr defTabSz="457200">
              <a:spcBef>
                <a:spcPct val="0"/>
              </a:spcBef>
              <a:spcAft>
                <a:spcPts val="600"/>
              </a:spcAft>
              <a:buClr>
                <a:schemeClr val="accent1"/>
              </a:buClr>
              <a:buSzPct val="92000"/>
            </a:pPr>
            <a:r>
              <a:rPr lang="en-US" sz="2800" b="0" kern="1200" cap="all">
                <a:solidFill>
                  <a:schemeClr val="tx1">
                    <a:lumMod val="85000"/>
                    <a:lumOff val="15000"/>
                  </a:schemeClr>
                </a:solidFill>
                <a:latin typeface="+mj-lt"/>
                <a:ea typeface="+mj-ea"/>
                <a:cs typeface="+mj-cs"/>
              </a:rPr>
              <a:t>MODEL EVALUATION</a:t>
            </a:r>
          </a:p>
        </p:txBody>
      </p:sp>
      <p:sp>
        <p:nvSpPr>
          <p:cNvPr id="73" name="Rectangle 72">
            <a:extLst>
              <a:ext uri="{FF2B5EF4-FFF2-40B4-BE49-F238E27FC236}">
                <a16:creationId xmlns:a16="http://schemas.microsoft.com/office/drawing/2014/main" xmlns="" id="{FF426BAC-43D6-468E-B6FF-167034D5CE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xmlns="" id="{FB02D80E-5995-4C54-8387-5893C2C89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xmlns="" id="{896083C8-1401-4950-AF56-E2FAFE42D6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1" name="Content Placeholder 30">
            <a:extLst>
              <a:ext uri="{FF2B5EF4-FFF2-40B4-BE49-F238E27FC236}">
                <a16:creationId xmlns:a16="http://schemas.microsoft.com/office/drawing/2014/main" xmlns="" id="{91C9C668-206E-4D7E-B735-A2E65DBCC222}"/>
              </a:ext>
            </a:extLst>
          </p:cNvPr>
          <p:cNvGraphicFramePr>
            <a:graphicFrameLocks noGrp="1"/>
          </p:cNvGraphicFramePr>
          <p:nvPr>
            <p:ph idx="1"/>
            <p:extLst>
              <p:ext uri="{D42A27DB-BD31-4B8C-83A1-F6EECF244321}">
                <p14:modId xmlns:p14="http://schemas.microsoft.com/office/powerpoint/2010/main" val="873985414"/>
              </p:ext>
            </p:extLst>
          </p:nvPr>
        </p:nvGraphicFramePr>
        <p:xfrm>
          <a:off x="994799" y="2341563"/>
          <a:ext cx="10202405" cy="2201695"/>
        </p:xfrm>
        <a:graphic>
          <a:graphicData uri="http://schemas.openxmlformats.org/drawingml/2006/table">
            <a:tbl>
              <a:tblPr firstRow="1" bandRow="1">
                <a:noFill/>
                <a:tableStyleId>{8799B23B-EC83-4686-B30A-512413B5E67A}</a:tableStyleId>
              </a:tblPr>
              <a:tblGrid>
                <a:gridCol w="1377578">
                  <a:extLst>
                    <a:ext uri="{9D8B030D-6E8A-4147-A177-3AD203B41FA5}">
                      <a16:colId xmlns:a16="http://schemas.microsoft.com/office/drawing/2014/main" xmlns="" val="3522395152"/>
                    </a:ext>
                  </a:extLst>
                </a:gridCol>
                <a:gridCol w="1239022">
                  <a:extLst>
                    <a:ext uri="{9D8B030D-6E8A-4147-A177-3AD203B41FA5}">
                      <a16:colId xmlns:a16="http://schemas.microsoft.com/office/drawing/2014/main" xmlns="" val="1130847967"/>
                    </a:ext>
                  </a:extLst>
                </a:gridCol>
                <a:gridCol w="704922">
                  <a:extLst>
                    <a:ext uri="{9D8B030D-6E8A-4147-A177-3AD203B41FA5}">
                      <a16:colId xmlns:a16="http://schemas.microsoft.com/office/drawing/2014/main" xmlns="" val="307956217"/>
                    </a:ext>
                  </a:extLst>
                </a:gridCol>
                <a:gridCol w="730790">
                  <a:extLst>
                    <a:ext uri="{9D8B030D-6E8A-4147-A177-3AD203B41FA5}">
                      <a16:colId xmlns:a16="http://schemas.microsoft.com/office/drawing/2014/main" xmlns="" val="2469021821"/>
                    </a:ext>
                  </a:extLst>
                </a:gridCol>
                <a:gridCol w="776245">
                  <a:extLst>
                    <a:ext uri="{9D8B030D-6E8A-4147-A177-3AD203B41FA5}">
                      <a16:colId xmlns:a16="http://schemas.microsoft.com/office/drawing/2014/main" xmlns="" val="3901985127"/>
                    </a:ext>
                  </a:extLst>
                </a:gridCol>
                <a:gridCol w="976620">
                  <a:extLst>
                    <a:ext uri="{9D8B030D-6E8A-4147-A177-3AD203B41FA5}">
                      <a16:colId xmlns:a16="http://schemas.microsoft.com/office/drawing/2014/main" xmlns="" val="1717728934"/>
                    </a:ext>
                  </a:extLst>
                </a:gridCol>
                <a:gridCol w="858850">
                  <a:extLst>
                    <a:ext uri="{9D8B030D-6E8A-4147-A177-3AD203B41FA5}">
                      <a16:colId xmlns:a16="http://schemas.microsoft.com/office/drawing/2014/main" xmlns="" val="4195876404"/>
                    </a:ext>
                  </a:extLst>
                </a:gridCol>
                <a:gridCol w="814387">
                  <a:extLst>
                    <a:ext uri="{9D8B030D-6E8A-4147-A177-3AD203B41FA5}">
                      <a16:colId xmlns:a16="http://schemas.microsoft.com/office/drawing/2014/main" xmlns="" val="3542770396"/>
                    </a:ext>
                  </a:extLst>
                </a:gridCol>
                <a:gridCol w="1017985">
                  <a:extLst>
                    <a:ext uri="{9D8B030D-6E8A-4147-A177-3AD203B41FA5}">
                      <a16:colId xmlns:a16="http://schemas.microsoft.com/office/drawing/2014/main" xmlns="" val="1505869892"/>
                    </a:ext>
                  </a:extLst>
                </a:gridCol>
                <a:gridCol w="1004514">
                  <a:extLst>
                    <a:ext uri="{9D8B030D-6E8A-4147-A177-3AD203B41FA5}">
                      <a16:colId xmlns:a16="http://schemas.microsoft.com/office/drawing/2014/main" xmlns="" val="2147646010"/>
                    </a:ext>
                  </a:extLst>
                </a:gridCol>
                <a:gridCol w="701492">
                  <a:extLst>
                    <a:ext uri="{9D8B030D-6E8A-4147-A177-3AD203B41FA5}">
                      <a16:colId xmlns:a16="http://schemas.microsoft.com/office/drawing/2014/main" xmlns="" val="448528850"/>
                    </a:ext>
                  </a:extLst>
                </a:gridCol>
              </a:tblGrid>
              <a:tr h="589102">
                <a:tc>
                  <a:txBody>
                    <a:bodyPr/>
                    <a:lstStyle/>
                    <a:p>
                      <a:pPr algn="ctr" fontAlgn="b"/>
                      <a:r>
                        <a:rPr lang="en-IN" sz="1000" b="1" u="none" strike="noStrike" dirty="0">
                          <a:solidFill>
                            <a:schemeClr val="tx1">
                              <a:lumMod val="75000"/>
                              <a:lumOff val="25000"/>
                            </a:schemeClr>
                          </a:solidFill>
                          <a:effectLst/>
                        </a:rPr>
                        <a:t>Vaccine Type</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000" b="1" u="none" strike="noStrike" dirty="0">
                          <a:solidFill>
                            <a:schemeClr val="tx1">
                              <a:lumMod val="75000"/>
                              <a:lumOff val="25000"/>
                            </a:schemeClr>
                          </a:solidFill>
                          <a:effectLst/>
                        </a:rPr>
                        <a:t>Model</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Training_ accuracy</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Test_ accuracy </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F1_score_ train </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F1_score_test</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Recall_train</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Recall_test</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Precision_train</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a:solidFill>
                            <a:schemeClr val="tx1">
                              <a:lumMod val="75000"/>
                              <a:lumOff val="25000"/>
                            </a:schemeClr>
                          </a:solidFill>
                          <a:effectLst/>
                        </a:rPr>
                        <a:t>Precision_test </a:t>
                      </a:r>
                      <a:endParaRPr lang="en-IN" sz="1000" b="1" i="0" u="none" strike="noStrike">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0" b="1" u="none" strike="noStrike" dirty="0">
                          <a:solidFill>
                            <a:schemeClr val="tx1">
                              <a:lumMod val="75000"/>
                              <a:lumOff val="25000"/>
                            </a:schemeClr>
                          </a:solidFill>
                          <a:effectLst/>
                        </a:rPr>
                        <a:t>AUC-ROC</a:t>
                      </a:r>
                      <a:endParaRPr lang="en-IN" sz="1000" b="1" i="0" u="none" strike="noStrike" dirty="0">
                        <a:solidFill>
                          <a:schemeClr val="tx1">
                            <a:lumMod val="75000"/>
                            <a:lumOff val="25000"/>
                          </a:schemeClr>
                        </a:solidFill>
                        <a:effectLst/>
                        <a:latin typeface="Arial Unicode MS"/>
                      </a:endParaRPr>
                    </a:p>
                  </a:txBody>
                  <a:tcPr marL="119010" marR="36150" marT="59505" marB="595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466523"/>
                  </a:ext>
                </a:extLst>
              </a:tr>
              <a:tr h="440339">
                <a:tc rowSpan="4">
                  <a:txBody>
                    <a:bodyPr/>
                    <a:lstStyle/>
                    <a:p>
                      <a:pPr algn="ctr" fontAlgn="b"/>
                      <a:r>
                        <a:rPr lang="en-IN" sz="1000" b="1" u="none" strike="noStrike" dirty="0">
                          <a:solidFill>
                            <a:schemeClr val="tx1">
                              <a:lumMod val="75000"/>
                              <a:lumOff val="25000"/>
                            </a:schemeClr>
                          </a:solidFill>
                          <a:effectLst/>
                        </a:rPr>
                        <a:t>H1N1 Vaccine</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pPr algn="ctr" fontAlgn="b"/>
                      <a:r>
                        <a:rPr lang="en-IN" sz="1000" b="1" u="none" strike="noStrike">
                          <a:solidFill>
                            <a:schemeClr val="tx1">
                              <a:lumMod val="75000"/>
                              <a:lumOff val="25000"/>
                            </a:schemeClr>
                          </a:solidFill>
                          <a:effectLst/>
                        </a:rPr>
                        <a:t>Logistic Regression</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dirty="0">
                          <a:solidFill>
                            <a:schemeClr val="tx1">
                              <a:lumMod val="75000"/>
                              <a:lumOff val="25000"/>
                            </a:schemeClr>
                          </a:solidFill>
                          <a:effectLst/>
                        </a:rPr>
                        <a:t>0.82</a:t>
                      </a:r>
                      <a:endParaRPr lang="en-IN" sz="1000" b="0" i="0" u="none" strike="noStrike" dirty="0">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12700" cap="flat" cmpd="sng" algn="ctr">
                      <a:solidFill>
                        <a:schemeClr val="tx1"/>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4055401143"/>
                  </a:ext>
                </a:extLst>
              </a:tr>
              <a:tr h="291576">
                <a:tc vMerge="1">
                  <a:txBody>
                    <a:bodyPr/>
                    <a:lstStyle/>
                    <a:p>
                      <a:endParaRPr lang="en-IN"/>
                    </a:p>
                  </a:txBody>
                  <a:tcPr/>
                </a:tc>
                <a:tc>
                  <a:txBody>
                    <a:bodyPr/>
                    <a:lstStyle/>
                    <a:p>
                      <a:pPr algn="ctr" fontAlgn="b"/>
                      <a:r>
                        <a:rPr lang="en-IN" sz="1000" b="1" u="none" strike="noStrike">
                          <a:solidFill>
                            <a:schemeClr val="tx1">
                              <a:lumMod val="75000"/>
                              <a:lumOff val="25000"/>
                            </a:schemeClr>
                          </a:solidFill>
                          <a:effectLst/>
                        </a:rPr>
                        <a:t>XGBOOST</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0.60</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0.63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0.62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0.60</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0.58</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1937292395"/>
                  </a:ext>
                </a:extLst>
              </a:tr>
              <a:tr h="440339">
                <a:tc vMerge="1">
                  <a:txBody>
                    <a:bodyPr/>
                    <a:lstStyle/>
                    <a:p>
                      <a:endParaRPr lang="en-IN"/>
                    </a:p>
                  </a:txBody>
                  <a:tcPr/>
                </a:tc>
                <a:tc>
                  <a:txBody>
                    <a:bodyPr/>
                    <a:lstStyle/>
                    <a:p>
                      <a:pPr algn="ctr" fontAlgn="b"/>
                      <a:r>
                        <a:rPr lang="en-IN" sz="1000" b="1" u="none" strike="noStrike">
                          <a:solidFill>
                            <a:schemeClr val="tx1">
                              <a:lumMod val="75000"/>
                              <a:lumOff val="25000"/>
                            </a:schemeClr>
                          </a:solidFill>
                          <a:effectLst/>
                        </a:rPr>
                        <a:t>RANDOM FOREST</a:t>
                      </a:r>
                      <a:endParaRPr lang="en-IN" sz="1000" b="1" i="0" u="none" strike="noStrike">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0.80</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0.83</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0.81</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xmlns="" val="2802568770"/>
                  </a:ext>
                </a:extLst>
              </a:tr>
              <a:tr h="440339">
                <a:tc vMerge="1">
                  <a:txBody>
                    <a:bodyPr/>
                    <a:lstStyle/>
                    <a:p>
                      <a:endParaRPr lang="en-IN"/>
                    </a:p>
                  </a:txBody>
                  <a:tcPr/>
                </a:tc>
                <a:tc>
                  <a:txBody>
                    <a:bodyPr/>
                    <a:lstStyle/>
                    <a:p>
                      <a:pPr algn="ctr" fontAlgn="b"/>
                      <a:r>
                        <a:rPr lang="en-IN" sz="1000" b="1" u="none" strike="noStrike" dirty="0">
                          <a:solidFill>
                            <a:schemeClr val="tx1">
                              <a:lumMod val="75000"/>
                              <a:lumOff val="25000"/>
                            </a:schemeClr>
                          </a:solidFill>
                          <a:effectLst/>
                        </a:rPr>
                        <a:t>LGBM CLASSIFIER</a:t>
                      </a:r>
                      <a:endParaRPr lang="en-IN" sz="1000" b="1" i="0" u="none" strike="noStrike" dirty="0">
                        <a:solidFill>
                          <a:schemeClr val="tx1">
                            <a:lumMod val="75000"/>
                            <a:lumOff val="25000"/>
                          </a:schemeClr>
                        </a:solidFill>
                        <a:effectLst/>
                        <a:latin typeface="Calibri" panose="020F0502020204030204" pitchFamily="34" charset="0"/>
                      </a:endParaRPr>
                    </a:p>
                  </a:txBody>
                  <a:tcPr marL="119010" marR="36150" marT="59505" marB="59505" anchor="b">
                    <a:lnL w="12700" cap="flat" cmpd="sng" algn="ctr">
                      <a:solidFill>
                        <a:schemeClr val="tx1"/>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0.86</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0.84</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dirty="0">
                          <a:solidFill>
                            <a:schemeClr val="tx1">
                              <a:lumMod val="75000"/>
                              <a:lumOff val="25000"/>
                            </a:schemeClr>
                          </a:solidFill>
                          <a:effectLst/>
                        </a:rPr>
                        <a:t>0.85</a:t>
                      </a:r>
                      <a:endParaRPr lang="en-IN" sz="1000" b="0" i="0" u="none" strike="noStrike" dirty="0">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0.86</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0.84</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0.86</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a:solidFill>
                            <a:schemeClr val="tx1">
                              <a:lumMod val="75000"/>
                              <a:lumOff val="25000"/>
                            </a:schemeClr>
                          </a:solidFill>
                          <a:effectLst/>
                        </a:rPr>
                        <a:t>0.82</a:t>
                      </a:r>
                      <a:endParaRPr lang="en-IN" sz="1000" b="0" i="0" u="none" strike="noStrike">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ctr" fontAlgn="ctr"/>
                      <a:r>
                        <a:rPr lang="en-IN" sz="1000" b="0" u="none" strike="noStrike" dirty="0">
                          <a:solidFill>
                            <a:schemeClr val="tx1">
                              <a:lumMod val="75000"/>
                              <a:lumOff val="25000"/>
                            </a:schemeClr>
                          </a:solidFill>
                          <a:effectLst/>
                        </a:rPr>
                        <a:t>0.83</a:t>
                      </a:r>
                      <a:endParaRPr lang="en-IN" sz="1000" b="0" i="0" u="none" strike="noStrike" dirty="0">
                        <a:solidFill>
                          <a:schemeClr val="tx1">
                            <a:lumMod val="75000"/>
                            <a:lumOff val="25000"/>
                          </a:schemeClr>
                        </a:solidFill>
                        <a:effectLst/>
                        <a:latin typeface="Courier New" panose="02070309020205020404" pitchFamily="49" charset="0"/>
                      </a:endParaRPr>
                    </a:p>
                  </a:txBody>
                  <a:tcPr marL="119010" marR="36150" marT="59505" marB="59505"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xmlns="" val="2846425217"/>
                  </a:ext>
                </a:extLst>
              </a:tr>
            </a:tbl>
          </a:graphicData>
        </a:graphic>
      </p:graphicFrame>
    </p:spTree>
    <p:extLst>
      <p:ext uri="{BB962C8B-B14F-4D97-AF65-F5344CB8AC3E}">
        <p14:creationId xmlns:p14="http://schemas.microsoft.com/office/powerpoint/2010/main" val="205677746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136">
            <a:extLst>
              <a:ext uri="{FF2B5EF4-FFF2-40B4-BE49-F238E27FC236}">
                <a16:creationId xmlns:a16="http://schemas.microsoft.com/office/drawing/2014/main" xmlns="" id="{00401440-1DC9-4C9E-A3BA-4DECEEB465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8" name="Picture 4">
            <a:extLst>
              <a:ext uri="{FF2B5EF4-FFF2-40B4-BE49-F238E27FC236}">
                <a16:creationId xmlns:a16="http://schemas.microsoft.com/office/drawing/2014/main" xmlns="" id="{8A219CAF-D999-468D-9061-EBA79A7D3D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81" y="541064"/>
            <a:ext cx="5153838" cy="3435892"/>
          </a:xfrm>
          <a:prstGeom prst="rect">
            <a:avLst/>
          </a:prstGeom>
          <a:noFill/>
          <a:extLst>
            <a:ext uri="{909E8E84-426E-40DD-AFC4-6F175D3DCCD1}">
              <a14:hiddenFill xmlns:a14="http://schemas.microsoft.com/office/drawing/2010/main">
                <a:solidFill>
                  <a:srgbClr val="FFFFFF"/>
                </a:solidFill>
              </a14:hiddenFill>
            </a:ext>
          </a:extLst>
        </p:spPr>
      </p:pic>
      <p:cxnSp>
        <p:nvCxnSpPr>
          <p:cNvPr id="6151" name="Straight Connector 138">
            <a:extLst>
              <a:ext uri="{FF2B5EF4-FFF2-40B4-BE49-F238E27FC236}">
                <a16:creationId xmlns:a16="http://schemas.microsoft.com/office/drawing/2014/main" xmlns="" id="{EEE3F140-02CB-4BBC-ABC0-8BF046C9D1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096000" y="1436050"/>
            <a:ext cx="0" cy="1645920"/>
          </a:xfrm>
          <a:prstGeom prst="line">
            <a:avLst/>
          </a:prstGeom>
          <a:ln w="19050">
            <a:solidFill>
              <a:srgbClr val="465359"/>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xmlns="" id="{B4440594-B800-48CF-8A13-96786FDBE36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5" y="541064"/>
            <a:ext cx="4729929" cy="3435892"/>
          </a:xfrm>
          <a:prstGeom prst="rect">
            <a:avLst/>
          </a:prstGeom>
          <a:noFill/>
          <a:extLst>
            <a:ext uri="{909E8E84-426E-40DD-AFC4-6F175D3DCCD1}">
              <a14:hiddenFill xmlns:a14="http://schemas.microsoft.com/office/drawing/2010/main">
                <a:solidFill>
                  <a:srgbClr val="FFFFFF"/>
                </a:solidFill>
              </a14:hiddenFill>
            </a:ext>
          </a:extLst>
        </p:spPr>
      </p:pic>
      <p:sp>
        <p:nvSpPr>
          <p:cNvPr id="6152" name="Rectangle 140">
            <a:extLst>
              <a:ext uri="{FF2B5EF4-FFF2-40B4-BE49-F238E27FC236}">
                <a16:creationId xmlns:a16="http://schemas.microsoft.com/office/drawing/2014/main" xmlns="" id="{36B822CC-7DA9-4417-AA94-64CEB676F0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142">
            <a:extLst>
              <a:ext uri="{FF2B5EF4-FFF2-40B4-BE49-F238E27FC236}">
                <a16:creationId xmlns:a16="http://schemas.microsoft.com/office/drawing/2014/main" xmlns="" id="{AFA01E88-71CC-4FF3-9E81-51E0C32B45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D6B6B848-5F62-467F-8871-A1CEF20F6924}"/>
              </a:ext>
            </a:extLst>
          </p:cNvPr>
          <p:cNvSpPr>
            <a:spLocks noGrp="1"/>
          </p:cNvSpPr>
          <p:nvPr>
            <p:ph type="title"/>
          </p:nvPr>
        </p:nvSpPr>
        <p:spPr>
          <a:xfrm>
            <a:off x="679600" y="4596992"/>
            <a:ext cx="3353432" cy="1607013"/>
          </a:xfrm>
        </p:spPr>
        <p:txBody>
          <a:bodyPr anchor="ctr">
            <a:normAutofit/>
          </a:bodyPr>
          <a:lstStyle/>
          <a:p>
            <a:r>
              <a:rPr lang="en-IN" dirty="0">
                <a:solidFill>
                  <a:srgbClr val="FFFFFF"/>
                </a:solidFill>
              </a:rPr>
              <a:t>H1N1 Vaccine</a:t>
            </a:r>
          </a:p>
        </p:txBody>
      </p:sp>
      <p:sp>
        <p:nvSpPr>
          <p:cNvPr id="3" name="Content Placeholder 2">
            <a:extLst>
              <a:ext uri="{FF2B5EF4-FFF2-40B4-BE49-F238E27FC236}">
                <a16:creationId xmlns:a16="http://schemas.microsoft.com/office/drawing/2014/main" xmlns="" id="{64D9F36D-8791-4CEC-95C6-DEB84D9FAC39}"/>
              </a:ext>
            </a:extLst>
          </p:cNvPr>
          <p:cNvSpPr>
            <a:spLocks noGrp="1"/>
          </p:cNvSpPr>
          <p:nvPr>
            <p:ph idx="1"/>
          </p:nvPr>
        </p:nvSpPr>
        <p:spPr>
          <a:xfrm>
            <a:off x="4271491" y="4596992"/>
            <a:ext cx="7240909" cy="1607012"/>
          </a:xfrm>
        </p:spPr>
        <p:txBody>
          <a:bodyPr>
            <a:normAutofit/>
          </a:bodyPr>
          <a:lstStyle/>
          <a:p>
            <a:r>
              <a:rPr lang="en-IN" dirty="0">
                <a:solidFill>
                  <a:srgbClr val="FFFFFF"/>
                </a:solidFill>
              </a:rPr>
              <a:t>LGBM classifier gives the best AUC-ROC score.</a:t>
            </a:r>
          </a:p>
          <a:p>
            <a:r>
              <a:rPr lang="en-IN" dirty="0">
                <a:solidFill>
                  <a:srgbClr val="FFFFFF"/>
                </a:solidFill>
              </a:rPr>
              <a:t>Dataset being the imbalanced one we could see LGBM trying to closer between False Positives and False Negatives in the confusion matrix than any other model.</a:t>
            </a:r>
          </a:p>
        </p:txBody>
      </p:sp>
    </p:spTree>
    <p:extLst>
      <p:ext uri="{BB962C8B-B14F-4D97-AF65-F5344CB8AC3E}">
        <p14:creationId xmlns:p14="http://schemas.microsoft.com/office/powerpoint/2010/main" val="3686097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CF4EB5C-ED25-4675-8255-2F5B12CFF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9514EC6E-A557-42A2-BCDC-3ABFFC5E56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905482C9-EB42-4BFE-95BF-7FD661F07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7539E646-A625-4A26-86ED-BD90EDD329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8E019540-1104-4B12-9F83-45F586741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B2EBF7-F777-4625-9639-7D6809CA904F}"/>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THANK YOU</a:t>
            </a:r>
          </a:p>
        </p:txBody>
      </p:sp>
      <p:sp>
        <p:nvSpPr>
          <p:cNvPr id="18" name="Rectangle 17">
            <a:extLst>
              <a:ext uri="{FF2B5EF4-FFF2-40B4-BE49-F238E27FC236}">
                <a16:creationId xmlns:a16="http://schemas.microsoft.com/office/drawing/2014/main" xmlns="" id="{3580CFD6-E44A-486A-9E73-D8D948F78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15751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D651B61-325E-4E73-8445-38B0DE8AA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B42E5253-D3AC-4AC2-B766-8B34F13C2F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10AE8D57-436A-4073-9A75-15BB5949F8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E2852671-8EB6-4EAF-8AF8-65CF3FD66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xmlns=""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79394E1F-0B5F-497D-B2A6-8383A2A5483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8" y="457200"/>
            <a:ext cx="3703320" cy="5935133"/>
            <a:chOff x="438068" y="457200"/>
            <a:chExt cx="3703320" cy="5935133"/>
          </a:xfrm>
        </p:grpSpPr>
        <p:sp>
          <p:nvSpPr>
            <p:cNvPr id="22" name="Rectangle 21">
              <a:extLst>
                <a:ext uri="{FF2B5EF4-FFF2-40B4-BE49-F238E27FC236}">
                  <a16:creationId xmlns:a16="http://schemas.microsoft.com/office/drawing/2014/main" xmlns="" id="{1F1FF39A-AC3C-4066-9D4C-519AA22812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xmlns="" id="{64C13BAB-7C00-4D21-A857-E3D41C0A2A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0258C24C-01E1-41B4-9FA7-664C5C98BC54}"/>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Group Members</a:t>
            </a:r>
          </a:p>
        </p:txBody>
      </p:sp>
      <p:graphicFrame>
        <p:nvGraphicFramePr>
          <p:cNvPr id="6" name="Content Placeholder 5">
            <a:extLst>
              <a:ext uri="{FF2B5EF4-FFF2-40B4-BE49-F238E27FC236}">
                <a16:creationId xmlns:a16="http://schemas.microsoft.com/office/drawing/2014/main" xmlns="" id="{216C8FEF-758B-46A8-B841-45F8C782CBBD}"/>
              </a:ext>
            </a:extLst>
          </p:cNvPr>
          <p:cNvGraphicFramePr>
            <a:graphicFrameLocks noGrp="1"/>
          </p:cNvGraphicFramePr>
          <p:nvPr>
            <p:ph idx="1"/>
            <p:extLst>
              <p:ext uri="{D42A27DB-BD31-4B8C-83A1-F6EECF244321}">
                <p14:modId xmlns:p14="http://schemas.microsoft.com/office/powerpoint/2010/main" val="2023514396"/>
              </p:ext>
            </p:extLst>
          </p:nvPr>
        </p:nvGraphicFramePr>
        <p:xfrm>
          <a:off x="5366449" y="618067"/>
          <a:ext cx="5562073" cy="5598162"/>
        </p:xfrm>
        <a:graphic>
          <a:graphicData uri="http://schemas.openxmlformats.org/drawingml/2006/table">
            <a:tbl>
              <a:tblPr firstRow="1" bandRow="1">
                <a:noFill/>
              </a:tblPr>
              <a:tblGrid>
                <a:gridCol w="3970127">
                  <a:extLst>
                    <a:ext uri="{9D8B030D-6E8A-4147-A177-3AD203B41FA5}">
                      <a16:colId xmlns:a16="http://schemas.microsoft.com/office/drawing/2014/main" xmlns="" val="2957116109"/>
                    </a:ext>
                  </a:extLst>
                </a:gridCol>
                <a:gridCol w="1591946">
                  <a:extLst>
                    <a:ext uri="{9D8B030D-6E8A-4147-A177-3AD203B41FA5}">
                      <a16:colId xmlns:a16="http://schemas.microsoft.com/office/drawing/2014/main" xmlns="" val="378234327"/>
                    </a:ext>
                  </a:extLst>
                </a:gridCol>
              </a:tblGrid>
              <a:tr h="622018">
                <a:tc gridSpan="2">
                  <a:txBody>
                    <a:bodyPr/>
                    <a:lstStyle/>
                    <a:p>
                      <a:pPr algn="ctr" fontAlgn="b"/>
                      <a:r>
                        <a:rPr lang="en-IN" sz="1800" b="1" i="0" u="none" strike="noStrike" cap="all" spc="150">
                          <a:solidFill>
                            <a:srgbClr val="FFFFFF"/>
                          </a:solidFill>
                          <a:effectLst/>
                          <a:latin typeface="Calibri" panose="020F0502020204030204" pitchFamily="34" charset="0"/>
                        </a:rPr>
                        <a:t>Team A</a:t>
                      </a:r>
                    </a:p>
                  </a:txBody>
                  <a:tcPr marL="256326" marR="153796" marT="153796" marB="153796" anchor="b">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IN"/>
                    </a:p>
                  </a:txBody>
                  <a:tcPr/>
                </a:tc>
                <a:extLst>
                  <a:ext uri="{0D108BD9-81ED-4DB2-BD59-A6C34878D82A}">
                    <a16:rowId xmlns:a16="http://schemas.microsoft.com/office/drawing/2014/main" xmlns="" val="2265133642"/>
                  </a:ext>
                </a:extLst>
              </a:tr>
              <a:tr h="622018">
                <a:tc>
                  <a:txBody>
                    <a:bodyPr/>
                    <a:lstStyle/>
                    <a:p>
                      <a:pPr algn="l" fontAlgn="b"/>
                      <a:r>
                        <a:rPr lang="en-IN" sz="1800" b="1" i="0" u="none" strike="noStrike" cap="none" spc="0">
                          <a:solidFill>
                            <a:schemeClr val="tx1">
                              <a:lumMod val="85000"/>
                              <a:lumOff val="15000"/>
                            </a:schemeClr>
                          </a:solidFill>
                          <a:effectLst/>
                          <a:latin typeface="Calibri" panose="020F0502020204030204" pitchFamily="34" charset="0"/>
                        </a:rPr>
                        <a:t>Name</a:t>
                      </a:r>
                    </a:p>
                  </a:txBody>
                  <a:tcPr marL="256326" marR="153796" marT="153796" marB="153796"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N" sz="1800" b="1" i="0" u="none" strike="noStrike" cap="none" spc="0">
                          <a:solidFill>
                            <a:schemeClr val="tx1">
                              <a:lumMod val="85000"/>
                              <a:lumOff val="15000"/>
                            </a:schemeClr>
                          </a:solidFill>
                          <a:effectLst/>
                          <a:latin typeface="Calibri" panose="020F0502020204030204" pitchFamily="34" charset="0"/>
                        </a:rPr>
                        <a:t>Roll No</a:t>
                      </a:r>
                    </a:p>
                  </a:txBody>
                  <a:tcPr marL="256326" marR="153796" marT="153796" marB="153796"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xmlns="" val="1781648641"/>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Akshay Amrit</a:t>
                      </a:r>
                    </a:p>
                  </a:txBody>
                  <a:tcPr marL="256326" marR="153796" marT="153796" marB="153796"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E20004</a:t>
                      </a:r>
                    </a:p>
                  </a:txBody>
                  <a:tcPr marL="256326" marR="153796" marT="153796" marB="153796"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xmlns="" val="1075935352"/>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Shivam Babbar</a:t>
                      </a:r>
                    </a:p>
                  </a:txBody>
                  <a:tcPr marL="256326" marR="153796" marT="153796" marB="153796"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E20032</a:t>
                      </a:r>
                    </a:p>
                  </a:txBody>
                  <a:tcPr marL="256326" marR="153796" marT="153796" marB="153796"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xmlns="" val="4258529644"/>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Shruti Nair</a:t>
                      </a:r>
                    </a:p>
                  </a:txBody>
                  <a:tcPr marL="256326" marR="153796" marT="153796" marB="153796"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E20033</a:t>
                      </a:r>
                    </a:p>
                  </a:txBody>
                  <a:tcPr marL="256326" marR="153796" marT="153796" marB="153796"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xmlns="" val="3176855879"/>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Aman Gupta</a:t>
                      </a:r>
                    </a:p>
                  </a:txBody>
                  <a:tcPr marL="256326" marR="153796" marT="153796" marB="153796"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E20005</a:t>
                      </a:r>
                    </a:p>
                  </a:txBody>
                  <a:tcPr marL="256326" marR="153796" marT="153796" marB="153796"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xmlns="" val="2441920050"/>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Rohit Umredkar</a:t>
                      </a:r>
                    </a:p>
                  </a:txBody>
                  <a:tcPr marL="256326" marR="153796" marT="153796" marB="153796"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E20025</a:t>
                      </a:r>
                    </a:p>
                  </a:txBody>
                  <a:tcPr marL="256326" marR="153796" marT="153796" marB="153796"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xmlns="" val="3614893716"/>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Arshan Khan</a:t>
                      </a:r>
                    </a:p>
                  </a:txBody>
                  <a:tcPr marL="256326" marR="153796" marT="153796" marB="153796"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E20015</a:t>
                      </a:r>
                    </a:p>
                  </a:txBody>
                  <a:tcPr marL="256326" marR="153796" marT="153796" marB="153796"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xmlns="" val="2296450386"/>
                  </a:ext>
                </a:extLst>
              </a:tr>
              <a:tr h="622018">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Prashantha Shivshankarrao</a:t>
                      </a:r>
                    </a:p>
                  </a:txBody>
                  <a:tcPr marL="256326" marR="153796" marT="153796" marB="153796"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b"/>
                      <a:r>
                        <a:rPr lang="en-IN" sz="1800" b="0" i="0" u="none" strike="noStrike" cap="none" spc="0">
                          <a:solidFill>
                            <a:schemeClr val="tx1">
                              <a:lumMod val="85000"/>
                              <a:lumOff val="15000"/>
                            </a:schemeClr>
                          </a:solidFill>
                          <a:effectLst/>
                          <a:latin typeface="Calibri" panose="020F0502020204030204" pitchFamily="34" charset="0"/>
                        </a:rPr>
                        <a:t>E20022</a:t>
                      </a:r>
                    </a:p>
                  </a:txBody>
                  <a:tcPr marL="256326" marR="153796" marT="153796" marB="153796"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xmlns="" val="1131346266"/>
                  </a:ext>
                </a:extLst>
              </a:tr>
            </a:tbl>
          </a:graphicData>
        </a:graphic>
      </p:graphicFrame>
    </p:spTree>
    <p:extLst>
      <p:ext uri="{BB962C8B-B14F-4D97-AF65-F5344CB8AC3E}">
        <p14:creationId xmlns:p14="http://schemas.microsoft.com/office/powerpoint/2010/main" val="192718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B26B711-3121-40B0-8377-A64F3DC00C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645C4D3D-ABBA-4B4E-93E5-01E343719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98DDD5E5-0097-4C6C-B266-5732EDA96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9EE51A6-D023-413F-8C8E-BA447A844B60}"/>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Introduction</a:t>
            </a:r>
            <a:br>
              <a:rPr lang="en-IN">
                <a:solidFill>
                  <a:srgbClr val="FFFEFF"/>
                </a:solidFill>
              </a:rPr>
            </a:br>
            <a:endParaRPr lang="en-IN">
              <a:solidFill>
                <a:srgbClr val="FFFEFF"/>
              </a:solidFill>
            </a:endParaRPr>
          </a:p>
        </p:txBody>
      </p:sp>
      <p:sp>
        <p:nvSpPr>
          <p:cNvPr id="3" name="Content Placeholder 2">
            <a:extLst>
              <a:ext uri="{FF2B5EF4-FFF2-40B4-BE49-F238E27FC236}">
                <a16:creationId xmlns:a16="http://schemas.microsoft.com/office/drawing/2014/main" xmlns="" id="{CD0F626A-3943-48DD-B04C-00327C1BCC0A}"/>
              </a:ext>
            </a:extLst>
          </p:cNvPr>
          <p:cNvSpPr>
            <a:spLocks noGrp="1"/>
          </p:cNvSpPr>
          <p:nvPr>
            <p:ph idx="1"/>
          </p:nvPr>
        </p:nvSpPr>
        <p:spPr>
          <a:xfrm>
            <a:off x="4534935" y="1037968"/>
            <a:ext cx="6725899" cy="4820832"/>
          </a:xfrm>
        </p:spPr>
        <p:txBody>
          <a:bodyPr>
            <a:normAutofit/>
          </a:bodyPr>
          <a:lstStyle/>
          <a:p>
            <a:pPr marL="285750" indent="-285750">
              <a:buFont typeface="Arial" panose="020B0604020202020204" pitchFamily="34" charset="0"/>
              <a:buChar char="•"/>
            </a:pPr>
            <a:r>
              <a:rPr lang="en-US" dirty="0"/>
              <a:t>H1N1 </a:t>
            </a:r>
            <a:r>
              <a:rPr lang="en-US" dirty="0" smtClean="0">
                <a:solidFill>
                  <a:schemeClr val="tx1"/>
                </a:solidFill>
              </a:rPr>
              <a:t>flu</a:t>
            </a:r>
            <a:r>
              <a:rPr lang="en-US" dirty="0">
                <a:solidFill>
                  <a:schemeClr val="tx1"/>
                </a:solidFill>
              </a:rPr>
              <a:t> i</a:t>
            </a:r>
            <a:r>
              <a:rPr lang="en-US" dirty="0"/>
              <a:t>s also known as </a:t>
            </a:r>
            <a:r>
              <a:rPr lang="en-US" dirty="0" smtClean="0"/>
              <a:t>swine flu. </a:t>
            </a:r>
            <a:r>
              <a:rPr lang="en-US" dirty="0"/>
              <a:t>It's called swine flu because in the past, the people who caught </a:t>
            </a:r>
            <a:r>
              <a:rPr lang="en-US" dirty="0"/>
              <a:t>it had direct contact with pigs. That changed several years ago, when a new virus emerged that spread among people who hadn't been near pigs.</a:t>
            </a:r>
          </a:p>
          <a:p>
            <a:pPr marL="285750" indent="-285750">
              <a:buFont typeface="Arial" panose="020B0604020202020204" pitchFamily="34" charset="0"/>
              <a:buChar char="•"/>
            </a:pPr>
            <a:r>
              <a:rPr lang="en-US" dirty="0"/>
              <a:t>H1N1 influenza virus can spread from one person to another through small droplets of saliva that are expelled into the air when an infected person coughs or sneezes. The virus can also be passed through contact with objects the infected person has touched, such as a door handle or other surfaces.</a:t>
            </a:r>
          </a:p>
          <a:p>
            <a:pPr marL="285750" indent="-285750">
              <a:buFont typeface="Arial" panose="020B0604020202020204" pitchFamily="34" charset="0"/>
              <a:buChar char="•"/>
            </a:pPr>
            <a:r>
              <a:rPr lang="en-US" dirty="0"/>
              <a:t>In 2009, H1N1 was spreading fast around the world, so the World Health Organization called it a pandemic. </a:t>
            </a:r>
          </a:p>
          <a:p>
            <a:endParaRPr lang="en-IN" dirty="0"/>
          </a:p>
        </p:txBody>
      </p:sp>
    </p:spTree>
    <p:extLst>
      <p:ext uri="{BB962C8B-B14F-4D97-AF65-F5344CB8AC3E}">
        <p14:creationId xmlns:p14="http://schemas.microsoft.com/office/powerpoint/2010/main" val="275659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1B26B711-3121-40B0-8377-A64F3DC00C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xmlns="" id="{645C4D3D-ABBA-4B4E-93E5-01E343719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xmlns="" id="{98DDD5E5-0097-4C6C-B266-5732EDA96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9D4731B9-5A7D-44D2-B11B-C3D883F152D6}"/>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Objective</a:t>
            </a:r>
          </a:p>
        </p:txBody>
      </p:sp>
      <p:sp>
        <p:nvSpPr>
          <p:cNvPr id="3" name="Content Placeholder 2">
            <a:extLst>
              <a:ext uri="{FF2B5EF4-FFF2-40B4-BE49-F238E27FC236}">
                <a16:creationId xmlns:a16="http://schemas.microsoft.com/office/drawing/2014/main" xmlns="" id="{F3DD4EB4-7BC7-4468-8677-3F1E58C7259F}"/>
              </a:ext>
            </a:extLst>
          </p:cNvPr>
          <p:cNvSpPr>
            <a:spLocks noGrp="1"/>
          </p:cNvSpPr>
          <p:nvPr>
            <p:ph idx="1"/>
          </p:nvPr>
        </p:nvSpPr>
        <p:spPr>
          <a:xfrm>
            <a:off x="4534935" y="1037968"/>
            <a:ext cx="6725899" cy="4820832"/>
          </a:xfrm>
        </p:spPr>
        <p:txBody>
          <a:bodyPr>
            <a:normAutofit/>
          </a:bodyPr>
          <a:lstStyle/>
          <a:p>
            <a:endParaRPr lang="en-IN" dirty="0"/>
          </a:p>
          <a:p>
            <a:r>
              <a:rPr lang="en-US" dirty="0"/>
              <a:t>Vaccines to protect against 2009 H1N1 was available widely. CDC(Centers for Disease Control and Prevention) encouraged everyone to get vaccinated. Due to early availability of, and high demand for, seasonal flu vaccine, remaining supplies of seasonal vaccine was limited. So CDC continued to encourage those at highest risk from flu complications to seek seasonal flu vaccine and receive 2009 H1N1 vaccine, as recommended.</a:t>
            </a:r>
            <a:endParaRPr lang="en-IN" dirty="0"/>
          </a:p>
          <a:p>
            <a:endParaRPr lang="en-IN" dirty="0"/>
          </a:p>
          <a:p>
            <a:r>
              <a:rPr lang="en-IN" dirty="0"/>
              <a:t>In this case study a survey was taken from set of people where in responses of questionnaire has been converted into dataset in order to t</a:t>
            </a:r>
            <a:r>
              <a:rPr lang="en-US" dirty="0"/>
              <a:t>o predict whether a person will/will not take the H1N1 vaccine or the Seasonal Flu vaccine.</a:t>
            </a:r>
            <a:r>
              <a:rPr lang="en-IN" dirty="0"/>
              <a:t>  </a:t>
            </a:r>
          </a:p>
          <a:p>
            <a:endParaRPr lang="en-IN" dirty="0"/>
          </a:p>
        </p:txBody>
      </p:sp>
    </p:spTree>
    <p:extLst>
      <p:ext uri="{BB962C8B-B14F-4D97-AF65-F5344CB8AC3E}">
        <p14:creationId xmlns:p14="http://schemas.microsoft.com/office/powerpoint/2010/main" val="276037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B26B711-3121-40B0-8377-A64F3DC00C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645C4D3D-ABBA-4B4E-93E5-01E343719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98DDD5E5-0097-4C6C-B266-5732EDA96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4A390946-83AC-4A7E-9BC7-7CF8CFA10807}"/>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Dataset Details</a:t>
            </a:r>
          </a:p>
        </p:txBody>
      </p:sp>
      <p:sp>
        <p:nvSpPr>
          <p:cNvPr id="3" name="Content Placeholder 2">
            <a:extLst>
              <a:ext uri="{FF2B5EF4-FFF2-40B4-BE49-F238E27FC236}">
                <a16:creationId xmlns:a16="http://schemas.microsoft.com/office/drawing/2014/main" xmlns="" id="{81E60D47-B2A1-4B84-8395-47E713795DF9}"/>
              </a:ext>
            </a:extLst>
          </p:cNvPr>
          <p:cNvSpPr>
            <a:spLocks noGrp="1"/>
          </p:cNvSpPr>
          <p:nvPr>
            <p:ph idx="1"/>
          </p:nvPr>
        </p:nvSpPr>
        <p:spPr>
          <a:xfrm>
            <a:off x="4534935" y="1037968"/>
            <a:ext cx="6725899" cy="4820832"/>
          </a:xfrm>
        </p:spPr>
        <p:txBody>
          <a:bodyPr>
            <a:normAutofit/>
          </a:bodyPr>
          <a:lstStyle/>
          <a:p>
            <a:pPr marL="0" indent="0" fontAlgn="base">
              <a:buNone/>
            </a:pPr>
            <a:r>
              <a:rPr lang="en-US"/>
              <a:t>Following are the files </a:t>
            </a:r>
          </a:p>
          <a:p>
            <a:pPr fontAlgn="base"/>
            <a:r>
              <a:rPr lang="en-US"/>
              <a:t>The </a:t>
            </a:r>
            <a:r>
              <a:rPr lang="en-US" err="1"/>
              <a:t>training</a:t>
            </a:r>
            <a:r>
              <a:rPr lang="en-US" i="1" err="1"/>
              <a:t>set</a:t>
            </a:r>
            <a:r>
              <a:rPr lang="en-US" err="1"/>
              <a:t>features</a:t>
            </a:r>
            <a:r>
              <a:rPr lang="en-US"/>
              <a:t> file consists of 36 features such as vaccine opinion, behavior of a </a:t>
            </a:r>
            <a:r>
              <a:rPr lang="en-US" err="1"/>
              <a:t>person,number</a:t>
            </a:r>
            <a:r>
              <a:rPr lang="en-US"/>
              <a:t> of children, family size etc.</a:t>
            </a:r>
          </a:p>
          <a:p>
            <a:pPr fontAlgn="base"/>
            <a:r>
              <a:rPr lang="en-US"/>
              <a:t>The </a:t>
            </a:r>
            <a:r>
              <a:rPr lang="en-US" err="1"/>
              <a:t>training</a:t>
            </a:r>
            <a:r>
              <a:rPr lang="en-US" i="1" err="1"/>
              <a:t>set</a:t>
            </a:r>
            <a:r>
              <a:rPr lang="en-US" err="1"/>
              <a:t>labels</a:t>
            </a:r>
            <a:r>
              <a:rPr lang="en-US"/>
              <a:t> file consists of 2 columns one each for the ground truth values of whether a person took the H1N1 vaccine and Seasonal vaccine.</a:t>
            </a:r>
          </a:p>
          <a:p>
            <a:pPr fontAlgn="base"/>
            <a:r>
              <a:rPr lang="en-US"/>
              <a:t>The </a:t>
            </a:r>
            <a:r>
              <a:rPr lang="en-US" err="1"/>
              <a:t>test</a:t>
            </a:r>
            <a:r>
              <a:rPr lang="en-US" i="1" err="1"/>
              <a:t>set</a:t>
            </a:r>
            <a:r>
              <a:rPr lang="en-US" err="1"/>
              <a:t>features</a:t>
            </a:r>
            <a:r>
              <a:rPr lang="en-US"/>
              <a:t> file consists of the same 36 features as that of the first file &amp; the task is to predict probability of vaccination on this set of entries.</a:t>
            </a:r>
          </a:p>
          <a:p>
            <a:endParaRPr lang="en-IN" dirty="0"/>
          </a:p>
        </p:txBody>
      </p:sp>
    </p:spTree>
    <p:extLst>
      <p:ext uri="{BB962C8B-B14F-4D97-AF65-F5344CB8AC3E}">
        <p14:creationId xmlns:p14="http://schemas.microsoft.com/office/powerpoint/2010/main" val="147526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B26B711-3121-40B0-8377-A64F3DC00C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645C4D3D-ABBA-4B4E-93E5-01E343719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98DDD5E5-0097-4C6C-B266-5732EDA96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7CD249FB-037B-49CF-A32C-22B085EAED3B}"/>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Data Dictionary</a:t>
            </a:r>
          </a:p>
        </p:txBody>
      </p:sp>
      <p:sp>
        <p:nvSpPr>
          <p:cNvPr id="3" name="Content Placeholder 2">
            <a:extLst>
              <a:ext uri="{FF2B5EF4-FFF2-40B4-BE49-F238E27FC236}">
                <a16:creationId xmlns:a16="http://schemas.microsoft.com/office/drawing/2014/main" xmlns="" id="{E74D5E6F-9DA7-4689-8EF7-F5C329FA0E6C}"/>
              </a:ext>
            </a:extLst>
          </p:cNvPr>
          <p:cNvSpPr>
            <a:spLocks noGrp="1"/>
          </p:cNvSpPr>
          <p:nvPr>
            <p:ph idx="1"/>
          </p:nvPr>
        </p:nvSpPr>
        <p:spPr>
          <a:xfrm>
            <a:off x="4534935" y="850006"/>
            <a:ext cx="6725899" cy="5008794"/>
          </a:xfrm>
        </p:spPr>
        <p:txBody>
          <a:bodyPr>
            <a:normAutofit/>
          </a:bodyPr>
          <a:lstStyle/>
          <a:p>
            <a:pPr marL="0" indent="0">
              <a:lnSpc>
                <a:spcPct val="100000"/>
              </a:lnSpc>
              <a:buNone/>
            </a:pPr>
            <a:r>
              <a:rPr lang="en-IN" sz="1600" b="1" dirty="0"/>
              <a:t> </a:t>
            </a:r>
          </a:p>
          <a:p>
            <a:pPr marL="0" indent="0">
              <a:lnSpc>
                <a:spcPct val="100000"/>
              </a:lnSpc>
              <a:buNone/>
            </a:pPr>
            <a:r>
              <a:rPr lang="en-IN" sz="1600" b="1" dirty="0"/>
              <a:t>In this dataset there 36 variables. Few has been explained below rest variables are self explanatory </a:t>
            </a:r>
            <a:r>
              <a:rPr lang="en-IN" sz="1600" b="1" dirty="0" smtClean="0">
                <a:sym typeface="Wingdings" panose="05000000000000000000" pitchFamily="2" charset="2"/>
              </a:rPr>
              <a:t></a:t>
            </a:r>
          </a:p>
          <a:p>
            <a:pPr marL="0" indent="0">
              <a:lnSpc>
                <a:spcPct val="100000"/>
              </a:lnSpc>
              <a:buNone/>
            </a:pPr>
            <a:endParaRPr lang="en-IN" sz="1600" b="1" dirty="0"/>
          </a:p>
          <a:p>
            <a:pPr marL="285750" indent="-285750">
              <a:lnSpc>
                <a:spcPct val="100000"/>
              </a:lnSpc>
              <a:buFont typeface="Arial" panose="020B0604020202020204" pitchFamily="34" charset="0"/>
              <a:buChar char="•"/>
            </a:pPr>
            <a:r>
              <a:rPr lang="en-IN" sz="1400" b="1" dirty="0" err="1"/>
              <a:t>respondent_id</a:t>
            </a:r>
            <a:r>
              <a:rPr lang="en-IN" sz="1400" b="1" dirty="0"/>
              <a:t>- </a:t>
            </a:r>
            <a:r>
              <a:rPr lang="en-IN" sz="1400" dirty="0"/>
              <a:t> Unique response id</a:t>
            </a:r>
            <a:endParaRPr lang="en-IN" sz="1400" b="1" dirty="0"/>
          </a:p>
          <a:p>
            <a:pPr marL="285750" indent="-285750" fontAlgn="base">
              <a:lnSpc>
                <a:spcPct val="100000"/>
              </a:lnSpc>
              <a:buFont typeface="Arial" panose="020B0604020202020204" pitchFamily="34" charset="0"/>
              <a:buChar char="•"/>
            </a:pPr>
            <a:r>
              <a:rPr lang="en-US" sz="1400" b="1" dirty="0"/>
              <a:t>h1n1_concern-</a:t>
            </a:r>
            <a:r>
              <a:rPr lang="en-US" sz="1400" dirty="0"/>
              <a:t>the concern a person has about the virus</a:t>
            </a:r>
          </a:p>
          <a:p>
            <a:pPr marL="285750" indent="-285750" fontAlgn="base">
              <a:lnSpc>
                <a:spcPct val="100000"/>
              </a:lnSpc>
              <a:buFont typeface="Arial" panose="020B0604020202020204" pitchFamily="34" charset="0"/>
              <a:buChar char="•"/>
            </a:pPr>
            <a:r>
              <a:rPr lang="en-US" sz="1400" b="1" dirty="0"/>
              <a:t>h1n1_knowledge-</a:t>
            </a:r>
            <a:r>
              <a:rPr lang="en-US" sz="1400" dirty="0"/>
              <a:t>the knowledge they possess about the H1N1 virus</a:t>
            </a:r>
          </a:p>
          <a:p>
            <a:pPr marL="285750" indent="-285750" fontAlgn="base">
              <a:lnSpc>
                <a:spcPct val="100000"/>
              </a:lnSpc>
              <a:buFont typeface="Arial" panose="020B0604020202020204" pitchFamily="34" charset="0"/>
              <a:buChar char="•"/>
            </a:pPr>
            <a:r>
              <a:rPr lang="en-US" sz="1400" b="1" dirty="0" err="1"/>
              <a:t>behavioral_antiviral_meds</a:t>
            </a:r>
            <a:r>
              <a:rPr lang="en-US" sz="1400" b="1" dirty="0"/>
              <a:t>- </a:t>
            </a:r>
            <a:r>
              <a:rPr lang="en-US" sz="1400" dirty="0"/>
              <a:t>do they believe in anti-vaccination</a:t>
            </a:r>
          </a:p>
          <a:p>
            <a:pPr marL="285750" indent="-285750" fontAlgn="base">
              <a:lnSpc>
                <a:spcPct val="100000"/>
              </a:lnSpc>
              <a:buFont typeface="Arial" panose="020B0604020202020204" pitchFamily="34" charset="0"/>
              <a:buChar char="•"/>
            </a:pPr>
            <a:r>
              <a:rPr lang="en-US" sz="1400" b="1" dirty="0" err="1"/>
              <a:t>behavioral_avoidance</a:t>
            </a:r>
            <a:r>
              <a:rPr lang="en-US" sz="1400" b="1" dirty="0"/>
              <a:t>- </a:t>
            </a:r>
            <a:r>
              <a:rPr lang="en-US" sz="1400" dirty="0"/>
              <a:t>do they avoid roaming around in public</a:t>
            </a:r>
          </a:p>
          <a:p>
            <a:pPr marL="285750" indent="-285750" fontAlgn="base">
              <a:lnSpc>
                <a:spcPct val="100000"/>
              </a:lnSpc>
              <a:buFont typeface="Arial" panose="020B0604020202020204" pitchFamily="34" charset="0"/>
              <a:buChar char="•"/>
            </a:pPr>
            <a:r>
              <a:rPr lang="en-US" sz="1400" b="1" dirty="0" err="1"/>
              <a:t>behavioral_face_mask</a:t>
            </a:r>
            <a:r>
              <a:rPr lang="en-US" sz="1400" b="1" dirty="0"/>
              <a:t>-</a:t>
            </a:r>
            <a:r>
              <a:rPr lang="en-US" sz="1400" dirty="0"/>
              <a:t>do they wear a face mask</a:t>
            </a:r>
          </a:p>
          <a:p>
            <a:pPr marL="285750" indent="-285750" fontAlgn="base">
              <a:lnSpc>
                <a:spcPct val="100000"/>
              </a:lnSpc>
              <a:buFont typeface="Arial" panose="020B0604020202020204" pitchFamily="34" charset="0"/>
              <a:buChar char="•"/>
            </a:pPr>
            <a:r>
              <a:rPr lang="en-US" sz="1400" b="1" dirty="0" err="1"/>
              <a:t>behavioral_wash_hands</a:t>
            </a:r>
            <a:r>
              <a:rPr lang="en-US" sz="1400" b="1" dirty="0"/>
              <a:t>-</a:t>
            </a:r>
            <a:r>
              <a:rPr lang="en-US" sz="1400" dirty="0"/>
              <a:t>do they regularly wash their hands</a:t>
            </a:r>
          </a:p>
          <a:p>
            <a:pPr marL="285750" indent="-285750" fontAlgn="base">
              <a:lnSpc>
                <a:spcPct val="100000"/>
              </a:lnSpc>
              <a:buFont typeface="Arial" panose="020B0604020202020204" pitchFamily="34" charset="0"/>
              <a:buChar char="•"/>
            </a:pPr>
            <a:r>
              <a:rPr lang="en-US" sz="1400" b="1" dirty="0" err="1"/>
              <a:t>behavioral_large_gatherings</a:t>
            </a:r>
            <a:r>
              <a:rPr lang="en-US" sz="1400" b="1" dirty="0"/>
              <a:t>-</a:t>
            </a:r>
            <a:r>
              <a:rPr lang="en-US" sz="1400" dirty="0"/>
              <a:t>do they tend to be in large gatherings</a:t>
            </a:r>
          </a:p>
          <a:p>
            <a:pPr marL="285750" indent="-285750" fontAlgn="base">
              <a:lnSpc>
                <a:spcPct val="100000"/>
              </a:lnSpc>
              <a:buFont typeface="Arial" panose="020B0604020202020204" pitchFamily="34" charset="0"/>
              <a:buChar char="•"/>
            </a:pPr>
            <a:r>
              <a:rPr lang="en-US" sz="1400" b="1" dirty="0" err="1"/>
              <a:t>behavioral_outside_home</a:t>
            </a:r>
            <a:r>
              <a:rPr lang="en-US" sz="1400" b="1" dirty="0"/>
              <a:t>-</a:t>
            </a:r>
            <a:r>
              <a:rPr lang="en-US" sz="1400" dirty="0"/>
              <a:t>do they tend to be outdoors a lot</a:t>
            </a:r>
          </a:p>
          <a:p>
            <a:pPr marL="285750" indent="-285750" fontAlgn="base">
              <a:lnSpc>
                <a:spcPct val="100000"/>
              </a:lnSpc>
              <a:buFont typeface="Arial" panose="020B0604020202020204" pitchFamily="34" charset="0"/>
              <a:buChar char="•"/>
            </a:pPr>
            <a:r>
              <a:rPr lang="en-US" sz="1400" b="1" dirty="0" err="1"/>
              <a:t>behavioral_touch_face</a:t>
            </a:r>
            <a:r>
              <a:rPr lang="en-US" sz="1400" b="1" dirty="0"/>
              <a:t>-</a:t>
            </a:r>
            <a:r>
              <a:rPr lang="en-US" sz="1400" dirty="0"/>
              <a:t>do they touch their faces often</a:t>
            </a:r>
          </a:p>
          <a:p>
            <a:pPr marL="0" indent="0" fontAlgn="base">
              <a:lnSpc>
                <a:spcPct val="100000"/>
              </a:lnSpc>
              <a:buNone/>
            </a:pPr>
            <a:endParaRPr lang="en-US" sz="1600" dirty="0"/>
          </a:p>
          <a:p>
            <a:pPr>
              <a:lnSpc>
                <a:spcPct val="100000"/>
              </a:lnSpc>
            </a:pPr>
            <a:endParaRPr lang="en-IN" sz="1600" dirty="0"/>
          </a:p>
          <a:p>
            <a:pPr>
              <a:lnSpc>
                <a:spcPct val="100000"/>
              </a:lnSpc>
            </a:pPr>
            <a:endParaRPr lang="en-IN" sz="1600" dirty="0"/>
          </a:p>
        </p:txBody>
      </p:sp>
    </p:spTree>
    <p:extLst>
      <p:ext uri="{BB962C8B-B14F-4D97-AF65-F5344CB8AC3E}">
        <p14:creationId xmlns:p14="http://schemas.microsoft.com/office/powerpoint/2010/main" val="422452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1B26B711-3121-40B0-8377-A64F3DC00C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xmlns="" id="{645C4D3D-ABBA-4B4E-93E5-01E343719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xmlns="" id="{98DDD5E5-0097-4C6C-B266-5732EDA96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7AC76DB-46FF-47CE-8027-ABA2D24B747E}"/>
              </a:ext>
            </a:extLst>
          </p:cNvPr>
          <p:cNvSpPr>
            <a:spLocks noGrp="1"/>
          </p:cNvSpPr>
          <p:nvPr>
            <p:ph type="title"/>
          </p:nvPr>
        </p:nvSpPr>
        <p:spPr>
          <a:xfrm>
            <a:off x="771148" y="1037967"/>
            <a:ext cx="3054091" cy="4709131"/>
          </a:xfrm>
        </p:spPr>
        <p:txBody>
          <a:bodyPr anchor="ctr">
            <a:normAutofit/>
          </a:bodyPr>
          <a:lstStyle/>
          <a:p>
            <a:r>
              <a:rPr lang="en-IN" dirty="0">
                <a:solidFill>
                  <a:srgbClr val="FFFEFF"/>
                </a:solidFill>
              </a:rPr>
              <a:t>Data Dictionary</a:t>
            </a:r>
          </a:p>
        </p:txBody>
      </p:sp>
      <p:sp>
        <p:nvSpPr>
          <p:cNvPr id="3" name="Content Placeholder 2">
            <a:extLst>
              <a:ext uri="{FF2B5EF4-FFF2-40B4-BE49-F238E27FC236}">
                <a16:creationId xmlns:a16="http://schemas.microsoft.com/office/drawing/2014/main" xmlns="" id="{ADBD26A0-1F80-4457-B1A0-75CCFF6AF6FD}"/>
              </a:ext>
            </a:extLst>
          </p:cNvPr>
          <p:cNvSpPr>
            <a:spLocks noGrp="1"/>
          </p:cNvSpPr>
          <p:nvPr>
            <p:ph idx="1"/>
          </p:nvPr>
        </p:nvSpPr>
        <p:spPr>
          <a:xfrm>
            <a:off x="4339389" y="741571"/>
            <a:ext cx="7852610" cy="6260357"/>
          </a:xfrm>
        </p:spPr>
        <p:txBody>
          <a:bodyPr>
            <a:normAutofit/>
          </a:bodyPr>
          <a:lstStyle/>
          <a:p>
            <a:pPr fontAlgn="base"/>
            <a:r>
              <a:rPr lang="en-US" sz="1400" b="1" dirty="0" err="1"/>
              <a:t>c</a:t>
            </a:r>
            <a:r>
              <a:rPr lang="en-US" sz="1400" b="1" dirty="0" err="1" smtClean="0"/>
              <a:t>ensus_msa</a:t>
            </a:r>
            <a:r>
              <a:rPr lang="en-US" sz="1400" dirty="0" smtClean="0"/>
              <a:t>-</a:t>
            </a:r>
            <a:r>
              <a:rPr lang="en-US" sz="1400" dirty="0" smtClean="0"/>
              <a:t>An</a:t>
            </a:r>
            <a:r>
              <a:rPr lang="en-US" sz="1400" dirty="0"/>
              <a:t> MSA consists of one or more counties that contain a city of 50,000 or. more inhabitants and principal city is the </a:t>
            </a:r>
            <a:r>
              <a:rPr lang="en-US" sz="1400" dirty="0" smtClean="0"/>
              <a:t>core. City</a:t>
            </a:r>
            <a:r>
              <a:rPr lang="en-US" sz="1400" dirty="0"/>
              <a:t> in a metropolitan area. The largest city in each metropolitan or micropolitan statistical area is designated a "principal city</a:t>
            </a:r>
            <a:r>
              <a:rPr lang="en-US" sz="1400" dirty="0" smtClean="0"/>
              <a:t>.“ </a:t>
            </a:r>
          </a:p>
          <a:p>
            <a:pPr marL="0" indent="0" fontAlgn="base">
              <a:buNone/>
            </a:pPr>
            <a:r>
              <a:rPr lang="en-US" sz="1400" dirty="0" smtClean="0"/>
              <a:t>	MSA</a:t>
            </a:r>
            <a:r>
              <a:rPr lang="en-US" sz="1400" dirty="0"/>
              <a:t>, Not Principle City 44%</a:t>
            </a:r>
          </a:p>
          <a:p>
            <a:pPr marL="0" indent="0" fontAlgn="base">
              <a:buNone/>
            </a:pPr>
            <a:r>
              <a:rPr lang="en-US" sz="1400" dirty="0" smtClean="0"/>
              <a:t>	MSA</a:t>
            </a:r>
            <a:r>
              <a:rPr lang="en-US" sz="1400" dirty="0"/>
              <a:t>, Principle City 29%</a:t>
            </a:r>
          </a:p>
          <a:p>
            <a:pPr fontAlgn="base"/>
            <a:r>
              <a:rPr lang="en-US" sz="1400" b="1" dirty="0" err="1">
                <a:solidFill>
                  <a:schemeClr val="tx1"/>
                </a:solidFill>
              </a:rPr>
              <a:t>chronic_med_condition</a:t>
            </a:r>
            <a:r>
              <a:rPr lang="en-US" sz="1400" dirty="0"/>
              <a:t>- Whether they are having any past severe medical history</a:t>
            </a:r>
          </a:p>
          <a:p>
            <a:pPr fontAlgn="base"/>
            <a:r>
              <a:rPr lang="en-US" sz="1400" b="1" dirty="0"/>
              <a:t>child_under_6_months</a:t>
            </a:r>
            <a:r>
              <a:rPr lang="en-US" sz="1400" dirty="0"/>
              <a:t>- Whether the child is under 6 months</a:t>
            </a:r>
          </a:p>
          <a:p>
            <a:pPr fontAlgn="base"/>
            <a:r>
              <a:rPr lang="en-US" sz="1400" b="1" dirty="0" err="1"/>
              <a:t>health_insurance</a:t>
            </a:r>
            <a:r>
              <a:rPr lang="en-US" sz="1400" dirty="0"/>
              <a:t> – Whether they have health insurance</a:t>
            </a:r>
          </a:p>
          <a:p>
            <a:pPr fontAlgn="base"/>
            <a:r>
              <a:rPr lang="en-US" sz="1400" b="1" dirty="0"/>
              <a:t>Age group </a:t>
            </a:r>
            <a:r>
              <a:rPr lang="en-US" sz="1400" dirty="0"/>
              <a:t>–  Following are the age group  18-34,35-44,45-54,55-64,65+</a:t>
            </a:r>
          </a:p>
          <a:p>
            <a:pPr marL="0" indent="0" fontAlgn="base">
              <a:buNone/>
            </a:pPr>
            <a:r>
              <a:rPr lang="en-US" sz="1400" b="1" dirty="0"/>
              <a:t>Opinion for</a:t>
            </a:r>
          </a:p>
          <a:p>
            <a:r>
              <a:rPr lang="en-IN" sz="1400" b="1" dirty="0"/>
              <a:t>opinion_h1n1_vacc_effective- </a:t>
            </a:r>
            <a:r>
              <a:rPr lang="en-IN" sz="1400" dirty="0"/>
              <a:t>Opinion on whether the h1n1 vaccine is effective</a:t>
            </a:r>
            <a:endParaRPr lang="en-IN" sz="1400" b="1" dirty="0"/>
          </a:p>
          <a:p>
            <a:r>
              <a:rPr lang="en-IN" sz="1400" b="1" dirty="0"/>
              <a:t>opinion_h1n1_sick_from_vac-  </a:t>
            </a:r>
            <a:r>
              <a:rPr lang="en-IN" sz="1400" dirty="0"/>
              <a:t>Opinion on whether one gets sick from h1n1 vaccine </a:t>
            </a:r>
            <a:r>
              <a:rPr lang="en-IN" sz="1400" dirty="0" smtClean="0"/>
              <a:t>in short </a:t>
            </a:r>
            <a:r>
              <a:rPr lang="en-IN" sz="1400" dirty="0"/>
              <a:t>side effect of vaccine</a:t>
            </a:r>
            <a:r>
              <a:rPr lang="en-US" sz="1400" dirty="0"/>
              <a:t/>
            </a:r>
            <a:br>
              <a:rPr lang="en-US" sz="1400" dirty="0"/>
            </a:br>
            <a:r>
              <a:rPr lang="en-IN" sz="1400" b="1" dirty="0" err="1"/>
              <a:t>opinion_seas_vacc_effective</a:t>
            </a:r>
            <a:r>
              <a:rPr lang="en-IN" sz="1400" b="1" dirty="0"/>
              <a:t>-</a:t>
            </a:r>
            <a:r>
              <a:rPr lang="en-IN" sz="1400" dirty="0"/>
              <a:t> Opinion on whether the whether the seasonal vaccine is effective</a:t>
            </a:r>
            <a:endParaRPr lang="en-IN" sz="1400" b="1" dirty="0"/>
          </a:p>
          <a:p>
            <a:r>
              <a:rPr lang="en-IN" sz="1400" b="1" dirty="0" err="1"/>
              <a:t>opinion_seas_sick_from_vac</a:t>
            </a:r>
            <a:r>
              <a:rPr lang="en-IN" sz="1400" b="1" dirty="0"/>
              <a:t>- </a:t>
            </a:r>
            <a:r>
              <a:rPr lang="en-IN" sz="1400" dirty="0"/>
              <a:t>Opinion on whether one gets sick from seasonal vaccine </a:t>
            </a:r>
            <a:r>
              <a:rPr lang="en-IN" sz="1400" dirty="0" smtClean="0"/>
              <a:t>in short </a:t>
            </a:r>
            <a:r>
              <a:rPr lang="en-IN" sz="1400" dirty="0"/>
              <a:t>side effect of vaccine</a:t>
            </a:r>
            <a:r>
              <a:rPr lang="en-US" sz="1400" dirty="0"/>
              <a:t/>
            </a:r>
            <a:br>
              <a:rPr lang="en-US" sz="1400" dirty="0"/>
            </a:br>
            <a:endParaRPr lang="en-US" sz="1400" b="1" dirty="0"/>
          </a:p>
          <a:p>
            <a:pPr fontAlgn="base">
              <a:lnSpc>
                <a:spcPct val="100000"/>
              </a:lnSpc>
            </a:pPr>
            <a:endParaRPr lang="en-US" sz="1300" dirty="0"/>
          </a:p>
          <a:p>
            <a:pPr>
              <a:lnSpc>
                <a:spcPct val="100000"/>
              </a:lnSpc>
            </a:pPr>
            <a:endParaRPr lang="en-IN" sz="1300" dirty="0"/>
          </a:p>
          <a:p>
            <a:pPr>
              <a:lnSpc>
                <a:spcPct val="100000"/>
              </a:lnSpc>
            </a:pPr>
            <a:endParaRPr lang="en-IN" sz="1300" dirty="0"/>
          </a:p>
        </p:txBody>
      </p:sp>
    </p:spTree>
    <p:extLst>
      <p:ext uri="{BB962C8B-B14F-4D97-AF65-F5344CB8AC3E}">
        <p14:creationId xmlns:p14="http://schemas.microsoft.com/office/powerpoint/2010/main" val="220320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FBE7ADA7-D199-447B-83C7-7FB0F7BFE0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F7BDE25-3D6C-4A65-AE1F-17B3C31DC9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5CD6E934-390A-4282-9C06-550879EA8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5207C480-2ED1-4822-91D1-C253F68871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A62FAE06-6CFA-41A5-8807-43DD2423C5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2109747-14A8-4699-B198-A9AAAD7AE7B9}"/>
              </a:ext>
            </a:extLst>
          </p:cNvPr>
          <p:cNvSpPr>
            <a:spLocks noGrp="1"/>
          </p:cNvSpPr>
          <p:nvPr>
            <p:ph type="title"/>
          </p:nvPr>
        </p:nvSpPr>
        <p:spPr>
          <a:xfrm>
            <a:off x="581192" y="4929704"/>
            <a:ext cx="10925008" cy="1245166"/>
          </a:xfrm>
        </p:spPr>
        <p:txBody>
          <a:bodyPr anchor="ctr">
            <a:normAutofit/>
          </a:bodyPr>
          <a:lstStyle/>
          <a:p>
            <a:r>
              <a:rPr lang="en-IN" dirty="0">
                <a:solidFill>
                  <a:srgbClr val="FFFEFF"/>
                </a:solidFill>
              </a:rPr>
              <a:t>Data with Seasonal FLU Context</a:t>
            </a:r>
          </a:p>
        </p:txBody>
      </p:sp>
      <p:graphicFrame>
        <p:nvGraphicFramePr>
          <p:cNvPr id="7" name="Content Placeholder 3">
            <a:extLst>
              <a:ext uri="{FF2B5EF4-FFF2-40B4-BE49-F238E27FC236}">
                <a16:creationId xmlns:a16="http://schemas.microsoft.com/office/drawing/2014/main" xmlns="" id="{FC24B40F-09AB-4C31-AD52-CF57F13F3388}"/>
              </a:ext>
            </a:extLst>
          </p:cNvPr>
          <p:cNvGraphicFramePr>
            <a:graphicFrameLocks noGrp="1"/>
          </p:cNvGraphicFramePr>
          <p:nvPr>
            <p:ph idx="1"/>
            <p:extLst>
              <p:ext uri="{D42A27DB-BD31-4B8C-83A1-F6EECF244321}">
                <p14:modId xmlns:p14="http://schemas.microsoft.com/office/powerpoint/2010/main" val="228274382"/>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543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69B35BB5-1630-45F0-B55C-B6847DF216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D3EF5146-0A37-42B3-AF51-CBFCE4002B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21EFDEE-B098-4153-B875-2675095AED0E}"/>
              </a:ext>
            </a:extLst>
          </p:cNvPr>
          <p:cNvSpPr>
            <a:spLocks noGrp="1"/>
          </p:cNvSpPr>
          <p:nvPr>
            <p:ph type="title"/>
          </p:nvPr>
        </p:nvSpPr>
        <p:spPr>
          <a:xfrm>
            <a:off x="581192" y="5264486"/>
            <a:ext cx="10883444" cy="958513"/>
          </a:xfrm>
        </p:spPr>
        <p:txBody>
          <a:bodyPr anchor="ctr">
            <a:normAutofit/>
          </a:bodyPr>
          <a:lstStyle/>
          <a:p>
            <a:r>
              <a:rPr lang="en-IN" dirty="0">
                <a:solidFill>
                  <a:srgbClr val="FFFEFF"/>
                </a:solidFill>
              </a:rPr>
              <a:t>Data with H1N1 Context</a:t>
            </a:r>
          </a:p>
        </p:txBody>
      </p:sp>
      <p:sp>
        <p:nvSpPr>
          <p:cNvPr id="31" name="Rectangle 30">
            <a:extLst>
              <a:ext uri="{FF2B5EF4-FFF2-40B4-BE49-F238E27FC236}">
                <a16:creationId xmlns:a16="http://schemas.microsoft.com/office/drawing/2014/main" xmlns="" id="{D05C6BB3-F359-4E0C-B8DA-4CEA9EE8CA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xmlns="" id="{E512FDBA-7374-4A50-B15C-1C421A40B9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xmlns="" id="{799D451D-9C66-42CF-BC10-324A4F6470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3">
            <a:extLst>
              <a:ext uri="{FF2B5EF4-FFF2-40B4-BE49-F238E27FC236}">
                <a16:creationId xmlns:a16="http://schemas.microsoft.com/office/drawing/2014/main" xmlns="" id="{38626BAD-5075-42B0-8E5A-78F537930A4C}"/>
              </a:ext>
            </a:extLst>
          </p:cNvPr>
          <p:cNvGraphicFramePr>
            <a:graphicFrameLocks noGrp="1"/>
          </p:cNvGraphicFramePr>
          <p:nvPr>
            <p:ph idx="1"/>
            <p:extLst>
              <p:ext uri="{D42A27DB-BD31-4B8C-83A1-F6EECF244321}">
                <p14:modId xmlns:p14="http://schemas.microsoft.com/office/powerpoint/2010/main" val="1384724007"/>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5358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TotalTime>
  <Words>690</Words>
  <Application>Microsoft Office PowerPoint</Application>
  <PresentationFormat>Widescreen</PresentationFormat>
  <Paragraphs>202</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Arial</vt:lpstr>
      <vt:lpstr>Calibri</vt:lpstr>
      <vt:lpstr>Courier New</vt:lpstr>
      <vt:lpstr>Franklin Gothic Book</vt:lpstr>
      <vt:lpstr>Franklin Gothic Demi</vt:lpstr>
      <vt:lpstr>Gill Sans MT</vt:lpstr>
      <vt:lpstr>Wingdings</vt:lpstr>
      <vt:lpstr>Wingdings 2</vt:lpstr>
      <vt:lpstr>DividendVTI</vt:lpstr>
      <vt:lpstr>Predictive Analytics</vt:lpstr>
      <vt:lpstr>Group Members</vt:lpstr>
      <vt:lpstr>Introduction </vt:lpstr>
      <vt:lpstr>Objective</vt:lpstr>
      <vt:lpstr>Dataset Details</vt:lpstr>
      <vt:lpstr>Data Dictionary</vt:lpstr>
      <vt:lpstr>Data Dictionary</vt:lpstr>
      <vt:lpstr>Data with Seasonal FLU Context</vt:lpstr>
      <vt:lpstr>Data with H1N1 Context</vt:lpstr>
      <vt:lpstr>Personal Data</vt:lpstr>
      <vt:lpstr>Chi-Square Test</vt:lpstr>
      <vt:lpstr>Whether the variables are multi collinear?</vt:lpstr>
      <vt:lpstr>PowerPoint Presentation</vt:lpstr>
      <vt:lpstr>PowerPoint Presentation</vt:lpstr>
      <vt:lpstr>PowerPoint Presentation</vt:lpstr>
      <vt:lpstr>Seasonal FLU</vt:lpstr>
      <vt:lpstr>PowerPoint Presentation</vt:lpstr>
      <vt:lpstr>H1N1 Vaccine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dc:title>
  <dc:creator>Prashantha Shivashankarrao</dc:creator>
  <cp:lastModifiedBy>Shruti Nair</cp:lastModifiedBy>
  <cp:revision>6</cp:revision>
  <dcterms:created xsi:type="dcterms:W3CDTF">2020-08-31T19:17:47Z</dcterms:created>
  <dcterms:modified xsi:type="dcterms:W3CDTF">2020-09-01T08:45:13Z</dcterms:modified>
</cp:coreProperties>
</file>