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56" r:id="rId4"/>
    <p:sldId id="258" r:id="rId5"/>
    <p:sldId id="277" r:id="rId6"/>
    <p:sldId id="278" r:id="rId7"/>
    <p:sldId id="279" r:id="rId8"/>
    <p:sldId id="280" r:id="rId9"/>
    <p:sldId id="281" r:id="rId10"/>
    <p:sldId id="259" r:id="rId11"/>
    <p:sldId id="261" r:id="rId12"/>
    <p:sldId id="266" r:id="rId13"/>
    <p:sldId id="262" r:id="rId14"/>
    <p:sldId id="272" r:id="rId15"/>
    <p:sldId id="263" r:id="rId17"/>
    <p:sldId id="264" r:id="rId18"/>
    <p:sldId id="265" r:id="rId19"/>
    <p:sldId id="273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0D4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52"/>
      </p:guideLst>
    </p:cSldViewPr>
  </p:slideViewPr>
  <p:gridSpacing cx="76227" cy="7622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Rectangle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A8F3D-54DC-4160-AEFA-BC322B2DC9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A8F3D-54DC-4160-AEFA-BC322B2DC9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42875"/>
            <a:ext cx="2000250" cy="5983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42875"/>
            <a:ext cx="5884793" cy="5983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049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6310" y="1295400"/>
            <a:ext cx="3920490" cy="4830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latinLnBrk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025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1027" name="组合 1026"/>
            <p:cNvGrpSpPr>
              <a:grpSpLocks noChangeAspect="1"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1028" name="Rectangle 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857"/>
                <a:ext cx="8139683" cy="685714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29" name="Rectangle 7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0349" y="0"/>
                <a:ext cx="5993651" cy="524444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30" name="Rectangle 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206" y="1042127"/>
                <a:ext cx="8850794" cy="581587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31" name="Rectangle 11"/>
            <p:cNvSpPr/>
            <p:nvPr/>
          </p:nvSpPr>
          <p:spPr>
            <a:xfrm flipV="1">
              <a:off x="685800" y="1152525"/>
              <a:ext cx="8458200" cy="5715000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20999">
                  <a:srgbClr val="FFFFFF">
                    <a:alpha val="100000"/>
                  </a:srgbClr>
                </a:gs>
                <a:gs pos="39999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 scaled="1"/>
              <a:tileRect/>
            </a:gradFill>
            <a:ln w="25400">
              <a:noFill/>
            </a:ln>
          </p:spPr>
          <p:txBody>
            <a:bodyPr anchor="ctr"/>
            <a:p>
              <a:pPr lvl="0" algn="ctr">
                <a:lnSpc>
                  <a:spcPct val="100000"/>
                </a:lnSpc>
              </a:pPr>
              <a:endParaRPr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Straight Connector 12"/>
            <p:cNvSpPr/>
            <p:nvPr/>
          </p:nvSpPr>
          <p:spPr>
            <a:xfrm>
              <a:off x="685800" y="1152525"/>
              <a:ext cx="8458200" cy="1588"/>
            </a:xfrm>
            <a:prstGeom prst="line">
              <a:avLst/>
            </a:prstGeom>
            <a:ln w="635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33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  <a:prstGeom prst="rect">
            <a:avLst/>
          </a:prstGeom>
          <a:noFill/>
          <a:ln w="9525">
            <a:noFill/>
          </a:ln>
        </p:spPr>
        <p:txBody>
          <a:bodyPr vert="horz" anchor="b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8001000" cy="48307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5" name="Rectangle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latinLnBrk="0"/>
            <a:fld id="{BB962C8B-B14F-4D97-AF65-F5344CB8AC3E}" type="datetime1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36" name="Rectangle 4"/>
          <p:cNvSpPr>
            <a:spLocks noGrp="1"/>
          </p:cNvSpPr>
          <p:nvPr>
            <p:ph type="ftr" sz="quarter" idx="3"/>
          </p:nvPr>
        </p:nvSpPr>
        <p:spPr>
          <a:xfrm>
            <a:off x="32385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latinLnBrk="0"/>
          </a:p>
        </p:txBody>
      </p:sp>
      <p:sp>
        <p:nvSpPr>
          <p:cNvPr id="1037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marL="0" lvl="0" indent="0" algn="l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  <a:sym typeface="Tw Cen MT Condensed" panose="020B0606020104020203" charset="0"/>
        </a:defRPr>
      </a:lvl1pPr>
    </p:titleStyle>
    <p:bodyStyle>
      <a:lvl1pPr marL="342900" lvl="0" indent="-3429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Tw Cen MT Condensed" panose="020B0606020104020203" charset="0"/>
        </a:defRPr>
      </a:lvl1pPr>
      <a:lvl2pPr marL="742950" lvl="1" indent="-28575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2pPr>
      <a:lvl3pPr marL="1143000" lvl="2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3pPr>
      <a:lvl4pPr marL="1600200" lvl="3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4pPr>
      <a:lvl5pPr marL="2057400" lvl="4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Tw Cen MT Condensed" panose="020B0606020104020203" charset="0"/>
          <a:ea typeface="Tw Cen MT Condensed" panose="020B0606020104020203" charset="0"/>
          <a:cs typeface="+mn-cs"/>
          <a:sym typeface="Tw Cen MT Condensed" panose="020B0606020104020203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98" name="组合 4097"/>
          <p:cNvGrpSpPr/>
          <p:nvPr/>
        </p:nvGrpSpPr>
        <p:grpSpPr>
          <a:xfrm>
            <a:off x="0" y="76200"/>
            <a:ext cx="9144000" cy="6858000"/>
            <a:chOff x="0" y="0"/>
            <a:chExt cx="9144000" cy="6858000"/>
          </a:xfrm>
        </p:grpSpPr>
        <p:grpSp>
          <p:nvGrpSpPr>
            <p:cNvPr id="4099" name="组合 4098"/>
            <p:cNvGrpSpPr>
              <a:grpSpLocks noChangeAspect="1"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4100" name="Rectangl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857"/>
                <a:ext cx="8139683" cy="685714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101" name="Rectangl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50349" y="0"/>
                <a:ext cx="5993651" cy="524444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4102" name="Rectangl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206" y="1042127"/>
                <a:ext cx="8850794" cy="581587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4103" name="Rectangle 7"/>
            <p:cNvSpPr/>
            <p:nvPr/>
          </p:nvSpPr>
          <p:spPr>
            <a:xfrm>
              <a:off x="685800" y="0"/>
              <a:ext cx="8458200" cy="5715000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100000"/>
                  </a:srgbClr>
                </a:gs>
                <a:gs pos="39999">
                  <a:srgbClr val="FFFFFF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18900000" scaled="1"/>
              <a:tileRect/>
            </a:gradFill>
            <a:ln w="25400">
              <a:noFill/>
            </a:ln>
          </p:spPr>
          <p:txBody>
            <a:bodyPr anchor="ctr"/>
            <a:p>
              <a:endParaRPr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4104" name="Rectangl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857"/>
              <a:ext cx="8139683" cy="68571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5" name="Straight Connector 16"/>
            <p:cNvSpPr/>
            <p:nvPr/>
          </p:nvSpPr>
          <p:spPr>
            <a:xfrm>
              <a:off x="685800" y="5713412"/>
              <a:ext cx="8458200" cy="1588"/>
            </a:xfrm>
            <a:prstGeom prst="line">
              <a:avLst/>
            </a:prstGeom>
            <a:ln w="635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06" name="Rectangle 1"/>
          <p:cNvSpPr>
            <a:spLocks noGrp="1"/>
          </p:cNvSpPr>
          <p:nvPr>
            <p:ph type="ctrTitle"/>
          </p:nvPr>
        </p:nvSpPr>
        <p:spPr>
          <a:xfrm>
            <a:off x="293370" y="1379220"/>
            <a:ext cx="8134350" cy="1200150"/>
          </a:xfrm>
        </p:spPr>
        <p:txBody>
          <a:bodyPr vert="horz" anchor="b">
            <a:normAutofit/>
          </a:bodyPr>
          <a:p>
            <a:pPr algn="ctr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工作室招新管理系统</a:t>
            </a:r>
            <a:endParaRPr lang="zh-CN" altLang="en-US" sz="4000" kern="1200" baseline="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4107" name="Rectangle 2"/>
          <p:cNvSpPr>
            <a:spLocks noGrp="1"/>
          </p:cNvSpPr>
          <p:nvPr>
            <p:ph type="subTitle" idx="1"/>
          </p:nvPr>
        </p:nvSpPr>
        <p:spPr>
          <a:xfrm>
            <a:off x="1066800" y="3493135"/>
            <a:ext cx="8077200" cy="914400"/>
          </a:xfrm>
        </p:spPr>
        <p:txBody>
          <a:bodyPr vert="horz">
            <a:normAutofit/>
          </a:bodyPr>
          <a:p>
            <a:pPr algn="l" defTabSz="0">
              <a:spcAft>
                <a:spcPct val="0"/>
              </a:spcAft>
              <a:buSzPct val="1000"/>
            </a:pPr>
            <a:endParaRPr lang="zh-CN" altLang="en-US" sz="16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algn="r" defTabSz="0">
              <a:spcAft>
                <a:spcPct val="0"/>
              </a:spcAft>
              <a:buSzPct val="1000"/>
            </a:pPr>
            <a:r>
              <a:rPr lang="zh-CN" altLang="en-US" sz="24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黄雅哲 </a:t>
            </a:r>
            <a:r>
              <a:rPr lang="en-US" altLang="zh-CN" sz="24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| </a:t>
            </a:r>
            <a:r>
              <a:rPr lang="zh-CN" altLang="en-US" sz="24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罗柏林</a:t>
            </a:r>
            <a:r>
              <a:rPr lang="zh-CN" altLang="en-US" sz="24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 </a:t>
            </a:r>
            <a:r>
              <a:rPr lang="en-US" altLang="zh-CN" sz="24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| </a:t>
            </a:r>
            <a:r>
              <a:rPr lang="zh-CN" altLang="en-US" sz="24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张盛英</a:t>
            </a:r>
            <a:endParaRPr lang="zh-CN" altLang="en-US" sz="24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709295"/>
          </a:xfrm>
        </p:spPr>
        <p:txBody>
          <a:bodyPr vert="horz" anchor="b">
            <a:normAutofit/>
          </a:bodyPr>
          <a:p>
            <a:pPr algn="ctr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数据持久化</a:t>
            </a:r>
            <a:endParaRPr lang="zh-CN" altLang="en-US" sz="40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idx="1"/>
          </p:nvPr>
        </p:nvSpPr>
        <p:spPr>
          <a:xfrm>
            <a:off x="685800" y="1629410"/>
            <a:ext cx="8001000" cy="5191760"/>
          </a:xfrm>
        </p:spPr>
        <p:txBody>
          <a:bodyPr vert="horz">
            <a:normAutofit/>
          </a:bodyPr>
          <a:p>
            <a:pPr algn="l" defTabSz="0">
              <a:buSzPct val="1000"/>
              <a:buFont typeface="Arial" panose="020B0604020202020204" pitchFamily="34" charset="0"/>
            </a:pPr>
            <a:endParaRPr lang="zh-CN" altLang="en-US" sz="2800" kern="1200">
              <a:latin typeface="宋体" panose="02010600030101010101" pitchFamily="2" charset="-122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$I4R$H6HI2Y%{_`]PQ]9C$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1629410"/>
            <a:ext cx="7723505" cy="2476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654050"/>
          </a:xfrm>
        </p:spPr>
        <p:txBody>
          <a:bodyPr vert="horz" anchor="b">
            <a:normAutofit fontScale="90000"/>
          </a:bodyPr>
          <a:p>
            <a:pPr algn="ctr">
              <a:buSzPct val="1000"/>
            </a:pPr>
            <a:r>
              <a:rPr lang="en-US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Service</a:t>
            </a:r>
            <a:r>
              <a:rPr lang="zh-CN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（公共的</a:t>
            </a:r>
            <a:r>
              <a:rPr lang="en-US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service</a:t>
            </a:r>
            <a:r>
              <a:rPr lang="zh-CN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方法）</a:t>
            </a:r>
            <a:endParaRPr lang="zh-CN" altLang="zh-CN" sz="4000" kern="1200" baseline="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idx="1"/>
          </p:nvPr>
        </p:nvSpPr>
        <p:spPr>
          <a:xfrm>
            <a:off x="1146175" y="1362075"/>
            <a:ext cx="8001000" cy="5579110"/>
          </a:xfrm>
        </p:spPr>
        <p:txBody>
          <a:bodyPr vert="horz">
            <a:noAutofit/>
          </a:bodyPr>
          <a:p>
            <a:pPr algn="l" defTabSz="0">
              <a:buSzPct val="1000"/>
              <a:buFont typeface="Arial" panose="020B0604020202020204" pitchFamily="34" charset="0"/>
            </a:pPr>
            <a:endParaRPr lang="zh-CN" altLang="en-US" sz="2000" kern="1200">
              <a:latin typeface="Tw Cen MT Condensed" panose="020B0606020104020203" charset="0"/>
              <a:ea typeface="Tw Cen MT Condensed" panose="020B0606020104020203" charset="0"/>
              <a:sym typeface="+mn-ea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WES`_JQBT{MH%KNX)4NC}%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796925"/>
            <a:ext cx="6847840" cy="5781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1070610" y="124460"/>
            <a:ext cx="7010400" cy="65278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/>
            <a:r>
              <a:rPr lang="en-US" altLang="zh-CN" sz="2800" b="1" dirty="0">
                <a:latin typeface="+mj-lt"/>
                <a:cs typeface="+mj-cs"/>
                <a:sym typeface="Arial" panose="020B0604020202020204" pitchFamily="34" charset="0"/>
              </a:rPr>
              <a:t>service</a:t>
            </a:r>
            <a:r>
              <a:rPr lang="zh-CN" altLang="zh-CN" sz="2800" b="1" dirty="0">
                <a:latin typeface="+mj-lt"/>
                <a:cs typeface="+mj-cs"/>
                <a:sym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+mj-lt"/>
                <a:cs typeface="+mj-cs"/>
                <a:sym typeface="Arial" panose="020B0604020202020204" pitchFamily="34" charset="0"/>
              </a:rPr>
              <a:t>UserService</a:t>
            </a:r>
            <a:r>
              <a:rPr lang="zh-CN" altLang="zh-CN" sz="2800" b="1" dirty="0">
                <a:latin typeface="+mj-lt"/>
                <a:cs typeface="+mj-cs"/>
                <a:sym typeface="Arial" panose="020B0604020202020204" pitchFamily="34" charset="0"/>
              </a:rPr>
              <a:t>特有的方法）</a:t>
            </a:r>
            <a:endParaRPr lang="zh-CN" altLang="zh-CN" sz="2800" b="1" dirty="0">
              <a:latin typeface="+mj-lt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7535" y="922020"/>
            <a:ext cx="847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(ZS(U3WP61PHW%J[P~RUBY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293495"/>
            <a:ext cx="7466965" cy="4428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</p:spPr>
        <p:txBody>
          <a:bodyPr vert="horz" anchor="b">
            <a:normAutofit/>
          </a:bodyPr>
          <a:p>
            <a:pPr algn="ctr">
              <a:buSzPct val="1000"/>
            </a:pPr>
            <a:r>
              <a:rPr lang="en-US" altLang="zh-CN" sz="4000">
                <a:sym typeface="+mn-ea"/>
              </a:rPr>
              <a:t>service</a:t>
            </a:r>
            <a:r>
              <a:rPr lang="zh-CN" altLang="zh-CN" sz="4000">
                <a:ea typeface="宋体" panose="02010600030101010101" pitchFamily="2" charset="-122"/>
                <a:sym typeface="+mn-ea"/>
              </a:rPr>
              <a:t>实现类</a:t>
            </a:r>
            <a:r>
              <a:rPr lang="en-US" altLang="zh-CN" sz="4000">
                <a:ea typeface="宋体" panose="02010600030101010101" pitchFamily="2" charset="-122"/>
                <a:sym typeface="+mn-ea"/>
              </a:rPr>
              <a:t>(</a:t>
            </a:r>
            <a:r>
              <a:rPr lang="zh-CN" altLang="zh-CN" sz="4000">
                <a:ea typeface="宋体" panose="02010600030101010101" pitchFamily="2" charset="-122"/>
                <a:sym typeface="+mn-ea"/>
              </a:rPr>
              <a:t>新增</a:t>
            </a:r>
            <a:r>
              <a:rPr lang="zh-CN" altLang="en-US" sz="4000">
                <a:sym typeface="+mn-ea"/>
              </a:rPr>
              <a:t>用户的方法</a:t>
            </a:r>
            <a:r>
              <a:rPr lang="en-US" altLang="zh-CN" sz="4000">
                <a:sym typeface="+mn-ea"/>
              </a:rPr>
              <a:t>)</a:t>
            </a:r>
            <a:endParaRPr lang="en-US" altLang="zh-CN" sz="4000" kern="1200" baseline="0">
              <a:latin typeface="Tw Cen MT Condensed" panose="020B0606020104020203" charset="0"/>
              <a:ea typeface="Tw Cen MT Condensed" panose="020B0606020104020203" charset="0"/>
              <a:sym typeface="+mn-ea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idx="1"/>
          </p:nvPr>
        </p:nvSpPr>
        <p:spPr>
          <a:xfrm>
            <a:off x="1515110" y="1295400"/>
            <a:ext cx="8001000" cy="5060950"/>
          </a:xfrm>
        </p:spPr>
        <p:txBody>
          <a:bodyPr vert="horz">
            <a:normAutofit/>
          </a:bodyPr>
          <a:p>
            <a:pPr algn="l" defTabSz="0">
              <a:buSzPct val="1000"/>
              <a:buFont typeface="Arial" panose="020B0604020202020204" pitchFamily="34" charset="0"/>
            </a:pPr>
            <a:endParaRPr lang="zh-CN" altLang="en-US" sz="28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@_N[J0ALHJPN22$~]3F1L2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256030"/>
            <a:ext cx="6857365" cy="46475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770255"/>
          </a:xfrm>
        </p:spPr>
        <p:txBody>
          <a:bodyPr vert="horz" anchor="b">
            <a:normAutofit fontScale="90000"/>
          </a:bodyPr>
          <a:p>
            <a:pPr algn="ctr">
              <a:buSzPct val="1000"/>
            </a:pPr>
            <a:r>
              <a:rPr lang="en-US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controller</a:t>
            </a:r>
            <a:endParaRPr lang="en-US" altLang="zh-CN" sz="4000" kern="1200" baseline="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idx="1"/>
          </p:nvPr>
        </p:nvSpPr>
        <p:spPr>
          <a:xfrm>
            <a:off x="2567305" y="2165350"/>
            <a:ext cx="6119495" cy="3292475"/>
          </a:xfrm>
        </p:spPr>
        <p:txBody>
          <a:bodyPr vert="horz">
            <a:noAutofit/>
          </a:bodyPr>
          <a:p>
            <a:pPr algn="l" defTabSz="0">
              <a:buSzPct val="1000"/>
              <a:buFont typeface="Arial" panose="020B0604020202020204" pitchFamily="34" charset="0"/>
            </a:pPr>
            <a:endParaRPr lang="en-US" altLang="zh-CN" sz="28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`PFK5IF{35_AQP9B0_DEP]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1901190"/>
            <a:ext cx="6857365" cy="43713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"/>
          <p:cNvSpPr>
            <a:spLocks noGrp="1"/>
          </p:cNvSpPr>
          <p:nvPr>
            <p:ph type="title"/>
          </p:nvPr>
        </p:nvSpPr>
        <p:spPr>
          <a:xfrm>
            <a:off x="685800" y="-67945"/>
            <a:ext cx="8001000" cy="1112838"/>
          </a:xfrm>
        </p:spPr>
        <p:txBody>
          <a:bodyPr vert="horz" anchor="b">
            <a:normAutofit/>
          </a:bodyPr>
          <a:p>
            <a:pPr algn="ctr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过滤器</a:t>
            </a:r>
            <a:r>
              <a:rPr lang="en-US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(</a:t>
            </a:r>
            <a:r>
              <a:rPr lang="zh-CN" altLang="en-US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身份认证及授权</a:t>
            </a:r>
            <a:r>
              <a:rPr lang="en-US" altLang="zh-CN" sz="4000" kern="1200" baseline="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)</a:t>
            </a:r>
            <a:endParaRPr lang="en-US" altLang="zh-CN" sz="4000" kern="1200" baseline="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idx="1"/>
          </p:nvPr>
        </p:nvSpPr>
        <p:spPr>
          <a:xfrm>
            <a:off x="2278380" y="1807845"/>
            <a:ext cx="6408420" cy="4318635"/>
          </a:xfrm>
        </p:spPr>
        <p:txBody>
          <a:bodyPr vert="horz">
            <a:noAutofit/>
          </a:bodyPr>
          <a:p>
            <a:pPr marL="342900" indent="-342900" algn="l" defTabSz="0">
              <a:buSzPct val="1000"/>
              <a:buFont typeface="Arial" panose="020B0604020202020204" pitchFamily="34" charset="0"/>
              <a:buChar char="•"/>
            </a:pPr>
            <a:endParaRPr lang="zh-CN" altLang="en-US" sz="32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pic>
        <p:nvPicPr>
          <p:cNvPr id="3" name="图片 2" descr="S2I}G}E~A5(SICLGW@U6P`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189355"/>
            <a:ext cx="7501255" cy="55556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3627652" y="2057400"/>
            <a:ext cx="2827852" cy="1150596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sym typeface="Arial" panose="020B0604020202020204" pitchFamily="34" charset="0"/>
              </a:rPr>
              <a:t>3</a:t>
            </a:r>
            <a:endParaRPr lang="en-US" altLang="zh-CN" sz="6000" dirty="0" smtClean="0">
              <a:solidFill>
                <a:schemeClr val="accent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2"/>
            </p:custDataLst>
          </p:nvPr>
        </p:nvSpPr>
        <p:spPr bwMode="auto">
          <a:xfrm>
            <a:off x="2696304" y="2057400"/>
            <a:ext cx="727759" cy="857869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162734" y="232471"/>
            <a:ext cx="7010490" cy="771906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The end</a:t>
            </a:r>
            <a:endParaRPr lang="en-US" altLang="zh-CN" sz="5400" b="1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4"/>
            </p:custDataLst>
          </p:nvPr>
        </p:nvSpPr>
        <p:spPr bwMode="auto">
          <a:xfrm>
            <a:off x="584200" y="621091"/>
            <a:ext cx="372159" cy="438694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5"/>
            </p:custDataLst>
          </p:nvPr>
        </p:nvSpPr>
        <p:spPr bwMode="auto">
          <a:xfrm flipH="1">
            <a:off x="863319" y="785668"/>
            <a:ext cx="186080" cy="21934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 flipH="1">
            <a:off x="3627652" y="3327400"/>
            <a:ext cx="2827852" cy="1150596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r"/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sym typeface="Arial" panose="020B0604020202020204" pitchFamily="34" charset="0"/>
              </a:rPr>
              <a:t>Q</a:t>
            </a:r>
            <a:endParaRPr lang="en-US" altLang="zh-CN" sz="6000" dirty="0" smtClean="0">
              <a:solidFill>
                <a:schemeClr val="accent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0" name="KSO_Shape"/>
          <p:cNvSpPr/>
          <p:nvPr>
            <p:custDataLst>
              <p:tags r:id="rId7"/>
            </p:custDataLst>
          </p:nvPr>
        </p:nvSpPr>
        <p:spPr bwMode="auto">
          <a:xfrm flipH="1">
            <a:off x="6659093" y="3327400"/>
            <a:ext cx="727759" cy="857869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>
            <a:off x="3627652" y="4597400"/>
            <a:ext cx="2827852" cy="1150596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75000"/>
                  </a:schemeClr>
                </a:solidFill>
                <a:sym typeface="Arial" panose="020B0604020202020204" pitchFamily="34" charset="0"/>
              </a:rPr>
              <a:t>U</a:t>
            </a:r>
            <a:endParaRPr lang="en-US" altLang="zh-CN" sz="6000" dirty="0" smtClean="0">
              <a:solidFill>
                <a:schemeClr val="accent1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3" name="KSO_Shape"/>
          <p:cNvSpPr/>
          <p:nvPr>
            <p:custDataLst>
              <p:tags r:id="rId9"/>
            </p:custDataLst>
          </p:nvPr>
        </p:nvSpPr>
        <p:spPr bwMode="auto">
          <a:xfrm>
            <a:off x="2696304" y="4597400"/>
            <a:ext cx="727759" cy="857869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</p:spPr>
        <p:txBody>
          <a:bodyPr vert="horz" anchor="b">
            <a:normAutofit/>
          </a:bodyPr>
          <a:p>
            <a:pPr algn="l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项目功能</a:t>
            </a:r>
            <a:endParaRPr lang="zh-CN" altLang="en-US" sz="40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30763"/>
          </a:xfrm>
        </p:spPr>
        <p:txBody>
          <a:bodyPr vert="horz">
            <a:normAutofit lnSpcReduction="10000"/>
          </a:bodyPr>
          <a:p>
            <a:pPr algn="l" defTabSz="0">
              <a:buSzPct val="1000"/>
              <a:buFont typeface="Arial" panose="020B0604020202020204" pitchFamily="34" charset="0"/>
            </a:pP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1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、添加学生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2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、删除学生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3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、添加项目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4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、统计信息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5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、查看项目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342900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                        6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、查看</a:t>
            </a:r>
            <a:r>
              <a:rPr lang="en-US" altLang="zh-CN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&amp;</a:t>
            </a:r>
            <a:r>
              <a:rPr lang="zh-CN" altLang="en-US" sz="28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修改个人信息</a:t>
            </a: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Restful API</a:t>
            </a:r>
            <a:r>
              <a:rPr lang="zh-CN" altLang="zh-CN">
                <a:ea typeface="宋体" panose="02010600030101010101" pitchFamily="2" charset="-122"/>
              </a:rPr>
              <a:t>设计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网络应用程序，分为前端和后端两个部分。当前的发展趋势，就是前端设备层出不穷（手机、平板、桌面电脑、其他专用设备......）。</a:t>
            </a:r>
            <a:endParaRPr lang="zh-CN" altLang="en-US"/>
          </a:p>
          <a:p>
            <a:r>
              <a:rPr lang="zh-CN" altLang="en-US"/>
              <a:t>因此，必须有一种统一的机制，方便不同的前端设备与后端进行通信。这导致API构架的流行，甚至出现"API First"的设计思想。RESTful API是目前比较成熟的一套互联网应用程序的API设计理论。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restful</a:t>
            </a:r>
            <a:r>
              <a:rPr lang="zh-CN" altLang="en-US">
                <a:ea typeface="宋体" panose="02010600030101010101" pitchFamily="2" charset="-122"/>
              </a:rPr>
              <a:t>特征一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zh-CN">
                <a:ea typeface="宋体" panose="02010600030101010101" pitchFamily="2" charset="-122"/>
              </a:rPr>
              <a:t>路径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路径又称"终点"（endpoint），表示API的具体网址。</a:t>
            </a:r>
            <a:endParaRPr lang="zh-CN" altLang="en-US"/>
          </a:p>
          <a:p>
            <a:r>
              <a:rPr lang="zh-CN" altLang="en-US"/>
              <a:t>在RESTful架构中，每个网址代表一种资源（resource），所以网址中不能有动词，只能有名词，而且所用的名词往往与数据库的表格名对应。</a:t>
            </a:r>
            <a:endParaRPr lang="zh-CN" altLang="en-US"/>
          </a:p>
          <a:p>
            <a:r>
              <a:rPr lang="zh-CN" altLang="en-US"/>
              <a:t>举例来说，有一个API提供用户（</a:t>
            </a:r>
            <a:r>
              <a:rPr lang="en-US" altLang="zh-CN"/>
              <a:t>user</a:t>
            </a:r>
            <a:r>
              <a:rPr lang="zh-CN" altLang="en-US"/>
              <a:t>）的信息，还包括各种角色和项目的信息，则它的路径应该设计成下面这样。</a:t>
            </a:r>
            <a:endParaRPr lang="zh-CN" altLang="en-US"/>
          </a:p>
          <a:p>
            <a:r>
              <a:rPr lang="zh-CN" altLang="en-US"/>
              <a:t>https://api.example.com/v1/</a:t>
            </a:r>
            <a:r>
              <a:rPr lang="en-US" altLang="zh-CN"/>
              <a:t>user</a:t>
            </a:r>
            <a:endParaRPr lang="en-US" altLang="zh-CN"/>
          </a:p>
          <a:p>
            <a:r>
              <a:rPr lang="zh-CN" altLang="en-US"/>
              <a:t>https://api.example.com/v1/</a:t>
            </a:r>
            <a:r>
              <a:rPr lang="en-US" altLang="zh-CN"/>
              <a:t>role</a:t>
            </a:r>
            <a:endParaRPr lang="en-US" altLang="zh-CN"/>
          </a:p>
          <a:p>
            <a:r>
              <a:rPr lang="zh-CN" altLang="en-US"/>
              <a:t>https://api.example.com/v1/</a:t>
            </a:r>
            <a:r>
              <a:rPr lang="en-US" altLang="zh-CN"/>
              <a:t>project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restful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特征二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: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HTTP动词</a:t>
            </a:r>
            <a:endParaRPr lang="zh-CN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对于资源的具体操作类型，由HTTP动词表示。</a:t>
            </a:r>
            <a:endParaRPr lang="zh-CN" altLang="en-US"/>
          </a:p>
          <a:p>
            <a:r>
              <a:rPr lang="zh-CN" altLang="en-US"/>
              <a:t>常用的HTTP动词有下面五个（括号里是对应的SQL命令）。</a:t>
            </a:r>
            <a:endParaRPr lang="zh-CN" altLang="en-US"/>
          </a:p>
          <a:p>
            <a:r>
              <a:rPr lang="zh-CN" altLang="en-US"/>
              <a:t>GET（SELECT）：从服务器取出资源（一项或多项）。</a:t>
            </a:r>
            <a:endParaRPr lang="zh-CN" altLang="en-US"/>
          </a:p>
          <a:p>
            <a:r>
              <a:rPr lang="zh-CN" altLang="en-US"/>
              <a:t>POST（CREATE）：在服务器新建一个资源。</a:t>
            </a:r>
            <a:endParaRPr lang="zh-CN" altLang="en-US"/>
          </a:p>
          <a:p>
            <a:r>
              <a:rPr lang="zh-CN" altLang="en-US"/>
              <a:t>PUT（UPDATE）：在服务器更新资源（客户端提供改变后的完整资源）。</a:t>
            </a:r>
            <a:endParaRPr lang="zh-CN" altLang="en-US"/>
          </a:p>
          <a:p>
            <a:r>
              <a:rPr lang="zh-CN" altLang="en-US"/>
              <a:t>PATCH（UPDATE）：在服务器更新资源（客户端提供改变的属性）。</a:t>
            </a:r>
            <a:endParaRPr lang="zh-CN" altLang="en-US"/>
          </a:p>
          <a:p>
            <a:r>
              <a:rPr lang="zh-CN" altLang="en-US"/>
              <a:t>DELETE（DELETE）：从服务器删除资源。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restful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特征二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: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HTTP动词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下面是一些例子。</a:t>
            </a:r>
            <a:endParaRPr lang="zh-CN" altLang="en-US"/>
          </a:p>
          <a:p>
            <a:r>
              <a:rPr lang="zh-CN" altLang="en-US"/>
              <a:t>GET /</a:t>
            </a:r>
            <a:r>
              <a:rPr lang="en-US" altLang="zh-CN"/>
              <a:t>user</a:t>
            </a:r>
            <a:r>
              <a:rPr lang="zh-CN" altLang="en-US"/>
              <a:t>：列出所有用户</a:t>
            </a:r>
            <a:endParaRPr lang="zh-CN" altLang="en-US"/>
          </a:p>
          <a:p>
            <a:r>
              <a:rPr lang="zh-CN" altLang="en-US"/>
              <a:t>POST /</a:t>
            </a:r>
            <a:r>
              <a:rPr lang="en-US" altLang="zh-CN">
                <a:sym typeface="+mn-ea"/>
              </a:rPr>
              <a:t>user</a:t>
            </a:r>
            <a:r>
              <a:rPr lang="zh-CN" altLang="en-US"/>
              <a:t>：新建一个用户</a:t>
            </a:r>
            <a:endParaRPr lang="zh-CN" altLang="en-US"/>
          </a:p>
          <a:p>
            <a:r>
              <a:rPr lang="zh-CN" altLang="en-US"/>
              <a:t>GET /</a:t>
            </a:r>
            <a:r>
              <a:rPr lang="en-US" altLang="zh-CN">
                <a:sym typeface="+mn-ea"/>
              </a:rPr>
              <a:t>user</a:t>
            </a:r>
            <a:r>
              <a:rPr lang="zh-CN" altLang="en-US"/>
              <a:t>/ID：获取某个指定用户的信息</a:t>
            </a:r>
            <a:endParaRPr lang="zh-CN" altLang="en-US"/>
          </a:p>
          <a:p>
            <a:r>
              <a:rPr lang="zh-CN" altLang="en-US"/>
              <a:t>PUT /</a:t>
            </a:r>
            <a:r>
              <a:rPr lang="en-US" altLang="zh-CN">
                <a:sym typeface="+mn-ea"/>
              </a:rPr>
              <a:t>user</a:t>
            </a:r>
            <a:r>
              <a:rPr lang="zh-CN" altLang="en-US"/>
              <a:t>/ID：更新某个指定用户的信息（提供该</a:t>
            </a:r>
            <a:r>
              <a:rPr lang="zh-CN" altLang="en-US">
                <a:sym typeface="+mn-ea"/>
              </a:rPr>
              <a:t>用户</a:t>
            </a:r>
            <a:r>
              <a:rPr lang="zh-CN" altLang="en-US"/>
              <a:t>的全部信息）</a:t>
            </a:r>
            <a:endParaRPr lang="zh-CN" altLang="en-US"/>
          </a:p>
          <a:p>
            <a:r>
              <a:rPr lang="zh-CN" altLang="en-US"/>
              <a:t>DELETE /zoos/ID：删除某个指定</a:t>
            </a:r>
            <a:r>
              <a:rPr lang="zh-CN" altLang="en-US">
                <a:sym typeface="+mn-ea"/>
              </a:rPr>
              <a:t>用户</a:t>
            </a:r>
            <a:endParaRPr lang="zh-CN" altLang="en-US"/>
          </a:p>
          <a:p>
            <a:r>
              <a:rPr lang="zh-CN" altLang="en-US"/>
              <a:t>GET /</a:t>
            </a:r>
            <a:r>
              <a:rPr lang="en-US" altLang="zh-CN"/>
              <a:t>user</a:t>
            </a:r>
            <a:r>
              <a:rPr lang="zh-CN" altLang="en-US"/>
              <a:t>/ID/</a:t>
            </a:r>
            <a:r>
              <a:rPr lang="en-US" altLang="zh-CN"/>
              <a:t>permission</a:t>
            </a:r>
            <a:r>
              <a:rPr lang="zh-CN" altLang="en-US"/>
              <a:t>：列出某个指定用户的所有权限</a:t>
            </a:r>
            <a:endParaRPr lang="zh-CN" altLang="en-US"/>
          </a:p>
          <a:p>
            <a:r>
              <a:rPr lang="zh-CN" altLang="en-US"/>
              <a:t>DELETE /</a:t>
            </a:r>
            <a:r>
              <a:rPr lang="en-US" altLang="zh-CN">
                <a:sym typeface="+mn-ea"/>
              </a:rPr>
              <a:t>user</a:t>
            </a:r>
            <a:r>
              <a:rPr lang="zh-CN" altLang="en-US"/>
              <a:t>/ID/</a:t>
            </a:r>
            <a:r>
              <a:rPr lang="en-US" altLang="zh-CN">
                <a:sym typeface="+mn-ea"/>
              </a:rPr>
              <a:t>permission</a:t>
            </a:r>
            <a:r>
              <a:rPr lang="zh-CN" altLang="en-US"/>
              <a:t>/ID：删除某个用户的指定权限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系统结构设计</a:t>
            </a:r>
            <a:br>
              <a:rPr lang="zh-CN" altLang="en-US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RBAC(Role-Based Access Control，基于角色的访问控制)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2644775"/>
            <a:ext cx="6085840" cy="27711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</p:spPr>
        <p:txBody>
          <a:bodyPr vert="horz" anchor="b">
            <a:normAutofit/>
          </a:bodyPr>
          <a:p>
            <a:pPr algn="l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系统结构设计</a:t>
            </a:r>
            <a:endParaRPr lang="zh-CN" altLang="en-US" sz="40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idx="1"/>
          </p:nvPr>
        </p:nvSpPr>
        <p:spPr>
          <a:xfrm>
            <a:off x="685800" y="1374140"/>
            <a:ext cx="8001000" cy="5172710"/>
          </a:xfrm>
        </p:spPr>
        <p:txBody>
          <a:bodyPr vert="horz">
            <a:normAutofit fontScale="90000" lnSpcReduction="10000"/>
          </a:bodyPr>
          <a:p>
            <a:pPr marL="342900" indent="-342900" algn="l" defTabSz="0">
              <a:buSzPct val="1000"/>
              <a:buFont typeface="Arial" panose="020B0604020202020204" pitchFamily="34" charset="0"/>
              <a:buChar char="•"/>
            </a:pPr>
            <a:r>
              <a:rPr lang="zh-CN" altLang="en-US" sz="28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数据库设计（</a:t>
            </a:r>
            <a:r>
              <a:rPr lang="en-US" altLang="zh-CN" sz="28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SQL Server</a:t>
            </a:r>
            <a:r>
              <a:rPr lang="zh-CN" altLang="en-US" sz="28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）</a:t>
            </a:r>
            <a:endParaRPr lang="zh-CN" altLang="en-US" sz="28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0" lvl="1" indent="-342900" algn="ctr" defTabSz="0">
              <a:buSzPct val="1000"/>
              <a:buFont typeface="Arial" panose="020B0604020202020204" pitchFamily="34" charset="0"/>
              <a:buChar char="•"/>
            </a:pPr>
            <a:r>
              <a:rPr lang="en-US" altLang="zh-CN" sz="24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[</a:t>
            </a:r>
            <a:r>
              <a:rPr lang="zh-CN" altLang="en-US" sz="24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字段名；字段类型；字段大小；说明</a:t>
            </a:r>
            <a:r>
              <a:rPr lang="en-US" altLang="zh-CN" sz="24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]</a:t>
            </a:r>
            <a:endParaRPr lang="zh-CN" altLang="en-US" sz="28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权限表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项目表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角色表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角色</a:t>
            </a:r>
            <a:r>
              <a:rPr lang="en-US" altLang="zh-CN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&amp;</a:t>
            </a: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权限关联表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登录信息表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学生信息表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教师信息表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使用者信息表</a:t>
            </a:r>
            <a:endParaRPr lang="zh-CN" altLang="en-US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  <a:p>
            <a:pPr marL="742950" lvl="1" indent="-285750" algn="l">
              <a:buFont typeface="Arial" panose="020B0604020202020204" pitchFamily="34" charset="0"/>
              <a:buChar char="–"/>
            </a:pPr>
            <a:r>
              <a:rPr lang="zh-CN" altLang="en-US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使用者</a:t>
            </a:r>
            <a:r>
              <a:rPr lang="en-US" altLang="zh-CN" sz="2400" kern="120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&amp;</a:t>
            </a:r>
            <a:r>
              <a:rPr lang="zh-CN" altLang="en-US" sz="2400" kern="1200">
                <a:latin typeface="Tw Cen MT Condensed" panose="020B0606020104020203" charset="0"/>
                <a:ea typeface="宋体" panose="02010600030101010101" pitchFamily="2" charset="-122"/>
                <a:sym typeface="Tw Cen MT Condensed" panose="020B0606020104020203" charset="0"/>
              </a:rPr>
              <a:t>角色关联表</a:t>
            </a:r>
            <a:endParaRPr lang="zh-CN" altLang="en-US" sz="24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  <a:p>
            <a:pPr marL="457200" lvl="1" algn="ctr">
              <a:buFont typeface="Arial" panose="020B0604020202020204" pitchFamily="34" charset="0"/>
            </a:pPr>
            <a:endParaRPr lang="en-US" altLang="zh-CN" sz="2400" kern="120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WORAZGDY)NFBL5H2TB6X@%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6160" y="2830830"/>
            <a:ext cx="3196590" cy="235331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</p:spPr>
        <p:txBody>
          <a:bodyPr vert="horz" anchor="b">
            <a:normAutofit/>
          </a:bodyPr>
          <a:p>
            <a:pPr algn="ctr">
              <a:buSzPct val="1000"/>
            </a:pPr>
            <a:r>
              <a:rPr lang="zh-CN" altLang="en-US" sz="4000" kern="1200" baseline="0">
                <a:latin typeface="Tw Cen MT Condensed" panose="020B0606020104020203" charset="0"/>
                <a:ea typeface="Tw Cen MT Condensed" panose="020B0606020104020203" charset="0"/>
                <a:sym typeface="Tw Cen MT Condensed" panose="020B0606020104020203" charset="0"/>
              </a:rPr>
              <a:t>实体类</a:t>
            </a:r>
            <a:endParaRPr lang="zh-CN" altLang="en-US" sz="4000" kern="1200" baseline="0">
              <a:latin typeface="Tw Cen MT Condensed" panose="020B0606020104020203" charset="0"/>
              <a:ea typeface="Tw Cen MT Condensed" panose="020B0606020104020203" charset="0"/>
              <a:sym typeface="Tw Cen MT Condensed" panose="020B0606020104020203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4830763"/>
          </a:xfrm>
        </p:spPr>
        <p:txBody>
          <a:bodyPr vert="horz">
            <a:normAutofit/>
          </a:bodyPr>
          <a:p>
            <a:pPr algn="l" defTabSz="0">
              <a:buSzPct val="1000"/>
              <a:buFont typeface="Arial" panose="020B0604020202020204" pitchFamily="34" charset="0"/>
            </a:pPr>
            <a:endParaRPr lang="zh-CN" altLang="en-US" sz="2800" kern="1200">
              <a:latin typeface="Tw Cen MT Condensed" panose="020B0606020104020203" charset="0"/>
              <a:ea typeface="宋体" panose="02010600030101010101" pitchFamily="2" charset="-122"/>
              <a:sym typeface="Tw Cen MT Condensed" panose="020B0606020104020203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latinLnBrk="0"/>
            <a:fld id="{9A0DB2DC-4C9A-4742-B13C-FB6460FD3503}" type="slidenum">
              <a:rPr lang="zh-CN" altLang="en-US" dirty="0"/>
            </a:fld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" name="图片 2" descr="HAZK`5NMA(AI452@ZJ@4K9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338580"/>
            <a:ext cx="6857365" cy="4180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RELATE_UNITID" val="262*l*1"/>
  <p:tag name="KSO_WM_UNIT_TYPE" val="a"/>
  <p:tag name="KSO_WM_UNIT_INDEX" val="1"/>
  <p:tag name="KSO_WM_UNIT_ID" val="diagram274_3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h_f"/>
  <p:tag name="KSO_WM_UNIT_INDEX" val="1_3_1"/>
  <p:tag name="KSO_WM_UNIT_ID" val="diagram274_3*l_h_f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i"/>
  <p:tag name="KSO_WM_UNIT_INDEX" val="1_5"/>
  <p:tag name="KSO_WM_UNIT_ID" val="diagram274_3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12.xml><?xml version="1.0" encoding="utf-8"?>
<p:tagLst xmlns:p="http://schemas.openxmlformats.org/presentationml/2006/main">
  <p:tag name="KSO_WM_SLIDE_ID" val="diagram274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46*49"/>
  <p:tag name="KSO_WM_SLIDE_SIZE" val="535*404"/>
  <p:tag name="KSO_WM_TEMPLATE_CATEGORY" val="diagram"/>
  <p:tag name="KSO_WM_TEMPLATE_INDEX" val="274"/>
  <p:tag name="KSO_WM_DIAGRAM_GROUP_CODE" val="l1-1"/>
  <p:tag name="KSO_WM_TAG_VERSION" val="1.0"/>
</p:tagLst>
</file>

<file path=ppt/tags/tag2.xml><?xml version="1.0" encoding="utf-8"?>
<p:tagLst xmlns:p="http://schemas.openxmlformats.org/presentationml/2006/main">
  <p:tag name="KSO_WM_SLIDE_ID" val="diagram274_3"/>
  <p:tag name="KSO_WM_SLIDE_INDEX" val="3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46*49"/>
  <p:tag name="KSO_WM_SLIDE_SIZE" val="535*404"/>
  <p:tag name="KSO_WM_TEMPLATE_CATEGORY" val="diagram"/>
  <p:tag name="KSO_WM_TEMPLATE_INDEX" val="274"/>
  <p:tag name="KSO_WM_DIAGRAM_GROUP_CODE" val="l1-1"/>
  <p:tag name="KSO_WM_TAG_VERSION" val="1.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h_f"/>
  <p:tag name="KSO_WM_UNIT_INDEX" val="1_1_1"/>
  <p:tag name="KSO_WM_UNIT_ID" val="diagram274_3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i"/>
  <p:tag name="KSO_WM_UNIT_INDEX" val="1_1"/>
  <p:tag name="KSO_WM_UNIT_ID" val="diagram274_3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RELATE_UNITID" val="262*l*1"/>
  <p:tag name="KSO_WM_UNIT_TYPE" val="a"/>
  <p:tag name="KSO_WM_UNIT_INDEX" val="1"/>
  <p:tag name="KSO_WM_UNIT_ID" val="diagram274_3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i"/>
  <p:tag name="KSO_WM_UNIT_INDEX" val="1_2"/>
  <p:tag name="KSO_WM_UNIT_ID" val="diagram274_3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i"/>
  <p:tag name="KSO_WM_UNIT_INDEX" val="1_3"/>
  <p:tag name="KSO_WM_UNIT_ID" val="diagram274_3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h_f"/>
  <p:tag name="KSO_WM_UNIT_INDEX" val="1_2_1"/>
  <p:tag name="KSO_WM_UNIT_ID" val="diagram274_3*l_h_f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43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74"/>
  <p:tag name="KSO_WM_UNIT_TYPE" val="l_i"/>
  <p:tag name="KSO_WM_UNIT_INDEX" val="1_4"/>
  <p:tag name="KSO_WM_UNIT_ID" val="diagram274_3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</p:tagLst>
</file>

<file path=ppt/theme/theme1.xml><?xml version="1.0" encoding="utf-8"?>
<a:theme xmlns:a="http://schemas.openxmlformats.org/drawingml/2006/main" name="sci_fair_72dpi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21873A"/>
      </a:hlink>
      <a:folHlink>
        <a:srgbClr val="717E00"/>
      </a:folHlink>
    </a:clrScheme>
    <a:fontScheme name="">
      <a:majorFont>
        <a:latin typeface="Tw Cen MT Condensed"/>
        <a:ea typeface="Tw Cen MT Condensed"/>
        <a:cs typeface=""/>
      </a:majorFont>
      <a:minorFont>
        <a:latin typeface="Tw Cen MT Condensed"/>
        <a:ea typeface="Tw Cen MT Condense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4A508"/>
      </a:accent6>
      <a:hlink>
        <a:srgbClr val="21873A"/>
      </a:hlink>
      <a:folHlink>
        <a:srgbClr val="717E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全屏显示 (4:3)</PresentationFormat>
  <Paragraphs>107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Tw Cen MT Condensed</vt:lpstr>
      <vt:lpstr>Arial Unicode MS</vt:lpstr>
      <vt:lpstr>微软雅黑</vt:lpstr>
      <vt:lpstr>sci_fair_72dpi</vt:lpstr>
      <vt:lpstr>默认设计模板</vt:lpstr>
      <vt:lpstr>工作室招新管理系统</vt:lpstr>
      <vt:lpstr>项目功能</vt:lpstr>
      <vt:lpstr>Restful API设计</vt:lpstr>
      <vt:lpstr>restful特征一:路径</vt:lpstr>
      <vt:lpstr>restful特征二:HTTP动词</vt:lpstr>
      <vt:lpstr>restful特征二:HTTP动词</vt:lpstr>
      <vt:lpstr>系统结构设计 </vt:lpstr>
      <vt:lpstr>系统结构设计</vt:lpstr>
      <vt:lpstr>实体类</vt:lpstr>
      <vt:lpstr>数据持久化</vt:lpstr>
      <vt:lpstr>Service（公共的service方法）</vt:lpstr>
      <vt:lpstr>PowerPoint 演示文稿</vt:lpstr>
      <vt:lpstr>service实现类(新增用户的方法)</vt:lpstr>
      <vt:lpstr>controller</vt:lpstr>
      <vt:lpstr>过滤器(身份认证及授权)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太浓烈</cp:lastModifiedBy>
  <cp:revision>13</cp:revision>
  <dcterms:created xsi:type="dcterms:W3CDTF">2012-01-31T17:10:00Z</dcterms:created>
  <dcterms:modified xsi:type="dcterms:W3CDTF">2017-12-19T11:57:23Z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TC101659569990</vt:lpwstr>
  </property>
  <property fmtid="{D5CDD505-2E9C-101B-9397-08002B2CF9AE}" pid="3" name="KSOProductBuildVer">
    <vt:lpwstr>2052-10.1.0.7023</vt:lpwstr>
  </property>
</Properties>
</file>