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5"/>
  </p:notesMasterIdLst>
  <p:handoutMasterIdLst>
    <p:handoutMasterId r:id="rId26"/>
  </p:handoutMasterIdLst>
  <p:sldIdLst>
    <p:sldId id="312" r:id="rId5"/>
    <p:sldId id="304" r:id="rId6"/>
    <p:sldId id="307" r:id="rId7"/>
    <p:sldId id="282" r:id="rId8"/>
    <p:sldId id="314" r:id="rId9"/>
    <p:sldId id="315" r:id="rId10"/>
    <p:sldId id="323" r:id="rId11"/>
    <p:sldId id="324" r:id="rId12"/>
    <p:sldId id="325" r:id="rId13"/>
    <p:sldId id="326" r:id="rId14"/>
    <p:sldId id="317" r:id="rId15"/>
    <p:sldId id="318" r:id="rId16"/>
    <p:sldId id="319" r:id="rId17"/>
    <p:sldId id="322" r:id="rId18"/>
    <p:sldId id="321" r:id="rId19"/>
    <p:sldId id="327" r:id="rId20"/>
    <p:sldId id="329" r:id="rId21"/>
    <p:sldId id="328" r:id="rId22"/>
    <p:sldId id="330" r:id="rId23"/>
    <p:sldId id="331" r:id="rId2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>
        <p:scale>
          <a:sx n="75" d="100"/>
          <a:sy n="75" d="100"/>
        </p:scale>
        <p:origin x="974" y="125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542C6-7603-89D7-121B-14B8768C9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19357F-A357-4340-013D-DE10AB92CA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FA36C1-F4A9-A113-5747-CD596340A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45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69A96-BE97-3978-C75D-0595A8931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38CB94-252C-E041-4672-F34B56CC72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C5FE6C-94E8-D9FB-9167-6165E77E5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331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AB4E5-189E-0BA4-0E73-C0DB82CA5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BD6596-D41B-3918-8779-AB9D5150CA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01978F-336A-E04A-A572-EB4F6480C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709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CDB-6545-8091-5A0E-3196F796C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EF9FC5-B96B-281C-5CBF-F5BD782AC6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73C02E-4972-BF2B-DC05-E034972BF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511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C2AA4-12C9-D8D2-6061-A62050B5C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D4F8AA-1515-61B3-0160-BABEF443B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46552B-CBF3-99C7-35DD-593999ED7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51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78494-8F2A-C6DD-7AE1-723E132CA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45EF22-EF1C-DF3D-66A3-7F95D4E346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77CFE9-57FA-E793-3F79-C8347A3E9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1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s-ES" dirty="0"/>
              <a:t>Implementación de Algoritmos de Detección</a:t>
            </a: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5D31FE0-EA92-81FA-E693-E6D242B9056F}"/>
              </a:ext>
            </a:extLst>
          </p:cNvPr>
          <p:cNvSpPr txBox="1"/>
          <p:nvPr/>
        </p:nvSpPr>
        <p:spPr>
          <a:xfrm>
            <a:off x="4237703" y="5969115"/>
            <a:ext cx="5525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Jos</a:t>
            </a:r>
            <a:r>
              <a:rPr lang="es-EC" dirty="0">
                <a:solidFill>
                  <a:schemeClr val="bg1"/>
                </a:solidFill>
                <a:latin typeface="+mj-lt"/>
              </a:rPr>
              <a:t>é Andrés Zúñiga Cazorla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F04F0-1C7E-DDCF-9DEE-CED45EB67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CA63-DCB0-A150-ED19-4660D804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711501"/>
            <a:ext cx="7796464" cy="1222385"/>
          </a:xfrm>
        </p:spPr>
        <p:txBody>
          <a:bodyPr/>
          <a:lstStyle/>
          <a:p>
            <a:br>
              <a:rPr lang="es-ES" dirty="0"/>
            </a:br>
            <a:r>
              <a:rPr lang="es-ES" dirty="0"/>
              <a:t>🔁 5. Ajustes y Validación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9527D4-EDF6-0661-65E4-157E9C2FE9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8F4DDAE1-09D3-12C6-DFCE-E46524BA4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973" y="3094425"/>
            <a:ext cx="6902244" cy="167569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dirty="0"/>
              <a:t>📌 Acciones comunes: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Ajustar </a:t>
            </a:r>
            <a:r>
              <a:rPr lang="es-ES" dirty="0" err="1"/>
              <a:t>ngram_range</a:t>
            </a:r>
            <a:r>
              <a:rPr lang="es-ES" dirty="0"/>
              <a:t>, </a:t>
            </a:r>
            <a:r>
              <a:rPr lang="es-ES" dirty="0" err="1"/>
              <a:t>max_features</a:t>
            </a:r>
            <a:r>
              <a:rPr lang="es-ES" dirty="0"/>
              <a:t> en </a:t>
            </a:r>
            <a:r>
              <a:rPr lang="es-ES" dirty="0" err="1"/>
              <a:t>TfidfVectorizer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Probar otros modelos. Validación cruzada (k-</a:t>
            </a:r>
            <a:r>
              <a:rPr lang="es-ES" dirty="0" err="1"/>
              <a:t>fold</a:t>
            </a:r>
            <a:r>
              <a:rPr lang="es-E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Balancear el </a:t>
            </a:r>
            <a:r>
              <a:rPr lang="es-ES" dirty="0" err="1"/>
              <a:t>dataset</a:t>
            </a:r>
            <a:r>
              <a:rPr lang="es-ES" dirty="0"/>
              <a:t> si está desbalanceado.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023B162-5FE8-905A-BA37-A5CEFBE64426}"/>
              </a:ext>
            </a:extLst>
          </p:cNvPr>
          <p:cNvSpPr txBox="1">
            <a:spLocks/>
          </p:cNvSpPr>
          <p:nvPr/>
        </p:nvSpPr>
        <p:spPr>
          <a:xfrm>
            <a:off x="629265" y="2197004"/>
            <a:ext cx="9114504" cy="471896"/>
          </a:xfrm>
          <a:prstGeom prst="rect">
            <a:avLst/>
          </a:prstGeom>
        </p:spPr>
        <p:txBody>
          <a:bodyPr vert="horz" lIns="91440" tIns="0" rIns="91440" bIns="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Objetivo</a:t>
            </a:r>
            <a:r>
              <a:rPr lang="es-ES" dirty="0"/>
              <a:t>: Mejorar el desempeño del modelo con validación cruzada y ajuste de </a:t>
            </a:r>
            <a:r>
              <a:rPr lang="es-ES" dirty="0" err="1"/>
              <a:t>hiperparámetros</a:t>
            </a:r>
            <a:r>
              <a:rPr lang="es-ES" dirty="0"/>
              <a:t>.</a:t>
            </a:r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15B744A-FE83-2096-0A28-FF60CEFD7C3E}"/>
              </a:ext>
            </a:extLst>
          </p:cNvPr>
          <p:cNvSpPr txBox="1">
            <a:spLocks/>
          </p:cNvSpPr>
          <p:nvPr/>
        </p:nvSpPr>
        <p:spPr>
          <a:xfrm>
            <a:off x="2841525" y="4168905"/>
            <a:ext cx="6902244" cy="2382143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8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2: </a:t>
            </a:r>
            <a:r>
              <a:rPr lang="en-US" dirty="0" err="1"/>
              <a:t>Detección</a:t>
            </a:r>
            <a:r>
              <a:rPr lang="en-US" dirty="0"/>
              <a:t> de </a:t>
            </a:r>
            <a:r>
              <a:rPr lang="en-US" dirty="0" err="1"/>
              <a:t>Imágenes</a:t>
            </a:r>
            <a:r>
              <a:rPr lang="en-US" dirty="0"/>
              <a:t> </a:t>
            </a:r>
            <a:r>
              <a:rPr lang="en-US" dirty="0" err="1"/>
              <a:t>Generadas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35B242CF-FC74-4C10-9ED8-0E6FAE450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3802" y="2842654"/>
            <a:ext cx="7053974" cy="1872732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Objetivo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sz="2400" dirty="0" err="1"/>
              <a:t>Aprender</a:t>
            </a:r>
            <a:r>
              <a:rPr lang="en-US" sz="2400" dirty="0"/>
              <a:t> a </a:t>
            </a:r>
            <a:r>
              <a:rPr lang="en-US" sz="2400" dirty="0" err="1"/>
              <a:t>identificar</a:t>
            </a:r>
            <a:r>
              <a:rPr lang="en-US" sz="2400" dirty="0"/>
              <a:t> visual y </a:t>
            </a:r>
            <a:r>
              <a:rPr lang="en-US" sz="2400" dirty="0" err="1"/>
              <a:t>computacionalmente</a:t>
            </a:r>
            <a:r>
              <a:rPr lang="en-US" sz="2400" dirty="0"/>
              <a:t> </a:t>
            </a:r>
            <a:r>
              <a:rPr lang="en-US" sz="2400" dirty="0" err="1"/>
              <a:t>contenido</a:t>
            </a:r>
            <a:r>
              <a:rPr lang="en-US" sz="2400" dirty="0"/>
              <a:t> visual </a:t>
            </a:r>
            <a:r>
              <a:rPr lang="en-US" sz="2400" dirty="0" err="1"/>
              <a:t>sintético</a:t>
            </a:r>
            <a:r>
              <a:rPr lang="en-US" sz="2400" dirty="0"/>
              <a:t> </a:t>
            </a:r>
            <a:r>
              <a:rPr lang="en-US" sz="2400" dirty="0" err="1"/>
              <a:t>producido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modelos</a:t>
            </a:r>
            <a:r>
              <a:rPr lang="en-US" sz="2400" dirty="0"/>
              <a:t> </a:t>
            </a:r>
            <a:r>
              <a:rPr lang="en-US" sz="2400" dirty="0" err="1"/>
              <a:t>generativos</a:t>
            </a:r>
            <a:r>
              <a:rPr lang="en-US" sz="2400" dirty="0"/>
              <a:t> (DALL·E, Midjourney, Stable Diffusion).</a:t>
            </a:r>
            <a:endParaRPr lang="es-EC" sz="2400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 anchor="b">
            <a:normAutofit/>
          </a:bodyPr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es </a:t>
            </a:r>
            <a:r>
              <a:rPr lang="en-US" dirty="0" err="1"/>
              <a:t>importante</a:t>
            </a:r>
            <a:r>
              <a:rPr lang="en-US" dirty="0"/>
              <a:t>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Se usan en </a:t>
            </a:r>
            <a:r>
              <a:rPr lang="es-ES" dirty="0" err="1"/>
              <a:t>fake</a:t>
            </a:r>
            <a:r>
              <a:rPr lang="es-ES" dirty="0"/>
              <a:t> </a:t>
            </a:r>
            <a:r>
              <a:rPr lang="es-ES" dirty="0" err="1"/>
              <a:t>news</a:t>
            </a:r>
            <a:r>
              <a:rPr lang="es-ES" dirty="0"/>
              <a:t>, desinformación, suplantación (</a:t>
            </a:r>
            <a:r>
              <a:rPr lang="es-ES" dirty="0" err="1"/>
              <a:t>deepfakes</a:t>
            </a:r>
            <a:r>
              <a:rPr lang="es-ES" dirty="0"/>
              <a:t>).</a:t>
            </a:r>
          </a:p>
          <a:p>
            <a:pPr marL="342900" indent="-342900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Modelos generativos de imágenes son cada vez más realistas.</a:t>
            </a:r>
          </a:p>
          <a:p>
            <a:pPr marL="342900" indent="-342900">
              <a:lnSpc>
                <a:spcPct val="14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dirty="0"/>
              <a:t>Necesitamos herramientas para detectar indicios artificiales.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2F6ED0C-BC94-F4BF-2E92-C1AA63D0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Características</a:t>
            </a:r>
            <a:r>
              <a:rPr lang="en-US" dirty="0"/>
              <a:t> de las </a:t>
            </a:r>
            <a:r>
              <a:rPr lang="en-US" dirty="0" err="1"/>
              <a:t>Imágenes</a:t>
            </a:r>
            <a:r>
              <a:rPr lang="en-US" dirty="0"/>
              <a:t> IA</a:t>
            </a:r>
            <a:endParaRPr lang="es-EC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BEEC3313-A1D2-6855-98A4-DD8EA3237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472687"/>
              </p:ext>
            </p:extLst>
          </p:nvPr>
        </p:nvGraphicFramePr>
        <p:xfrm>
          <a:off x="1173480" y="2417569"/>
          <a:ext cx="10511628" cy="28855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96244">
                  <a:extLst>
                    <a:ext uri="{9D8B030D-6E8A-4147-A177-3AD203B41FA5}">
                      <a16:colId xmlns:a16="http://schemas.microsoft.com/office/drawing/2014/main" val="2828067148"/>
                    </a:ext>
                  </a:extLst>
                </a:gridCol>
                <a:gridCol w="6115384">
                  <a:extLst>
                    <a:ext uri="{9D8B030D-6E8A-4147-A177-3AD203B41FA5}">
                      <a16:colId xmlns:a16="http://schemas.microsoft.com/office/drawing/2014/main" val="3646457280"/>
                    </a:ext>
                  </a:extLst>
                </a:gridCol>
              </a:tblGrid>
              <a:tr h="4809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u="none" strike="noStrike">
                          <a:effectLst/>
                        </a:rPr>
                        <a:t>Característica</a:t>
                      </a:r>
                      <a:endParaRPr lang="en-US" sz="25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300" marR="17300" marT="173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500" u="none" strike="noStrike">
                          <a:effectLst/>
                        </a:rPr>
                        <a:t>Posible falla IA</a:t>
                      </a:r>
                      <a:endParaRPr lang="en-US" sz="25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300" marR="17300" marT="17300" marB="0" anchor="ctr"/>
                </a:tc>
                <a:extLst>
                  <a:ext uri="{0D108BD9-81ED-4DB2-BD59-A6C34878D82A}">
                    <a16:rowId xmlns:a16="http://schemas.microsoft.com/office/drawing/2014/main" val="1435017738"/>
                  </a:ext>
                </a:extLst>
              </a:tr>
              <a:tr h="4809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u="none" strike="noStrike">
                          <a:effectLst/>
                        </a:rPr>
                        <a:t>👀 Rostros / Ojos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300" marR="17300" marT="173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2500" u="none" strike="noStrike">
                          <a:effectLst/>
                        </a:rPr>
                        <a:t>Pueden estar desalineados o deformados</a:t>
                      </a:r>
                      <a:endParaRPr lang="es-E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300" marR="17300" marT="17300" marB="0" anchor="ctr"/>
                </a:tc>
                <a:extLst>
                  <a:ext uri="{0D108BD9-81ED-4DB2-BD59-A6C34878D82A}">
                    <a16:rowId xmlns:a16="http://schemas.microsoft.com/office/drawing/2014/main" val="2743920752"/>
                  </a:ext>
                </a:extLst>
              </a:tr>
              <a:tr h="4809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u="none" strike="noStrike" dirty="0">
                          <a:effectLst/>
                        </a:rPr>
                        <a:t>✋ Manos / </a:t>
                      </a:r>
                      <a:r>
                        <a:rPr lang="en-US" sz="2500" u="none" strike="noStrike" dirty="0" err="1">
                          <a:effectLst/>
                        </a:rPr>
                        <a:t>Dedos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300" marR="17300" marT="173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u="none" strike="noStrike">
                          <a:effectLst/>
                        </a:rPr>
                        <a:t>Dedos extra, manos imposibles</a:t>
                      </a:r>
                      <a:endParaRPr lang="en-U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300" marR="17300" marT="17300" marB="0" anchor="ctr"/>
                </a:tc>
                <a:extLst>
                  <a:ext uri="{0D108BD9-81ED-4DB2-BD59-A6C34878D82A}">
                    <a16:rowId xmlns:a16="http://schemas.microsoft.com/office/drawing/2014/main" val="851017527"/>
                  </a:ext>
                </a:extLst>
              </a:tr>
              <a:tr h="4809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u="none" strike="noStrike" dirty="0">
                          <a:effectLst/>
                        </a:rPr>
                        <a:t>📷 Textura / </a:t>
                      </a:r>
                      <a:r>
                        <a:rPr lang="en-US" sz="2500" u="none" strike="noStrike" dirty="0" err="1">
                          <a:effectLst/>
                        </a:rPr>
                        <a:t>Ruido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300" marR="17300" marT="173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2500" u="none" strike="noStrike">
                          <a:effectLst/>
                        </a:rPr>
                        <a:t>Muy uniforme, sin imperfecciones reales</a:t>
                      </a:r>
                      <a:endParaRPr lang="es-ES" sz="2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300" marR="17300" marT="17300" marB="0" anchor="ctr"/>
                </a:tc>
                <a:extLst>
                  <a:ext uri="{0D108BD9-81ED-4DB2-BD59-A6C34878D82A}">
                    <a16:rowId xmlns:a16="http://schemas.microsoft.com/office/drawing/2014/main" val="1396365034"/>
                  </a:ext>
                </a:extLst>
              </a:tr>
              <a:tr h="4809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u="none" strike="noStrike" dirty="0">
                          <a:effectLst/>
                        </a:rPr>
                        <a:t>🧾 </a:t>
                      </a:r>
                      <a:r>
                        <a:rPr lang="en-US" sz="2500" u="none" strike="noStrike" dirty="0" err="1">
                          <a:effectLst/>
                        </a:rPr>
                        <a:t>Metadatos</a:t>
                      </a:r>
                      <a:r>
                        <a:rPr lang="en-US" sz="2500" u="none" strike="noStrike" dirty="0">
                          <a:effectLst/>
                        </a:rPr>
                        <a:t> EXIF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300" marR="17300" marT="173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u="none" strike="noStrike" dirty="0" err="1">
                          <a:effectLst/>
                        </a:rPr>
                        <a:t>Frecuentemente</a:t>
                      </a:r>
                      <a:r>
                        <a:rPr lang="en-US" sz="2500" u="none" strike="noStrike" dirty="0">
                          <a:effectLst/>
                        </a:rPr>
                        <a:t> </a:t>
                      </a:r>
                      <a:r>
                        <a:rPr lang="en-US" sz="2500" u="none" strike="noStrike" dirty="0" err="1">
                          <a:effectLst/>
                        </a:rPr>
                        <a:t>ausentes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300" marR="17300" marT="17300" marB="0" anchor="ctr"/>
                </a:tc>
                <a:extLst>
                  <a:ext uri="{0D108BD9-81ED-4DB2-BD59-A6C34878D82A}">
                    <a16:rowId xmlns:a16="http://schemas.microsoft.com/office/drawing/2014/main" val="3566131270"/>
                  </a:ext>
                </a:extLst>
              </a:tr>
              <a:tr h="4809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u="none" strike="noStrike" dirty="0">
                          <a:effectLst/>
                        </a:rPr>
                        <a:t>✍ </a:t>
                      </a:r>
                      <a:r>
                        <a:rPr lang="en-US" sz="2500" u="none" strike="noStrike" dirty="0" err="1">
                          <a:effectLst/>
                        </a:rPr>
                        <a:t>Texto</a:t>
                      </a:r>
                      <a:r>
                        <a:rPr lang="en-US" sz="2500" u="none" strike="noStrike" dirty="0">
                          <a:effectLst/>
                        </a:rPr>
                        <a:t> / Letras </a:t>
                      </a:r>
                      <a:r>
                        <a:rPr lang="en-US" sz="2500" u="none" strike="noStrike" dirty="0" err="1">
                          <a:effectLst/>
                        </a:rPr>
                        <a:t>en</a:t>
                      </a:r>
                      <a:r>
                        <a:rPr lang="en-US" sz="2500" u="none" strike="noStrike" dirty="0">
                          <a:effectLst/>
                        </a:rPr>
                        <a:t> </a:t>
                      </a:r>
                      <a:r>
                        <a:rPr lang="en-US" sz="2500" u="none" strike="noStrike" dirty="0" err="1">
                          <a:effectLst/>
                        </a:rPr>
                        <a:t>imágenes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300" marR="17300" marT="1730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500" u="none" strike="noStrike" dirty="0">
                          <a:effectLst/>
                        </a:rPr>
                        <a:t>Letras </a:t>
                      </a:r>
                      <a:r>
                        <a:rPr lang="en-US" sz="2500" u="none" strike="noStrike" dirty="0" err="1">
                          <a:effectLst/>
                        </a:rPr>
                        <a:t>incompletas</a:t>
                      </a:r>
                      <a:r>
                        <a:rPr lang="en-US" sz="2500" u="none" strike="noStrike" dirty="0">
                          <a:effectLst/>
                        </a:rPr>
                        <a:t>, </a:t>
                      </a:r>
                      <a:r>
                        <a:rPr lang="en-US" sz="2500" u="none" strike="noStrike" dirty="0" err="1">
                          <a:effectLst/>
                        </a:rPr>
                        <a:t>distorsionadas</a:t>
                      </a:r>
                      <a:endParaRPr lang="en-US" sz="2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7300" marR="17300" marT="17300" marB="0" anchor="ctr"/>
                </a:tc>
                <a:extLst>
                  <a:ext uri="{0D108BD9-81ED-4DB2-BD59-A6C34878D82A}">
                    <a16:rowId xmlns:a16="http://schemas.microsoft.com/office/drawing/2014/main" val="3395989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 anchor="b">
            <a:normAutofit/>
          </a:bodyPr>
          <a:lstStyle/>
          <a:p>
            <a:r>
              <a:rPr lang="en-US" dirty="0" err="1"/>
              <a:t>Indicadores</a:t>
            </a:r>
            <a:r>
              <a:rPr lang="en-US" dirty="0"/>
              <a:t> para </a:t>
            </a:r>
            <a:r>
              <a:rPr lang="en-US" dirty="0" err="1"/>
              <a:t>Detección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49092EBA-561B-C449-1FA8-06414A25E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703227"/>
              </p:ext>
            </p:extLst>
          </p:nvPr>
        </p:nvGraphicFramePr>
        <p:xfrm>
          <a:off x="984858" y="2316067"/>
          <a:ext cx="10370711" cy="3948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418418">
                  <a:extLst>
                    <a:ext uri="{9D8B030D-6E8A-4147-A177-3AD203B41FA5}">
                      <a16:colId xmlns:a16="http://schemas.microsoft.com/office/drawing/2014/main" val="74508133"/>
                    </a:ext>
                  </a:extLst>
                </a:gridCol>
                <a:gridCol w="5952293">
                  <a:extLst>
                    <a:ext uri="{9D8B030D-6E8A-4147-A177-3AD203B41FA5}">
                      <a16:colId xmlns:a16="http://schemas.microsoft.com/office/drawing/2014/main" val="3341885276"/>
                    </a:ext>
                  </a:extLst>
                </a:gridCol>
              </a:tblGrid>
              <a:tr h="6517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1" u="none" strike="noStrike" cap="none" spc="30">
                          <a:solidFill>
                            <a:schemeClr val="tx1"/>
                          </a:solidFill>
                          <a:effectLst/>
                        </a:rPr>
                        <a:t>Técnica</a:t>
                      </a:r>
                      <a:endParaRPr lang="en-US" sz="3600" b="1" i="0" u="none" strike="noStrike" cap="none" spc="3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20691" marT="172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b="1" u="none" strike="noStrike" cap="none" spc="30">
                          <a:solidFill>
                            <a:schemeClr val="tx1"/>
                          </a:solidFill>
                          <a:effectLst/>
                        </a:rPr>
                        <a:t>Qué buscar</a:t>
                      </a:r>
                      <a:endParaRPr lang="en-US" sz="3600" b="1" i="0" u="none" strike="noStrike" cap="none" spc="3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20691" marT="17243" marB="0" anchor="ctr"/>
                </a:tc>
                <a:extLst>
                  <a:ext uri="{0D108BD9-81ED-4DB2-BD59-A6C34878D82A}">
                    <a16:rowId xmlns:a16="http://schemas.microsoft.com/office/drawing/2014/main" val="1803632100"/>
                  </a:ext>
                </a:extLst>
              </a:tr>
              <a:tr h="5138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🔎 Observación anatómica</a:t>
                      </a:r>
                      <a:endParaRPr lang="en-US" sz="27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17243" marT="17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2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Fallos sutiles en ojos, manos, dientes</a:t>
                      </a:r>
                      <a:endParaRPr lang="es-ES" sz="27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17243" marT="17243" marB="0" anchor="ctr"/>
                </a:tc>
                <a:extLst>
                  <a:ext uri="{0D108BD9-81ED-4DB2-BD59-A6C34878D82A}">
                    <a16:rowId xmlns:a16="http://schemas.microsoft.com/office/drawing/2014/main" val="1362468164"/>
                  </a:ext>
                </a:extLst>
              </a:tr>
              <a:tr h="9276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7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🧠 </a:t>
                      </a:r>
                      <a:r>
                        <a:rPr lang="en-US" sz="27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Consistencia</a:t>
                      </a:r>
                      <a:r>
                        <a:rPr lang="en-US" sz="27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 contextual</a:t>
                      </a:r>
                      <a:endParaRPr lang="en-US" sz="2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456" marR="17243" marT="17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Reflejos, sombras, posturas improbables</a:t>
                      </a:r>
                      <a:endParaRPr lang="en-US" sz="27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456" marR="17243" marT="17243" marB="0" anchor="ctr"/>
                </a:tc>
                <a:extLst>
                  <a:ext uri="{0D108BD9-81ED-4DB2-BD59-A6C34878D82A}">
                    <a16:rowId xmlns:a16="http://schemas.microsoft.com/office/drawing/2014/main" val="4148986391"/>
                  </a:ext>
                </a:extLst>
              </a:tr>
              <a:tr h="927653">
                <a:tc>
                  <a:txBody>
                    <a:bodyPr/>
                    <a:lstStyle/>
                    <a:p>
                      <a:pPr algn="l" fontAlgn="ctr"/>
                      <a:r>
                        <a:rPr lang="es-ES" sz="27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📶 Dominio de frecuencia (FFT)</a:t>
                      </a:r>
                      <a:endParaRPr lang="es-ES" sz="2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17243" marT="17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7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Patrones inusuales en espectro</a:t>
                      </a:r>
                      <a:endParaRPr lang="en-US" sz="27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17243" marT="17243" marB="0" anchor="ctr"/>
                </a:tc>
                <a:extLst>
                  <a:ext uri="{0D108BD9-81ED-4DB2-BD59-A6C34878D82A}">
                    <a16:rowId xmlns:a16="http://schemas.microsoft.com/office/drawing/2014/main" val="734209562"/>
                  </a:ext>
                </a:extLst>
              </a:tr>
              <a:tr h="927653">
                <a:tc>
                  <a:txBody>
                    <a:bodyPr/>
                    <a:lstStyle/>
                    <a:p>
                      <a:pPr algn="l" fontAlgn="ctr"/>
                      <a:r>
                        <a:rPr lang="en-US" sz="27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🧾 </a:t>
                      </a:r>
                      <a:r>
                        <a:rPr lang="en-US" sz="2700" u="none" strike="noStrike" cap="none" spc="0" dirty="0" err="1">
                          <a:solidFill>
                            <a:schemeClr val="tx1"/>
                          </a:solidFill>
                          <a:effectLst/>
                        </a:rPr>
                        <a:t>Metadatos</a:t>
                      </a:r>
                      <a:endParaRPr lang="en-US" sz="2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456" marR="17243" marT="1724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27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Falta de información EXIF (modelo, fecha, etc.)</a:t>
                      </a:r>
                      <a:endParaRPr lang="es-ES" sz="27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3456" marR="17243" marT="17243" marB="0" anchor="ctr"/>
                </a:tc>
                <a:extLst>
                  <a:ext uri="{0D108BD9-81ED-4DB2-BD59-A6C34878D82A}">
                    <a16:rowId xmlns:a16="http://schemas.microsoft.com/office/drawing/2014/main" val="2194441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Metadatos</a:t>
            </a:r>
            <a:r>
              <a:rPr lang="en-US" dirty="0"/>
              <a:t> EXIF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b="1"/>
              <a:t>Título:</a:t>
            </a:r>
            <a:r>
              <a:rPr lang="es-ES"/>
              <a:t> ¿Qué nos dicen los metadatos de una imagen?</a:t>
            </a:r>
          </a:p>
          <a:p>
            <a:pPr>
              <a:buNone/>
            </a:pPr>
            <a:r>
              <a:rPr lang="es-ES"/>
              <a:t>🧠 Los </a:t>
            </a:r>
            <a:r>
              <a:rPr lang="es-ES" b="1"/>
              <a:t>metadatos EXIF</a:t>
            </a:r>
            <a:r>
              <a:rPr lang="es-ES"/>
              <a:t> incluyen información sobre: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/>
              <a:t>📷 Modelo de cámara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/>
              <a:t>🕒 Fecha de captura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/>
              <a:t>💡 ISO, apertura, velocidad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/>
              <a:t>📌 Ubicación GPS (opcional)</a:t>
            </a:r>
          </a:p>
          <a:p>
            <a:pPr>
              <a:buNone/>
            </a:pPr>
            <a:r>
              <a:rPr lang="es-ES"/>
              <a:t>🔎 </a:t>
            </a:r>
            <a:r>
              <a:rPr lang="es-ES" b="1"/>
              <a:t>¿Por qué importa esto?</a:t>
            </a:r>
            <a:endParaRPr lang="es-ES"/>
          </a:p>
          <a:p>
            <a:pPr>
              <a:buFont typeface="Arial" panose="020B0604020202020204" pitchFamily="34" charset="0"/>
              <a:buChar char="•"/>
            </a:pPr>
            <a:r>
              <a:rPr lang="es-ES"/>
              <a:t>Las </a:t>
            </a:r>
            <a:r>
              <a:rPr lang="es-ES" b="1"/>
              <a:t>imágenes generadas por IA generalmente no contienen EXIF reales</a:t>
            </a:r>
            <a:r>
              <a:rPr lang="es-ES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/>
              <a:t>Suelen estar </a:t>
            </a:r>
            <a:r>
              <a:rPr lang="es-ES" b="1"/>
              <a:t>vacías o fabricadas</a:t>
            </a:r>
            <a:r>
              <a:rPr lang="es-ES"/>
              <a:t> (sin modelo de cámara, sin fecha, etc.).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04372-24E3-93B4-5D82-D67FBF27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Frecuencia (Transformada de Fourier)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430789-CDBB-3E22-C289-0FB36A909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11517" y="2381016"/>
            <a:ext cx="8553556" cy="396159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800" b="1" dirty="0"/>
              <a:t>🧠 Las imágenes contienen frecuencias naturales: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/>
              <a:t>Bordes, sombras, texturas</a:t>
            </a:r>
          </a:p>
          <a:p>
            <a:pPr>
              <a:buNone/>
            </a:pPr>
            <a:r>
              <a:rPr lang="es-ES" sz="2800" b="1" dirty="0"/>
              <a:t>📉 Las IA pueden producir: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/>
              <a:t>Ruido uniforme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/>
              <a:t>Simetría artificial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800" dirty="0"/>
              <a:t>Picos inusuales en el espectro</a:t>
            </a:r>
          </a:p>
          <a:p>
            <a:endParaRPr lang="es-EC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CD0DE4-9364-E79E-5EB9-0BA227776A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05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FC07B-A2A3-2D5A-BA3A-EA3C04B9B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3A50-F084-3F4F-B3D1-914AD5FE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3880" y="692943"/>
            <a:ext cx="10511627" cy="1012785"/>
          </a:xfrm>
        </p:spPr>
        <p:txBody>
          <a:bodyPr anchor="b">
            <a:normAutofit/>
          </a:bodyPr>
          <a:lstStyle/>
          <a:p>
            <a:r>
              <a:rPr lang="es-ES" dirty="0"/>
              <a:t>¿Qué es el </a:t>
            </a:r>
            <a:r>
              <a:rPr lang="es-ES" dirty="0" err="1"/>
              <a:t>dataset</a:t>
            </a:r>
            <a:r>
              <a:rPr lang="es-ES" dirty="0"/>
              <a:t> HC3?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973B34-9E35-2D14-D55E-D9215374E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37AB4CC-A418-DB62-EB88-A2CCDC5C8632}"/>
              </a:ext>
            </a:extLst>
          </p:cNvPr>
          <p:cNvSpPr txBox="1"/>
          <p:nvPr/>
        </p:nvSpPr>
        <p:spPr>
          <a:xfrm>
            <a:off x="762000" y="2247424"/>
            <a:ext cx="6080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400" dirty="0">
                <a:solidFill>
                  <a:schemeClr val="accent6"/>
                </a:solidFill>
              </a:rPr>
              <a:t>Dominio: educación, historia, ciencia, salud, programación…</a:t>
            </a:r>
          </a:p>
          <a:p>
            <a:endParaRPr lang="es-EC" sz="2400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400" dirty="0" err="1">
                <a:solidFill>
                  <a:schemeClr val="accent6"/>
                </a:solidFill>
              </a:rPr>
              <a:t>Formato:text</a:t>
            </a:r>
            <a:r>
              <a:rPr lang="es-EC" sz="2400" dirty="0">
                <a:solidFill>
                  <a:schemeClr val="accent6"/>
                </a:solidFill>
              </a:rPr>
              <a:t>: respuesta a una pregunta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400" dirty="0" err="1">
                <a:solidFill>
                  <a:schemeClr val="accent6"/>
                </a:solidFill>
              </a:rPr>
              <a:t>label</a:t>
            </a:r>
            <a:r>
              <a:rPr lang="es-EC" sz="2400" dirty="0">
                <a:solidFill>
                  <a:schemeClr val="accent6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sz="2400" dirty="0">
                <a:solidFill>
                  <a:schemeClr val="accent6"/>
                </a:solidFill>
              </a:rPr>
              <a:t>0 → escrito por un humano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sz="2400" dirty="0">
                <a:solidFill>
                  <a:schemeClr val="accent6"/>
                </a:solidFill>
              </a:rPr>
              <a:t>1 → generado por </a:t>
            </a:r>
            <a:r>
              <a:rPr lang="es-EC" sz="2400" dirty="0" err="1">
                <a:solidFill>
                  <a:schemeClr val="accent6"/>
                </a:solidFill>
              </a:rPr>
              <a:t>ChatGPT</a:t>
            </a:r>
            <a:endParaRPr lang="es-EC" sz="2400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400" dirty="0" err="1">
                <a:solidFill>
                  <a:schemeClr val="accent6"/>
                </a:solidFill>
              </a:rPr>
              <a:t>question</a:t>
            </a:r>
            <a:r>
              <a:rPr lang="es-EC" sz="2400" dirty="0">
                <a:solidFill>
                  <a:schemeClr val="accent6"/>
                </a:solidFill>
              </a:rPr>
              <a:t>: contexto original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400" dirty="0" err="1">
                <a:solidFill>
                  <a:schemeClr val="accent6"/>
                </a:solidFill>
              </a:rPr>
              <a:t>human_answers</a:t>
            </a:r>
            <a:r>
              <a:rPr lang="es-EC" sz="2400" dirty="0">
                <a:solidFill>
                  <a:schemeClr val="accent6"/>
                </a:solidFill>
              </a:rPr>
              <a:t>: lista (si disponible)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sz="2400" dirty="0" err="1">
                <a:solidFill>
                  <a:schemeClr val="accent6"/>
                </a:solidFill>
              </a:rPr>
              <a:t>chatgpt_answers</a:t>
            </a:r>
            <a:r>
              <a:rPr lang="es-EC" sz="2400" dirty="0">
                <a:solidFill>
                  <a:schemeClr val="accent6"/>
                </a:solidFill>
              </a:rPr>
              <a:t>: lista (si disponible)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9DC1608-391D-46C3-3D8F-0399CDF0A9AF}"/>
              </a:ext>
            </a:extLst>
          </p:cNvPr>
          <p:cNvSpPr txBox="1"/>
          <p:nvPr/>
        </p:nvSpPr>
        <p:spPr>
          <a:xfrm>
            <a:off x="7893762" y="3856733"/>
            <a:ext cx="41079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accent6"/>
                </a:solidFill>
              </a:rPr>
              <a:t>🔢 Más de 6000 pares de respuestas</a:t>
            </a:r>
          </a:p>
          <a:p>
            <a:endParaRPr lang="es-ES" sz="2400" dirty="0">
              <a:solidFill>
                <a:schemeClr val="accent6"/>
              </a:solidFill>
            </a:endParaRPr>
          </a:p>
          <a:p>
            <a:endParaRPr lang="es-ES" sz="2400" dirty="0">
              <a:solidFill>
                <a:schemeClr val="accent6"/>
              </a:solidFill>
            </a:endParaRPr>
          </a:p>
          <a:p>
            <a:r>
              <a:rPr lang="es-ES" sz="2400" dirty="0">
                <a:solidFill>
                  <a:schemeClr val="accent6"/>
                </a:solidFill>
              </a:rPr>
              <a:t>📚 Ideal para clasificación binaria: ¿Humano o IA?</a:t>
            </a:r>
            <a:endParaRPr lang="es-EC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055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AF2C8-8D9B-E88B-E78F-87AFDBE41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D7FD-5C33-82B5-92C2-560EFFA96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14" y="827846"/>
            <a:ext cx="5723586" cy="782417"/>
          </a:xfrm>
        </p:spPr>
        <p:txBody>
          <a:bodyPr/>
          <a:lstStyle/>
          <a:p>
            <a:r>
              <a:rPr lang="es-ES" b="1" dirty="0" err="1"/>
              <a:t>TfidfVectorizer</a:t>
            </a:r>
            <a:r>
              <a:rPr lang="es-ES" b="1" dirty="0"/>
              <a:t>?</a:t>
            </a:r>
            <a:br>
              <a:rPr lang="es-ES" b="1" dirty="0"/>
            </a:br>
            <a:endParaRPr lang="es-ES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15DB3AB-EA4B-A613-BDB0-2F1986506D76}"/>
              </a:ext>
            </a:extLst>
          </p:cNvPr>
          <p:cNvSpPr txBox="1"/>
          <p:nvPr/>
        </p:nvSpPr>
        <p:spPr>
          <a:xfrm>
            <a:off x="1101090" y="1610263"/>
            <a:ext cx="9410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6"/>
                </a:solidFill>
              </a:rPr>
              <a:t>🧠 Los algoritmos de IA no entienden texto, solo números. Por eso usamos </a:t>
            </a:r>
            <a:r>
              <a:rPr lang="es-ES" sz="2400" b="1" dirty="0" err="1">
                <a:solidFill>
                  <a:schemeClr val="accent6"/>
                </a:solidFill>
              </a:rPr>
              <a:t>TfidfVectorizer</a:t>
            </a:r>
            <a:r>
              <a:rPr lang="es-ES" sz="2400" b="1" dirty="0">
                <a:solidFill>
                  <a:schemeClr val="accent6"/>
                </a:solidFill>
              </a:rPr>
              <a:t> para convertir palabras en vectores numéricos.</a:t>
            </a:r>
            <a:endParaRPr lang="es-ES" sz="2400" dirty="0">
              <a:solidFill>
                <a:schemeClr val="accent6"/>
              </a:solidFill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BB22948-8233-B3E8-6AA2-CFF6738C8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785440"/>
              </p:ext>
            </p:extLst>
          </p:nvPr>
        </p:nvGraphicFramePr>
        <p:xfrm>
          <a:off x="1135380" y="2992039"/>
          <a:ext cx="9921240" cy="1775460"/>
        </p:xfrm>
        <a:graphic>
          <a:graphicData uri="http://schemas.openxmlformats.org/drawingml/2006/table">
            <a:tbl>
              <a:tblPr>
                <a:tableStyleId>{D27102A9-8310-4765-A935-A1911B00CA55}</a:tableStyleId>
              </a:tblPr>
              <a:tblGrid>
                <a:gridCol w="2233493">
                  <a:extLst>
                    <a:ext uri="{9D8B030D-6E8A-4147-A177-3AD203B41FA5}">
                      <a16:colId xmlns:a16="http://schemas.microsoft.com/office/drawing/2014/main" val="778065531"/>
                    </a:ext>
                  </a:extLst>
                </a:gridCol>
                <a:gridCol w="3107468">
                  <a:extLst>
                    <a:ext uri="{9D8B030D-6E8A-4147-A177-3AD203B41FA5}">
                      <a16:colId xmlns:a16="http://schemas.microsoft.com/office/drawing/2014/main" val="3279373002"/>
                    </a:ext>
                  </a:extLst>
                </a:gridCol>
                <a:gridCol w="4580279">
                  <a:extLst>
                    <a:ext uri="{9D8B030D-6E8A-4147-A177-3AD203B41FA5}">
                      <a16:colId xmlns:a16="http://schemas.microsoft.com/office/drawing/2014/main" val="880841707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Sigla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 err="1">
                          <a:effectLst/>
                        </a:rPr>
                        <a:t>Significado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¿Para </a:t>
                      </a:r>
                      <a:r>
                        <a:rPr lang="en-US" sz="2000" b="1" u="none" strike="noStrike" dirty="0" err="1">
                          <a:effectLst/>
                        </a:rPr>
                        <a:t>qué</a:t>
                      </a:r>
                      <a:r>
                        <a:rPr lang="en-US" sz="2000" b="1" u="none" strike="noStrike" dirty="0">
                          <a:effectLst/>
                        </a:rPr>
                        <a:t> </a:t>
                      </a:r>
                      <a:r>
                        <a:rPr lang="en-US" sz="2000" b="1" u="none" strike="noStrike" dirty="0" err="1">
                          <a:effectLst/>
                        </a:rPr>
                        <a:t>sirve</a:t>
                      </a:r>
                      <a:r>
                        <a:rPr lang="en-US" sz="2000" b="1" u="none" strike="noStrike" dirty="0">
                          <a:effectLst/>
                        </a:rPr>
                        <a:t>?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25246466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u="none" strike="noStrike">
                          <a:effectLst/>
                        </a:rPr>
                        <a:t>TF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Term Frequency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2000" u="none" strike="noStrike" dirty="0">
                          <a:effectLst/>
                        </a:rPr>
                        <a:t>Cuántas veces aparece una palabra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3942942"/>
                  </a:ext>
                </a:extLst>
              </a:tr>
              <a:tr h="4852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u="none" strike="noStrike" dirty="0">
                          <a:effectLst/>
                        </a:rPr>
                        <a:t>IDF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Inverse Document Frequency</a:t>
                      </a:r>
                      <a:endParaRPr lang="en-US" sz="20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2000" u="none" strike="noStrike" dirty="0">
                          <a:effectLst/>
                        </a:rPr>
                        <a:t>Qué tan rara o común es en el corpus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0918339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015FFFAD-6B84-E12A-C496-1311AF5980BC}"/>
              </a:ext>
            </a:extLst>
          </p:cNvPr>
          <p:cNvSpPr txBox="1"/>
          <p:nvPr/>
        </p:nvSpPr>
        <p:spPr>
          <a:xfrm>
            <a:off x="1253490" y="5309529"/>
            <a:ext cx="9410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Aumenta el peso de palabras </a:t>
            </a:r>
            <a:r>
              <a:rPr lang="es-ES" sz="2400" b="1" dirty="0"/>
              <a:t>importantes</a:t>
            </a:r>
            <a:r>
              <a:rPr lang="es-ES" sz="2400" dirty="0"/>
              <a:t>, y reduce el de las que aparecen en todos los textos (como "</a:t>
            </a:r>
            <a:r>
              <a:rPr lang="es-ES" sz="2400" dirty="0" err="1"/>
              <a:t>the</a:t>
            </a:r>
            <a:r>
              <a:rPr lang="es-ES" sz="2400" dirty="0"/>
              <a:t>", "</a:t>
            </a:r>
            <a:r>
              <a:rPr lang="es-ES" sz="2400" dirty="0" err="1"/>
              <a:t>is</a:t>
            </a:r>
            <a:r>
              <a:rPr lang="es-ES" sz="2400" dirty="0"/>
              <a:t>", "and").</a:t>
            </a:r>
            <a:endParaRPr lang="es-E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197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68A5E5-4B50-7F42-B548-CDB92F62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Antes de </a:t>
            </a:r>
            <a:r>
              <a:rPr lang="en-US" dirty="0" err="1"/>
              <a:t>tifd</a:t>
            </a:r>
            <a:endParaRPr lang="es-EC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FF77D5-EC86-DB46-38C0-9ECA4CAB18DB}"/>
              </a:ext>
            </a:extLst>
          </p:cNvPr>
          <p:cNvSpPr txBox="1"/>
          <p:nvPr/>
        </p:nvSpPr>
        <p:spPr>
          <a:xfrm>
            <a:off x="968706" y="2274838"/>
            <a:ext cx="6286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3600" dirty="0">
                <a:solidFill>
                  <a:schemeClr val="accent6"/>
                </a:solidFill>
              </a:rPr>
              <a:t>Supongamos 3 textos:</a:t>
            </a:r>
          </a:p>
          <a:p>
            <a:pPr>
              <a:buFont typeface="+mj-lt"/>
              <a:buAutoNum type="arabicPeriod"/>
            </a:pPr>
            <a:r>
              <a:rPr lang="es-ES" sz="3600" dirty="0">
                <a:solidFill>
                  <a:schemeClr val="accent6"/>
                </a:solidFill>
              </a:rPr>
              <a:t>"El gato duerme"</a:t>
            </a:r>
          </a:p>
          <a:p>
            <a:pPr>
              <a:buFont typeface="+mj-lt"/>
              <a:buAutoNum type="arabicPeriod"/>
            </a:pPr>
            <a:r>
              <a:rPr lang="es-ES" sz="3600" dirty="0">
                <a:solidFill>
                  <a:schemeClr val="accent6"/>
                </a:solidFill>
              </a:rPr>
              <a:t>"El perro duerme"</a:t>
            </a:r>
          </a:p>
          <a:p>
            <a:pPr>
              <a:buFont typeface="+mj-lt"/>
              <a:buAutoNum type="arabicPeriod"/>
            </a:pPr>
            <a:r>
              <a:rPr lang="es-ES" sz="3600" dirty="0">
                <a:solidFill>
                  <a:schemeClr val="accent6"/>
                </a:solidFill>
              </a:rPr>
              <a:t>"La gata duerme"</a:t>
            </a:r>
          </a:p>
        </p:txBody>
      </p:sp>
    </p:spTree>
    <p:extLst>
      <p:ext uri="{BB962C8B-B14F-4D97-AF65-F5344CB8AC3E}">
        <p14:creationId xmlns:p14="http://schemas.microsoft.com/office/powerpoint/2010/main" val="310296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/>
          </a:bodyPr>
          <a:lstStyle/>
          <a:p>
            <a:r>
              <a:rPr lang="es-ES" dirty="0"/>
              <a:t>Clasificadores de Texto con Machine Learning</a:t>
            </a:r>
          </a:p>
          <a:p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Imágenes</a:t>
            </a:r>
            <a:r>
              <a:rPr lang="en-US" dirty="0"/>
              <a:t> </a:t>
            </a:r>
            <a:r>
              <a:rPr lang="en-US" dirty="0" err="1"/>
              <a:t>Generadas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IA</a:t>
            </a:r>
          </a:p>
          <a:p>
            <a:r>
              <a:rPr lang="es-ES" dirty="0"/>
              <a:t>Proyecto de Integración Python + </a:t>
            </a:r>
            <a:r>
              <a:rPr lang="es-ES" dirty="0" err="1"/>
              <a:t>Scikit-Learn</a:t>
            </a:r>
            <a:r>
              <a:rPr lang="es-ES" dirty="0"/>
              <a:t> + </a:t>
            </a:r>
            <a:r>
              <a:rPr lang="es-ES" dirty="0" err="1"/>
              <a:t>OpenCV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3FBF6-7C82-B417-C14E-83A0EFE11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D81A6-3537-C48C-AD8A-0A9C8BB4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841" y="589183"/>
            <a:ext cx="5117959" cy="1971137"/>
          </a:xfrm>
        </p:spPr>
        <p:txBody>
          <a:bodyPr/>
          <a:lstStyle/>
          <a:p>
            <a:r>
              <a:rPr lang="en-US" dirty="0" err="1"/>
              <a:t>Despues</a:t>
            </a:r>
            <a:r>
              <a:rPr lang="en-US" dirty="0"/>
              <a:t> de </a:t>
            </a:r>
            <a:r>
              <a:rPr lang="en-US" dirty="0" err="1"/>
              <a:t>tifd</a:t>
            </a:r>
            <a:endParaRPr lang="es-EC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1CB4EEA6-D1E2-AE47-C751-A1331B9D9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760529"/>
              </p:ext>
            </p:extLst>
          </p:nvPr>
        </p:nvGraphicFramePr>
        <p:xfrm>
          <a:off x="1687830" y="2363153"/>
          <a:ext cx="8572500" cy="26060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20814076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34732449"/>
                    </a:ext>
                  </a:extLst>
                </a:gridCol>
                <a:gridCol w="2213610">
                  <a:extLst>
                    <a:ext uri="{9D8B030D-6E8A-4147-A177-3AD203B41FA5}">
                      <a16:colId xmlns:a16="http://schemas.microsoft.com/office/drawing/2014/main" val="2425497477"/>
                    </a:ext>
                  </a:extLst>
                </a:gridCol>
                <a:gridCol w="2167890">
                  <a:extLst>
                    <a:ext uri="{9D8B030D-6E8A-4147-A177-3AD203B41FA5}">
                      <a16:colId xmlns:a16="http://schemas.microsoft.com/office/drawing/2014/main" val="244199494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>
                          <a:effectLst/>
                        </a:rPr>
                        <a:t>Palabra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 err="1">
                          <a:effectLst/>
                        </a:rPr>
                        <a:t>Texto</a:t>
                      </a:r>
                      <a:r>
                        <a:rPr lang="en-US" sz="2800" b="1" u="none" strike="noStrike" dirty="0">
                          <a:effectLst/>
                        </a:rPr>
                        <a:t> 1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>
                          <a:effectLst/>
                        </a:rPr>
                        <a:t>Texto 2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 err="1">
                          <a:effectLst/>
                        </a:rPr>
                        <a:t>Texto</a:t>
                      </a:r>
                      <a:r>
                        <a:rPr lang="en-US" sz="2800" b="1" u="none" strike="noStrike" dirty="0">
                          <a:effectLst/>
                        </a:rPr>
                        <a:t> 3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8201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 err="1">
                          <a:effectLst/>
                        </a:rPr>
                        <a:t>el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800" u="none" strike="noStrike" dirty="0">
                          <a:effectLst/>
                        </a:rPr>
                        <a:t>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800" u="none" strike="noStrike" dirty="0">
                          <a:effectLst/>
                        </a:rPr>
                        <a:t>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800" u="none" strike="noStrike" dirty="0">
                          <a:effectLst/>
                        </a:rPr>
                        <a:t>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403832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>
                          <a:effectLst/>
                        </a:rPr>
                        <a:t>gato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800" u="none" strike="noStrike" dirty="0">
                          <a:effectLst/>
                        </a:rPr>
                        <a:t>0.7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842156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 err="1">
                          <a:effectLst/>
                        </a:rPr>
                        <a:t>duerme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800" u="none" strike="noStrike" dirty="0">
                          <a:effectLst/>
                        </a:rPr>
                        <a:t>0.4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800" u="none" strike="noStrike" dirty="0">
                          <a:effectLst/>
                        </a:rPr>
                        <a:t>0.4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800" u="none" strike="noStrike" dirty="0">
                          <a:effectLst/>
                        </a:rPr>
                        <a:t>0.4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84692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 dirty="0" err="1">
                          <a:effectLst/>
                        </a:rPr>
                        <a:t>perro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800" u="none" strike="noStrike" dirty="0">
                          <a:effectLst/>
                        </a:rPr>
                        <a:t>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800" u="none" strike="noStrike" dirty="0">
                          <a:effectLst/>
                        </a:rPr>
                        <a:t>0.7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800" u="none" strike="noStrike" dirty="0">
                          <a:effectLst/>
                        </a:rPr>
                        <a:t>0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776663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u="none" strike="noStrike">
                          <a:effectLst/>
                        </a:rPr>
                        <a:t>gata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800" u="none" strike="noStrike">
                          <a:effectLst/>
                        </a:rPr>
                        <a:t>0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800" u="none" strike="noStrike" dirty="0">
                          <a:effectLst/>
                        </a:rPr>
                        <a:t>0.7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43911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68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s-ES" b="1" dirty="0"/>
              <a:t>1: Clasificadores de Texto con Machine Learning</a:t>
            </a:r>
          </a:p>
        </p:txBody>
      </p:sp>
      <p:pic>
        <p:nvPicPr>
          <p:cNvPr id="1026" name="Picture 2" descr="El Machine learning en la industria - ATRIA Innovation">
            <a:extLst>
              <a:ext uri="{FF2B5EF4-FFF2-40B4-BE49-F238E27FC236}">
                <a16:creationId xmlns:a16="http://schemas.microsoft.com/office/drawing/2014/main" id="{4FAB4DB6-0CE5-5CC4-46EF-EEBBEA87B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73" y="1632155"/>
            <a:ext cx="4873750" cy="335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s-ES" dirty="0"/>
              <a:t>¿Qué es un clasificador de texto?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3057714"/>
            <a:ext cx="7965460" cy="3497698"/>
          </a:xfrm>
        </p:spPr>
        <p:txBody>
          <a:bodyPr/>
          <a:lstStyle/>
          <a:p>
            <a:r>
              <a:rPr lang="es-ES" sz="2800" dirty="0"/>
              <a:t>Es un modelo que </a:t>
            </a:r>
            <a:r>
              <a:rPr lang="es-ES" sz="2800" b="1" dirty="0"/>
              <a:t>asigna una etiqueta</a:t>
            </a:r>
            <a:r>
              <a:rPr lang="es-ES" sz="2800" dirty="0"/>
              <a:t> a un fragmento de texto.</a:t>
            </a:r>
          </a:p>
          <a:p>
            <a:r>
              <a:rPr lang="es-ES" sz="2800" dirty="0"/>
              <a:t>En nuestro caso:</a:t>
            </a:r>
            <a:br>
              <a:rPr lang="es-ES" sz="2800" dirty="0"/>
            </a:br>
            <a:r>
              <a:rPr lang="es-ES" sz="2800" dirty="0"/>
              <a:t>🔹 </a:t>
            </a:r>
            <a:r>
              <a:rPr lang="es-ES" sz="2800" b="1" dirty="0"/>
              <a:t>0 = Humano</a:t>
            </a:r>
            <a:br>
              <a:rPr lang="es-ES" sz="2800" dirty="0"/>
            </a:br>
            <a:r>
              <a:rPr lang="es-ES" sz="2800" dirty="0"/>
              <a:t>🔹 </a:t>
            </a:r>
            <a:r>
              <a:rPr lang="es-ES" sz="2800" b="1" dirty="0"/>
              <a:t>1 = IA (</a:t>
            </a:r>
            <a:r>
              <a:rPr lang="es-ES" sz="2800" b="1" dirty="0" err="1"/>
              <a:t>ChatGPT</a:t>
            </a:r>
            <a:r>
              <a:rPr lang="es-ES" sz="2800" b="1" dirty="0"/>
              <a:t>, GPT-3, etc.)</a:t>
            </a:r>
            <a:endParaRPr lang="es-ES" sz="2800" dirty="0"/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6719" y="467031"/>
            <a:ext cx="7043617" cy="1089930"/>
          </a:xfrm>
        </p:spPr>
        <p:txBody>
          <a:bodyPr/>
          <a:lstStyle/>
          <a:p>
            <a:r>
              <a:rPr lang="es-ES" dirty="0"/>
              <a:t>📚 Flujo general para la detección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82409" y="2127434"/>
            <a:ext cx="6865694" cy="3811250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b="1" dirty="0" err="1"/>
              <a:t>Preprocesamiento</a:t>
            </a:r>
            <a:r>
              <a:rPr lang="en-US" b="1" dirty="0"/>
              <a:t> de </a:t>
            </a:r>
            <a:r>
              <a:rPr lang="en-US" b="1" dirty="0" err="1"/>
              <a:t>datos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Limpieza</a:t>
            </a:r>
            <a:r>
              <a:rPr lang="en-US" dirty="0"/>
              <a:t>, </a:t>
            </a:r>
            <a:r>
              <a:rPr lang="en-US" dirty="0" err="1"/>
              <a:t>eliminación</a:t>
            </a:r>
            <a:r>
              <a:rPr lang="en-US" dirty="0"/>
              <a:t> de </a:t>
            </a:r>
            <a:r>
              <a:rPr lang="en-US" dirty="0" err="1"/>
              <a:t>stopwords</a:t>
            </a:r>
            <a:r>
              <a:rPr lang="en-US" dirty="0"/>
              <a:t>, </a:t>
            </a:r>
            <a:r>
              <a:rPr lang="en-US" dirty="0" err="1"/>
              <a:t>tokenización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Vectorización</a:t>
            </a:r>
            <a:r>
              <a:rPr lang="en-US" b="1" dirty="0"/>
              <a:t> del </a:t>
            </a:r>
            <a:r>
              <a:rPr lang="en-US" b="1" dirty="0" err="1"/>
              <a:t>texto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TF-IDF (Term Frequency - Inverse Document Frequency)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Entrenamiento</a:t>
            </a:r>
            <a:r>
              <a:rPr lang="en-US" b="1" dirty="0"/>
              <a:t> del </a:t>
            </a:r>
            <a:r>
              <a:rPr lang="en-US" b="1" dirty="0" err="1"/>
              <a:t>modelo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Algoritmos</a:t>
            </a:r>
            <a:r>
              <a:rPr lang="en-US" dirty="0"/>
              <a:t>: Naive Bayes, SVM, Random Forest.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Evaluación</a:t>
            </a:r>
            <a:r>
              <a:rPr lang="en-US" b="1" dirty="0"/>
              <a:t> del </a:t>
            </a:r>
            <a:r>
              <a:rPr lang="en-US" b="1" dirty="0" err="1"/>
              <a:t>modelo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Accuracy, precision, recall, F1-score.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711501"/>
            <a:ext cx="7796464" cy="1222385"/>
          </a:xfrm>
        </p:spPr>
        <p:txBody>
          <a:bodyPr/>
          <a:lstStyle/>
          <a:p>
            <a:r>
              <a:rPr lang="en-US" dirty="0"/>
              <a:t>🧼 1. </a:t>
            </a:r>
            <a:r>
              <a:rPr lang="en-US" dirty="0" err="1"/>
              <a:t>Preprocesamiento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973" y="2760128"/>
            <a:ext cx="6902244" cy="23821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dirty="0"/>
              <a:t>📌 Pasos comunes: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Convertir todo a minúsculas.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Eliminar signos de puntuación.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Remover "</a:t>
            </a:r>
            <a:r>
              <a:rPr lang="es-ES" dirty="0" err="1"/>
              <a:t>stopwords</a:t>
            </a:r>
            <a:r>
              <a:rPr lang="es-ES" dirty="0"/>
              <a:t>" (palabras comunes sin valor informativo).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Tokenización</a:t>
            </a:r>
            <a:r>
              <a:rPr lang="es-ES" dirty="0"/>
              <a:t>: dividir en palabras o frases.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Stemming</a:t>
            </a:r>
            <a:r>
              <a:rPr lang="es-ES" dirty="0"/>
              <a:t> o </a:t>
            </a:r>
            <a:r>
              <a:rPr lang="es-ES" dirty="0" err="1"/>
              <a:t>Lemmatización</a:t>
            </a:r>
            <a:r>
              <a:rPr lang="es-ES" dirty="0"/>
              <a:t> (opcional).</a:t>
            </a:r>
          </a:p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E7EA067-0113-29DD-F1B3-18E6BA071A5F}"/>
              </a:ext>
            </a:extLst>
          </p:cNvPr>
          <p:cNvSpPr txBox="1">
            <a:spLocks/>
          </p:cNvSpPr>
          <p:nvPr/>
        </p:nvSpPr>
        <p:spPr>
          <a:xfrm>
            <a:off x="629265" y="2209547"/>
            <a:ext cx="9114504" cy="471896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Objetivo</a:t>
            </a:r>
            <a:r>
              <a:rPr lang="es-ES" dirty="0"/>
              <a:t>: Limpiar y preparar el texto para que pueda ser procesado por el modelo.</a:t>
            </a:r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7AE80B4-BBC4-455D-A840-B52D57C4FE10}"/>
              </a:ext>
            </a:extLst>
          </p:cNvPr>
          <p:cNvSpPr txBox="1">
            <a:spLocks/>
          </p:cNvSpPr>
          <p:nvPr/>
        </p:nvSpPr>
        <p:spPr>
          <a:xfrm>
            <a:off x="2841525" y="4168905"/>
            <a:ext cx="6902244" cy="2382143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063F020-63EB-531E-E6CD-B32AACCBB789}"/>
              </a:ext>
            </a:extLst>
          </p:cNvPr>
          <p:cNvSpPr txBox="1"/>
          <p:nvPr/>
        </p:nvSpPr>
        <p:spPr>
          <a:xfrm>
            <a:off x="934065" y="5477327"/>
            <a:ext cx="71972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accent6"/>
                </a:solidFill>
              </a:rPr>
              <a:t>📎 </a:t>
            </a:r>
            <a:r>
              <a:rPr lang="es-ES" sz="2000" dirty="0" err="1">
                <a:solidFill>
                  <a:schemeClr val="accent6"/>
                </a:solidFill>
              </a:rPr>
              <a:t>Herramientas:nltk</a:t>
            </a:r>
            <a:r>
              <a:rPr lang="es-ES" sz="2000" dirty="0">
                <a:solidFill>
                  <a:schemeClr val="accent6"/>
                </a:solidFill>
              </a:rPr>
              <a:t>, </a:t>
            </a:r>
            <a:r>
              <a:rPr lang="es-ES" sz="2000" dirty="0" err="1">
                <a:solidFill>
                  <a:schemeClr val="accent6"/>
                </a:solidFill>
              </a:rPr>
              <a:t>spaCy</a:t>
            </a:r>
            <a:r>
              <a:rPr lang="es-ES" sz="2000" dirty="0">
                <a:solidFill>
                  <a:schemeClr val="accent6"/>
                </a:solidFill>
              </a:rPr>
              <a:t>, re (</a:t>
            </a:r>
            <a:r>
              <a:rPr lang="es-ES" sz="2000" dirty="0" err="1">
                <a:solidFill>
                  <a:schemeClr val="accent6"/>
                </a:solidFill>
              </a:rPr>
              <a:t>regex</a:t>
            </a:r>
            <a:r>
              <a:rPr lang="es-ES" sz="2000" dirty="0">
                <a:solidFill>
                  <a:schemeClr val="accent6"/>
                </a:solidFill>
              </a:rPr>
              <a:t>)</a:t>
            </a:r>
            <a:endParaRPr lang="es-EC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4A214-CA81-F3BE-49F6-D3823EF10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677C-4793-0D1B-4B7F-8D240245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711501"/>
            <a:ext cx="7796464" cy="1222385"/>
          </a:xfrm>
        </p:spPr>
        <p:txBody>
          <a:bodyPr/>
          <a:lstStyle/>
          <a:p>
            <a:br>
              <a:rPr lang="es-ES" dirty="0"/>
            </a:br>
            <a:r>
              <a:rPr lang="es-ES" dirty="0"/>
              <a:t>🧮 2. Vectorización del Texto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AC9524-67AC-F46A-38CC-6A291DABEC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CC82575B-7357-ADF1-191C-2DE4A1872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973" y="3094425"/>
            <a:ext cx="6902244" cy="23821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dirty="0"/>
              <a:t>📌 Métodos principales: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Bag </a:t>
            </a:r>
            <a:r>
              <a:rPr lang="es-ES" b="1" dirty="0" err="1"/>
              <a:t>of</a:t>
            </a:r>
            <a:r>
              <a:rPr lang="es-ES" b="1" dirty="0"/>
              <a:t> </a:t>
            </a:r>
            <a:r>
              <a:rPr lang="es-ES" b="1" dirty="0" err="1"/>
              <a:t>Words</a:t>
            </a:r>
            <a:r>
              <a:rPr lang="es-ES" b="1" dirty="0"/>
              <a:t> (</a:t>
            </a:r>
            <a:r>
              <a:rPr lang="es-ES" b="1" dirty="0" err="1"/>
              <a:t>BoW</a:t>
            </a:r>
            <a:r>
              <a:rPr lang="es-ES" b="1" dirty="0"/>
              <a:t>)</a:t>
            </a:r>
            <a:r>
              <a:rPr lang="es-ES" dirty="0"/>
              <a:t>: cuenta de palabras.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TF-IDF</a:t>
            </a:r>
            <a:r>
              <a:rPr lang="es-ES" dirty="0"/>
              <a:t>: ajusta la frecuencia de las palabras según su relevancia.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Word </a:t>
            </a:r>
            <a:r>
              <a:rPr lang="es-ES" b="1" dirty="0" err="1"/>
              <a:t>Embeddings</a:t>
            </a:r>
            <a:r>
              <a:rPr lang="es-ES" dirty="0"/>
              <a:t>: representa palabras en espacios vectoriales semánticos.</a:t>
            </a:r>
          </a:p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E12AA3D-0A89-A508-EEE9-544D37D94183}"/>
              </a:ext>
            </a:extLst>
          </p:cNvPr>
          <p:cNvSpPr txBox="1">
            <a:spLocks/>
          </p:cNvSpPr>
          <p:nvPr/>
        </p:nvSpPr>
        <p:spPr>
          <a:xfrm>
            <a:off x="629265" y="2209547"/>
            <a:ext cx="9114504" cy="471896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Objetivo</a:t>
            </a:r>
            <a:r>
              <a:rPr lang="es-ES" dirty="0"/>
              <a:t>: Transformar texto en números que el modelo pueda entender.</a:t>
            </a:r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25C0887-FB47-FB62-6A89-93ABB1B456C0}"/>
              </a:ext>
            </a:extLst>
          </p:cNvPr>
          <p:cNvSpPr txBox="1">
            <a:spLocks/>
          </p:cNvSpPr>
          <p:nvPr/>
        </p:nvSpPr>
        <p:spPr>
          <a:xfrm>
            <a:off x="2841525" y="4168905"/>
            <a:ext cx="6902244" cy="2382143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78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2FAF5-3ED2-3270-36E9-87C6B5161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70F08-A9F5-0958-731B-3A858B233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711501"/>
            <a:ext cx="7796464" cy="1222385"/>
          </a:xfrm>
        </p:spPr>
        <p:txBody>
          <a:bodyPr/>
          <a:lstStyle/>
          <a:p>
            <a:br>
              <a:rPr lang="es-ES" dirty="0"/>
            </a:br>
            <a:r>
              <a:rPr lang="es-ES" dirty="0"/>
              <a:t>🧠 3. Entrenamiento del Modelo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96C1C5-4EE2-A0E3-9260-BF41DA9B9B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FC35E1E1-1FD3-C06C-7AEA-57F1D9570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973" y="3094425"/>
            <a:ext cx="6902244" cy="23821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dirty="0"/>
              <a:t>.📌 Modelos clásicos para clasificación: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Naive</a:t>
            </a:r>
            <a:r>
              <a:rPr lang="es-ES" dirty="0"/>
              <a:t> Bayes (rápido, efectivo en texto).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SVM (preciso, más costoso).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Random</a:t>
            </a:r>
            <a:r>
              <a:rPr lang="es-ES" dirty="0"/>
              <a:t> Forest (robusto, pero más lento).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41D9B1A1-3452-BE98-0A8C-9607E6682566}"/>
              </a:ext>
            </a:extLst>
          </p:cNvPr>
          <p:cNvSpPr txBox="1">
            <a:spLocks/>
          </p:cNvSpPr>
          <p:nvPr/>
        </p:nvSpPr>
        <p:spPr>
          <a:xfrm>
            <a:off x="629265" y="2197004"/>
            <a:ext cx="9114504" cy="471896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Objetivo</a:t>
            </a:r>
            <a:r>
              <a:rPr lang="es-ES" dirty="0"/>
              <a:t>: </a:t>
            </a:r>
            <a:r>
              <a:rPr lang="pt-BR" dirty="0"/>
              <a:t>Aprender a </a:t>
            </a:r>
            <a:r>
              <a:rPr lang="pt-BR" dirty="0" err="1"/>
              <a:t>clasificar</a:t>
            </a:r>
            <a:r>
              <a:rPr lang="pt-BR" dirty="0"/>
              <a:t> texto como “humano” o “IA”.</a:t>
            </a:r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D3B3479-FD95-2026-6063-CA7ABC0AB428}"/>
              </a:ext>
            </a:extLst>
          </p:cNvPr>
          <p:cNvSpPr txBox="1">
            <a:spLocks/>
          </p:cNvSpPr>
          <p:nvPr/>
        </p:nvSpPr>
        <p:spPr>
          <a:xfrm>
            <a:off x="2841525" y="4168905"/>
            <a:ext cx="6902244" cy="2382143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7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2A846-CE7E-5FAD-5933-45D210BAA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FE02-BE47-EE38-B4FC-6BE7E0A5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711501"/>
            <a:ext cx="7796464" cy="1222385"/>
          </a:xfrm>
        </p:spPr>
        <p:txBody>
          <a:bodyPr/>
          <a:lstStyle/>
          <a:p>
            <a:br>
              <a:rPr lang="es-ES" dirty="0"/>
            </a:br>
            <a:r>
              <a:rPr lang="es-ES" dirty="0"/>
              <a:t>📈 4. Evaluación del Modelo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1A92A8-3932-E46E-D67E-A5620C4307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78BD32F9-F98E-13D4-B2CA-D4E07D5E7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973" y="3094425"/>
            <a:ext cx="6902244" cy="23821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dirty="0"/>
              <a:t>📊 Métricas clave: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Accuracy</a:t>
            </a:r>
            <a:r>
              <a:rPr lang="es-ES" dirty="0"/>
              <a:t>: % de predicciones correctas.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Precision</a:t>
            </a:r>
            <a:r>
              <a:rPr lang="es-ES" dirty="0"/>
              <a:t>: ¿Qué tan confiables son los positivos?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Recall</a:t>
            </a:r>
            <a:r>
              <a:rPr lang="es-ES" dirty="0"/>
              <a:t>: ¿Cuántos positivos reales detectamos?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F1-Score</a:t>
            </a:r>
            <a:r>
              <a:rPr lang="es-ES" dirty="0"/>
              <a:t>: equilibrio entre precisión y </a:t>
            </a:r>
            <a:r>
              <a:rPr lang="es-ES" dirty="0" err="1"/>
              <a:t>recall</a:t>
            </a:r>
            <a:r>
              <a:rPr lang="es-ES" dirty="0"/>
              <a:t>.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6461323-410C-A6AB-1731-38962C03A651}"/>
              </a:ext>
            </a:extLst>
          </p:cNvPr>
          <p:cNvSpPr txBox="1">
            <a:spLocks/>
          </p:cNvSpPr>
          <p:nvPr/>
        </p:nvSpPr>
        <p:spPr>
          <a:xfrm>
            <a:off x="629265" y="2197004"/>
            <a:ext cx="9114504" cy="471896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/>
              <a:t>Objetivo</a:t>
            </a:r>
            <a:r>
              <a:rPr lang="es-ES" dirty="0"/>
              <a:t>: Medir qué tan bien está funcionando el modelo.</a:t>
            </a:r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6BABCEE-F289-486C-CF36-1493E96777AC}"/>
              </a:ext>
            </a:extLst>
          </p:cNvPr>
          <p:cNvSpPr txBox="1">
            <a:spLocks/>
          </p:cNvSpPr>
          <p:nvPr/>
        </p:nvSpPr>
        <p:spPr>
          <a:xfrm>
            <a:off x="2841525" y="4168905"/>
            <a:ext cx="6902244" cy="2382143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8826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{14FE64F1-021A-4F9A-82E7-23D6E88B9EE7}tf78438558_win32</Template>
  <TotalTime>944</TotalTime>
  <Words>935</Words>
  <Application>Microsoft Office PowerPoint</Application>
  <PresentationFormat>Panorámica</PresentationFormat>
  <Paragraphs>171</Paragraphs>
  <Slides>20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Aptos Narrow</vt:lpstr>
      <vt:lpstr>Arial</vt:lpstr>
      <vt:lpstr>Arial Black</vt:lpstr>
      <vt:lpstr>Calibri</vt:lpstr>
      <vt:lpstr>Sabon Next LT</vt:lpstr>
      <vt:lpstr>Custom</vt:lpstr>
      <vt:lpstr>Implementación de Algoritmos de Detección</vt:lpstr>
      <vt:lpstr>agenda</vt:lpstr>
      <vt:lpstr>1: Clasificadores de Texto con Machine Learning</vt:lpstr>
      <vt:lpstr>¿Qué es un clasificador de texto?</vt:lpstr>
      <vt:lpstr>📚 Flujo general para la detección</vt:lpstr>
      <vt:lpstr>🧼 1. Preprocesamiento de Texto</vt:lpstr>
      <vt:lpstr> 🧮 2. Vectorización del Texto</vt:lpstr>
      <vt:lpstr> 🧠 3. Entrenamiento del Modelo</vt:lpstr>
      <vt:lpstr> 📈 4. Evaluación del Modelo</vt:lpstr>
      <vt:lpstr> 🔁 5. Ajustes y Validación</vt:lpstr>
      <vt:lpstr>2: Detección de Imágenes Generadas por IA</vt:lpstr>
      <vt:lpstr>¿Por qué es importante?</vt:lpstr>
      <vt:lpstr>Características de las Imágenes IA</vt:lpstr>
      <vt:lpstr>Indicadores para Detección</vt:lpstr>
      <vt:lpstr>Análisis de Metadatos EXIF</vt:lpstr>
      <vt:lpstr>Análisis de Frecuencia (Transformada de Fourier)</vt:lpstr>
      <vt:lpstr>¿Qué es el dataset HC3?</vt:lpstr>
      <vt:lpstr>TfidfVectorizer? </vt:lpstr>
      <vt:lpstr>Antes de tifd</vt:lpstr>
      <vt:lpstr>Despues de tifd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Jose Andres Zuniga Cazorla</dc:creator>
  <cp:lastModifiedBy>Jose Andres Zuniga Cazorla</cp:lastModifiedBy>
  <cp:revision>1</cp:revision>
  <dcterms:created xsi:type="dcterms:W3CDTF">2025-03-26T04:18:36Z</dcterms:created>
  <dcterms:modified xsi:type="dcterms:W3CDTF">2025-03-26T20:03:33Z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