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383" r:id="rId6"/>
    <p:sldId id="409" r:id="rId7"/>
    <p:sldId id="391" r:id="rId8"/>
    <p:sldId id="408" r:id="rId9"/>
    <p:sldId id="411" r:id="rId10"/>
    <p:sldId id="412" r:id="rId11"/>
    <p:sldId id="413" r:id="rId12"/>
    <p:sldId id="414" r:id="rId13"/>
    <p:sldId id="415" r:id="rId14"/>
    <p:sldId id="407" r:id="rId15"/>
    <p:sldId id="404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06" r:id="rId24"/>
    <p:sldId id="427" r:id="rId25"/>
    <p:sldId id="423" r:id="rId26"/>
    <p:sldId id="424" r:id="rId27"/>
    <p:sldId id="425" r:id="rId28"/>
    <p:sldId id="4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357F-5B01-2855-C83D-1B29196A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58A9C9-2C87-7C83-7873-229CC9A46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77174-B627-F92E-1CCF-FE1ED352A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197E-77FD-03DB-4A6C-A5A306815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5F646-45AF-8D1F-867D-CB5195393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CFA6C-303E-04B9-E12F-A85C24362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AD922-F174-49D9-58F9-34110A7F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F0A09-CEC0-A852-F956-DB6F3E2C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6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E37AA-6C72-4689-208A-1B1F6087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7C02C-D37C-5A83-CB66-668E0EADA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07ACB-5997-68FC-3E46-CE0C765E5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437E-1544-ECA4-0074-C4D19CF61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6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BEE86-0BBE-75F7-269D-D2824D6F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DFFA4-8A6E-7994-3EAA-F0E49FDDD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87788-5F40-679E-48C9-15007FA32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31F0-7B80-C47B-B77E-B2FD3749A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2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5669-F20B-EBAA-66C6-563BA7AE0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6F884-8A8B-DF79-1998-8C67EC587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499C4-D6EA-C934-D556-B02D575B9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1204-E99A-BE6E-C424-4048327D0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DACD3-669A-E8C2-1E2B-6AA1277FB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7CB0E-4762-9F83-9B9D-6DF8152C1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A90FF-012F-C25D-A032-C0219FE6E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311F-A266-FB05-9E58-E523DE591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99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B89A-FFDF-5B69-1CC8-6E4C7F9A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9D3D9-B8C8-08F5-0B51-03664FDDC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1E970-B0A0-4A15-825F-C2723D793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D778-D45A-0BB5-3F08-45A7BE56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2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E8389-6851-C10C-6BBB-79E8A8A24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73F8E-6BD4-BC23-2D39-7E0702C10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6C3C6-8519-0A02-1BD6-0EC1F3E8C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0242-AC58-E5C0-34A0-D6A5032FC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8C5E2-C971-886A-BF38-20CFA55C4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A7DF8-AA32-F444-2335-4A6E5C0D0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1E4E5-050E-9A60-835A-A3934F21D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B0E0-3B63-99C5-AF9E-CB4C311C6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08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283F-B1BA-9A2C-52C9-FE582602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4B441-B384-EA68-3E97-F87728C92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FA1F7-442B-2EEC-4940-F5C5F0639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5ED3-2FD4-BA8D-17AA-001CA2668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75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83FC-39E8-6596-F629-1FADFF3B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D4DB5-6B1B-E3B1-D4C9-CB4374778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7FF4E-3215-5C2A-A239-22852321F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5A35D-FE71-388A-56FB-D90AC6C65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31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C7F8-255B-5339-B570-7378E12A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AB422-7A08-E7A7-97C1-7F0E72034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AFD5B7-B358-3AF1-C033-93E36795A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5BE7D-B69F-7AC6-695E-6A268ACFF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39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C2A1-77A7-DF12-8725-91EA3D9A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34D4B-343F-C778-4E93-B0DDF2EF9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688AB-5860-4093-E566-4D97E929F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B38F-044A-6C6C-7882-CD785838D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5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D3973-F302-5EBE-DF55-73AF7271C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4E166-8F7B-4D9D-C4CB-6F7079BD6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A88C2-57B1-5918-9E95-A6AA88F84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C971-1ABE-39B0-B771-9F07AAAFF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D0C27-3DD2-7BEF-4155-08BB02FE4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CE5E0-B023-ECA9-EB9E-113D3ED76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A1D87-63BC-D0D2-3D88-316E6C054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94DC-E4E4-C5B2-F5B6-B84ADE1A7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4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9F12-BDC6-86DC-0C50-E65F2613D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2E4B4-4E30-154C-ADC5-34A7366C4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A1C07-1C81-902C-2615-904D08E6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4036-53B1-B7F8-DE8B-38752B5BC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3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8293D-2BDC-8D8C-F9C8-D1FF5FD51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75F47-DE97-95D9-4D77-8E61758BF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3EE60-8830-B242-C221-C385FCC25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523D1-75D3-05B0-4331-31B72D11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s://illuminarty.ai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hivemoderation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4800" dirty="0"/>
              <a:t>Dia 2: DETECCIÓN DE CONTENIDO GENERADO POR IA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B8EF78-115F-667C-8FB1-A02098FFDCDF}"/>
              </a:ext>
            </a:extLst>
          </p:cNvPr>
          <p:cNvSpPr txBox="1">
            <a:spLocks/>
          </p:cNvSpPr>
          <p:nvPr/>
        </p:nvSpPr>
        <p:spPr>
          <a:xfrm>
            <a:off x="6387659" y="6120881"/>
            <a:ext cx="5486400" cy="32563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/>
              <a:t>Facilitador</a:t>
            </a:r>
            <a:r>
              <a:rPr lang="en-US" sz="2000" dirty="0"/>
              <a:t>: Jos</a:t>
            </a:r>
            <a:r>
              <a:rPr lang="es-EC" sz="2000" dirty="0"/>
              <a:t>é Andrés Zúñiga Cazorla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43B5C-7818-0BF5-C336-0628C2DE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8544-2E7F-D99A-AFD6-F375281B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n-US" sz="3600" dirty="0" err="1"/>
              <a:t>Análisis</a:t>
            </a:r>
            <a:r>
              <a:rPr lang="en-US" sz="3600" dirty="0"/>
              <a:t> </a:t>
            </a:r>
            <a:r>
              <a:rPr lang="en-US" sz="3600" dirty="0" err="1"/>
              <a:t>gramatical</a:t>
            </a:r>
            <a:r>
              <a:rPr lang="en-US" sz="3600" dirty="0"/>
              <a:t> (POS tagging)</a:t>
            </a:r>
            <a:endParaRPr lang="es-EC" sz="199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AA98-8F46-EB73-3862-8D6415AB70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323394"/>
            <a:ext cx="9433944" cy="1312041"/>
          </a:xfrm>
        </p:spPr>
        <p:txBody>
          <a:bodyPr>
            <a:normAutofit fontScale="70000" lnSpcReduction="20000"/>
          </a:bodyPr>
          <a:lstStyle/>
          <a:p>
            <a:r>
              <a:rPr lang="es-EC" sz="4000" b="1" noProof="0" dirty="0">
                <a:solidFill>
                  <a:schemeClr val="tx2"/>
                </a:solidFill>
              </a:rPr>
              <a:t>¿Qué mide ?: </a:t>
            </a:r>
            <a:r>
              <a:rPr lang="es-ES" sz="3400" dirty="0"/>
              <a:t>Proporción de sustantivos, verbos, adjetivos, etc.</a:t>
            </a:r>
            <a:br>
              <a:rPr lang="es-EC" sz="2800" noProof="0" dirty="0"/>
            </a:br>
            <a:endParaRPr lang="es-EC" sz="2800" noProof="0" dirty="0"/>
          </a:p>
          <a:p>
            <a:r>
              <a:rPr lang="es-ES" sz="3500" b="1" dirty="0"/>
              <a:t>IA: estructuras gramaticales limpias, distribuciones muy uniformes.</a:t>
            </a:r>
            <a:endParaRPr lang="es-EC" sz="4300" b="1" noProof="0" dirty="0"/>
          </a:p>
        </p:txBody>
      </p:sp>
      <p:pic>
        <p:nvPicPr>
          <p:cNvPr id="2050" name="Picture 2" descr="Part Of Speech Tagging – POS Tagging in NLP | byteiota">
            <a:extLst>
              <a:ext uri="{FF2B5EF4-FFF2-40B4-BE49-F238E27FC236}">
                <a16:creationId xmlns:a16="http://schemas.microsoft.com/office/drawing/2014/main" id="{95D005FD-207A-D1D1-658F-038E701A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1"/>
          <a:stretch/>
        </p:blipFill>
        <p:spPr bwMode="auto">
          <a:xfrm>
            <a:off x="2286000" y="3848519"/>
            <a:ext cx="7620000" cy="27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3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endParaRPr lang="en-US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24FAF5E-9AEE-85D0-9890-F06EC33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84124"/>
              </p:ext>
            </p:extLst>
          </p:nvPr>
        </p:nvGraphicFramePr>
        <p:xfrm>
          <a:off x="660719" y="815523"/>
          <a:ext cx="8127999" cy="2931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21716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522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1367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Herramienta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¿Qué hace?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Código disponible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51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GPTZero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Mide "burstiness" y "</a:t>
                      </a:r>
                      <a:r>
                        <a:rPr lang="en-US" dirty="0" err="1"/>
                        <a:t>perplejidad</a:t>
                      </a:r>
                      <a:r>
                        <a:rPr lang="en-US" dirty="0"/>
                        <a:t>"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C" dirty="0"/>
                        <a:t>No (web)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GLTR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Visualiza cuán probable es cada palabra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C" dirty="0"/>
                        <a:t>Sí (Python)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0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OpenAI Classifier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Clasificador entrenado con datos IA-humanos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C" dirty="0"/>
                        <a:t>Descontinuado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Clasificadores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personalizados</a:t>
                      </a:r>
                      <a:endParaRPr lang="es-EC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entrenados</a:t>
                      </a:r>
                      <a:r>
                        <a:rPr lang="en-US" dirty="0"/>
                        <a:t> con BERT, </a:t>
                      </a:r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C" dirty="0"/>
                        <a:t>Sí (Transformers)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1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27905"/>
            <a:ext cx="10972800" cy="1574317"/>
          </a:xfrm>
        </p:spPr>
        <p:txBody>
          <a:bodyPr/>
          <a:lstStyle/>
          <a:p>
            <a:r>
              <a:rPr lang="es-EC" noProof="0" dirty="0"/>
              <a:t>Conclusiones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1" y="2676525"/>
            <a:ext cx="10642749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Las estrategias tradicionales aún son útiles, especialmente para GPT-3.5.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Modelos modernos como GPT-4 requieren análisis más profundo y combinado.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El mejor enfoque: combinar métodos estadísticos + semánticos + herramientas.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0109-3BA1-7FA2-6ACC-D317B9A8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EEED9-14AE-448F-A209-C6B78699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s-ES" sz="4800" dirty="0"/>
              <a:t>Evaluación de Coherencia, Fluidez y Patrones de Generación en Texto e Imágenes</a:t>
            </a:r>
            <a:endParaRPr lang="en-US" sz="16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CB3E2F-BFD2-BD76-852F-26017C550C80}"/>
              </a:ext>
            </a:extLst>
          </p:cNvPr>
          <p:cNvSpPr txBox="1"/>
          <p:nvPr/>
        </p:nvSpPr>
        <p:spPr>
          <a:xfrm>
            <a:off x="6096000" y="4257367"/>
            <a:ext cx="54003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Objetivo del bloque: </a:t>
            </a:r>
            <a:r>
              <a:rPr lang="es-ES" sz="2000" dirty="0">
                <a:solidFill>
                  <a:schemeClr val="bg1"/>
                </a:solidFill>
              </a:rPr>
              <a:t>Aplicar criterios semánticos y visuales para detectar contenido generado por IA, analizando la progresión lógica, la naturalidad y los patrones inusuales en texto e imágenes.</a:t>
            </a:r>
            <a:endParaRPr lang="es-EC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5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EC99-CABE-BA8E-45B9-03464582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10D89C-EB68-B302-E95D-B53AFB0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5" y="326864"/>
            <a:ext cx="10873740" cy="1680205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B09660-706C-9269-11DD-5A9011B635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59277" y="2281237"/>
            <a:ext cx="7908823" cy="3913085"/>
          </a:xfrm>
        </p:spPr>
        <p:txBody>
          <a:bodyPr>
            <a:normAutofit/>
          </a:bodyPr>
          <a:lstStyle/>
          <a:p>
            <a:r>
              <a:rPr lang="es-ES" sz="2400" dirty="0"/>
              <a:t>Ahora que ya conocemos los métodos estadísticos y estructurales, evaluaremos el </a:t>
            </a:r>
            <a:r>
              <a:rPr lang="es-ES" sz="2400" b="1" dirty="0"/>
              <a:t>contenido “desde el sentido”</a:t>
            </a:r>
            <a:r>
              <a:rPr lang="es-E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Este bloque se enfoca en tres preguntas clave: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400" dirty="0"/>
              <a:t>¿Tiene coherencia semántica?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400" dirty="0"/>
              <a:t>¿Es fluido y natural?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400" dirty="0"/>
              <a:t>¿Hay patrones sospechosos, en texto o imagen?</a:t>
            </a:r>
          </a:p>
          <a:p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21EB5D-7523-F2DF-F895-3EBF0B0AD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C147364-DE21-D335-D10C-634CA6A51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1558DA-CB39-E300-D0D3-13B5499C5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248877B-F8BD-E582-9B13-8A8FC577D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51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10763-9F0F-7437-E143-D29C4A633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877D-EDEB-83AE-BE8C-6FB4CACE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n-US" sz="3600" dirty="0" err="1"/>
              <a:t>Coherencia</a:t>
            </a:r>
            <a:r>
              <a:rPr lang="en-US" sz="3600" dirty="0"/>
              <a:t> </a:t>
            </a:r>
            <a:r>
              <a:rPr lang="en-US" sz="3600" dirty="0" err="1"/>
              <a:t>semántica</a:t>
            </a:r>
            <a:r>
              <a:rPr lang="en-US" sz="3600" dirty="0"/>
              <a:t> entre </a:t>
            </a:r>
            <a:r>
              <a:rPr lang="en-US" sz="3600" dirty="0" err="1"/>
              <a:t>frases</a:t>
            </a:r>
            <a:r>
              <a:rPr lang="en-US" sz="3600" dirty="0"/>
              <a:t>)</a:t>
            </a:r>
            <a:endParaRPr lang="es-EC" sz="199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AED1-E614-C261-8332-AA6E195786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323394"/>
            <a:ext cx="9433944" cy="1312041"/>
          </a:xfrm>
        </p:spPr>
        <p:txBody>
          <a:bodyPr>
            <a:normAutofit fontScale="77500" lnSpcReduction="20000"/>
          </a:bodyPr>
          <a:lstStyle/>
          <a:p>
            <a:r>
              <a:rPr lang="es-EC" sz="4000" b="1" noProof="0" dirty="0">
                <a:solidFill>
                  <a:schemeClr val="tx2"/>
                </a:solidFill>
              </a:rPr>
              <a:t>¿Qué es ?: </a:t>
            </a:r>
            <a:r>
              <a:rPr lang="es-ES" sz="3200" dirty="0"/>
              <a:t>La progresión lógica entre ideas dentro de un párrafo.</a:t>
            </a:r>
            <a:br>
              <a:rPr lang="es-EC" sz="2800" noProof="0" dirty="0"/>
            </a:br>
            <a:endParaRPr lang="es-EC" sz="2800" noProof="0" dirty="0"/>
          </a:p>
          <a:p>
            <a:r>
              <a:rPr lang="es-ES" sz="3600" b="1" dirty="0"/>
              <a:t>IA puede crear frases bien redactadas, pero sin relación real.</a:t>
            </a:r>
            <a:endParaRPr lang="es-EC" sz="4600" b="1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C20963-3342-8896-849F-0D4FE2B68767}"/>
              </a:ext>
            </a:extLst>
          </p:cNvPr>
          <p:cNvSpPr txBox="1"/>
          <p:nvPr/>
        </p:nvSpPr>
        <p:spPr>
          <a:xfrm>
            <a:off x="594361" y="3758551"/>
            <a:ext cx="9336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Ejemplo sospechoso (GPT-3.5):</a:t>
            </a:r>
          </a:p>
          <a:p>
            <a:r>
              <a:rPr lang="es-ES" sz="2800" dirty="0">
                <a:solidFill>
                  <a:schemeClr val="bg1"/>
                </a:solidFill>
              </a:rPr>
              <a:t>“Los mamíferos son vertebrados. Por eso, el software libre es importante en la educación.”</a:t>
            </a:r>
            <a:endParaRPr lang="es-EC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6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59116-6EBA-3B88-9F5F-D4B19DAA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280F-A483-5A72-3AFB-F1BE930A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n-US" sz="4000" b="1" dirty="0" err="1"/>
              <a:t>Fluidez</a:t>
            </a:r>
            <a:r>
              <a:rPr lang="en-US" sz="4000" b="1" dirty="0"/>
              <a:t> textual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421F-9811-F75A-C9D6-02413B58F9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323395"/>
            <a:ext cx="9433944" cy="1019574"/>
          </a:xfrm>
        </p:spPr>
        <p:txBody>
          <a:bodyPr>
            <a:normAutofit/>
          </a:bodyPr>
          <a:lstStyle/>
          <a:p>
            <a:r>
              <a:rPr lang="es-EC" sz="2400" b="1" noProof="0" dirty="0">
                <a:solidFill>
                  <a:schemeClr val="tx2"/>
                </a:solidFill>
              </a:rPr>
              <a:t>¿</a:t>
            </a:r>
            <a:r>
              <a:rPr lang="es-EC" sz="3600" b="1" noProof="0" dirty="0">
                <a:solidFill>
                  <a:schemeClr val="tx2"/>
                </a:solidFill>
              </a:rPr>
              <a:t>Qué es ?: </a:t>
            </a:r>
            <a:r>
              <a:rPr lang="es-ES" sz="3200" dirty="0"/>
              <a:t>Naturalidad y variación en la estructura de las frases.</a:t>
            </a:r>
          </a:p>
          <a:p>
            <a:endParaRPr lang="es-EC" sz="1600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254822-BB31-E6AA-B523-E9CC4DBD5CE7}"/>
              </a:ext>
            </a:extLst>
          </p:cNvPr>
          <p:cNvSpPr txBox="1"/>
          <p:nvPr/>
        </p:nvSpPr>
        <p:spPr>
          <a:xfrm>
            <a:off x="692085" y="3429000"/>
            <a:ext cx="9336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>
                <a:solidFill>
                  <a:schemeClr val="accent2"/>
                </a:solidFill>
              </a:rPr>
              <a:t>Indicadores sospechosos: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bg1"/>
                </a:solidFill>
              </a:rPr>
              <a:t>Longitudes similares de frase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bg1"/>
                </a:solidFill>
              </a:rPr>
              <a:t>Poca variación sintáctica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solidFill>
                  <a:schemeClr val="bg1"/>
                </a:solidFill>
              </a:rPr>
              <a:t>Conectores repetitivos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56DA49-96F2-95E3-48FC-3086EEB2903E}"/>
              </a:ext>
            </a:extLst>
          </p:cNvPr>
          <p:cNvSpPr txBox="1"/>
          <p:nvPr/>
        </p:nvSpPr>
        <p:spPr>
          <a:xfrm>
            <a:off x="6351639" y="4601497"/>
            <a:ext cx="4601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Ejemplo IA: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“Además, es importante. Además, es necesario. Además, se debe considerar.”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6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CC191-AD79-C190-997D-029EE1159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8729-86C8-29D2-011B-7B68359A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s-ES" sz="4000" b="1" dirty="0"/>
              <a:t>Medición de fluidez: varianza en longitud</a:t>
            </a:r>
            <a:endParaRPr lang="en-US" sz="40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401083-32E8-6CC0-47AF-96776D6DD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83" y="2641033"/>
            <a:ext cx="3159059" cy="13693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DE6DBD0-A846-E3DD-D4C8-4A8F207488B2}"/>
              </a:ext>
            </a:extLst>
          </p:cNvPr>
          <p:cNvSpPr txBox="1"/>
          <p:nvPr/>
        </p:nvSpPr>
        <p:spPr>
          <a:xfrm>
            <a:off x="845573" y="4552148"/>
            <a:ext cx="7354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bg1"/>
                </a:solidFill>
              </a:rPr>
              <a:t>σ² </a:t>
            </a:r>
            <a:r>
              <a:rPr lang="es-EC" sz="2800" dirty="0">
                <a:solidFill>
                  <a:schemeClr val="bg1"/>
                </a:solidFill>
              </a:rPr>
              <a:t>bajo = frases de longitud constante →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bg1"/>
                </a:solidFill>
              </a:rPr>
              <a:t>σ² </a:t>
            </a:r>
            <a:r>
              <a:rPr lang="es-EC" sz="2800" dirty="0">
                <a:solidFill>
                  <a:schemeClr val="bg1"/>
                </a:solidFill>
              </a:rPr>
              <a:t>alto = frases variadas → humano</a:t>
            </a:r>
          </a:p>
        </p:txBody>
      </p:sp>
    </p:spTree>
    <p:extLst>
      <p:ext uri="{BB962C8B-B14F-4D97-AF65-F5344CB8AC3E}">
        <p14:creationId xmlns:p14="http://schemas.microsoft.com/office/powerpoint/2010/main" val="322522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451D4-0669-BFC8-4191-BD537C39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26FB-66FE-9373-0654-8E94C953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n-US" sz="4000" dirty="0"/>
              <a:t>Tipo-Token Ratio (TTR)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656C-2B48-4EF1-BD6D-95AEB67288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323394"/>
            <a:ext cx="9433944" cy="1312041"/>
          </a:xfrm>
        </p:spPr>
        <p:txBody>
          <a:bodyPr>
            <a:normAutofit/>
          </a:bodyPr>
          <a:lstStyle/>
          <a:p>
            <a:r>
              <a:rPr lang="es-EC" sz="4000" b="1" noProof="0" dirty="0">
                <a:solidFill>
                  <a:schemeClr val="tx2"/>
                </a:solidFill>
              </a:rPr>
              <a:t>¿Qué mide ?: </a:t>
            </a:r>
            <a:r>
              <a:rPr lang="es-ES" sz="3200" dirty="0"/>
              <a:t>La riqueza del vocabulario.</a:t>
            </a:r>
            <a:br>
              <a:rPr lang="es-EC" sz="2800" noProof="0" dirty="0"/>
            </a:br>
            <a:endParaRPr lang="es-EC" sz="2800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BC13D0-5928-4523-078F-BAA7D150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344" y="3516094"/>
            <a:ext cx="3988599" cy="8137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9E7D69-0D5E-507C-B00D-AF6022B7D5D5}"/>
              </a:ext>
            </a:extLst>
          </p:cNvPr>
          <p:cNvSpPr txBox="1"/>
          <p:nvPr/>
        </p:nvSpPr>
        <p:spPr>
          <a:xfrm>
            <a:off x="934065" y="5024285"/>
            <a:ext cx="9016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IA</a:t>
            </a:r>
            <a:r>
              <a:rPr lang="es-ES" sz="2800" b="1" dirty="0">
                <a:solidFill>
                  <a:schemeClr val="bg1"/>
                </a:solidFill>
              </a:rPr>
              <a:t>:</a:t>
            </a:r>
            <a:r>
              <a:rPr lang="es-ES" sz="2800" dirty="0">
                <a:solidFill>
                  <a:schemeClr val="bg1"/>
                </a:solidFill>
              </a:rPr>
              <a:t> usa vocabulario más limitado → TTR más bajo.</a:t>
            </a:r>
            <a:br>
              <a:rPr lang="es-ES" sz="2800" dirty="0">
                <a:solidFill>
                  <a:schemeClr val="bg1"/>
                </a:solidFill>
              </a:rPr>
            </a:br>
            <a:endParaRPr lang="es-EC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3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DEA2-ED81-C8F9-58D5-C8E9AAE0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B98E-C9A8-F169-1AEB-D8DEAC6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n-US" sz="4800" dirty="0"/>
              <a:t>Repetición textual</a:t>
            </a:r>
            <a:endParaRPr lang="en-US" sz="3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D1FC-EC76-0CF5-9004-617890E19A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9771" y="2736350"/>
            <a:ext cx="9433944" cy="1756993"/>
          </a:xfrm>
        </p:spPr>
        <p:txBody>
          <a:bodyPr>
            <a:normAutofit fontScale="92500" lnSpcReduction="10000"/>
          </a:bodyPr>
          <a:lstStyle/>
          <a:p>
            <a:r>
              <a:rPr lang="es-EC" sz="3200" b="1" noProof="0" dirty="0">
                <a:solidFill>
                  <a:schemeClr val="tx2"/>
                </a:solidFill>
              </a:rPr>
              <a:t>¿Qué mide ?: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noProof="0" dirty="0"/>
              <a:t>Frases o estructuras similares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noProof="0" dirty="0"/>
              <a:t>Palabras frecuentes sin justificación semántica</a:t>
            </a:r>
            <a:br>
              <a:rPr lang="es-EC" sz="2400" noProof="0" dirty="0"/>
            </a:br>
            <a:endParaRPr lang="es-EC" sz="2400" noProof="0" dirty="0"/>
          </a:p>
        </p:txBody>
      </p:sp>
    </p:spTree>
    <p:extLst>
      <p:ext uri="{BB962C8B-B14F-4D97-AF65-F5344CB8AC3E}">
        <p14:creationId xmlns:p14="http://schemas.microsoft.com/office/powerpoint/2010/main" val="23639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/>
              <a:t>Contenidos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s-ES" dirty="0"/>
              <a:t>Estrategias de detección (teoría comparativa)</a:t>
            </a:r>
          </a:p>
          <a:p>
            <a:r>
              <a:rPr lang="es-ES" dirty="0"/>
              <a:t>Evaluación semántica y visual (análisis práctico)</a:t>
            </a:r>
          </a:p>
          <a:p>
            <a:r>
              <a:rPr lang="es-ES" dirty="0"/>
              <a:t>Implementación de métodos manuales (con código)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visual de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07516C6-CA3C-C4D4-470E-5AD2E85473F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s-EC" sz="2400" b="1" dirty="0"/>
              <a:t>Errores comunes: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/>
              <a:t>Dientes duplicados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/>
              <a:t>Dedos mal formados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/>
              <a:t>Sombras erráticas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dirty="0"/>
              <a:t>Simetría “perfecta” e inhumana</a:t>
            </a:r>
          </a:p>
        </p:txBody>
      </p:sp>
      <p:pic>
        <p:nvPicPr>
          <p:cNvPr id="6146" name="Picture 2" descr="Why AI Image Generators Can't Get Hands Right | PetaPixel">
            <a:extLst>
              <a:ext uri="{FF2B5EF4-FFF2-40B4-BE49-F238E27FC236}">
                <a16:creationId xmlns:a16="http://schemas.microsoft.com/office/drawing/2014/main" id="{4E56CC42-9F66-38B8-1E5A-EB43C538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85" y="685800"/>
            <a:ext cx="3716997" cy="194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Art of Spotting AI-Generated Images: The Truth Behind Those Viral  Photos | by Cezary Gesikowski | GoPenAI">
            <a:extLst>
              <a:ext uri="{FF2B5EF4-FFF2-40B4-BE49-F238E27FC236}">
                <a16:creationId xmlns:a16="http://schemas.microsoft.com/office/drawing/2014/main" id="{5CE3A3B2-906C-D6E6-8D2A-99CB83D5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59" y="2873830"/>
            <a:ext cx="2832462" cy="18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ow to recognize fake AI-generated images | by Kyle McDonald | Medium">
            <a:extLst>
              <a:ext uri="{FF2B5EF4-FFF2-40B4-BE49-F238E27FC236}">
                <a16:creationId xmlns:a16="http://schemas.microsoft.com/office/drawing/2014/main" id="{DA3736B5-3255-549C-5F47-FDA287DA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46" y="4648631"/>
            <a:ext cx="3617407" cy="18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67D73BE-A147-299C-A98D-E3E413285BB3}"/>
              </a:ext>
            </a:extLst>
          </p:cNvPr>
          <p:cNvSpPr txBox="1"/>
          <p:nvPr/>
        </p:nvSpPr>
        <p:spPr>
          <a:xfrm>
            <a:off x="7460690" y="3282390"/>
            <a:ext cx="4829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 Moderation AI Detector</a:t>
            </a:r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Illuminarty.ai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813E8-2235-1807-F93D-BEE12A257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8106-9739-E89A-87A9-EBFE22E0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visual de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IA</a:t>
            </a:r>
          </a:p>
        </p:txBody>
      </p:sp>
      <p:sp>
        <p:nvSpPr>
          <p:cNvPr id="5" name="AutoShape 2" descr="Imagen de salida">
            <a:extLst>
              <a:ext uri="{FF2B5EF4-FFF2-40B4-BE49-F238E27FC236}">
                <a16:creationId xmlns:a16="http://schemas.microsoft.com/office/drawing/2014/main" id="{57779015-F6B5-2767-628F-C45E7F43E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58BC90-7766-DD40-EF36-4411D67F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59" y="3429000"/>
            <a:ext cx="9080705" cy="27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82982-8A54-8320-EAE5-F5FD1D97E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567A7-6DC1-535C-9A12-1C815E86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s-ES" sz="4800" dirty="0"/>
              <a:t>Implementación Práctica de Métodos Manuales de Detección</a:t>
            </a:r>
            <a:endParaRPr lang="en-US" sz="10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240014-1AB2-67AF-F526-65FB2A40F533}"/>
              </a:ext>
            </a:extLst>
          </p:cNvPr>
          <p:cNvSpPr txBox="1"/>
          <p:nvPr/>
        </p:nvSpPr>
        <p:spPr>
          <a:xfrm>
            <a:off x="6096000" y="4257367"/>
            <a:ext cx="54003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Objetivo del bloque: </a:t>
            </a:r>
            <a:r>
              <a:rPr lang="es-ES" sz="2000" dirty="0">
                <a:solidFill>
                  <a:schemeClr val="bg1"/>
                </a:solidFill>
              </a:rPr>
              <a:t>Aplicar técnicas estadísticas, visuales y estructurales accesibles y reproducibles para detectar contenido generado por IA de forma manual y sin herramientas comerciales.</a:t>
            </a:r>
            <a:endParaRPr lang="es-EC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0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1EBD-4F22-9CF3-33EB-57C77F61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382-E6A2-FF15-F801-509DC7E4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s-EC" sz="4000" noProof="0" dirty="0"/>
              <a:t>Ventajas y limitaciones</a:t>
            </a:r>
            <a:endParaRPr lang="es-EC" sz="85700" b="1" noProof="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FDF0677-CFD1-46C7-7054-7223042E6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50338"/>
              </p:ext>
            </p:extLst>
          </p:nvPr>
        </p:nvGraphicFramePr>
        <p:xfrm>
          <a:off x="1886769" y="2458189"/>
          <a:ext cx="8064500" cy="40233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11177485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65037965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41244844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800" b="1" u="none" strike="noStrike" noProof="0" dirty="0">
                          <a:effectLst/>
                        </a:rPr>
                        <a:t>Método Manual</a:t>
                      </a:r>
                      <a:endParaRPr lang="es-EC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800" b="1" u="none" strike="noStrike" noProof="0" dirty="0">
                          <a:effectLst/>
                        </a:rPr>
                        <a:t>Ventaja</a:t>
                      </a:r>
                      <a:endParaRPr lang="es-EC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800" b="1" u="none" strike="noStrike" noProof="0" dirty="0">
                          <a:effectLst/>
                        </a:rPr>
                        <a:t>Limitación</a:t>
                      </a:r>
                      <a:endParaRPr lang="es-EC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26252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N-gramas</a:t>
                      </a:r>
                      <a:endParaRPr lang="es-EC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Rápido y sencillo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No detecta textos bien estructurados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82244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Entropía</a:t>
                      </a:r>
                      <a:endParaRPr lang="es-EC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Basado en teoría de la información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Necesita comparación o umbral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3572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TTR</a:t>
                      </a:r>
                      <a:endParaRPr lang="es-EC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Eficaz con textos largos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Sensible a la longitud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684127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s-EC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Interpretable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Puede ser engañado por IA avanzada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01529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Metadatos</a:t>
                      </a:r>
                      <a:endParaRPr lang="es-EC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Útil en imágenes y documentos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A menudo eliminables o alterables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30932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s-EC" sz="18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OpenCV</a:t>
                      </a:r>
                      <a:endParaRPr lang="es-EC" sz="1800" b="1" i="0" u="none" strike="noStrike" noProof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Detecta patrones visuales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u="none" strike="noStrike" noProof="0" dirty="0">
                          <a:effectLst/>
                        </a:rPr>
                        <a:t>No funciona con imágenes muy limpias</a:t>
                      </a:r>
                      <a:endParaRPr lang="es-EC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728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73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6C88-21C6-0AB6-9A94-381C2516D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7236-08CF-599A-0237-F175CBE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pt-BR" sz="3200" dirty="0" err="1"/>
              <a:t>Actividad</a:t>
            </a:r>
            <a:r>
              <a:rPr lang="pt-BR" sz="3200" dirty="0"/>
              <a:t> : Detectando </a:t>
            </a:r>
            <a:r>
              <a:rPr lang="pt-BR" sz="3200" dirty="0" err="1"/>
              <a:t>contenido</a:t>
            </a:r>
            <a:r>
              <a:rPr lang="pt-BR" sz="3200" dirty="0"/>
              <a:t> </a:t>
            </a:r>
            <a:r>
              <a:rPr lang="pt-BR" sz="3200" dirty="0" err="1"/>
              <a:t>generado</a:t>
            </a:r>
            <a:r>
              <a:rPr lang="pt-BR" sz="3200" dirty="0"/>
              <a:t> por IA de forma manual</a:t>
            </a:r>
            <a:endParaRPr lang="es-EC" sz="213200" b="1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87618C-C2BE-3D09-C84B-0F227DDFBFE9}"/>
              </a:ext>
            </a:extLst>
          </p:cNvPr>
          <p:cNvSpPr txBox="1"/>
          <p:nvPr/>
        </p:nvSpPr>
        <p:spPr>
          <a:xfrm>
            <a:off x="678426" y="2477729"/>
            <a:ext cx="9114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chemeClr val="bg1"/>
                </a:solidFill>
              </a:rPr>
              <a:t>Material Necesario: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1 texto generado por IA y 1 escrito por humano (puedes usar ChatGPT vs un ensayo real).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1 imagen de rostro IA (ej: thispersondoesnotexist.com) y 1 fotografía real.</a:t>
            </a:r>
            <a:endParaRPr lang="es-EC" sz="24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570239-1CA8-9551-3BD4-AC9D3673FE44}"/>
              </a:ext>
            </a:extLst>
          </p:cNvPr>
          <p:cNvSpPr txBox="1"/>
          <p:nvPr/>
        </p:nvSpPr>
        <p:spPr>
          <a:xfrm>
            <a:off x="1681317" y="4465486"/>
            <a:ext cx="871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Lee ambos textos y responde: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¿Cuál presenta más repetición de palabras o frases similares?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¿Cuál tiene mayor variedad de palabras? Puedes usar esta fórmula del TTR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¿Cuál parece tener una estructura gramatical demasiado perfecta?</a:t>
            </a:r>
            <a:endParaRPr lang="es-EC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A955F-A727-EEA5-862C-9F13469A9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495C-8A40-F600-4B89-DAC8BE21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pt-BR" sz="3200" dirty="0" err="1"/>
              <a:t>Actividad</a:t>
            </a:r>
            <a:r>
              <a:rPr lang="pt-BR" sz="3200" dirty="0"/>
              <a:t> : Detectando </a:t>
            </a:r>
            <a:r>
              <a:rPr lang="pt-BR" sz="3200" dirty="0" err="1"/>
              <a:t>contenido</a:t>
            </a:r>
            <a:r>
              <a:rPr lang="pt-BR" sz="3200" dirty="0"/>
              <a:t> </a:t>
            </a:r>
            <a:r>
              <a:rPr lang="pt-BR" sz="3200" dirty="0" err="1"/>
              <a:t>generado</a:t>
            </a:r>
            <a:r>
              <a:rPr lang="pt-BR" sz="3200" dirty="0"/>
              <a:t> por IA de forma manual</a:t>
            </a:r>
            <a:endParaRPr lang="es-EC" sz="213200" b="1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E11E79-C2FA-2BF7-87DC-F6EDEDFE2780}"/>
              </a:ext>
            </a:extLst>
          </p:cNvPr>
          <p:cNvSpPr txBox="1"/>
          <p:nvPr/>
        </p:nvSpPr>
        <p:spPr>
          <a:xfrm>
            <a:off x="1563787" y="2833331"/>
            <a:ext cx="87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Observa ambas imágenes y responde: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¿Alguna presenta simetría facial perfecta?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¿Detectas errores visuales? (dientes, fondo, orejas, cabello,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¿Notas regiones borrosas o desenfocadas?</a:t>
            </a:r>
          </a:p>
        </p:txBody>
      </p:sp>
    </p:spTree>
    <p:extLst>
      <p:ext uri="{BB962C8B-B14F-4D97-AF65-F5344CB8AC3E}">
        <p14:creationId xmlns:p14="http://schemas.microsoft.com/office/powerpoint/2010/main" val="41964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 err="1"/>
              <a:t>Estrategias</a:t>
            </a:r>
            <a:r>
              <a:rPr lang="en-US" sz="5600"/>
              <a:t> de </a:t>
            </a:r>
            <a:r>
              <a:rPr lang="en-US" sz="5600" err="1"/>
              <a:t>Detección</a:t>
            </a:r>
            <a:r>
              <a:rPr lang="en-US" sz="5600"/>
              <a:t> de </a:t>
            </a:r>
            <a:r>
              <a:rPr lang="en-US" sz="5600" err="1"/>
              <a:t>Contenido</a:t>
            </a:r>
            <a:r>
              <a:rPr lang="en-US" sz="5600"/>
              <a:t> </a:t>
            </a:r>
            <a:r>
              <a:rPr lang="en-US" sz="5600" err="1"/>
              <a:t>Generado</a:t>
            </a:r>
            <a:r>
              <a:rPr lang="en-US" sz="5600"/>
              <a:t> </a:t>
            </a:r>
            <a:r>
              <a:rPr lang="en-US" sz="5600" err="1"/>
              <a:t>por</a:t>
            </a:r>
            <a:r>
              <a:rPr lang="en-US" sz="5600"/>
              <a:t> IA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5" y="326864"/>
            <a:ext cx="10873740" cy="1680205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s-ES" sz="2400" dirty="0"/>
              <a:t>La IA generativa (como </a:t>
            </a:r>
            <a:r>
              <a:rPr lang="es-ES" sz="2400" dirty="0" err="1"/>
              <a:t>ChatGPT</a:t>
            </a:r>
            <a:r>
              <a:rPr lang="es-ES" sz="2400" dirty="0"/>
              <a:t>, GPT-3.5 y GPT-4) produce textos e imágenes con alto nivel de coherencia.</a:t>
            </a:r>
          </a:p>
          <a:p>
            <a:r>
              <a:rPr lang="es-ES" sz="2400" dirty="0"/>
              <a:t>Detectar estos contenidos es clave en el ámbito académico, editorial, legal y educativo.</a:t>
            </a:r>
          </a:p>
          <a:p>
            <a:r>
              <a:rPr lang="es-ES" sz="2400" dirty="0"/>
              <a:t>Este bloque se enfoca en conocer qué tipo de huellas dejan los modelos IA y cómo identificarlas.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Estrategias</a:t>
            </a:r>
            <a:r>
              <a:rPr lang="en-US" dirty="0"/>
              <a:t> </a:t>
            </a:r>
            <a:r>
              <a:rPr lang="en-US" dirty="0" err="1"/>
              <a:t>Tradicionales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715" y="2545897"/>
            <a:ext cx="4490827" cy="3597470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s-ES" sz="3200" b="1" dirty="0"/>
              <a:t>Revisión estilística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Tono demasiado neutro o excesivamente formal.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Conectores repetitivos ("además", "por lo tanto", etc.).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Contenido vago o sin argumentación real.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A408DC-DDEF-60F4-8037-9282C720F97A}"/>
              </a:ext>
            </a:extLst>
          </p:cNvPr>
          <p:cNvSpPr txBox="1">
            <a:spLocks/>
          </p:cNvSpPr>
          <p:nvPr/>
        </p:nvSpPr>
        <p:spPr>
          <a:xfrm>
            <a:off x="6096000" y="2545897"/>
            <a:ext cx="5119396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b. Análisis lógico superficial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Contradicciones sutiles.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Saltos temáticos.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Conclusiones generales sin base en el contenido.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19F7-30E7-6F38-46B6-F6B3EEC5C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177B-E9E4-23E5-1474-998F06EB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gramas</a:t>
            </a:r>
            <a:r>
              <a:rPr lang="en-US" dirty="0"/>
              <a:t>: </a:t>
            </a:r>
            <a:r>
              <a:rPr lang="en-US" dirty="0" err="1"/>
              <a:t>patrones</a:t>
            </a:r>
            <a:r>
              <a:rPr lang="en-US" dirty="0"/>
              <a:t> de palabras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983F-D19E-2023-CF98-547FD62DA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8293" y="2461921"/>
            <a:ext cx="8400351" cy="635841"/>
          </a:xfrm>
        </p:spPr>
        <p:txBody>
          <a:bodyPr/>
          <a:lstStyle/>
          <a:p>
            <a:r>
              <a:rPr lang="en-US" sz="2800" dirty="0" err="1"/>
              <a:t>Secuencia</a:t>
            </a:r>
            <a:r>
              <a:rPr lang="en-US" sz="2800" dirty="0"/>
              <a:t> de </a:t>
            </a:r>
            <a:r>
              <a:rPr lang="en-US" sz="2800" i="1" dirty="0"/>
              <a:t>n</a:t>
            </a:r>
            <a:r>
              <a:rPr lang="en-US" sz="2800" dirty="0"/>
              <a:t> palabras </a:t>
            </a:r>
            <a:r>
              <a:rPr lang="en-US" sz="2800" dirty="0" err="1"/>
              <a:t>consecutivas</a:t>
            </a:r>
            <a:r>
              <a:rPr lang="en-US" sz="2800" dirty="0"/>
              <a:t>.</a:t>
            </a:r>
          </a:p>
          <a:p>
            <a:endParaRPr lang="es-E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60E551-A763-0501-4108-39F95C43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82" y="3499349"/>
            <a:ext cx="4193152" cy="8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5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F44D-BB34-AD0F-5AB2-10EE73C6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F4B-4950-3427-9EE5-30C39241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Entropía</a:t>
            </a:r>
            <a:r>
              <a:rPr lang="en-US" dirty="0"/>
              <a:t> </a:t>
            </a:r>
            <a:r>
              <a:rPr lang="en-US" dirty="0" err="1"/>
              <a:t>léxica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F54-F348-5295-87E6-8D3E0B392C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269" y="2340623"/>
            <a:ext cx="9153825" cy="17275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¿</a:t>
            </a:r>
            <a:r>
              <a:rPr lang="en-US" sz="3200" b="1" dirty="0" err="1">
                <a:solidFill>
                  <a:schemeClr val="tx2"/>
                </a:solidFill>
              </a:rPr>
              <a:t>Qué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mide</a:t>
            </a:r>
            <a:r>
              <a:rPr lang="en-US" sz="3200" b="1" dirty="0">
                <a:solidFill>
                  <a:schemeClr val="tx2"/>
                </a:solidFill>
              </a:rPr>
              <a:t>?: </a:t>
            </a:r>
            <a:r>
              <a:rPr lang="es-ES" sz="2800" dirty="0"/>
              <a:t>La diversidad de palabras en el texto.</a:t>
            </a:r>
          </a:p>
          <a:p>
            <a:br>
              <a:rPr lang="es-ES" sz="2800" dirty="0"/>
            </a:br>
            <a:r>
              <a:rPr lang="es-ES" sz="2800" b="1" dirty="0"/>
              <a:t>Textos IA suelen tener menor variabilidad.</a:t>
            </a:r>
            <a:endParaRPr lang="es-ES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3EB428-170D-14CB-D4EF-7229154F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5" y="4278818"/>
            <a:ext cx="3227347" cy="9041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65F8D-7FFB-CD92-0FAE-43CAD42B0F1A}"/>
              </a:ext>
            </a:extLst>
          </p:cNvPr>
          <p:cNvSpPr txBox="1">
            <a:spLocks/>
          </p:cNvSpPr>
          <p:nvPr/>
        </p:nvSpPr>
        <p:spPr>
          <a:xfrm>
            <a:off x="811269" y="4460958"/>
            <a:ext cx="8400351" cy="82072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Fórmula (Shannon):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86672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7560-3812-9C0A-2D68-F08BA76D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7E40-C9F6-F9E0-3CB8-6F7A5DAE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s-EC" sz="4000" noProof="0" dirty="0" err="1"/>
              <a:t>Burstiness</a:t>
            </a:r>
            <a:r>
              <a:rPr lang="es-EC" sz="4000" noProof="0" dirty="0"/>
              <a:t> (variabilidad estructural)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344D-8B38-1338-D85E-769A7C9060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269" y="2312631"/>
            <a:ext cx="8400351" cy="1550671"/>
          </a:xfrm>
        </p:spPr>
        <p:txBody>
          <a:bodyPr>
            <a:normAutofit/>
          </a:bodyPr>
          <a:lstStyle/>
          <a:p>
            <a:r>
              <a:rPr lang="es-EC" sz="2800" b="1" noProof="0" dirty="0">
                <a:solidFill>
                  <a:schemeClr val="tx2"/>
                </a:solidFill>
              </a:rPr>
              <a:t>¿Qué es?: </a:t>
            </a:r>
            <a:r>
              <a:rPr lang="es-EC" sz="2400" noProof="0" dirty="0"/>
              <a:t>Medida de la variación en la longitud de frases.</a:t>
            </a:r>
            <a:br>
              <a:rPr lang="es-EC" sz="2800" noProof="0" dirty="0"/>
            </a:br>
            <a:endParaRPr lang="es-EC" sz="2800" noProof="0" dirty="0"/>
          </a:p>
          <a:p>
            <a:r>
              <a:rPr lang="es-EC" sz="2800" b="1" noProof="0" dirty="0"/>
              <a:t>IA suele escribir frases de longitud similar.</a:t>
            </a:r>
            <a:endParaRPr lang="es-EC" sz="3200" b="1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DD702A-922D-C4D1-6CFA-930789CAA07D}"/>
              </a:ext>
            </a:extLst>
          </p:cNvPr>
          <p:cNvSpPr txBox="1">
            <a:spLocks/>
          </p:cNvSpPr>
          <p:nvPr/>
        </p:nvSpPr>
        <p:spPr>
          <a:xfrm>
            <a:off x="887523" y="4188886"/>
            <a:ext cx="8400351" cy="82072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600" b="1" noProof="0" dirty="0"/>
              <a:t>Desviación Estándar: </a:t>
            </a:r>
            <a:endParaRPr lang="es-EC" sz="4000" b="1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B2559-24EA-BEC4-5FB1-757A3C3F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38" y="3919556"/>
            <a:ext cx="4144457" cy="13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0197E-F668-320E-3DB4-07A1BBF8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3C3E-BE35-05F9-2B82-76625E73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8"/>
            <a:ext cx="9529354" cy="1550671"/>
          </a:xfrm>
        </p:spPr>
        <p:txBody>
          <a:bodyPr/>
          <a:lstStyle/>
          <a:p>
            <a:r>
              <a:rPr lang="en-US" sz="4800" dirty="0" err="1"/>
              <a:t>Perplejidad</a:t>
            </a:r>
            <a:endParaRPr lang="es-EC" sz="9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CB8C-4B04-F412-1887-7944320CE2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323394"/>
            <a:ext cx="9433944" cy="1312041"/>
          </a:xfrm>
        </p:spPr>
        <p:txBody>
          <a:bodyPr>
            <a:normAutofit fontScale="92500" lnSpcReduction="10000"/>
          </a:bodyPr>
          <a:lstStyle/>
          <a:p>
            <a:r>
              <a:rPr lang="es-EC" sz="2800" b="1" noProof="0" dirty="0">
                <a:solidFill>
                  <a:schemeClr val="tx2"/>
                </a:solidFill>
              </a:rPr>
              <a:t>¿Qué es?: </a:t>
            </a:r>
            <a:r>
              <a:rPr lang="es-ES" sz="2600" dirty="0"/>
              <a:t>Mide cuán predecible es un texto para un modelo de lenguaje</a:t>
            </a:r>
            <a:br>
              <a:rPr lang="es-EC" sz="2800" noProof="0" dirty="0"/>
            </a:br>
            <a:endParaRPr lang="es-EC" sz="2800" noProof="0" dirty="0"/>
          </a:p>
          <a:p>
            <a:r>
              <a:rPr lang="es-ES" sz="3500" b="1" dirty="0"/>
              <a:t>IA tiende a generar textos con baja perplejidad.</a:t>
            </a:r>
            <a:endParaRPr lang="es-EC" sz="4300" b="1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358ACD-4254-D8A1-D9DD-9FF79403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9" y="3802273"/>
            <a:ext cx="3808188" cy="10804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8AB13FB-3839-0DC6-0E4E-B4B381917F8A}"/>
              </a:ext>
            </a:extLst>
          </p:cNvPr>
          <p:cNvSpPr txBox="1"/>
          <p:nvPr/>
        </p:nvSpPr>
        <p:spPr>
          <a:xfrm>
            <a:off x="6334486" y="4397986"/>
            <a:ext cx="4886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En la </a:t>
            </a:r>
            <a:r>
              <a:rPr lang="es-ES" sz="2400" b="1" dirty="0">
                <a:solidFill>
                  <a:schemeClr val="bg1"/>
                </a:solidFill>
              </a:rPr>
              <a:t>fórmula de la perplejidad</a:t>
            </a:r>
            <a:r>
              <a:rPr lang="es-ES" sz="2400" dirty="0">
                <a:solidFill>
                  <a:schemeClr val="bg1"/>
                </a:solidFill>
              </a:rPr>
              <a:t>, la </a:t>
            </a:r>
            <a:r>
              <a:rPr lang="es-ES" sz="2400" b="1" dirty="0">
                <a:solidFill>
                  <a:schemeClr val="bg1"/>
                </a:solidFill>
              </a:rPr>
              <a:t>H</a:t>
            </a:r>
            <a:r>
              <a:rPr lang="es-ES" sz="2400" dirty="0">
                <a:solidFill>
                  <a:schemeClr val="bg1"/>
                </a:solidFill>
              </a:rPr>
              <a:t> representa la </a:t>
            </a:r>
            <a:r>
              <a:rPr lang="es-ES" sz="2400" b="1" dirty="0">
                <a:solidFill>
                  <a:schemeClr val="bg1"/>
                </a:solidFill>
              </a:rPr>
              <a:t>entropía cruzada (</a:t>
            </a:r>
            <a:r>
              <a:rPr lang="es-ES" sz="2400" b="1" dirty="0" err="1">
                <a:solidFill>
                  <a:schemeClr val="bg1"/>
                </a:solidFill>
              </a:rPr>
              <a:t>cross-entropy</a:t>
            </a:r>
            <a:r>
              <a:rPr lang="es-ES" sz="2400" b="1" dirty="0">
                <a:solidFill>
                  <a:schemeClr val="bg1"/>
                </a:solidFill>
              </a:rPr>
              <a:t>)</a:t>
            </a:r>
            <a:r>
              <a:rPr lang="es-ES" sz="2400" dirty="0">
                <a:solidFill>
                  <a:schemeClr val="bg1"/>
                </a:solidFill>
              </a:rPr>
              <a:t> entre el modelo de lenguaje y el texto que estamos evaluando.</a:t>
            </a:r>
            <a:endParaRPr lang="es-EC" sz="2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3CE1CC-9E3C-7302-6621-D2113A2518D5}"/>
              </a:ext>
            </a:extLst>
          </p:cNvPr>
          <p:cNvSpPr txBox="1"/>
          <p:nvPr/>
        </p:nvSpPr>
        <p:spPr>
          <a:xfrm>
            <a:off x="673019" y="4951984"/>
            <a:ext cx="488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H baja </a:t>
            </a:r>
            <a:r>
              <a:rPr lang="es-ES" sz="2400" dirty="0">
                <a:solidFill>
                  <a:schemeClr val="bg1"/>
                </a:solidFill>
              </a:rPr>
              <a:t>→ Perplejidad baja → texto muy predecible →</a:t>
            </a:r>
            <a:r>
              <a:rPr lang="es-ES" sz="2400" b="1" dirty="0">
                <a:solidFill>
                  <a:schemeClr val="bg1"/>
                </a:solidFill>
              </a:rPr>
              <a:t> puede ser IA</a:t>
            </a:r>
            <a:endParaRPr lang="es-EC" sz="24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E26CB2-0EA6-CE17-44BF-2D9710427493}"/>
              </a:ext>
            </a:extLst>
          </p:cNvPr>
          <p:cNvSpPr txBox="1"/>
          <p:nvPr/>
        </p:nvSpPr>
        <p:spPr>
          <a:xfrm>
            <a:off x="611723" y="5852231"/>
            <a:ext cx="488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H alta → </a:t>
            </a:r>
            <a:r>
              <a:rPr lang="es-ES" sz="2400" dirty="0">
                <a:solidFill>
                  <a:schemeClr val="bg1"/>
                </a:solidFill>
              </a:rPr>
              <a:t>Perplejidad alta → texto complejo o caótico </a:t>
            </a:r>
            <a:r>
              <a:rPr lang="es-ES" sz="2400" b="1" dirty="0">
                <a:solidFill>
                  <a:schemeClr val="bg1"/>
                </a:solidFill>
              </a:rPr>
              <a:t>→ más humano</a:t>
            </a:r>
            <a:endParaRPr lang="es-EC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6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{E7F81582-9497-4A3A-B817-3957857305B6}tf78853419_win32</Template>
  <TotalTime>787</TotalTime>
  <Words>984</Words>
  <Application>Microsoft Office PowerPoint</Application>
  <PresentationFormat>Panorámica</PresentationFormat>
  <Paragraphs>162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Aptos Narrow</vt:lpstr>
      <vt:lpstr>Arial</vt:lpstr>
      <vt:lpstr>Calibri</vt:lpstr>
      <vt:lpstr>Franklin Gothic Book</vt:lpstr>
      <vt:lpstr>Franklin Gothic Demi</vt:lpstr>
      <vt:lpstr>Wingdings</vt:lpstr>
      <vt:lpstr>Custom</vt:lpstr>
      <vt:lpstr>Dia 2: DETECCIÓN DE CONTENIDO GENERADO POR IA</vt:lpstr>
      <vt:lpstr>Contenidos:</vt:lpstr>
      <vt:lpstr>Estrategias de Detección de Contenido Generado por IA</vt:lpstr>
      <vt:lpstr>Introducción</vt:lpstr>
      <vt:lpstr>Estrategias Tradicionales</vt:lpstr>
      <vt:lpstr>N-gramas: patrones de palabras</vt:lpstr>
      <vt:lpstr>Entropía léxica</vt:lpstr>
      <vt:lpstr>Burstiness (variabilidad estructural)</vt:lpstr>
      <vt:lpstr>Perplejidad</vt:lpstr>
      <vt:lpstr>Análisis gramatical (POS tagging)</vt:lpstr>
      <vt:lpstr>Herramientas modernas de detección</vt:lpstr>
      <vt:lpstr>Conclusiones </vt:lpstr>
      <vt:lpstr>Evaluación de Coherencia, Fluidez y Patrones de Generación en Texto e Imágenes</vt:lpstr>
      <vt:lpstr>Introducción</vt:lpstr>
      <vt:lpstr>Coherencia semántica entre frases)</vt:lpstr>
      <vt:lpstr>Fluidez textual</vt:lpstr>
      <vt:lpstr>Medición de fluidez: varianza en longitud</vt:lpstr>
      <vt:lpstr>Tipo-Token Ratio (TTR)</vt:lpstr>
      <vt:lpstr>Repetición textual</vt:lpstr>
      <vt:lpstr>Evaluación visual de imágenes generadas por IA</vt:lpstr>
      <vt:lpstr>Evaluación visual de imágenes generadas por IA</vt:lpstr>
      <vt:lpstr>Implementación Práctica de Métodos Manuales de Detección</vt:lpstr>
      <vt:lpstr>Ventajas y limitaciones</vt:lpstr>
      <vt:lpstr>Actividad : Detectando contenido generado por IA de forma manual</vt:lpstr>
      <vt:lpstr>Actividad : Detectando contenido generado por IA de forma manual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Andres Zuniga Cazorla</dc:creator>
  <cp:lastModifiedBy>Jose Andres Zuniga Cazorla</cp:lastModifiedBy>
  <cp:revision>1</cp:revision>
  <dcterms:created xsi:type="dcterms:W3CDTF">2025-03-25T00:08:02Z</dcterms:created>
  <dcterms:modified xsi:type="dcterms:W3CDTF">2025-03-25T13:15:59Z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