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9" r:id="rId15"/>
    <p:sldId id="288" r:id="rId16"/>
    <p:sldId id="291" r:id="rId17"/>
    <p:sldId id="290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F01EF-709E-45C4-A116-FDF88B34E0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3D5F54-FE53-468B-8853-0C0CA2ECE9DF}">
      <dgm:prSet/>
      <dgm:spPr/>
      <dgm:t>
        <a:bodyPr/>
        <a:lstStyle/>
        <a:p>
          <a:r>
            <a:rPr lang="en-US" b="0" i="0" baseline="0"/>
            <a:t>No hay una “herramienta definitiva”.</a:t>
          </a:r>
          <a:endParaRPr lang="en-US"/>
        </a:p>
      </dgm:t>
    </dgm:pt>
    <dgm:pt modelId="{B95F7870-26DC-402B-BA64-08FF57B65C1F}" type="parTrans" cxnId="{80041946-C614-4C69-8BA5-CB6BC47700B1}">
      <dgm:prSet/>
      <dgm:spPr/>
      <dgm:t>
        <a:bodyPr/>
        <a:lstStyle/>
        <a:p>
          <a:endParaRPr lang="en-US"/>
        </a:p>
      </dgm:t>
    </dgm:pt>
    <dgm:pt modelId="{CD25900F-E165-499F-83DB-2E3BA560C220}" type="sibTrans" cxnId="{80041946-C614-4C69-8BA5-CB6BC47700B1}">
      <dgm:prSet/>
      <dgm:spPr/>
      <dgm:t>
        <a:bodyPr/>
        <a:lstStyle/>
        <a:p>
          <a:endParaRPr lang="en-US"/>
        </a:p>
      </dgm:t>
    </dgm:pt>
    <dgm:pt modelId="{F68CDDB3-64D9-4CDC-927F-B512E0A14117}">
      <dgm:prSet/>
      <dgm:spPr/>
      <dgm:t>
        <a:bodyPr/>
        <a:lstStyle/>
        <a:p>
          <a:r>
            <a:rPr lang="en-US" b="0" i="0" baseline="0"/>
            <a:t>Es importante usar </a:t>
          </a:r>
          <a:r>
            <a:rPr lang="en-US" b="1" i="0" baseline="0"/>
            <a:t>más de una herramienta</a:t>
          </a:r>
          <a:r>
            <a:rPr lang="en-US" b="0" i="0" baseline="0"/>
            <a:t> y aplicar </a:t>
          </a:r>
          <a:r>
            <a:rPr lang="en-US" b="1" i="0" baseline="0"/>
            <a:t>criterio humano</a:t>
          </a:r>
          <a:r>
            <a:rPr lang="en-US" b="0" i="0" baseline="0"/>
            <a:t>.</a:t>
          </a:r>
          <a:endParaRPr lang="en-US"/>
        </a:p>
      </dgm:t>
    </dgm:pt>
    <dgm:pt modelId="{527BC2E7-C4BB-48E4-8018-C44569AE87EC}" type="parTrans" cxnId="{C7828E1E-2AD3-4858-8684-26608250F760}">
      <dgm:prSet/>
      <dgm:spPr/>
      <dgm:t>
        <a:bodyPr/>
        <a:lstStyle/>
        <a:p>
          <a:endParaRPr lang="en-US"/>
        </a:p>
      </dgm:t>
    </dgm:pt>
    <dgm:pt modelId="{79D8112D-65BD-43B3-9DB6-4D44C7C4B62C}" type="sibTrans" cxnId="{C7828E1E-2AD3-4858-8684-26608250F760}">
      <dgm:prSet/>
      <dgm:spPr/>
      <dgm:t>
        <a:bodyPr/>
        <a:lstStyle/>
        <a:p>
          <a:endParaRPr lang="en-US"/>
        </a:p>
      </dgm:t>
    </dgm:pt>
    <dgm:pt modelId="{0F1D407E-DABE-4818-898E-480C2B8AA620}">
      <dgm:prSet/>
      <dgm:spPr/>
      <dgm:t>
        <a:bodyPr/>
        <a:lstStyle/>
        <a:p>
          <a:r>
            <a:rPr lang="en-US" b="0" i="0" baseline="0"/>
            <a:t>Las herramientas son más efectivas cuando se combinan con análisis manual (n-gramas, entropía, etc.).</a:t>
          </a:r>
          <a:endParaRPr lang="en-US"/>
        </a:p>
      </dgm:t>
    </dgm:pt>
    <dgm:pt modelId="{0676A16D-9B9D-442A-B214-C76DF3EF84CF}" type="parTrans" cxnId="{C1C9C267-433F-4D93-AC25-749D75DC097A}">
      <dgm:prSet/>
      <dgm:spPr/>
      <dgm:t>
        <a:bodyPr/>
        <a:lstStyle/>
        <a:p>
          <a:endParaRPr lang="en-US"/>
        </a:p>
      </dgm:t>
    </dgm:pt>
    <dgm:pt modelId="{193913B0-24A1-4F6A-92B2-1283D8F43FD6}" type="sibTrans" cxnId="{C1C9C267-433F-4D93-AC25-749D75DC097A}">
      <dgm:prSet/>
      <dgm:spPr/>
      <dgm:t>
        <a:bodyPr/>
        <a:lstStyle/>
        <a:p>
          <a:endParaRPr lang="en-US"/>
        </a:p>
      </dgm:t>
    </dgm:pt>
    <dgm:pt modelId="{525DE4F6-2695-4ED4-AC25-B2AE91418010}" type="pres">
      <dgm:prSet presAssocID="{295F01EF-709E-45C4-A116-FDF88B34E06B}" presName="root" presStyleCnt="0">
        <dgm:presLayoutVars>
          <dgm:dir/>
          <dgm:resizeHandles val="exact"/>
        </dgm:presLayoutVars>
      </dgm:prSet>
      <dgm:spPr/>
    </dgm:pt>
    <dgm:pt modelId="{C1399532-5AA0-406D-9186-BF3ABE704A5B}" type="pres">
      <dgm:prSet presAssocID="{F43D5F54-FE53-468B-8853-0C0CA2ECE9DF}" presName="compNode" presStyleCnt="0"/>
      <dgm:spPr/>
    </dgm:pt>
    <dgm:pt modelId="{BE6DC945-0AF8-4335-9743-FAE66C2BEE80}" type="pres">
      <dgm:prSet presAssocID="{F43D5F54-FE53-468B-8853-0C0CA2ECE9DF}" presName="bgRect" presStyleLbl="bgShp" presStyleIdx="0" presStyleCnt="3"/>
      <dgm:spPr/>
    </dgm:pt>
    <dgm:pt modelId="{7CAF33B3-0D19-497D-B3A6-AF9890C559F1}" type="pres">
      <dgm:prSet presAssocID="{F43D5F54-FE53-468B-8853-0C0CA2ECE9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AF3FBDA4-8BB4-470B-A54F-666EA73D71DC}" type="pres">
      <dgm:prSet presAssocID="{F43D5F54-FE53-468B-8853-0C0CA2ECE9DF}" presName="spaceRect" presStyleCnt="0"/>
      <dgm:spPr/>
    </dgm:pt>
    <dgm:pt modelId="{2F1DAA36-B33F-42B7-81FD-C1E8E99B9567}" type="pres">
      <dgm:prSet presAssocID="{F43D5F54-FE53-468B-8853-0C0CA2ECE9DF}" presName="parTx" presStyleLbl="revTx" presStyleIdx="0" presStyleCnt="3">
        <dgm:presLayoutVars>
          <dgm:chMax val="0"/>
          <dgm:chPref val="0"/>
        </dgm:presLayoutVars>
      </dgm:prSet>
      <dgm:spPr/>
    </dgm:pt>
    <dgm:pt modelId="{8DD0AE47-4B21-42B2-A31D-AE56C54788A1}" type="pres">
      <dgm:prSet presAssocID="{CD25900F-E165-499F-83DB-2E3BA560C220}" presName="sibTrans" presStyleCnt="0"/>
      <dgm:spPr/>
    </dgm:pt>
    <dgm:pt modelId="{949EA562-2E00-4499-9644-633123640A97}" type="pres">
      <dgm:prSet presAssocID="{F68CDDB3-64D9-4CDC-927F-B512E0A14117}" presName="compNode" presStyleCnt="0"/>
      <dgm:spPr/>
    </dgm:pt>
    <dgm:pt modelId="{79C97654-9C9B-45C0-B413-E702F504E825}" type="pres">
      <dgm:prSet presAssocID="{F68CDDB3-64D9-4CDC-927F-B512E0A14117}" presName="bgRect" presStyleLbl="bgShp" presStyleIdx="1" presStyleCnt="3"/>
      <dgm:spPr/>
    </dgm:pt>
    <dgm:pt modelId="{409142EC-78BC-4420-B23E-521C145F3FAD}" type="pres">
      <dgm:prSet presAssocID="{F68CDDB3-64D9-4CDC-927F-B512E0A141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311484E-33AC-4F19-BD90-58EE6E97AD56}" type="pres">
      <dgm:prSet presAssocID="{F68CDDB3-64D9-4CDC-927F-B512E0A14117}" presName="spaceRect" presStyleCnt="0"/>
      <dgm:spPr/>
    </dgm:pt>
    <dgm:pt modelId="{F9E72D1A-76FF-4E24-BC6F-08AFEA82583C}" type="pres">
      <dgm:prSet presAssocID="{F68CDDB3-64D9-4CDC-927F-B512E0A14117}" presName="parTx" presStyleLbl="revTx" presStyleIdx="1" presStyleCnt="3">
        <dgm:presLayoutVars>
          <dgm:chMax val="0"/>
          <dgm:chPref val="0"/>
        </dgm:presLayoutVars>
      </dgm:prSet>
      <dgm:spPr/>
    </dgm:pt>
    <dgm:pt modelId="{59C2D0BE-5EF9-4828-9F6C-1ED5750EBDA5}" type="pres">
      <dgm:prSet presAssocID="{79D8112D-65BD-43B3-9DB6-4D44C7C4B62C}" presName="sibTrans" presStyleCnt="0"/>
      <dgm:spPr/>
    </dgm:pt>
    <dgm:pt modelId="{155FEB4E-5A82-48D7-8328-D72B46193122}" type="pres">
      <dgm:prSet presAssocID="{0F1D407E-DABE-4818-898E-480C2B8AA620}" presName="compNode" presStyleCnt="0"/>
      <dgm:spPr/>
    </dgm:pt>
    <dgm:pt modelId="{CCBB7A59-3EC8-4D51-A927-0C0E560DA624}" type="pres">
      <dgm:prSet presAssocID="{0F1D407E-DABE-4818-898E-480C2B8AA620}" presName="bgRect" presStyleLbl="bgShp" presStyleIdx="2" presStyleCnt="3"/>
      <dgm:spPr/>
    </dgm:pt>
    <dgm:pt modelId="{06998E75-4238-47C0-BF56-831A41440552}" type="pres">
      <dgm:prSet presAssocID="{0F1D407E-DABE-4818-898E-480C2B8AA6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CEEFDE4-AA34-4ADC-AD80-BBAD5C907BE7}" type="pres">
      <dgm:prSet presAssocID="{0F1D407E-DABE-4818-898E-480C2B8AA620}" presName="spaceRect" presStyleCnt="0"/>
      <dgm:spPr/>
    </dgm:pt>
    <dgm:pt modelId="{FAE65F41-90C4-45D7-9814-3FCD7CE7F719}" type="pres">
      <dgm:prSet presAssocID="{0F1D407E-DABE-4818-898E-480C2B8AA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D6530E-7BA3-4283-B86D-3A11AE76EB38}" type="presOf" srcId="{0F1D407E-DABE-4818-898E-480C2B8AA620}" destId="{FAE65F41-90C4-45D7-9814-3FCD7CE7F719}" srcOrd="0" destOrd="0" presId="urn:microsoft.com/office/officeart/2018/2/layout/IconVerticalSolidList"/>
    <dgm:cxn modelId="{C7828E1E-2AD3-4858-8684-26608250F760}" srcId="{295F01EF-709E-45C4-A116-FDF88B34E06B}" destId="{F68CDDB3-64D9-4CDC-927F-B512E0A14117}" srcOrd="1" destOrd="0" parTransId="{527BC2E7-C4BB-48E4-8018-C44569AE87EC}" sibTransId="{79D8112D-65BD-43B3-9DB6-4D44C7C4B62C}"/>
    <dgm:cxn modelId="{80041946-C614-4C69-8BA5-CB6BC47700B1}" srcId="{295F01EF-709E-45C4-A116-FDF88B34E06B}" destId="{F43D5F54-FE53-468B-8853-0C0CA2ECE9DF}" srcOrd="0" destOrd="0" parTransId="{B95F7870-26DC-402B-BA64-08FF57B65C1F}" sibTransId="{CD25900F-E165-499F-83DB-2E3BA560C220}"/>
    <dgm:cxn modelId="{C1C9C267-433F-4D93-AC25-749D75DC097A}" srcId="{295F01EF-709E-45C4-A116-FDF88B34E06B}" destId="{0F1D407E-DABE-4818-898E-480C2B8AA620}" srcOrd="2" destOrd="0" parTransId="{0676A16D-9B9D-442A-B214-C76DF3EF84CF}" sibTransId="{193913B0-24A1-4F6A-92B2-1283D8F43FD6}"/>
    <dgm:cxn modelId="{82BA8A52-EBF4-4CEA-BE2B-69D60D9870AD}" type="presOf" srcId="{F68CDDB3-64D9-4CDC-927F-B512E0A14117}" destId="{F9E72D1A-76FF-4E24-BC6F-08AFEA82583C}" srcOrd="0" destOrd="0" presId="urn:microsoft.com/office/officeart/2018/2/layout/IconVerticalSolidList"/>
    <dgm:cxn modelId="{F3ADF2B7-A2FF-439A-A066-CAE320072970}" type="presOf" srcId="{295F01EF-709E-45C4-A116-FDF88B34E06B}" destId="{525DE4F6-2695-4ED4-AC25-B2AE91418010}" srcOrd="0" destOrd="0" presId="urn:microsoft.com/office/officeart/2018/2/layout/IconVerticalSolidList"/>
    <dgm:cxn modelId="{6EB716C7-C641-4F4C-9E3A-76E35C649F9D}" type="presOf" srcId="{F43D5F54-FE53-468B-8853-0C0CA2ECE9DF}" destId="{2F1DAA36-B33F-42B7-81FD-C1E8E99B9567}" srcOrd="0" destOrd="0" presId="urn:microsoft.com/office/officeart/2018/2/layout/IconVerticalSolidList"/>
    <dgm:cxn modelId="{EDC7D027-7AB2-48FA-B416-F5A365DFA811}" type="presParOf" srcId="{525DE4F6-2695-4ED4-AC25-B2AE91418010}" destId="{C1399532-5AA0-406D-9186-BF3ABE704A5B}" srcOrd="0" destOrd="0" presId="urn:microsoft.com/office/officeart/2018/2/layout/IconVerticalSolidList"/>
    <dgm:cxn modelId="{8D82492F-6991-49C7-A199-06BA9F07380A}" type="presParOf" srcId="{C1399532-5AA0-406D-9186-BF3ABE704A5B}" destId="{BE6DC945-0AF8-4335-9743-FAE66C2BEE80}" srcOrd="0" destOrd="0" presId="urn:microsoft.com/office/officeart/2018/2/layout/IconVerticalSolidList"/>
    <dgm:cxn modelId="{2BA3F74E-CF92-4198-8791-80D95C445CF3}" type="presParOf" srcId="{C1399532-5AA0-406D-9186-BF3ABE704A5B}" destId="{7CAF33B3-0D19-497D-B3A6-AF9890C559F1}" srcOrd="1" destOrd="0" presId="urn:microsoft.com/office/officeart/2018/2/layout/IconVerticalSolidList"/>
    <dgm:cxn modelId="{DD83532A-6A3D-49B9-BBB7-AB0A50BF0EAA}" type="presParOf" srcId="{C1399532-5AA0-406D-9186-BF3ABE704A5B}" destId="{AF3FBDA4-8BB4-470B-A54F-666EA73D71DC}" srcOrd="2" destOrd="0" presId="urn:microsoft.com/office/officeart/2018/2/layout/IconVerticalSolidList"/>
    <dgm:cxn modelId="{888A7CCB-42BC-4767-B8FB-062E338B7D3E}" type="presParOf" srcId="{C1399532-5AA0-406D-9186-BF3ABE704A5B}" destId="{2F1DAA36-B33F-42B7-81FD-C1E8E99B9567}" srcOrd="3" destOrd="0" presId="urn:microsoft.com/office/officeart/2018/2/layout/IconVerticalSolidList"/>
    <dgm:cxn modelId="{4A506421-417A-456E-A75C-61BAA8D62FB6}" type="presParOf" srcId="{525DE4F6-2695-4ED4-AC25-B2AE91418010}" destId="{8DD0AE47-4B21-42B2-A31D-AE56C54788A1}" srcOrd="1" destOrd="0" presId="urn:microsoft.com/office/officeart/2018/2/layout/IconVerticalSolidList"/>
    <dgm:cxn modelId="{21F49FC5-9906-4B23-8190-6591C4E146D5}" type="presParOf" srcId="{525DE4F6-2695-4ED4-AC25-B2AE91418010}" destId="{949EA562-2E00-4499-9644-633123640A97}" srcOrd="2" destOrd="0" presId="urn:microsoft.com/office/officeart/2018/2/layout/IconVerticalSolidList"/>
    <dgm:cxn modelId="{5FB2190E-5E7D-4BCD-8F4E-F0E439D214CF}" type="presParOf" srcId="{949EA562-2E00-4499-9644-633123640A97}" destId="{79C97654-9C9B-45C0-B413-E702F504E825}" srcOrd="0" destOrd="0" presId="urn:microsoft.com/office/officeart/2018/2/layout/IconVerticalSolidList"/>
    <dgm:cxn modelId="{D72A368D-C21B-44E4-A2D9-FEBB1DCD8AD4}" type="presParOf" srcId="{949EA562-2E00-4499-9644-633123640A97}" destId="{409142EC-78BC-4420-B23E-521C145F3FAD}" srcOrd="1" destOrd="0" presId="urn:microsoft.com/office/officeart/2018/2/layout/IconVerticalSolidList"/>
    <dgm:cxn modelId="{ED948B0D-6F88-4872-91E0-AC952C80900B}" type="presParOf" srcId="{949EA562-2E00-4499-9644-633123640A97}" destId="{3311484E-33AC-4F19-BD90-58EE6E97AD56}" srcOrd="2" destOrd="0" presId="urn:microsoft.com/office/officeart/2018/2/layout/IconVerticalSolidList"/>
    <dgm:cxn modelId="{A3DD31E7-91F0-4D28-8B37-E3DAB2CD6A68}" type="presParOf" srcId="{949EA562-2E00-4499-9644-633123640A97}" destId="{F9E72D1A-76FF-4E24-BC6F-08AFEA82583C}" srcOrd="3" destOrd="0" presId="urn:microsoft.com/office/officeart/2018/2/layout/IconVerticalSolidList"/>
    <dgm:cxn modelId="{ADA1AEA1-BF5D-43BB-B19D-633EBFBACB31}" type="presParOf" srcId="{525DE4F6-2695-4ED4-AC25-B2AE91418010}" destId="{59C2D0BE-5EF9-4828-9F6C-1ED5750EBDA5}" srcOrd="3" destOrd="0" presId="urn:microsoft.com/office/officeart/2018/2/layout/IconVerticalSolidList"/>
    <dgm:cxn modelId="{DDA22FB1-3C26-4347-9602-BBE13699F08A}" type="presParOf" srcId="{525DE4F6-2695-4ED4-AC25-B2AE91418010}" destId="{155FEB4E-5A82-48D7-8328-D72B46193122}" srcOrd="4" destOrd="0" presId="urn:microsoft.com/office/officeart/2018/2/layout/IconVerticalSolidList"/>
    <dgm:cxn modelId="{4B8F8B4C-864D-4E8D-A3B6-3C556D84815B}" type="presParOf" srcId="{155FEB4E-5A82-48D7-8328-D72B46193122}" destId="{CCBB7A59-3EC8-4D51-A927-0C0E560DA624}" srcOrd="0" destOrd="0" presId="urn:microsoft.com/office/officeart/2018/2/layout/IconVerticalSolidList"/>
    <dgm:cxn modelId="{DAA3A9FB-B53C-4432-9CF8-A451A71D7A19}" type="presParOf" srcId="{155FEB4E-5A82-48D7-8328-D72B46193122}" destId="{06998E75-4238-47C0-BF56-831A41440552}" srcOrd="1" destOrd="0" presId="urn:microsoft.com/office/officeart/2018/2/layout/IconVerticalSolidList"/>
    <dgm:cxn modelId="{338310F8-7D9D-40A1-A756-E81A0F1A3A33}" type="presParOf" srcId="{155FEB4E-5A82-48D7-8328-D72B46193122}" destId="{BCEEFDE4-AA34-4ADC-AD80-BBAD5C907BE7}" srcOrd="2" destOrd="0" presId="urn:microsoft.com/office/officeart/2018/2/layout/IconVerticalSolidList"/>
    <dgm:cxn modelId="{B2B9402D-EC39-4810-944A-57A17319B277}" type="presParOf" srcId="{155FEB4E-5A82-48D7-8328-D72B46193122}" destId="{FAE65F41-90C4-45D7-9814-3FCD7CE7F7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F01EF-709E-45C4-A116-FDF88B34E06B}" type="doc">
      <dgm:prSet loTypeId="urn:microsoft.com/office/officeart/2018/2/layout/IconVerticalSolidList" loCatId="icon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3D5F54-FE53-468B-8853-0C0CA2ECE9DF}">
      <dgm:prSet/>
      <dgm:spPr/>
      <dgm:t>
        <a:bodyPr/>
        <a:lstStyle/>
        <a:p>
          <a:pPr>
            <a:lnSpc>
              <a:spcPct val="100000"/>
            </a:lnSpc>
          </a:pPr>
          <a:r>
            <a:rPr lang="es-EC" b="0" i="0" baseline="0" dirty="0"/>
            <a:t>Ningún sistema es perfecto.</a:t>
          </a:r>
          <a:endParaRPr lang="en-US" dirty="0"/>
        </a:p>
      </dgm:t>
    </dgm:pt>
    <dgm:pt modelId="{B95F7870-26DC-402B-BA64-08FF57B65C1F}" type="parTrans" cxnId="{80041946-C614-4C69-8BA5-CB6BC47700B1}">
      <dgm:prSet/>
      <dgm:spPr/>
      <dgm:t>
        <a:bodyPr/>
        <a:lstStyle/>
        <a:p>
          <a:endParaRPr lang="en-US"/>
        </a:p>
      </dgm:t>
    </dgm:pt>
    <dgm:pt modelId="{CD25900F-E165-499F-83DB-2E3BA560C220}" type="sibTrans" cxnId="{80041946-C614-4C69-8BA5-CB6BC47700B1}">
      <dgm:prSet/>
      <dgm:spPr/>
      <dgm:t>
        <a:bodyPr/>
        <a:lstStyle/>
        <a:p>
          <a:endParaRPr lang="en-US"/>
        </a:p>
      </dgm:t>
    </dgm:pt>
    <dgm:pt modelId="{F68CDDB3-64D9-4CDC-927F-B512E0A1411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baseline="0" dirty="0"/>
            <a:t>Los docentes deben interpretar los resultados con cuidado.</a:t>
          </a:r>
          <a:endParaRPr lang="en-US" dirty="0"/>
        </a:p>
      </dgm:t>
    </dgm:pt>
    <dgm:pt modelId="{527BC2E7-C4BB-48E4-8018-C44569AE87EC}" type="parTrans" cxnId="{C7828E1E-2AD3-4858-8684-26608250F760}">
      <dgm:prSet/>
      <dgm:spPr/>
      <dgm:t>
        <a:bodyPr/>
        <a:lstStyle/>
        <a:p>
          <a:endParaRPr lang="en-US"/>
        </a:p>
      </dgm:t>
    </dgm:pt>
    <dgm:pt modelId="{79D8112D-65BD-43B3-9DB6-4D44C7C4B62C}" type="sibTrans" cxnId="{C7828E1E-2AD3-4858-8684-26608250F760}">
      <dgm:prSet/>
      <dgm:spPr/>
      <dgm:t>
        <a:bodyPr/>
        <a:lstStyle/>
        <a:p>
          <a:endParaRPr lang="en-US"/>
        </a:p>
      </dgm:t>
    </dgm:pt>
    <dgm:pt modelId="{0F1D407E-DABE-4818-898E-480C2B8AA62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baseline="0" dirty="0"/>
            <a:t>Las decisiones deben basarse en múltiples evidencias, no en una sola herramienta.</a:t>
          </a:r>
          <a:endParaRPr lang="en-US" dirty="0"/>
        </a:p>
      </dgm:t>
    </dgm:pt>
    <dgm:pt modelId="{193913B0-24A1-4F6A-92B2-1283D8F43FD6}" type="sibTrans" cxnId="{C1C9C267-433F-4D93-AC25-749D75DC097A}">
      <dgm:prSet/>
      <dgm:spPr/>
      <dgm:t>
        <a:bodyPr/>
        <a:lstStyle/>
        <a:p>
          <a:endParaRPr lang="en-US"/>
        </a:p>
      </dgm:t>
    </dgm:pt>
    <dgm:pt modelId="{0676A16D-9B9D-442A-B214-C76DF3EF84CF}" type="parTrans" cxnId="{C1C9C267-433F-4D93-AC25-749D75DC097A}">
      <dgm:prSet/>
      <dgm:spPr/>
      <dgm:t>
        <a:bodyPr/>
        <a:lstStyle/>
        <a:p>
          <a:endParaRPr lang="en-US"/>
        </a:p>
      </dgm:t>
    </dgm:pt>
    <dgm:pt modelId="{525DE4F6-2695-4ED4-AC25-B2AE91418010}" type="pres">
      <dgm:prSet presAssocID="{295F01EF-709E-45C4-A116-FDF88B34E06B}" presName="root" presStyleCnt="0">
        <dgm:presLayoutVars>
          <dgm:dir/>
          <dgm:resizeHandles val="exact"/>
        </dgm:presLayoutVars>
      </dgm:prSet>
      <dgm:spPr/>
    </dgm:pt>
    <dgm:pt modelId="{C1399532-5AA0-406D-9186-BF3ABE704A5B}" type="pres">
      <dgm:prSet presAssocID="{F43D5F54-FE53-468B-8853-0C0CA2ECE9DF}" presName="compNode" presStyleCnt="0"/>
      <dgm:spPr/>
    </dgm:pt>
    <dgm:pt modelId="{BE6DC945-0AF8-4335-9743-FAE66C2BEE80}" type="pres">
      <dgm:prSet presAssocID="{F43D5F54-FE53-468B-8853-0C0CA2ECE9DF}" presName="bgRect" presStyleLbl="bgShp" presStyleIdx="0" presStyleCnt="3" custLinFactNeighborX="-2705"/>
      <dgm:spPr/>
    </dgm:pt>
    <dgm:pt modelId="{7CAF33B3-0D19-497D-B3A6-AF9890C559F1}" type="pres">
      <dgm:prSet presAssocID="{F43D5F54-FE53-468B-8853-0C0CA2ECE9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AF3FBDA4-8BB4-470B-A54F-666EA73D71DC}" type="pres">
      <dgm:prSet presAssocID="{F43D5F54-FE53-468B-8853-0C0CA2ECE9DF}" presName="spaceRect" presStyleCnt="0"/>
      <dgm:spPr/>
    </dgm:pt>
    <dgm:pt modelId="{2F1DAA36-B33F-42B7-81FD-C1E8E99B9567}" type="pres">
      <dgm:prSet presAssocID="{F43D5F54-FE53-468B-8853-0C0CA2ECE9DF}" presName="parTx" presStyleLbl="revTx" presStyleIdx="0" presStyleCnt="3">
        <dgm:presLayoutVars>
          <dgm:chMax val="0"/>
          <dgm:chPref val="0"/>
        </dgm:presLayoutVars>
      </dgm:prSet>
      <dgm:spPr/>
    </dgm:pt>
    <dgm:pt modelId="{8DD0AE47-4B21-42B2-A31D-AE56C54788A1}" type="pres">
      <dgm:prSet presAssocID="{CD25900F-E165-499F-83DB-2E3BA560C220}" presName="sibTrans" presStyleCnt="0"/>
      <dgm:spPr/>
    </dgm:pt>
    <dgm:pt modelId="{949EA562-2E00-4499-9644-633123640A97}" type="pres">
      <dgm:prSet presAssocID="{F68CDDB3-64D9-4CDC-927F-B512E0A14117}" presName="compNode" presStyleCnt="0"/>
      <dgm:spPr/>
    </dgm:pt>
    <dgm:pt modelId="{79C97654-9C9B-45C0-B413-E702F504E825}" type="pres">
      <dgm:prSet presAssocID="{F68CDDB3-64D9-4CDC-927F-B512E0A14117}" presName="bgRect" presStyleLbl="bgShp" presStyleIdx="1" presStyleCnt="3"/>
      <dgm:spPr/>
    </dgm:pt>
    <dgm:pt modelId="{409142EC-78BC-4420-B23E-521C145F3FAD}" type="pres">
      <dgm:prSet presAssocID="{F68CDDB3-64D9-4CDC-927F-B512E0A141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311484E-33AC-4F19-BD90-58EE6E97AD56}" type="pres">
      <dgm:prSet presAssocID="{F68CDDB3-64D9-4CDC-927F-B512E0A14117}" presName="spaceRect" presStyleCnt="0"/>
      <dgm:spPr/>
    </dgm:pt>
    <dgm:pt modelId="{F9E72D1A-76FF-4E24-BC6F-08AFEA82583C}" type="pres">
      <dgm:prSet presAssocID="{F68CDDB3-64D9-4CDC-927F-B512E0A14117}" presName="parTx" presStyleLbl="revTx" presStyleIdx="1" presStyleCnt="3">
        <dgm:presLayoutVars>
          <dgm:chMax val="0"/>
          <dgm:chPref val="0"/>
        </dgm:presLayoutVars>
      </dgm:prSet>
      <dgm:spPr/>
    </dgm:pt>
    <dgm:pt modelId="{59C2D0BE-5EF9-4828-9F6C-1ED5750EBDA5}" type="pres">
      <dgm:prSet presAssocID="{79D8112D-65BD-43B3-9DB6-4D44C7C4B62C}" presName="sibTrans" presStyleCnt="0"/>
      <dgm:spPr/>
    </dgm:pt>
    <dgm:pt modelId="{155FEB4E-5A82-48D7-8328-D72B46193122}" type="pres">
      <dgm:prSet presAssocID="{0F1D407E-DABE-4818-898E-480C2B8AA620}" presName="compNode" presStyleCnt="0"/>
      <dgm:spPr/>
    </dgm:pt>
    <dgm:pt modelId="{CCBB7A59-3EC8-4D51-A927-0C0E560DA624}" type="pres">
      <dgm:prSet presAssocID="{0F1D407E-DABE-4818-898E-480C2B8AA620}" presName="bgRect" presStyleLbl="bgShp" presStyleIdx="2" presStyleCnt="3"/>
      <dgm:spPr/>
    </dgm:pt>
    <dgm:pt modelId="{06998E75-4238-47C0-BF56-831A41440552}" type="pres">
      <dgm:prSet presAssocID="{0F1D407E-DABE-4818-898E-480C2B8AA6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CEEFDE4-AA34-4ADC-AD80-BBAD5C907BE7}" type="pres">
      <dgm:prSet presAssocID="{0F1D407E-DABE-4818-898E-480C2B8AA620}" presName="spaceRect" presStyleCnt="0"/>
      <dgm:spPr/>
    </dgm:pt>
    <dgm:pt modelId="{FAE65F41-90C4-45D7-9814-3FCD7CE7F719}" type="pres">
      <dgm:prSet presAssocID="{0F1D407E-DABE-4818-898E-480C2B8AA6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D6530E-7BA3-4283-B86D-3A11AE76EB38}" type="presOf" srcId="{0F1D407E-DABE-4818-898E-480C2B8AA620}" destId="{FAE65F41-90C4-45D7-9814-3FCD7CE7F719}" srcOrd="0" destOrd="0" presId="urn:microsoft.com/office/officeart/2018/2/layout/IconVerticalSolidList"/>
    <dgm:cxn modelId="{C7828E1E-2AD3-4858-8684-26608250F760}" srcId="{295F01EF-709E-45C4-A116-FDF88B34E06B}" destId="{F68CDDB3-64D9-4CDC-927F-B512E0A14117}" srcOrd="1" destOrd="0" parTransId="{527BC2E7-C4BB-48E4-8018-C44569AE87EC}" sibTransId="{79D8112D-65BD-43B3-9DB6-4D44C7C4B62C}"/>
    <dgm:cxn modelId="{80041946-C614-4C69-8BA5-CB6BC47700B1}" srcId="{295F01EF-709E-45C4-A116-FDF88B34E06B}" destId="{F43D5F54-FE53-468B-8853-0C0CA2ECE9DF}" srcOrd="0" destOrd="0" parTransId="{B95F7870-26DC-402B-BA64-08FF57B65C1F}" sibTransId="{CD25900F-E165-499F-83DB-2E3BA560C220}"/>
    <dgm:cxn modelId="{C1C9C267-433F-4D93-AC25-749D75DC097A}" srcId="{295F01EF-709E-45C4-A116-FDF88B34E06B}" destId="{0F1D407E-DABE-4818-898E-480C2B8AA620}" srcOrd="2" destOrd="0" parTransId="{0676A16D-9B9D-442A-B214-C76DF3EF84CF}" sibTransId="{193913B0-24A1-4F6A-92B2-1283D8F43FD6}"/>
    <dgm:cxn modelId="{82BA8A52-EBF4-4CEA-BE2B-69D60D9870AD}" type="presOf" srcId="{F68CDDB3-64D9-4CDC-927F-B512E0A14117}" destId="{F9E72D1A-76FF-4E24-BC6F-08AFEA82583C}" srcOrd="0" destOrd="0" presId="urn:microsoft.com/office/officeart/2018/2/layout/IconVerticalSolidList"/>
    <dgm:cxn modelId="{F3ADF2B7-A2FF-439A-A066-CAE320072970}" type="presOf" srcId="{295F01EF-709E-45C4-A116-FDF88B34E06B}" destId="{525DE4F6-2695-4ED4-AC25-B2AE91418010}" srcOrd="0" destOrd="0" presId="urn:microsoft.com/office/officeart/2018/2/layout/IconVerticalSolidList"/>
    <dgm:cxn modelId="{6EB716C7-C641-4F4C-9E3A-76E35C649F9D}" type="presOf" srcId="{F43D5F54-FE53-468B-8853-0C0CA2ECE9DF}" destId="{2F1DAA36-B33F-42B7-81FD-C1E8E99B9567}" srcOrd="0" destOrd="0" presId="urn:microsoft.com/office/officeart/2018/2/layout/IconVerticalSolidList"/>
    <dgm:cxn modelId="{EDC7D027-7AB2-48FA-B416-F5A365DFA811}" type="presParOf" srcId="{525DE4F6-2695-4ED4-AC25-B2AE91418010}" destId="{C1399532-5AA0-406D-9186-BF3ABE704A5B}" srcOrd="0" destOrd="0" presId="urn:microsoft.com/office/officeart/2018/2/layout/IconVerticalSolidList"/>
    <dgm:cxn modelId="{8D82492F-6991-49C7-A199-06BA9F07380A}" type="presParOf" srcId="{C1399532-5AA0-406D-9186-BF3ABE704A5B}" destId="{BE6DC945-0AF8-4335-9743-FAE66C2BEE80}" srcOrd="0" destOrd="0" presId="urn:microsoft.com/office/officeart/2018/2/layout/IconVerticalSolidList"/>
    <dgm:cxn modelId="{2BA3F74E-CF92-4198-8791-80D95C445CF3}" type="presParOf" srcId="{C1399532-5AA0-406D-9186-BF3ABE704A5B}" destId="{7CAF33B3-0D19-497D-B3A6-AF9890C559F1}" srcOrd="1" destOrd="0" presId="urn:microsoft.com/office/officeart/2018/2/layout/IconVerticalSolidList"/>
    <dgm:cxn modelId="{DD83532A-6A3D-49B9-BBB7-AB0A50BF0EAA}" type="presParOf" srcId="{C1399532-5AA0-406D-9186-BF3ABE704A5B}" destId="{AF3FBDA4-8BB4-470B-A54F-666EA73D71DC}" srcOrd="2" destOrd="0" presId="urn:microsoft.com/office/officeart/2018/2/layout/IconVerticalSolidList"/>
    <dgm:cxn modelId="{888A7CCB-42BC-4767-B8FB-062E338B7D3E}" type="presParOf" srcId="{C1399532-5AA0-406D-9186-BF3ABE704A5B}" destId="{2F1DAA36-B33F-42B7-81FD-C1E8E99B9567}" srcOrd="3" destOrd="0" presId="urn:microsoft.com/office/officeart/2018/2/layout/IconVerticalSolidList"/>
    <dgm:cxn modelId="{4A506421-417A-456E-A75C-61BAA8D62FB6}" type="presParOf" srcId="{525DE4F6-2695-4ED4-AC25-B2AE91418010}" destId="{8DD0AE47-4B21-42B2-A31D-AE56C54788A1}" srcOrd="1" destOrd="0" presId="urn:microsoft.com/office/officeart/2018/2/layout/IconVerticalSolidList"/>
    <dgm:cxn modelId="{21F49FC5-9906-4B23-8190-6591C4E146D5}" type="presParOf" srcId="{525DE4F6-2695-4ED4-AC25-B2AE91418010}" destId="{949EA562-2E00-4499-9644-633123640A97}" srcOrd="2" destOrd="0" presId="urn:microsoft.com/office/officeart/2018/2/layout/IconVerticalSolidList"/>
    <dgm:cxn modelId="{5FB2190E-5E7D-4BCD-8F4E-F0E439D214CF}" type="presParOf" srcId="{949EA562-2E00-4499-9644-633123640A97}" destId="{79C97654-9C9B-45C0-B413-E702F504E825}" srcOrd="0" destOrd="0" presId="urn:microsoft.com/office/officeart/2018/2/layout/IconVerticalSolidList"/>
    <dgm:cxn modelId="{D72A368D-C21B-44E4-A2D9-FEBB1DCD8AD4}" type="presParOf" srcId="{949EA562-2E00-4499-9644-633123640A97}" destId="{409142EC-78BC-4420-B23E-521C145F3FAD}" srcOrd="1" destOrd="0" presId="urn:microsoft.com/office/officeart/2018/2/layout/IconVerticalSolidList"/>
    <dgm:cxn modelId="{ED948B0D-6F88-4872-91E0-AC952C80900B}" type="presParOf" srcId="{949EA562-2E00-4499-9644-633123640A97}" destId="{3311484E-33AC-4F19-BD90-58EE6E97AD56}" srcOrd="2" destOrd="0" presId="urn:microsoft.com/office/officeart/2018/2/layout/IconVerticalSolidList"/>
    <dgm:cxn modelId="{A3DD31E7-91F0-4D28-8B37-E3DAB2CD6A68}" type="presParOf" srcId="{949EA562-2E00-4499-9644-633123640A97}" destId="{F9E72D1A-76FF-4E24-BC6F-08AFEA82583C}" srcOrd="3" destOrd="0" presId="urn:microsoft.com/office/officeart/2018/2/layout/IconVerticalSolidList"/>
    <dgm:cxn modelId="{ADA1AEA1-BF5D-43BB-B19D-633EBFBACB31}" type="presParOf" srcId="{525DE4F6-2695-4ED4-AC25-B2AE91418010}" destId="{59C2D0BE-5EF9-4828-9F6C-1ED5750EBDA5}" srcOrd="3" destOrd="0" presId="urn:microsoft.com/office/officeart/2018/2/layout/IconVerticalSolidList"/>
    <dgm:cxn modelId="{DDA22FB1-3C26-4347-9602-BBE13699F08A}" type="presParOf" srcId="{525DE4F6-2695-4ED4-AC25-B2AE91418010}" destId="{155FEB4E-5A82-48D7-8328-D72B46193122}" srcOrd="4" destOrd="0" presId="urn:microsoft.com/office/officeart/2018/2/layout/IconVerticalSolidList"/>
    <dgm:cxn modelId="{4B8F8B4C-864D-4E8D-A3B6-3C556D84815B}" type="presParOf" srcId="{155FEB4E-5A82-48D7-8328-D72B46193122}" destId="{CCBB7A59-3EC8-4D51-A927-0C0E560DA624}" srcOrd="0" destOrd="0" presId="urn:microsoft.com/office/officeart/2018/2/layout/IconVerticalSolidList"/>
    <dgm:cxn modelId="{DAA3A9FB-B53C-4432-9CF8-A451A71D7A19}" type="presParOf" srcId="{155FEB4E-5A82-48D7-8328-D72B46193122}" destId="{06998E75-4238-47C0-BF56-831A41440552}" srcOrd="1" destOrd="0" presId="urn:microsoft.com/office/officeart/2018/2/layout/IconVerticalSolidList"/>
    <dgm:cxn modelId="{338310F8-7D9D-40A1-A756-E81A0F1A3A33}" type="presParOf" srcId="{155FEB4E-5A82-48D7-8328-D72B46193122}" destId="{BCEEFDE4-AA34-4ADC-AD80-BBAD5C907BE7}" srcOrd="2" destOrd="0" presId="urn:microsoft.com/office/officeart/2018/2/layout/IconVerticalSolidList"/>
    <dgm:cxn modelId="{B2B9402D-EC39-4810-944A-57A17319B277}" type="presParOf" srcId="{155FEB4E-5A82-48D7-8328-D72B46193122}" destId="{FAE65F41-90C4-45D7-9814-3FCD7CE7F7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DC945-0AF8-4335-9743-FAE66C2BEE80}">
      <dsp:nvSpPr>
        <dsp:cNvPr id="0" name=""/>
        <dsp:cNvSpPr/>
      </dsp:nvSpPr>
      <dsp:spPr>
        <a:xfrm>
          <a:off x="0" y="435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F33B3-0D19-497D-B3A6-AF9890C559F1}">
      <dsp:nvSpPr>
        <dsp:cNvPr id="0" name=""/>
        <dsp:cNvSpPr/>
      </dsp:nvSpPr>
      <dsp:spPr>
        <a:xfrm>
          <a:off x="308557" y="229941"/>
          <a:ext cx="561014" cy="561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AA36-B33F-42B7-81FD-C1E8E99B9567}">
      <dsp:nvSpPr>
        <dsp:cNvPr id="0" name=""/>
        <dsp:cNvSpPr/>
      </dsp:nvSpPr>
      <dsp:spPr>
        <a:xfrm>
          <a:off x="1178130" y="435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No hay una “herramienta definitiva”.</a:t>
          </a:r>
          <a:endParaRPr lang="en-US" sz="2500" kern="1200"/>
        </a:p>
      </dsp:txBody>
      <dsp:txXfrm>
        <a:off x="1178130" y="435"/>
        <a:ext cx="9337469" cy="1020026"/>
      </dsp:txXfrm>
    </dsp:sp>
    <dsp:sp modelId="{79C97654-9C9B-45C0-B413-E702F504E825}">
      <dsp:nvSpPr>
        <dsp:cNvPr id="0" name=""/>
        <dsp:cNvSpPr/>
      </dsp:nvSpPr>
      <dsp:spPr>
        <a:xfrm>
          <a:off x="0" y="1275468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142EC-78BC-4420-B23E-521C145F3FAD}">
      <dsp:nvSpPr>
        <dsp:cNvPr id="0" name=""/>
        <dsp:cNvSpPr/>
      </dsp:nvSpPr>
      <dsp:spPr>
        <a:xfrm>
          <a:off x="308557" y="1504974"/>
          <a:ext cx="561014" cy="561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2D1A-76FF-4E24-BC6F-08AFEA82583C}">
      <dsp:nvSpPr>
        <dsp:cNvPr id="0" name=""/>
        <dsp:cNvSpPr/>
      </dsp:nvSpPr>
      <dsp:spPr>
        <a:xfrm>
          <a:off x="1178130" y="1275468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Es importante usar </a:t>
          </a:r>
          <a:r>
            <a:rPr lang="en-US" sz="2500" b="1" i="0" kern="1200" baseline="0"/>
            <a:t>más de una herramienta</a:t>
          </a:r>
          <a:r>
            <a:rPr lang="en-US" sz="2500" b="0" i="0" kern="1200" baseline="0"/>
            <a:t> y aplicar </a:t>
          </a:r>
          <a:r>
            <a:rPr lang="en-US" sz="2500" b="1" i="0" kern="1200" baseline="0"/>
            <a:t>criterio humano</a:t>
          </a:r>
          <a:r>
            <a:rPr lang="en-US" sz="2500" b="0" i="0" kern="1200" baseline="0"/>
            <a:t>.</a:t>
          </a:r>
          <a:endParaRPr lang="en-US" sz="2500" kern="1200"/>
        </a:p>
      </dsp:txBody>
      <dsp:txXfrm>
        <a:off x="1178130" y="1275468"/>
        <a:ext cx="9337469" cy="1020026"/>
      </dsp:txXfrm>
    </dsp:sp>
    <dsp:sp modelId="{CCBB7A59-3EC8-4D51-A927-0C0E560DA624}">
      <dsp:nvSpPr>
        <dsp:cNvPr id="0" name=""/>
        <dsp:cNvSpPr/>
      </dsp:nvSpPr>
      <dsp:spPr>
        <a:xfrm>
          <a:off x="0" y="2550501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8E75-4238-47C0-BF56-831A41440552}">
      <dsp:nvSpPr>
        <dsp:cNvPr id="0" name=""/>
        <dsp:cNvSpPr/>
      </dsp:nvSpPr>
      <dsp:spPr>
        <a:xfrm>
          <a:off x="308557" y="2780006"/>
          <a:ext cx="561014" cy="561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5F41-90C4-45D7-9814-3FCD7CE7F719}">
      <dsp:nvSpPr>
        <dsp:cNvPr id="0" name=""/>
        <dsp:cNvSpPr/>
      </dsp:nvSpPr>
      <dsp:spPr>
        <a:xfrm>
          <a:off x="1178130" y="2550501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Las herramientas son más efectivas cuando se combinan con análisis manual (n-gramas, entropía, etc.).</a:t>
          </a:r>
          <a:endParaRPr lang="en-US" sz="2500" kern="1200"/>
        </a:p>
      </dsp:txBody>
      <dsp:txXfrm>
        <a:off x="1178130" y="2550501"/>
        <a:ext cx="9337469" cy="1020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DC945-0AF8-4335-9743-FAE66C2BEE80}">
      <dsp:nvSpPr>
        <dsp:cNvPr id="0" name=""/>
        <dsp:cNvSpPr/>
      </dsp:nvSpPr>
      <dsp:spPr>
        <a:xfrm>
          <a:off x="0" y="435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F33B3-0D19-497D-B3A6-AF9890C559F1}">
      <dsp:nvSpPr>
        <dsp:cNvPr id="0" name=""/>
        <dsp:cNvSpPr/>
      </dsp:nvSpPr>
      <dsp:spPr>
        <a:xfrm>
          <a:off x="308557" y="229941"/>
          <a:ext cx="561014" cy="561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AA36-B33F-42B7-81FD-C1E8E99B9567}">
      <dsp:nvSpPr>
        <dsp:cNvPr id="0" name=""/>
        <dsp:cNvSpPr/>
      </dsp:nvSpPr>
      <dsp:spPr>
        <a:xfrm>
          <a:off x="1178130" y="435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b="0" i="0" kern="1200" baseline="0" dirty="0"/>
            <a:t>Ningún sistema es perfecto.</a:t>
          </a:r>
          <a:endParaRPr lang="en-US" sz="2500" kern="1200" dirty="0"/>
        </a:p>
      </dsp:txBody>
      <dsp:txXfrm>
        <a:off x="1178130" y="435"/>
        <a:ext cx="9337469" cy="1020026"/>
      </dsp:txXfrm>
    </dsp:sp>
    <dsp:sp modelId="{79C97654-9C9B-45C0-B413-E702F504E825}">
      <dsp:nvSpPr>
        <dsp:cNvPr id="0" name=""/>
        <dsp:cNvSpPr/>
      </dsp:nvSpPr>
      <dsp:spPr>
        <a:xfrm>
          <a:off x="0" y="1275468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142EC-78BC-4420-B23E-521C145F3FAD}">
      <dsp:nvSpPr>
        <dsp:cNvPr id="0" name=""/>
        <dsp:cNvSpPr/>
      </dsp:nvSpPr>
      <dsp:spPr>
        <a:xfrm>
          <a:off x="308557" y="1504974"/>
          <a:ext cx="561014" cy="561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2D1A-76FF-4E24-BC6F-08AFEA82583C}">
      <dsp:nvSpPr>
        <dsp:cNvPr id="0" name=""/>
        <dsp:cNvSpPr/>
      </dsp:nvSpPr>
      <dsp:spPr>
        <a:xfrm>
          <a:off x="1178130" y="1275468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 dirty="0"/>
            <a:t>Los docentes deben interpretar los resultados con cuidado.</a:t>
          </a:r>
          <a:endParaRPr lang="en-US" sz="2500" kern="1200" dirty="0"/>
        </a:p>
      </dsp:txBody>
      <dsp:txXfrm>
        <a:off x="1178130" y="1275468"/>
        <a:ext cx="9337469" cy="1020026"/>
      </dsp:txXfrm>
    </dsp:sp>
    <dsp:sp modelId="{CCBB7A59-3EC8-4D51-A927-0C0E560DA624}">
      <dsp:nvSpPr>
        <dsp:cNvPr id="0" name=""/>
        <dsp:cNvSpPr/>
      </dsp:nvSpPr>
      <dsp:spPr>
        <a:xfrm>
          <a:off x="0" y="2550501"/>
          <a:ext cx="10515600" cy="10200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98E75-4238-47C0-BF56-831A41440552}">
      <dsp:nvSpPr>
        <dsp:cNvPr id="0" name=""/>
        <dsp:cNvSpPr/>
      </dsp:nvSpPr>
      <dsp:spPr>
        <a:xfrm>
          <a:off x="308557" y="2780006"/>
          <a:ext cx="561014" cy="561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5F41-90C4-45D7-9814-3FCD7CE7F719}">
      <dsp:nvSpPr>
        <dsp:cNvPr id="0" name=""/>
        <dsp:cNvSpPr/>
      </dsp:nvSpPr>
      <dsp:spPr>
        <a:xfrm>
          <a:off x="1178130" y="2550501"/>
          <a:ext cx="9337469" cy="1020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3" tIns="107953" rIns="107953" bIns="1079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 dirty="0"/>
            <a:t>Las decisiones deben basarse en múltiples evidencias, no en una sola herramienta.</a:t>
          </a:r>
          <a:endParaRPr lang="en-US" sz="2500" kern="1200" dirty="0"/>
        </a:p>
      </dsp:txBody>
      <dsp:txXfrm>
        <a:off x="1178130" y="2550501"/>
        <a:ext cx="9337469" cy="1020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4FD6-60C7-FB19-ECBE-39532845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73347-0341-8D5A-77E1-1DEC3038C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10737-6422-967E-D9B5-F9EA318D0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E887-1BD6-A29F-BFF0-CFA64D3F6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2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DBB12-F8D6-0C0B-F707-9CD11BA3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7A279-4960-A7C5-57B5-BF5178EFC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340DF-8DEE-D6E5-817F-D1C39ADD8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8502-7D93-E20C-E18C-E62AC0A22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5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35D20-4875-DE0D-A692-FA492375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9E199-58F3-836B-C745-EFF273A89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72189-6D97-2809-B287-6BBA83029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3662-A0D0-E50B-68A1-983567CC9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01B30-C1EC-2A7C-ACA7-B75374E4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9088D0-43CB-42C2-73A7-40AFB7C98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A7B85-BEB0-E5D5-1448-1DD6FB6A9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B739D-E426-88E1-414E-7F8FAFD7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2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5D3F6-A2F9-BDC8-16C9-BD7755EC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255FC-3D5F-AFC3-1E24-B8BE32CAC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8BD5E-662B-6E92-4ED0-18EA6C23E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F5BC7-4A06-6F73-642D-5783F066C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5140-AA9F-A153-7450-8DF5DF8E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7D2AE-AAA9-6BA7-6F08-6E698DC15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7905D-C686-B627-8A30-ACFEE76D7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BEA5-E39D-03E6-82B7-864B93741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9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6828-1415-F1FC-C1F1-AC2E37BA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0DB40-A7E4-1DF4-F46C-F01819A2E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1369C-9F75-0675-9A4B-304C53930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078E-2B4C-C43C-AFA5-A7AF7A609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s-ES" dirty="0"/>
              <a:t>Análisis Avanzado y Casos de Uso</a:t>
            </a:r>
            <a:br>
              <a:rPr lang="es-E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A31740-0CBE-7B1D-8569-288C158369DA}"/>
              </a:ext>
            </a:extLst>
          </p:cNvPr>
          <p:cNvSpPr txBox="1">
            <a:spLocks/>
          </p:cNvSpPr>
          <p:nvPr/>
        </p:nvSpPr>
        <p:spPr>
          <a:xfrm>
            <a:off x="7569678" y="6530190"/>
            <a:ext cx="4941771" cy="44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/>
              <a:t>Jos</a:t>
            </a:r>
            <a:r>
              <a:rPr lang="es-EC" sz="2000" dirty="0"/>
              <a:t>é Andrés Zúñiga Cazorla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29425-F203-CEEF-A249-0A41D754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9856B7A-F042-F8A5-F13E-CDBF3D76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s-ES" dirty="0"/>
              <a:t>Factores que afectan los errores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FEAE50-7FE6-4923-365C-07B1DF43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F8C7F2-E073-D77E-7691-B939DB081A11}"/>
              </a:ext>
            </a:extLst>
          </p:cNvPr>
          <p:cNvSpPr txBox="1"/>
          <p:nvPr/>
        </p:nvSpPr>
        <p:spPr>
          <a:xfrm>
            <a:off x="1849120" y="2184400"/>
            <a:ext cx="758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b="1" dirty="0"/>
              <a:t>Textos muy cortos </a:t>
            </a:r>
            <a:r>
              <a:rPr lang="es-EC" sz="2400" dirty="0"/>
              <a:t>→ menos contexto para detectar patrones.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b="1" dirty="0"/>
              <a:t>Estilo muy formal o neutro </a:t>
            </a:r>
            <a:r>
              <a:rPr lang="es-EC" sz="2400" dirty="0"/>
              <a:t>→ parecido a generación automática.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b="1" dirty="0"/>
              <a:t>Contenido técnico o repetitivo </a:t>
            </a:r>
            <a:r>
              <a:rPr lang="es-EC" sz="2400" dirty="0"/>
              <a:t>→ puede parecer 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b="1" dirty="0"/>
              <a:t>Paráfrasis o reescritura con IA </a:t>
            </a:r>
            <a:r>
              <a:rPr lang="es-EC" sz="2400" dirty="0"/>
              <a:t>→ puede evadir los detectores.</a:t>
            </a:r>
          </a:p>
        </p:txBody>
      </p:sp>
    </p:spTree>
    <p:extLst>
      <p:ext uri="{BB962C8B-B14F-4D97-AF65-F5344CB8AC3E}">
        <p14:creationId xmlns:p14="http://schemas.microsoft.com/office/powerpoint/2010/main" val="15912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CB500-54CA-12AD-DF02-9DD4CAF1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25C40E0-1623-3ACC-8330-24A06BB9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111813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53AF-69EF-2B14-5C91-C346097D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561B4F68-31AF-86EF-DE0B-1CEB60E69A4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29205934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0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30A6-D741-F9FC-F567-7E6F4E74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250" y="507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Reflexión</a:t>
            </a:r>
            <a:r>
              <a:rPr lang="en-US" sz="3600" b="1" dirty="0"/>
              <a:t> </a:t>
            </a:r>
            <a:r>
              <a:rPr lang="en-US" sz="3600" b="1" dirty="0" err="1"/>
              <a:t>Ética</a:t>
            </a:r>
            <a:r>
              <a:rPr lang="en-US" sz="3600" b="1" dirty="0"/>
              <a:t> y </a:t>
            </a:r>
            <a:r>
              <a:rPr lang="en-US" sz="3600" b="1" dirty="0" err="1"/>
              <a:t>Regulaciones</a:t>
            </a:r>
            <a:endParaRPr lang="es-EC" sz="3600" b="1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C3D0DCC9-059A-51CB-A524-6E781C1E6AB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47800" y="2812421"/>
            <a:ext cx="9484360" cy="190181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400" b="1" dirty="0"/>
              <a:t>🧠 </a:t>
            </a:r>
            <a:r>
              <a:rPr lang="en-US" sz="2800" b="1" dirty="0" err="1"/>
              <a:t>Objetivo</a:t>
            </a:r>
            <a:r>
              <a:rPr lang="en-US" sz="2800" b="1" dirty="0"/>
              <a:t>:</a:t>
            </a:r>
          </a:p>
          <a:p>
            <a:pPr algn="l"/>
            <a:r>
              <a:rPr lang="en-US" sz="2800" dirty="0" err="1"/>
              <a:t>Reflexionar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dilemas</a:t>
            </a:r>
            <a:r>
              <a:rPr lang="en-US" sz="2800" dirty="0"/>
              <a:t> </a:t>
            </a:r>
            <a:r>
              <a:rPr lang="en-US" sz="2800" dirty="0" err="1"/>
              <a:t>éticos</a:t>
            </a:r>
            <a:r>
              <a:rPr lang="en-US" sz="2800" dirty="0"/>
              <a:t> y </a:t>
            </a:r>
            <a:r>
              <a:rPr lang="en-US" sz="2800" dirty="0" err="1"/>
              <a:t>legales</a:t>
            </a:r>
            <a:r>
              <a:rPr lang="en-US" sz="2800" dirty="0"/>
              <a:t> del </a:t>
            </a:r>
            <a:r>
              <a:rPr lang="en-US" sz="2800" dirty="0" err="1"/>
              <a:t>uso</a:t>
            </a:r>
            <a:r>
              <a:rPr lang="en-US" sz="2800" dirty="0"/>
              <a:t> de </a:t>
            </a:r>
            <a:r>
              <a:rPr lang="en-US" sz="2800" dirty="0" err="1"/>
              <a:t>herramientas</a:t>
            </a:r>
            <a:r>
              <a:rPr lang="en-US" sz="2800" dirty="0"/>
              <a:t> de IA </a:t>
            </a:r>
            <a:r>
              <a:rPr lang="en-US" sz="2800" dirty="0" err="1"/>
              <a:t>generativa</a:t>
            </a:r>
            <a:r>
              <a:rPr lang="en-US" sz="2800" dirty="0"/>
              <a:t>, </a:t>
            </a:r>
            <a:r>
              <a:rPr lang="en-US" sz="2800" dirty="0" err="1"/>
              <a:t>especialmente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contextos</a:t>
            </a:r>
            <a:r>
              <a:rPr lang="en-US" sz="2800" dirty="0"/>
              <a:t> </a:t>
            </a:r>
            <a:r>
              <a:rPr lang="en-US" sz="2800" dirty="0" err="1"/>
              <a:t>educativos</a:t>
            </a:r>
            <a:r>
              <a:rPr lang="en-US" sz="28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3D8D6B-B4DA-9F21-309D-7D0CD95D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E220-8698-D602-B696-DC214879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D438-5B2D-1A78-4A48-E39C2753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250" y="5075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Reflexión</a:t>
            </a:r>
            <a:r>
              <a:rPr lang="en-US" sz="3600" b="1" dirty="0"/>
              <a:t> </a:t>
            </a:r>
            <a:r>
              <a:rPr lang="en-US" sz="3600" b="1" dirty="0" err="1"/>
              <a:t>Ética</a:t>
            </a:r>
            <a:r>
              <a:rPr lang="en-US" sz="3600" b="1" dirty="0"/>
              <a:t> y </a:t>
            </a:r>
            <a:r>
              <a:rPr lang="en-US" sz="3600" b="1" dirty="0" err="1"/>
              <a:t>Regulaciones</a:t>
            </a:r>
            <a:endParaRPr lang="es-EC" sz="3600" b="1" dirty="0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709A83F1-18D6-E2DB-C71D-4A445CB4633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47800" y="2812421"/>
            <a:ext cx="9484360" cy="190181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400" b="1" dirty="0"/>
              <a:t>🧠 </a:t>
            </a:r>
            <a:r>
              <a:rPr lang="en-US" sz="2800" b="1" dirty="0" err="1"/>
              <a:t>Objetivo</a:t>
            </a:r>
            <a:r>
              <a:rPr lang="en-US" sz="2800" b="1" dirty="0"/>
              <a:t>:</a:t>
            </a:r>
          </a:p>
          <a:p>
            <a:pPr algn="l"/>
            <a:r>
              <a:rPr lang="en-US" sz="2800" dirty="0" err="1"/>
              <a:t>Reflexionar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dilemas</a:t>
            </a:r>
            <a:r>
              <a:rPr lang="en-US" sz="2800" dirty="0"/>
              <a:t> </a:t>
            </a:r>
            <a:r>
              <a:rPr lang="en-US" sz="2800" dirty="0" err="1"/>
              <a:t>éticos</a:t>
            </a:r>
            <a:r>
              <a:rPr lang="en-US" sz="2800" dirty="0"/>
              <a:t> y </a:t>
            </a:r>
            <a:r>
              <a:rPr lang="en-US" sz="2800" dirty="0" err="1"/>
              <a:t>legales</a:t>
            </a:r>
            <a:r>
              <a:rPr lang="en-US" sz="2800" dirty="0"/>
              <a:t> del </a:t>
            </a:r>
            <a:r>
              <a:rPr lang="en-US" sz="2800" dirty="0" err="1"/>
              <a:t>uso</a:t>
            </a:r>
            <a:r>
              <a:rPr lang="en-US" sz="2800" dirty="0"/>
              <a:t> de </a:t>
            </a:r>
            <a:r>
              <a:rPr lang="en-US" sz="2800" dirty="0" err="1"/>
              <a:t>herramientas</a:t>
            </a:r>
            <a:r>
              <a:rPr lang="en-US" sz="2800" dirty="0"/>
              <a:t> de IA </a:t>
            </a:r>
            <a:r>
              <a:rPr lang="en-US" sz="2800" dirty="0" err="1"/>
              <a:t>generativa</a:t>
            </a:r>
            <a:r>
              <a:rPr lang="en-US" sz="2800" dirty="0"/>
              <a:t>, </a:t>
            </a:r>
            <a:r>
              <a:rPr lang="en-US" sz="2800" dirty="0" err="1"/>
              <a:t>especialmente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contextos</a:t>
            </a:r>
            <a:r>
              <a:rPr lang="en-US" sz="2800" dirty="0"/>
              <a:t> </a:t>
            </a:r>
            <a:r>
              <a:rPr lang="en-US" sz="2800" dirty="0" err="1"/>
              <a:t>educativos</a:t>
            </a:r>
            <a:r>
              <a:rPr lang="en-US" sz="28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A324E-5882-CB76-9534-C773DE59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3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77FCF-B540-5779-4DE0-50E1D0B6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FEDF8FD-AB7C-8B72-910E-7317A138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pPr>
              <a:buNone/>
            </a:pPr>
            <a:r>
              <a:rPr lang="es-ES" sz="2800" b="1" dirty="0"/>
              <a:t>🔹 Dilemas éticos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DC4C1D-4A67-0866-E9D1-2EE2E32C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7AA6C6-A476-2E0D-216B-B3237666A74E}"/>
              </a:ext>
            </a:extLst>
          </p:cNvPr>
          <p:cNvSpPr txBox="1"/>
          <p:nvPr/>
        </p:nvSpPr>
        <p:spPr>
          <a:xfrm>
            <a:off x="1666240" y="2194560"/>
            <a:ext cx="758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¿Es trampa usar IA si no hay una política explícita?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¿El plagio sigue siendo plagio si lo genera una máquina?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¿Qué pasa si se acusa a alguien erróneamente?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¿Deberían prohibirse estas herramientas?</a:t>
            </a:r>
          </a:p>
        </p:txBody>
      </p:sp>
    </p:spTree>
    <p:extLst>
      <p:ext uri="{BB962C8B-B14F-4D97-AF65-F5344CB8AC3E}">
        <p14:creationId xmlns:p14="http://schemas.microsoft.com/office/powerpoint/2010/main" val="249711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4263-8248-652A-3539-A809D58A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7AEE-C0C9-9AE7-E11F-CE2D29A3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38" y="687871"/>
            <a:ext cx="7288282" cy="967137"/>
          </a:xfrm>
        </p:spPr>
        <p:txBody>
          <a:bodyPr/>
          <a:lstStyle/>
          <a:p>
            <a:r>
              <a:rPr lang="es-ES" dirty="0"/>
              <a:t>🔹 Normativas y propuestas internacionales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85E2EFE-FC0B-42D0-0297-3DADE61D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83A60D-B3E5-A389-DA73-599DA27690D1}"/>
              </a:ext>
            </a:extLst>
          </p:cNvPr>
          <p:cNvSpPr txBox="1"/>
          <p:nvPr/>
        </p:nvSpPr>
        <p:spPr>
          <a:xfrm>
            <a:off x="1188720" y="2397760"/>
            <a:ext cx="7548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🇪🇺 EU AI </a:t>
            </a:r>
            <a:r>
              <a:rPr lang="es-ES" sz="2400" b="1" dirty="0" err="1"/>
              <a:t>Act</a:t>
            </a:r>
            <a:r>
              <a:rPr lang="es-ES" sz="2400" b="1" dirty="0"/>
              <a:t>: </a:t>
            </a:r>
            <a:r>
              <a:rPr lang="es-ES" sz="2400" dirty="0"/>
              <a:t>regula sistemas de alto riesgo, promueve la transparencia en IA generativa.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🇺🇸 EE.UU.: </a:t>
            </a:r>
            <a:r>
              <a:rPr lang="es-ES" sz="2400" dirty="0"/>
              <a:t>sin regulación específica aún, pero en discusión.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🌎 </a:t>
            </a:r>
            <a:r>
              <a:rPr lang="es-ES" sz="2400" b="1" dirty="0"/>
              <a:t>Latinoamérica: </a:t>
            </a:r>
            <a:r>
              <a:rPr lang="es-ES" sz="2400" dirty="0"/>
              <a:t>legislación incipiente, en general enfocada a protección de datos.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47359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3929C-2266-CCCA-5F25-598357C4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3B66-32F3-0746-6661-798D2BE7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38" y="687871"/>
            <a:ext cx="7288282" cy="967137"/>
          </a:xfrm>
        </p:spPr>
        <p:txBody>
          <a:bodyPr/>
          <a:lstStyle/>
          <a:p>
            <a:r>
              <a:rPr lang="en-US" dirty="0"/>
              <a:t>🔹 Caso de </a:t>
            </a:r>
            <a:r>
              <a:rPr lang="en-US" dirty="0" err="1"/>
              <a:t>estudio</a:t>
            </a:r>
            <a:r>
              <a:rPr lang="en-US" dirty="0"/>
              <a:t> real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520C5D-1731-770D-D0ED-A8E30DE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305265-11FC-E736-7F1B-C209BA46BD5F}"/>
              </a:ext>
            </a:extLst>
          </p:cNvPr>
          <p:cNvSpPr txBox="1"/>
          <p:nvPr/>
        </p:nvSpPr>
        <p:spPr>
          <a:xfrm>
            <a:off x="726440" y="1940560"/>
            <a:ext cx="7548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i="1" dirty="0"/>
              <a:t>Un estudiante en EE.UU. fue acusado de usar </a:t>
            </a:r>
            <a:r>
              <a:rPr lang="es-ES" sz="2400" b="1" i="1" dirty="0" err="1"/>
              <a:t>ChatGPT</a:t>
            </a:r>
            <a:r>
              <a:rPr lang="es-ES" sz="2400" b="1" i="1" dirty="0"/>
              <a:t> porque un detector indicó que su ensayo era IA.</a:t>
            </a:r>
            <a:br>
              <a:rPr lang="es-ES" sz="2400" dirty="0"/>
            </a:br>
            <a:r>
              <a:rPr lang="es-ES" sz="2400" b="1" i="1" dirty="0"/>
              <a:t>El estudiante demostró que el texto era original, pero recibió una penalización injusta.</a:t>
            </a:r>
            <a:br>
              <a:rPr lang="es-ES" sz="2400" b="1" i="1" dirty="0"/>
            </a:br>
            <a:r>
              <a:rPr lang="es-ES" sz="2400" b="1" i="1" dirty="0"/>
              <a:t>La universidad pidió disculpas, pero la confianza ya estaba dañada.</a:t>
            </a:r>
            <a:endParaRPr lang="es-EC" sz="24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45A802-2338-CA93-D039-9A48959B0C9A}"/>
              </a:ext>
            </a:extLst>
          </p:cNvPr>
          <p:cNvSpPr txBox="1"/>
          <p:nvPr/>
        </p:nvSpPr>
        <p:spPr>
          <a:xfrm>
            <a:off x="4631179" y="5039360"/>
            <a:ext cx="480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🧠 </a:t>
            </a:r>
            <a:r>
              <a:rPr lang="es-ES" b="1" dirty="0"/>
              <a:t>Pregunta para debate:</a:t>
            </a:r>
          </a:p>
          <a:p>
            <a:r>
              <a:rPr lang="es-ES" dirty="0"/>
              <a:t>¿Quién tiene la responsabilidad en estos casos? </a:t>
            </a:r>
          </a:p>
          <a:p>
            <a:r>
              <a:rPr lang="es-ES" dirty="0"/>
              <a:t>¿La herramienta, el docente o la institución?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1991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FE9B-AEBC-0C58-E590-BE4D1EB22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7FF-8912-4FCA-989C-182A9ECD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38" y="687871"/>
            <a:ext cx="7288282" cy="967137"/>
          </a:xfrm>
        </p:spPr>
        <p:txBody>
          <a:bodyPr/>
          <a:lstStyle/>
          <a:p>
            <a:r>
              <a:rPr lang="en-US" dirty="0"/>
              <a:t>🔹 </a:t>
            </a:r>
            <a:r>
              <a:rPr lang="en-US" dirty="0" err="1"/>
              <a:t>Conclusiones</a:t>
            </a:r>
            <a:r>
              <a:rPr lang="en-US" dirty="0"/>
              <a:t>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8C323F-8D0D-857D-FFD0-5C67EF58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A9645B-890C-6A52-2E04-ADAAA2070A1E}"/>
              </a:ext>
            </a:extLst>
          </p:cNvPr>
          <p:cNvSpPr txBox="1"/>
          <p:nvPr/>
        </p:nvSpPr>
        <p:spPr>
          <a:xfrm>
            <a:off x="2321560" y="2193022"/>
            <a:ext cx="7548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/>
              <a:t>La detección automática debe ir acompañada de criterio ético y docente.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/>
              <a:t>Se necesitan normativas claras y procesos justos para tratar estos temas.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/>
              <a:t>El docente debe promover el uso crítico y responsable de la IA en el aula.</a:t>
            </a:r>
            <a:endParaRPr lang="es-EC" sz="2400" i="1" dirty="0"/>
          </a:p>
        </p:txBody>
      </p:sp>
    </p:spTree>
    <p:extLst>
      <p:ext uri="{BB962C8B-B14F-4D97-AF65-F5344CB8AC3E}">
        <p14:creationId xmlns:p14="http://schemas.microsoft.com/office/powerpoint/2010/main" val="84897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" y="220916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4511993"/>
            <a:ext cx="5189220" cy="3269589"/>
          </a:xfrm>
        </p:spPr>
        <p:txBody>
          <a:bodyPr>
            <a:normAutofit/>
          </a:bodyPr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  <a:p>
            <a:r>
              <a:rPr lang="es-ES" b="1" dirty="0"/>
              <a:t>Evaluación de falsos positivos y negativos</a:t>
            </a:r>
            <a:endParaRPr lang="es-ES" dirty="0"/>
          </a:p>
          <a:p>
            <a:r>
              <a:rPr lang="es-ES" dirty="0"/>
              <a:t>Reflexión ética y debate sobre regulaciones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38" y="687871"/>
            <a:ext cx="7288282" cy="967137"/>
          </a:xfrm>
        </p:spPr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Existentes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E166F4-0522-A3F7-23DF-03ADC2B3EC47}"/>
              </a:ext>
            </a:extLst>
          </p:cNvPr>
          <p:cNvSpPr txBox="1"/>
          <p:nvPr/>
        </p:nvSpPr>
        <p:spPr>
          <a:xfrm>
            <a:off x="1109028" y="1951672"/>
            <a:ext cx="7288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dirty="0"/>
              <a:t>🧠 Objetivo:</a:t>
            </a:r>
          </a:p>
          <a:p>
            <a:r>
              <a:rPr lang="es-ES" dirty="0"/>
              <a:t>Analizar y comparar distintas herramientas disponibles para detectar contenido generado por inteligencia artificial, tanto en texto como en imágenes, destacando sus métodos, ventajas y limitaciones.</a:t>
            </a:r>
          </a:p>
          <a:p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40C637-ABC3-457F-9F2C-36EED07BF3C9}"/>
              </a:ext>
            </a:extLst>
          </p:cNvPr>
          <p:cNvSpPr txBox="1"/>
          <p:nvPr/>
        </p:nvSpPr>
        <p:spPr>
          <a:xfrm>
            <a:off x="1109028" y="3418840"/>
            <a:ext cx="768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dirty="0"/>
              <a:t>🔹 ¿Por qué comparar herramientas?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herramientas actuales tienen diferentes niveles de precisión.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Algunas están entrenadas para ciertos idiomas, estilos o longitudes de texto.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existe una herramienta perfecta: todas tienen </a:t>
            </a:r>
            <a:r>
              <a:rPr lang="es-ES" b="1" dirty="0"/>
              <a:t>falsos positivos</a:t>
            </a:r>
            <a:r>
              <a:rPr lang="es-ES" dirty="0"/>
              <a:t> y </a:t>
            </a:r>
            <a:r>
              <a:rPr lang="es-ES" b="1" dirty="0"/>
              <a:t>falsos negativos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clave que el docente conozca sus </a:t>
            </a:r>
            <a:r>
              <a:rPr lang="es-ES" b="1" dirty="0"/>
              <a:t>alcances reales</a:t>
            </a:r>
            <a:r>
              <a:rPr lang="es-ES" dirty="0"/>
              <a:t> antes de emitir juicios.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548639"/>
            <a:ext cx="8420100" cy="1191581"/>
          </a:xfrm>
        </p:spPr>
        <p:txBody>
          <a:bodyPr/>
          <a:lstStyle/>
          <a:p>
            <a:r>
              <a:rPr lang="es-ES" dirty="0"/>
              <a:t>Herramientas de detección de texto (comparación)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B781F35-5BB8-C439-4A90-CF6AFF574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95785"/>
              </p:ext>
            </p:extLst>
          </p:nvPr>
        </p:nvGraphicFramePr>
        <p:xfrm>
          <a:off x="1554480" y="2100898"/>
          <a:ext cx="7980617" cy="40919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1615320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018249336"/>
                    </a:ext>
                  </a:extLst>
                </a:gridCol>
                <a:gridCol w="801307">
                  <a:extLst>
                    <a:ext uri="{9D8B030D-6E8A-4147-A177-3AD203B41FA5}">
                      <a16:colId xmlns:a16="http://schemas.microsoft.com/office/drawing/2014/main" val="3315163605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945530143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1909120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Herramienta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Método</a:t>
                      </a:r>
                      <a:r>
                        <a:rPr lang="en-US" sz="1400" b="1" u="none" strike="noStrike" dirty="0">
                          <a:effectLst/>
                        </a:rPr>
                        <a:t> principal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Acceso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Ventajas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principales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Limitaciones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comunes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881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</a:rPr>
                        <a:t>GPTZero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Perplejidad</a:t>
                      </a:r>
                      <a:r>
                        <a:rPr lang="en-US" sz="1400" u="none" strike="noStrike" dirty="0">
                          <a:effectLst/>
                        </a:rPr>
                        <a:t>, burstiness (</a:t>
                      </a:r>
                      <a:r>
                        <a:rPr lang="en-US" sz="1400" u="none" strike="noStrike" dirty="0" err="1">
                          <a:effectLst/>
                        </a:rPr>
                        <a:t>irregularidad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Gratuito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Fácil de usar, detección rápida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Alta tasa de falsos positivos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675759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OpenAI Classifier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err="1">
                          <a:effectLst/>
                        </a:rPr>
                        <a:t>Clasificador</a:t>
                      </a:r>
                      <a:r>
                        <a:rPr lang="pt-BR" sz="1400" u="none" strike="noStrike" dirty="0">
                          <a:effectLst/>
                        </a:rPr>
                        <a:t> fine-</a:t>
                      </a:r>
                      <a:r>
                        <a:rPr lang="pt-BR" sz="1400" u="none" strike="noStrike" dirty="0" err="1">
                          <a:effectLst/>
                        </a:rPr>
                        <a:t>tuned</a:t>
                      </a:r>
                      <a:r>
                        <a:rPr lang="pt-BR" sz="1400" u="none" strike="noStrike" dirty="0">
                          <a:effectLst/>
                        </a:rPr>
                        <a:t> sobre textos IA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Retirado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Integración directa con GPT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Baja precisión con textos cortos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609542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GLTR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Probabilidad de token por modelo GPT-2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Gratuito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Visual, </a:t>
                      </a:r>
                      <a:r>
                        <a:rPr lang="en-US" sz="1400" u="none" strike="noStrike" dirty="0" err="1">
                          <a:effectLst/>
                        </a:rPr>
                        <a:t>educativo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muestra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predicciones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 entrega dictamen automático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050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Sapling AI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ML híbrido + reglas lingüísticas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Gratuito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 err="1">
                          <a:effectLst/>
                        </a:rPr>
                        <a:t>Dashboard</a:t>
                      </a:r>
                      <a:r>
                        <a:rPr lang="es-ES" sz="1400" u="none" strike="noStrike" dirty="0">
                          <a:effectLst/>
                        </a:rPr>
                        <a:t> claro, útil para educación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Modelo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cerrado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955234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effectLst/>
                        </a:rPr>
                        <a:t>CopyLeaks</a:t>
                      </a:r>
                      <a:r>
                        <a:rPr lang="en-US" sz="1400" b="1" u="none" strike="noStrike" dirty="0">
                          <a:effectLst/>
                        </a:rPr>
                        <a:t> AI Detector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Detección por estilo y semántica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Freemium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Compatible con múltiples formatos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Resultados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mixtos</a:t>
                      </a:r>
                      <a:r>
                        <a:rPr lang="en-US" sz="1400" u="none" strike="noStrike" dirty="0">
                          <a:effectLst/>
                        </a:rPr>
                        <a:t> con </a:t>
                      </a:r>
                      <a:r>
                        <a:rPr lang="en-US" sz="1400" u="none" strike="noStrike" dirty="0" err="1">
                          <a:effectLst/>
                        </a:rPr>
                        <a:t>textos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técnicos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07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3" y="822961"/>
            <a:ext cx="9953308" cy="670559"/>
          </a:xfrm>
        </p:spPr>
        <p:txBody>
          <a:bodyPr/>
          <a:lstStyle/>
          <a:p>
            <a:r>
              <a:rPr lang="en-US" dirty="0"/>
              <a:t>❓ ¿</a:t>
            </a:r>
            <a:r>
              <a:rPr lang="en-US" dirty="0" err="1"/>
              <a:t>Qué</a:t>
            </a:r>
            <a:r>
              <a:rPr lang="en-US" dirty="0"/>
              <a:t> es GLTR?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6880" y="1748629"/>
            <a:ext cx="8188959" cy="30314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000" b="1" dirty="0"/>
              <a:t>GLTR (</a:t>
            </a:r>
            <a:r>
              <a:rPr lang="es-ES" sz="2000" b="1" dirty="0" err="1"/>
              <a:t>Giant</a:t>
            </a:r>
            <a:r>
              <a:rPr lang="es-ES" sz="2000" b="1" dirty="0"/>
              <a:t> </a:t>
            </a:r>
            <a:r>
              <a:rPr lang="es-ES" sz="2000" b="1" dirty="0" err="1"/>
              <a:t>Language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Test </a:t>
            </a:r>
            <a:r>
              <a:rPr lang="es-ES" sz="2000" b="1" dirty="0" err="1"/>
              <a:t>Room</a:t>
            </a:r>
            <a:r>
              <a:rPr lang="es-ES" sz="2000" b="1" dirty="0"/>
              <a:t>)</a:t>
            </a:r>
            <a:r>
              <a:rPr lang="es-ES" sz="2000" dirty="0"/>
              <a:t> es una herramienta desarrollada por investigadores de </a:t>
            </a:r>
            <a:r>
              <a:rPr lang="es-ES" sz="2000" b="1" dirty="0"/>
              <a:t>Harvard y MIT-IBM Watson AI </a:t>
            </a:r>
            <a:r>
              <a:rPr lang="es-ES" sz="2000" b="1" dirty="0" err="1"/>
              <a:t>Lab</a:t>
            </a:r>
            <a:r>
              <a:rPr lang="es-E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Objetivo</a:t>
            </a:r>
            <a:r>
              <a:rPr lang="es-ES" sz="2000" dirty="0"/>
              <a:t>: ayudar a los humanos a detectar texto generado por IA, </a:t>
            </a:r>
            <a:r>
              <a:rPr lang="es-ES" sz="2000" b="1" dirty="0"/>
              <a:t>no a tomar decisiones automáticas</a:t>
            </a:r>
            <a:r>
              <a:rPr lang="es-E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Cómo funciona</a:t>
            </a:r>
            <a:r>
              <a:rPr lang="es-E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Dado un texto, GLTR muestra </a:t>
            </a:r>
            <a:r>
              <a:rPr lang="es-ES" sz="2000" b="1" dirty="0"/>
              <a:t>qué tan predecibles</a:t>
            </a:r>
            <a:r>
              <a:rPr lang="es-ES" sz="2000" dirty="0"/>
              <a:t> fueron las palabras para un modelo GPT-2.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Palabras muy predecibles → probable texto generado por 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Palabras inesperadas o poco frecuentes → probable texto humano.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0DF22A-3E27-B94F-1661-FB2740550ABA}"/>
              </a:ext>
            </a:extLst>
          </p:cNvPr>
          <p:cNvSpPr txBox="1"/>
          <p:nvPr/>
        </p:nvSpPr>
        <p:spPr>
          <a:xfrm>
            <a:off x="7122160" y="5111709"/>
            <a:ext cx="5069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2400" dirty="0"/>
              <a:t>🖼️ GLTR usa colores para mostrar: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92D050"/>
                </a:solidFill>
              </a:rPr>
              <a:t>Verde: muy predecible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Amarillo: algo predecible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FF0000"/>
                </a:solidFill>
              </a:rPr>
              <a:t>Rojo y púrpura: poco predecibles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s-ES" dirty="0"/>
              <a:t>Herramientas de detección de imágenes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38376D-22A5-F767-A809-F0F471F12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04471"/>
              </p:ext>
            </p:extLst>
          </p:nvPr>
        </p:nvGraphicFramePr>
        <p:xfrm>
          <a:off x="838200" y="2222541"/>
          <a:ext cx="10515602" cy="3348644"/>
        </p:xfrm>
        <a:graphic>
          <a:graphicData uri="http://schemas.openxmlformats.org/drawingml/2006/table">
            <a:tbl>
              <a:tblPr/>
              <a:tblGrid>
                <a:gridCol w="2418380">
                  <a:extLst>
                    <a:ext uri="{9D8B030D-6E8A-4147-A177-3AD203B41FA5}">
                      <a16:colId xmlns:a16="http://schemas.microsoft.com/office/drawing/2014/main" val="2366662082"/>
                    </a:ext>
                  </a:extLst>
                </a:gridCol>
                <a:gridCol w="3935388">
                  <a:extLst>
                    <a:ext uri="{9D8B030D-6E8A-4147-A177-3AD203B41FA5}">
                      <a16:colId xmlns:a16="http://schemas.microsoft.com/office/drawing/2014/main" val="3538460693"/>
                    </a:ext>
                  </a:extLst>
                </a:gridCol>
                <a:gridCol w="2535074">
                  <a:extLst>
                    <a:ext uri="{9D8B030D-6E8A-4147-A177-3AD203B41FA5}">
                      <a16:colId xmlns:a16="http://schemas.microsoft.com/office/drawing/2014/main" val="258219815"/>
                    </a:ext>
                  </a:extLst>
                </a:gridCol>
                <a:gridCol w="1626760">
                  <a:extLst>
                    <a:ext uri="{9D8B030D-6E8A-4147-A177-3AD203B41FA5}">
                      <a16:colId xmlns:a16="http://schemas.microsoft.com/office/drawing/2014/main" val="3135649049"/>
                    </a:ext>
                  </a:extLst>
                </a:gridCol>
              </a:tblGrid>
              <a:tr h="42085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Herramienta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Método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Fortalezas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Debilidades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438021"/>
                  </a:ext>
                </a:extLst>
              </a:tr>
              <a:tr h="7538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Hive AI Detector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CNN + dataset propietario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Precisión alta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es de código abierto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24175"/>
                  </a:ext>
                </a:extLst>
              </a:tr>
              <a:tr h="141999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 or Not?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Análisis de texturas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Fácil de usar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Limitado en falsificación de fotos reales</a:t>
                      </a:r>
                      <a:endParaRPr lang="es-E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7124"/>
                  </a:ext>
                </a:extLst>
              </a:tr>
              <a:tr h="7538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Deepware Scanner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Detección de manipulación facial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Ideal para deepfakes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Centrado solo en rostros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39" marR="15139" marT="151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4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E945A9D1-7661-025C-9CE9-62A73C8F14F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46881308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BCD6D-994F-49B9-7CFA-45D7205AB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E774-7CEF-8367-D403-B2A672FA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38" y="687871"/>
            <a:ext cx="7288282" cy="967137"/>
          </a:xfrm>
        </p:spPr>
        <p:txBody>
          <a:bodyPr/>
          <a:lstStyle/>
          <a:p>
            <a:r>
              <a:rPr lang="es-ES" dirty="0"/>
              <a:t>Evaluación de Falsos Positivos y Negativos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7FEF7C8-9FDC-A5A6-0EE1-9661965C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E18429-2DA8-9654-6635-64B181EB0D0A}"/>
              </a:ext>
            </a:extLst>
          </p:cNvPr>
          <p:cNvSpPr txBox="1"/>
          <p:nvPr/>
        </p:nvSpPr>
        <p:spPr>
          <a:xfrm>
            <a:off x="1109028" y="1951672"/>
            <a:ext cx="728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dirty="0"/>
              <a:t>🧠 Objetivo:</a:t>
            </a:r>
          </a:p>
          <a:p>
            <a:r>
              <a:rPr lang="es-ES" dirty="0"/>
              <a:t>Entender los errores más comunes en la detección de IA y cómo las métricas de evaluación nos ayudan a tomar decisiones informadas.</a:t>
            </a:r>
          </a:p>
          <a:p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9DE6DD-99C6-6140-5CE7-4A62BCCB881E}"/>
              </a:ext>
            </a:extLst>
          </p:cNvPr>
          <p:cNvSpPr txBox="1"/>
          <p:nvPr/>
        </p:nvSpPr>
        <p:spPr>
          <a:xfrm>
            <a:off x="1830388" y="3266440"/>
            <a:ext cx="768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dirty="0"/>
              <a:t>🔹 ¿Qué son los errores de clasificación?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Falso positivo (FP)</a:t>
            </a:r>
            <a:r>
              <a:rPr lang="es-ES" dirty="0"/>
              <a:t>: se detecta como IA algo que fue hecho por un humano.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Falso negativo (FN)</a:t>
            </a:r>
            <a:r>
              <a:rPr lang="es-ES" dirty="0"/>
              <a:t>: se detecta como humano algo que fue hecho por una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educación: un falso positivo puede tener consecuencias académicas serias.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485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Métricas de </a:t>
            </a:r>
            <a:r>
              <a:rPr lang="en-US" dirty="0" err="1"/>
              <a:t>evaluación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6EE739-19B0-FDC4-E236-20D9ABF6A616}"/>
              </a:ext>
            </a:extLst>
          </p:cNvPr>
          <p:cNvSpPr txBox="1"/>
          <p:nvPr/>
        </p:nvSpPr>
        <p:spPr>
          <a:xfrm>
            <a:off x="1452880" y="2275840"/>
            <a:ext cx="830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Precisión (</a:t>
            </a:r>
            <a:r>
              <a:rPr lang="es-ES" b="1" dirty="0" err="1"/>
              <a:t>Precision</a:t>
            </a:r>
            <a:r>
              <a:rPr lang="es-ES" b="1" dirty="0"/>
              <a:t>)% </a:t>
            </a:r>
            <a:r>
              <a:rPr lang="es-ES" dirty="0"/>
              <a:t>de los detectados como IA que realmente lo son Fórmula: TP / (TP + FP)</a:t>
            </a:r>
          </a:p>
          <a:p>
            <a:endParaRPr lang="es-ES" dirty="0"/>
          </a:p>
          <a:p>
            <a:r>
              <a:rPr lang="es-ES" b="1" dirty="0" err="1"/>
              <a:t>Recall</a:t>
            </a:r>
            <a:r>
              <a:rPr lang="es-ES" b="1" dirty="0"/>
              <a:t> (Sensibilidad)% </a:t>
            </a:r>
            <a:r>
              <a:rPr lang="es-ES" dirty="0"/>
              <a:t>de los textos IA que fueron correctamente identificados Fórmula: TP / (TP + FN)</a:t>
            </a:r>
          </a:p>
          <a:p>
            <a:endParaRPr lang="es-ES" dirty="0"/>
          </a:p>
          <a:p>
            <a:r>
              <a:rPr lang="es-ES" b="1" dirty="0"/>
              <a:t>F1-Score Promedio </a:t>
            </a:r>
            <a:r>
              <a:rPr lang="es-ES" dirty="0"/>
              <a:t>ponderado entre precisión y </a:t>
            </a:r>
            <a:r>
              <a:rPr lang="es-ES" dirty="0" err="1"/>
              <a:t>recall</a:t>
            </a:r>
            <a:endParaRPr lang="es-ES" dirty="0"/>
          </a:p>
          <a:p>
            <a:r>
              <a:rPr lang="es-ES" dirty="0"/>
              <a:t>Fórmula: 2 * (</a:t>
            </a:r>
            <a:r>
              <a:rPr lang="es-ES" dirty="0" err="1"/>
              <a:t>Precision</a:t>
            </a:r>
            <a:r>
              <a:rPr lang="es-ES" dirty="0"/>
              <a:t> * </a:t>
            </a:r>
            <a:r>
              <a:rPr lang="es-ES" dirty="0" err="1"/>
              <a:t>Recall</a:t>
            </a:r>
            <a:r>
              <a:rPr lang="es-ES" dirty="0"/>
              <a:t>) / (</a:t>
            </a:r>
            <a:r>
              <a:rPr lang="es-ES" dirty="0" err="1"/>
              <a:t>Precision</a:t>
            </a:r>
            <a:r>
              <a:rPr lang="es-ES" dirty="0"/>
              <a:t> + </a:t>
            </a:r>
            <a:r>
              <a:rPr lang="es-ES" dirty="0" err="1"/>
              <a:t>Recall</a:t>
            </a:r>
            <a:r>
              <a:rPr lang="es-ES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{FDA1B95D-8CF3-464B-A74D-4562585145A0}tf67328976_win32</Template>
  <TotalTime>622</TotalTime>
  <Words>958</Words>
  <Application>Microsoft Office PowerPoint</Application>
  <PresentationFormat>Panorámica</PresentationFormat>
  <Paragraphs>155</Paragraphs>
  <Slides>17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 Narrow</vt:lpstr>
      <vt:lpstr>Arial</vt:lpstr>
      <vt:lpstr>Calibri</vt:lpstr>
      <vt:lpstr>Tenorite</vt:lpstr>
      <vt:lpstr>Custom</vt:lpstr>
      <vt:lpstr>Análisis Avanzado y Casos de Uso </vt:lpstr>
      <vt:lpstr>AGENDA</vt:lpstr>
      <vt:lpstr>Comparación de Herramientas Existentes</vt:lpstr>
      <vt:lpstr>Herramientas de detección de texto (comparación)</vt:lpstr>
      <vt:lpstr>❓ ¿Qué es GLTR?</vt:lpstr>
      <vt:lpstr>Herramientas de detección de imágenes</vt:lpstr>
      <vt:lpstr>Conclusiones</vt:lpstr>
      <vt:lpstr>Evaluación de Falsos Positivos y Negativos</vt:lpstr>
      <vt:lpstr>Métricas de evaluación</vt:lpstr>
      <vt:lpstr>Factores que afectan los errores</vt:lpstr>
      <vt:lpstr>Conclusiones</vt:lpstr>
      <vt:lpstr>Reflexión Ética y Regulaciones</vt:lpstr>
      <vt:lpstr>Reflexión Ética y Regulaciones</vt:lpstr>
      <vt:lpstr>🔹 Dilemas éticos comunes</vt:lpstr>
      <vt:lpstr>🔹 Normativas y propuestas internacionales</vt:lpstr>
      <vt:lpstr>🔹 Caso de estudio real</vt:lpstr>
      <vt:lpstr>🔹 Conclusiones: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Andres Zuniga Cazorla</dc:creator>
  <cp:lastModifiedBy>Jose Andres Zuniga Cazorla</cp:lastModifiedBy>
  <cp:revision>1</cp:revision>
  <dcterms:created xsi:type="dcterms:W3CDTF">2025-03-27T06:26:19Z</dcterms:created>
  <dcterms:modified xsi:type="dcterms:W3CDTF">2025-03-27T16:49:01Z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