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17"/>
  </p:notesMasterIdLst>
  <p:sldIdLst>
    <p:sldId id="256" r:id="rId2"/>
    <p:sldId id="257" r:id="rId3"/>
    <p:sldId id="274" r:id="rId4"/>
    <p:sldId id="265" r:id="rId5"/>
    <p:sldId id="266" r:id="rId6"/>
    <p:sldId id="267" r:id="rId7"/>
    <p:sldId id="268" r:id="rId8"/>
    <p:sldId id="270" r:id="rId9"/>
    <p:sldId id="271" r:id="rId10"/>
    <p:sldId id="272" r:id="rId11"/>
    <p:sldId id="269" r:id="rId12"/>
    <p:sldId id="273" r:id="rId13"/>
    <p:sldId id="275" r:id="rId14"/>
    <p:sldId id="276" r:id="rId15"/>
    <p:sldId id="27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2E6114-60F8-4CB2-AE2A-85FE8FEB1C2C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A650EC-4B73-4E5F-B1A5-067752FCF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048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53484-65A3-4684-BC69-E5E95AFD2979}" type="datetime1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r>
              <a:rPr lang="en-US"/>
              <a:t>thanks to www.tutorialspoint.com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72C0-9860-4064-B69B-799813102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590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99B45-CB98-4A96-A951-24BEC05BEAFD}" type="datetime1">
              <a:rPr lang="en-US" smtClean="0"/>
              <a:t>9/22/2025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thanks to www.tutorialspoint.com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72C0-9860-4064-B69B-799813102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353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7EFF5-F01E-468A-8AAF-DC0B632EF02F}" type="datetime1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thanks to www.tutorialspoint.com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72C0-9860-4064-B69B-799813102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296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9D9F-819C-4F21-8A90-2E9CA5BDC1CA}" type="datetime1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thanks to www.tutorialspoint.com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72C0-9860-4064-B69B-799813102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2726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B7F9B-8E33-4084-BE58-44827FD19E53}" type="datetime1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thanks to www.tutorialspoint.com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72C0-9860-4064-B69B-799813102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9605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75172-02BF-4052-906A-4CFAAB4EE4A4}" type="datetime1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thanks to www.tutorialspoint.com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72C0-9860-4064-B69B-799813102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073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8E2D7-2D1C-4E5A-872A-6AD4DE54DB50}" type="datetime1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thanks to www.tutorialspoint.com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72C0-9860-4064-B69B-799813102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5966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82322-7679-4D32-BCD3-D01E0BCDD70A}" type="datetime1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thanks to www.tutorialspoint.com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72C0-9860-4064-B69B-799813102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5595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934EF-E09B-4665-9907-A8F4833DEBD3}" type="datetime1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thanks to www.tutorialspoint.com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72C0-9860-4064-B69B-799813102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667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809" y="485364"/>
            <a:ext cx="9002381" cy="58872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7A3CE-F285-46BF-BD3F-2F6F2F463B46}" type="datetime1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thanks to www.tutorialspoint.com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9B4572C0-9860-4064-B69B-799813102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803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8AD75-2D00-4B2A-83C9-CF7C6561F5F9}" type="datetime1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thanks to www.tutorialspoint.com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72C0-9860-4064-B69B-799813102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983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3C092-85AB-4C15-A2AC-BE6047783F2C}" type="datetime1">
              <a:rPr lang="en-US" smtClean="0"/>
              <a:t>9/22/2025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thanks to www.tutorialspoint.com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72C0-9860-4064-B69B-799813102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544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FD8D3-C84E-48B5-B923-9516248336AF}" type="datetime1">
              <a:rPr lang="en-US" smtClean="0"/>
              <a:t>9/22/2025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thanks to www.tutorialspoint.com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72C0-9860-4064-B69B-799813102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932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9B72-FDBE-48CA-8D30-C23B4EF3D2C6}" type="datetime1">
              <a:rPr lang="en-US" smtClean="0"/>
              <a:t>9/22/2025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thanks to www.tutorialspoint.com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72C0-9860-4064-B69B-799813102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59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9690B-7560-4CB8-8CAE-2E13A6C05F2B}" type="datetime1">
              <a:rPr lang="en-US" smtClean="0"/>
              <a:t>9/22/2025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thanks to www.tutorialspoint.com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72C0-9860-4064-B69B-799813102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133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EA772-15A9-4F49-8C22-11093A9E9EF5}" type="datetime1">
              <a:rPr lang="en-US" smtClean="0"/>
              <a:t>9/22/2025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thanks to www.tutorialspoint.com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72C0-9860-4064-B69B-799813102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248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FB358-4B62-4D12-A023-F163938DE609}" type="datetime1">
              <a:rPr lang="en-US" smtClean="0"/>
              <a:t>9/22/2025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thanks to www.tutorialspoint.com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72C0-9860-4064-B69B-799813102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14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5E38812-C8E7-4C90-AB7C-98507F2C136D}" type="datetime1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thanks to www.tutorialspoint.com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B4572C0-9860-4064-B69B-799813102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539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939546"/>
            <a:ext cx="9440034" cy="182880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Advance Programming Techniques (APT)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2993428"/>
            <a:ext cx="9440034" cy="720443"/>
          </a:xfrm>
        </p:spPr>
        <p:txBody>
          <a:bodyPr/>
          <a:lstStyle/>
          <a:p>
            <a:r>
              <a:rPr lang="en-US" dirty="0"/>
              <a:t>Lecture # 1</a:t>
            </a:r>
          </a:p>
        </p:txBody>
      </p:sp>
      <p:sp>
        <p:nvSpPr>
          <p:cNvPr id="4" name="Text Box 14"/>
          <p:cNvSpPr txBox="1">
            <a:spLocks noChangeArrowheads="1"/>
          </p:cNvSpPr>
          <p:nvPr/>
        </p:nvSpPr>
        <p:spPr bwMode="auto">
          <a:xfrm>
            <a:off x="7845288" y="4745453"/>
            <a:ext cx="3727734" cy="1957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25400" dir="2700000" algn="tl" rotWithShape="0">
              <a:prstClr val="black"/>
            </a:outerShdw>
          </a:effectLst>
        </p:spPr>
        <p:txBody>
          <a:bodyPr wrap="square">
            <a:spAutoFit/>
          </a:bodyPr>
          <a:lstStyle/>
          <a:p>
            <a:pPr defTabSz="457200">
              <a:spcBef>
                <a:spcPct val="20000"/>
              </a:spcBef>
              <a:defRPr/>
            </a:pPr>
            <a:r>
              <a:rPr lang="en-US" b="1" kern="0" dirty="0">
                <a:solidFill>
                  <a:srgbClr val="00B0F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ea typeface="ＭＳ Ｐゴシック" charset="-128"/>
                <a:cs typeface="Arial" pitchFamily="34" charset="0"/>
              </a:rPr>
              <a:t>Ehtisham Rasheed</a:t>
            </a:r>
          </a:p>
          <a:p>
            <a:pPr defTabSz="457200">
              <a:spcBef>
                <a:spcPct val="20000"/>
              </a:spcBef>
              <a:defRPr/>
            </a:pPr>
            <a:endParaRPr lang="en-US" b="1" kern="0" dirty="0">
              <a:solidFill>
                <a:srgbClr val="00B0F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ea typeface="ＭＳ Ｐゴシック" charset="-128"/>
              <a:cs typeface="Arial" pitchFamily="34" charset="0"/>
            </a:endParaRPr>
          </a:p>
          <a:p>
            <a:pPr defTabSz="457200">
              <a:spcBef>
                <a:spcPct val="20000"/>
              </a:spcBef>
              <a:defRPr/>
            </a:pPr>
            <a:r>
              <a:rPr lang="en-US" sz="1600" kern="0" dirty="0">
                <a:solidFill>
                  <a:srgbClr val="00B0F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ea typeface="ＭＳ Ｐゴシック" charset="-128"/>
                <a:cs typeface="Arial" pitchFamily="34" charset="0"/>
              </a:rPr>
              <a:t>Department of Computer Science</a:t>
            </a:r>
          </a:p>
          <a:p>
            <a:pPr defTabSz="457200">
              <a:spcBef>
                <a:spcPct val="20000"/>
              </a:spcBef>
              <a:defRPr/>
            </a:pPr>
            <a:r>
              <a:rPr lang="en-US" sz="1600" kern="0" dirty="0">
                <a:solidFill>
                  <a:srgbClr val="00B0F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ea typeface="ＭＳ Ｐゴシック" charset="-128"/>
                <a:cs typeface="Arial" pitchFamily="34" charset="0"/>
              </a:rPr>
              <a:t>University of </a:t>
            </a:r>
            <a:r>
              <a:rPr lang="en-US" sz="1600" kern="0" dirty="0" err="1">
                <a:solidFill>
                  <a:srgbClr val="00B0F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ea typeface="ＭＳ Ｐゴシック" charset="-128"/>
                <a:cs typeface="Arial" pitchFamily="34" charset="0"/>
              </a:rPr>
              <a:t>Gurjat</a:t>
            </a:r>
            <a:r>
              <a:rPr lang="en-US" sz="1600" kern="0" dirty="0">
                <a:solidFill>
                  <a:srgbClr val="00B0F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ea typeface="ＭＳ Ｐゴシック" charset="-128"/>
                <a:cs typeface="Arial" pitchFamily="34" charset="0"/>
              </a:rPr>
              <a:t>, Gujrat</a:t>
            </a:r>
            <a:endParaRPr lang="en-US" sz="1100" kern="0" dirty="0">
              <a:solidFill>
                <a:srgbClr val="00B0F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ea typeface="ＭＳ Ｐゴシック" charset="-128"/>
              <a:cs typeface="Arial" pitchFamily="34" charset="0"/>
            </a:endParaRPr>
          </a:p>
          <a:p>
            <a:pPr defTabSz="457200">
              <a:spcBef>
                <a:spcPct val="20000"/>
              </a:spcBef>
              <a:defRPr/>
            </a:pPr>
            <a:endParaRPr lang="en-CA" sz="3600" dirty="0">
              <a:solidFill>
                <a:srgbClr val="00B0F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/>
              <a:ea typeface="ＭＳ Ｐゴシック" charset="-12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13961"/>
            <a:ext cx="2365964" cy="1244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182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EF0D3E56-A782-EBF8-08AB-8FCDF61A7C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4C1B3B-9EA2-5F39-528C-7EBD49DDA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63082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/>
              <a:t>IDE for C#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DB47EAE-CCFB-6CCD-DFFA-D84E8A217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802297"/>
            <a:ext cx="10018713" cy="3988904"/>
          </a:xfrm>
        </p:spPr>
        <p:txBody>
          <a:bodyPr>
            <a:noAutofit/>
          </a:bodyPr>
          <a:lstStyle/>
          <a:p>
            <a:r>
              <a:rPr lang="en-US" dirty="0"/>
              <a:t>Visual Studio Code (VS Code)</a:t>
            </a:r>
          </a:p>
          <a:p>
            <a:pPr lvl="1"/>
            <a:r>
              <a:rPr lang="en-US" dirty="0"/>
              <a:t>Also developed by Microsoft</a:t>
            </a:r>
          </a:p>
          <a:p>
            <a:pPr lvl="1"/>
            <a:r>
              <a:rPr lang="en-US" dirty="0"/>
              <a:t>Light-weight, cross-platform editor for C# support through extensions</a:t>
            </a:r>
          </a:p>
          <a:p>
            <a:r>
              <a:rPr lang="en-US" dirty="0"/>
              <a:t>JetBrains Rider</a:t>
            </a:r>
          </a:p>
          <a:p>
            <a:pPr lvl="1"/>
            <a:r>
              <a:rPr lang="en-US" dirty="0"/>
              <a:t>A powerful and feature-rich cross-platform .NET IDE developed by JetBrains</a:t>
            </a:r>
          </a:p>
          <a:p>
            <a:pPr lvl="1"/>
            <a:r>
              <a:rPr lang="en-US" dirty="0"/>
              <a:t>Rider is known for its intelligent code analysis, refactoring capabilities, and excellent performance</a:t>
            </a:r>
          </a:p>
          <a:p>
            <a:pPr lvl="1"/>
            <a:r>
              <a:rPr lang="en-US" dirty="0"/>
              <a:t>Particularly used by developers working on macOS or Linux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8A6D824-1276-D728-3CD5-4B2C4813A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72C0-9860-4064-B69B-799813102CA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211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9931FBC3-C203-0C64-70DD-265D336B03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FCD18FA-1E5F-8DA1-CD3A-13DD3FCC1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63082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/>
              <a:t>C# Compilation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F5C6567-01E9-9EA5-07FF-6852FA3D7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802297"/>
            <a:ext cx="10018713" cy="3988904"/>
          </a:xfrm>
        </p:spPr>
        <p:txBody>
          <a:bodyPr>
            <a:noAutofit/>
          </a:bodyPr>
          <a:lstStyle/>
          <a:p>
            <a:r>
              <a:rPr lang="en-US" dirty="0"/>
              <a:t>C# Source Code </a:t>
            </a:r>
            <a:r>
              <a:rPr lang="en-US" dirty="0">
                <a:sym typeface="Wingdings" panose="05000000000000000000" pitchFamily="2" charset="2"/>
              </a:rPr>
              <a:t> Compiler  Intermediate Language (IL / MSIL)</a:t>
            </a:r>
          </a:p>
          <a:p>
            <a:r>
              <a:rPr lang="en-US" dirty="0">
                <a:sym typeface="Wingdings" panose="05000000000000000000" pitchFamily="2" charset="2"/>
              </a:rPr>
              <a:t>MSIL  CLR  JIT Compiler  Native Machine Code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CLR converts MSIL to machine code at runtime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This allows cross-platform support, as each OS has its own JIT compiler</a:t>
            </a:r>
          </a:p>
          <a:p>
            <a:r>
              <a:rPr lang="en-US" dirty="0">
                <a:sym typeface="Wingdings" panose="05000000000000000000" pitchFamily="2" charset="2"/>
              </a:rPr>
              <a:t>CLR manages execution (memory, security, garbage collection)</a:t>
            </a:r>
          </a:p>
          <a:p>
            <a:r>
              <a:rPr lang="en-US" dirty="0">
                <a:sym typeface="Wingdings" panose="05000000000000000000" pitchFamily="2" charset="2"/>
              </a:rPr>
              <a:t>Any .NET language (C#, VB.NET, F#) compiles to IL, so they can interpolate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6E7D97E-476F-748D-85DB-BC055BDF1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72C0-9860-4064-B69B-799813102CA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117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968CD329-B45E-4446-C4C9-0D2D76124B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0C6EF5-2B8B-9CBB-BE07-52244C5E4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63082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/>
              <a:t>Frist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2F87B25-35FA-3758-02A9-9C20EB4D09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802297"/>
            <a:ext cx="10018713" cy="3988904"/>
          </a:xfrm>
        </p:spPr>
        <p:txBody>
          <a:bodyPr>
            <a:noAutofit/>
          </a:bodyPr>
          <a:lstStyle/>
          <a:p>
            <a:r>
              <a:rPr lang="en-US" dirty="0"/>
              <a:t>Learn how to create new Console Application in C#</a:t>
            </a:r>
          </a:p>
          <a:p>
            <a:r>
              <a:rPr lang="en-US" dirty="0"/>
              <a:t>Learn how </a:t>
            </a:r>
            <a:r>
              <a:rPr lang="en-US"/>
              <a:t>to create new Windows Application in C#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37CD04B-2939-FDC6-F9B3-67F54559C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72C0-9860-4064-B69B-799813102CA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8061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968CD329-B45E-4446-C4C9-0D2D76124B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0C6EF5-2B8B-9CBB-BE07-52244C5E4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63082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 smtClean="0"/>
              <a:t>Desktop Application Development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2F87B25-35FA-3758-02A9-9C20EB4D09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802297"/>
            <a:ext cx="10018713" cy="3988904"/>
          </a:xfrm>
        </p:spPr>
        <p:txBody>
          <a:bodyPr>
            <a:noAutofit/>
          </a:bodyPr>
          <a:lstStyle/>
          <a:p>
            <a:r>
              <a:rPr lang="en-US" dirty="0" smtClean="0"/>
              <a:t>Software that runs locally on a computer (not in the browser)</a:t>
            </a:r>
          </a:p>
          <a:p>
            <a:r>
              <a:rPr lang="en-US" dirty="0" smtClean="0"/>
              <a:t>Examples: Notepad, Paint, MS Word, Calculator</a:t>
            </a:r>
          </a:p>
          <a:p>
            <a:r>
              <a:rPr lang="en-US" dirty="0" smtClean="0"/>
              <a:t>Built using frameworks like WinForms, WPF, </a:t>
            </a:r>
            <a:r>
              <a:rPr lang="en-US" dirty="0" err="1" smtClean="0"/>
              <a:t>WinUI</a:t>
            </a:r>
            <a:r>
              <a:rPr lang="en-US" dirty="0" smtClean="0"/>
              <a:t>, JavaFX </a:t>
            </a:r>
            <a:r>
              <a:rPr lang="en-US" dirty="0" err="1" smtClean="0"/>
              <a:t>etc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37CD04B-2939-FDC6-F9B3-67F54559C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72C0-9860-4064-B69B-799813102CA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2720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968CD329-B45E-4446-C4C9-0D2D76124B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0C6EF5-2B8B-9CBB-BE07-52244C5E4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63082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 smtClean="0"/>
              <a:t>Evolution of Microsoft Desktop Frameworks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6938163"/>
              </p:ext>
            </p:extLst>
          </p:nvPr>
        </p:nvGraphicFramePr>
        <p:xfrm>
          <a:off x="1484313" y="1801813"/>
          <a:ext cx="10018712" cy="347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4678"/>
                <a:gridCol w="2504678"/>
                <a:gridCol w="2504678"/>
                <a:gridCol w="2504678"/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Framework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Year Introduced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Features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Current Status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WinForms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Easy drag-and-drop,</a:t>
                      </a:r>
                      <a:r>
                        <a:rPr lang="en-US" baseline="0" dirty="0" smtClean="0"/>
                        <a:t> event-driven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Still supported but legacy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WPF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XAML, MVVM, animations,</a:t>
                      </a:r>
                      <a:r>
                        <a:rPr lang="en-US" baseline="0" dirty="0" smtClean="0"/>
                        <a:t> 2D/3D graphics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Supported,</a:t>
                      </a:r>
                      <a:r>
                        <a:rPr lang="en-US" baseline="0" dirty="0" smtClean="0"/>
                        <a:t> less focus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Win</a:t>
                      </a:r>
                      <a:r>
                        <a:rPr lang="en-US" baseline="0" dirty="0" smtClean="0"/>
                        <a:t> UI 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2021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Fluent design,</a:t>
                      </a:r>
                      <a:r>
                        <a:rPr lang="en-US" baseline="0" dirty="0" smtClean="0"/>
                        <a:t> modern controls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Microsoft’s current focus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.NET</a:t>
                      </a:r>
                      <a:r>
                        <a:rPr lang="en-US" baseline="0" dirty="0" smtClean="0"/>
                        <a:t> MAUI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2022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Cross-platform (Windows, </a:t>
                      </a:r>
                      <a:r>
                        <a:rPr lang="en-US" dirty="0" err="1" smtClean="0"/>
                        <a:t>macOS</a:t>
                      </a:r>
                      <a:r>
                        <a:rPr lang="en-US" dirty="0" smtClean="0"/>
                        <a:t>, iOS, Android)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Future direction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37CD04B-2939-FDC6-F9B3-67F54559C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72C0-9860-4064-B69B-799813102CA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3863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968CD329-B45E-4446-C4C9-0D2D76124B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0C6EF5-2B8B-9CBB-BE07-52244C5E4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63082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 smtClean="0"/>
              <a:t>Why Start with WinForms?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2F87B25-35FA-3758-02A9-9C20EB4D09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802297"/>
            <a:ext cx="10018713" cy="3988904"/>
          </a:xfrm>
        </p:spPr>
        <p:txBody>
          <a:bodyPr>
            <a:noAutofit/>
          </a:bodyPr>
          <a:lstStyle/>
          <a:p>
            <a:r>
              <a:rPr lang="en-US" dirty="0" smtClean="0"/>
              <a:t>Easier to learn -&gt; drag &amp; drop interface</a:t>
            </a:r>
          </a:p>
          <a:p>
            <a:r>
              <a:rPr lang="en-US" dirty="0" smtClean="0"/>
              <a:t>Fast prototyping for beginners</a:t>
            </a:r>
          </a:p>
          <a:p>
            <a:r>
              <a:rPr lang="en-US" dirty="0" smtClean="0"/>
              <a:t>Focus on logic, events, OOP instead of UI complexity (XAML, MVVM)</a:t>
            </a:r>
          </a:p>
          <a:p>
            <a:r>
              <a:rPr lang="en-US" dirty="0" smtClean="0"/>
              <a:t>Still widely used in enterprise apps</a:t>
            </a:r>
          </a:p>
          <a:p>
            <a:r>
              <a:rPr lang="en-US" dirty="0" smtClean="0"/>
              <a:t>Massive ecosystem &amp; resources</a:t>
            </a:r>
          </a:p>
          <a:p>
            <a:r>
              <a:rPr lang="en-US" dirty="0" smtClean="0"/>
              <a:t>Still relevant in the </a:t>
            </a:r>
            <a:r>
              <a:rPr lang="en-US" smtClean="0"/>
              <a:t>job market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37CD04B-2939-FDC6-F9B3-67F54559C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72C0-9860-4064-B69B-799813102CA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807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63082"/>
          </a:xfrm>
          <a:effectLst/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b="1" dirty="0"/>
              <a:t>Advanced Programming Techniques using C#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802297"/>
            <a:ext cx="10018713" cy="3988904"/>
          </a:xfrm>
        </p:spPr>
        <p:txBody>
          <a:bodyPr>
            <a:noAutofit/>
          </a:bodyPr>
          <a:lstStyle/>
          <a:p>
            <a:r>
              <a:rPr lang="en-US" dirty="0"/>
              <a:t>Prerequisite</a:t>
            </a:r>
          </a:p>
          <a:p>
            <a:pPr lvl="1"/>
            <a:r>
              <a:rPr lang="en-US" dirty="0"/>
              <a:t>Programming Fundamentals</a:t>
            </a:r>
          </a:p>
          <a:p>
            <a:pPr lvl="1"/>
            <a:r>
              <a:rPr lang="en-US" dirty="0"/>
              <a:t>Object Oriented 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72C0-9860-4064-B69B-799813102CA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548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FCDB109F-26BC-86F6-4ECC-EC939527D8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F2EE47-A2CE-4980-4F29-B5CCC89EC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63082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/>
              <a:t>What is .NET?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42AEFDF-60CF-C35C-92A2-D1FE53376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802297"/>
            <a:ext cx="10018713" cy="3988904"/>
          </a:xfrm>
        </p:spPr>
        <p:txBody>
          <a:bodyPr>
            <a:noAutofit/>
          </a:bodyPr>
          <a:lstStyle/>
          <a:p>
            <a:r>
              <a:rPr lang="en-US" b="1" dirty="0"/>
              <a:t>.NET </a:t>
            </a:r>
            <a:r>
              <a:rPr lang="en-US" dirty="0"/>
              <a:t>is a free, open source, secure, cross-platform framework developed by Microsoft.</a:t>
            </a:r>
          </a:p>
          <a:p>
            <a:r>
              <a:rPr lang="en-US" dirty="0"/>
              <a:t>It provides:</a:t>
            </a:r>
          </a:p>
          <a:p>
            <a:pPr lvl="1"/>
            <a:r>
              <a:rPr lang="en-US" b="1" dirty="0"/>
              <a:t>Languages</a:t>
            </a:r>
            <a:r>
              <a:rPr lang="en-US" dirty="0"/>
              <a:t> C#, F#, VB.NET</a:t>
            </a:r>
          </a:p>
          <a:p>
            <a:pPr lvl="1"/>
            <a:r>
              <a:rPr lang="en-US" b="1" dirty="0"/>
              <a:t>Runtime</a:t>
            </a:r>
            <a:r>
              <a:rPr lang="en-US" dirty="0"/>
              <a:t> (Common Language Runtime, CLR)</a:t>
            </a:r>
          </a:p>
          <a:p>
            <a:pPr lvl="1"/>
            <a:r>
              <a:rPr lang="en-US" b="1" dirty="0"/>
              <a:t>Class libraries </a:t>
            </a:r>
            <a:r>
              <a:rPr lang="en-US" dirty="0"/>
              <a:t>(pre-built functions for file handling, networking, databases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8BF845E-F311-2866-22E8-C726CC096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72C0-9860-4064-B69B-799813102CA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259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A5DE3E69-0324-E6DA-8D7E-5769AAC1AC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993D63-5D39-4765-4DD3-C60BC4D60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63082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/>
              <a:t>Common Language Runtime (CLR)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41C14EF-AA46-C763-30E1-5BC947677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802297"/>
            <a:ext cx="10018713" cy="3988904"/>
          </a:xfrm>
        </p:spPr>
        <p:txBody>
          <a:bodyPr>
            <a:noAutofit/>
          </a:bodyPr>
          <a:lstStyle/>
          <a:p>
            <a:r>
              <a:rPr lang="en-US" dirty="0"/>
              <a:t>At the core of .NET ecosystem is the Common Language Runtime (CLR).</a:t>
            </a:r>
          </a:p>
          <a:p>
            <a:r>
              <a:rPr lang="en-US" dirty="0"/>
              <a:t>Responsible for code execution written in different .NET languages</a:t>
            </a:r>
          </a:p>
          <a:p>
            <a:r>
              <a:rPr lang="en-US" dirty="0"/>
              <a:t>Provides services</a:t>
            </a:r>
          </a:p>
          <a:p>
            <a:pPr lvl="1"/>
            <a:r>
              <a:rPr lang="en-US" dirty="0"/>
              <a:t>Memory management</a:t>
            </a:r>
          </a:p>
          <a:p>
            <a:pPr lvl="1"/>
            <a:r>
              <a:rPr lang="en-US" dirty="0"/>
              <a:t>Garbage collection</a:t>
            </a:r>
          </a:p>
          <a:p>
            <a:pPr lvl="1"/>
            <a:r>
              <a:rPr lang="en-US" dirty="0"/>
              <a:t>Security</a:t>
            </a:r>
          </a:p>
          <a:p>
            <a:r>
              <a:rPr lang="en-US" dirty="0"/>
              <a:t>Code in C#, F#. VB.NET and other .NET languages compiled into Intermediate Language (IL) that the CLR can execute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24D7167-DF4B-B266-CD7D-834DA3384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72C0-9860-4064-B69B-799813102CA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905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DA7655CC-51AC-B486-8D8F-5695EC4DCA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36A756-0DE5-0868-9D88-FF577DF9B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63082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/>
              <a:t>Evolution of .NET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265F7F0-2058-9B69-91DD-150120F9E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802297"/>
            <a:ext cx="10018713" cy="3988904"/>
          </a:xfrm>
        </p:spPr>
        <p:txBody>
          <a:bodyPr>
            <a:noAutofit/>
          </a:bodyPr>
          <a:lstStyle/>
          <a:p>
            <a:r>
              <a:rPr lang="en-US" b="1" dirty="0"/>
              <a:t>.NET Framework</a:t>
            </a:r>
          </a:p>
          <a:p>
            <a:pPr lvl="1"/>
            <a:r>
              <a:rPr lang="en-US" dirty="0"/>
              <a:t>Released in </a:t>
            </a:r>
            <a:r>
              <a:rPr lang="en-US" b="1" dirty="0"/>
              <a:t>2002</a:t>
            </a:r>
            <a:r>
              <a:rPr lang="en-US" dirty="0"/>
              <a:t> by Microsoft</a:t>
            </a:r>
          </a:p>
          <a:p>
            <a:pPr lvl="1"/>
            <a:r>
              <a:rPr lang="en-US" dirty="0"/>
              <a:t>Runs </a:t>
            </a:r>
            <a:r>
              <a:rPr lang="en-US" b="1" dirty="0"/>
              <a:t>only on Windows</a:t>
            </a:r>
          </a:p>
          <a:p>
            <a:pPr lvl="1"/>
            <a:r>
              <a:rPr lang="en-US" dirty="0"/>
              <a:t>Used for </a:t>
            </a:r>
            <a:r>
              <a:rPr lang="en-US" b="1" dirty="0"/>
              <a:t>desktop apps </a:t>
            </a:r>
            <a:r>
              <a:rPr lang="en-US" dirty="0"/>
              <a:t>(WinForms, WPF), </a:t>
            </a:r>
            <a:r>
              <a:rPr lang="en-US" b="1" dirty="0"/>
              <a:t>ASP.NET Web Forms</a:t>
            </a:r>
            <a:r>
              <a:rPr lang="en-US" dirty="0"/>
              <a:t>, </a:t>
            </a:r>
            <a:r>
              <a:rPr lang="en-US" b="1" dirty="0"/>
              <a:t>enterprise apps</a:t>
            </a:r>
          </a:p>
          <a:p>
            <a:pPr lvl="1"/>
            <a:r>
              <a:rPr lang="en-US" dirty="0"/>
              <a:t>Latest and final version is </a:t>
            </a:r>
            <a:r>
              <a:rPr lang="en-US" b="1" dirty="0"/>
              <a:t>.NET Framework 4.8 (2019)</a:t>
            </a:r>
          </a:p>
          <a:p>
            <a:pPr lvl="1"/>
            <a:r>
              <a:rPr lang="en-US" dirty="0"/>
              <a:t>Microsoft still provides </a:t>
            </a:r>
            <a:r>
              <a:rPr lang="en-US" b="1" dirty="0"/>
              <a:t>security fixes</a:t>
            </a:r>
            <a:r>
              <a:rPr lang="en-US" dirty="0"/>
              <a:t>, but no new features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79A9830-9793-AB63-4720-58C7F5ED6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72C0-9860-4064-B69B-799813102CA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132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648161E4-C957-3166-C1E4-F1D738541D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0167BCD-80AC-2A8D-351C-7EC960A9C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63082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/>
              <a:t>Evolution of .NET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55E61BE-6A6D-BCFC-068E-87521C083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802297"/>
            <a:ext cx="10018713" cy="3988904"/>
          </a:xfrm>
        </p:spPr>
        <p:txBody>
          <a:bodyPr>
            <a:noAutofit/>
          </a:bodyPr>
          <a:lstStyle/>
          <a:p>
            <a:r>
              <a:rPr lang="en-US" b="1" dirty="0"/>
              <a:t>.NET Core</a:t>
            </a:r>
          </a:p>
          <a:p>
            <a:pPr lvl="1"/>
            <a:r>
              <a:rPr lang="en-US" dirty="0"/>
              <a:t>Released in </a:t>
            </a:r>
            <a:r>
              <a:rPr lang="en-US" b="1" dirty="0"/>
              <a:t>2016</a:t>
            </a:r>
            <a:r>
              <a:rPr lang="en-US" dirty="0"/>
              <a:t> as new </a:t>
            </a:r>
            <a:r>
              <a:rPr lang="en-US" b="1" dirty="0"/>
              <a:t>lightweight</a:t>
            </a:r>
            <a:r>
              <a:rPr lang="en-US" dirty="0"/>
              <a:t> and </a:t>
            </a:r>
            <a:r>
              <a:rPr lang="en-US" b="1" dirty="0"/>
              <a:t>cross-platform </a:t>
            </a:r>
            <a:r>
              <a:rPr lang="en-US" dirty="0"/>
              <a:t>version</a:t>
            </a:r>
          </a:p>
          <a:p>
            <a:pPr lvl="1"/>
            <a:r>
              <a:rPr lang="en-US" dirty="0"/>
              <a:t>Runs on </a:t>
            </a:r>
            <a:r>
              <a:rPr lang="en-US" b="1" dirty="0"/>
              <a:t>Windows</a:t>
            </a:r>
            <a:r>
              <a:rPr lang="en-US" dirty="0"/>
              <a:t>, </a:t>
            </a:r>
            <a:r>
              <a:rPr lang="en-US" b="1" dirty="0"/>
              <a:t>macOS</a:t>
            </a:r>
            <a:r>
              <a:rPr lang="en-US" dirty="0"/>
              <a:t>, </a:t>
            </a:r>
            <a:r>
              <a:rPr lang="en-US" b="1" dirty="0"/>
              <a:t>Linux</a:t>
            </a:r>
          </a:p>
          <a:p>
            <a:pPr lvl="1"/>
            <a:r>
              <a:rPr lang="en-US" dirty="0"/>
              <a:t>Modern, open-source, high performance</a:t>
            </a:r>
          </a:p>
          <a:p>
            <a:pPr lvl="1"/>
            <a:r>
              <a:rPr lang="en-US" dirty="0"/>
              <a:t>Supports </a:t>
            </a:r>
            <a:r>
              <a:rPr lang="en-US" b="1" dirty="0"/>
              <a:t>cloud</a:t>
            </a:r>
            <a:r>
              <a:rPr lang="en-US" dirty="0"/>
              <a:t>, </a:t>
            </a:r>
            <a:r>
              <a:rPr lang="en-US" b="1" dirty="0"/>
              <a:t>web APIs</a:t>
            </a:r>
            <a:r>
              <a:rPr lang="en-US" dirty="0"/>
              <a:t>, </a:t>
            </a:r>
            <a:r>
              <a:rPr lang="en-US" b="1" dirty="0"/>
              <a:t>microservices</a:t>
            </a:r>
          </a:p>
          <a:p>
            <a:pPr lvl="1"/>
            <a:r>
              <a:rPr lang="en-US" b="1" dirty="0"/>
              <a:t>Side-by-side </a:t>
            </a:r>
            <a:r>
              <a:rPr lang="en-US" dirty="0"/>
              <a:t>versioning (multiple versions can coexist)</a:t>
            </a:r>
          </a:p>
          <a:p>
            <a:pPr lvl="1"/>
            <a:r>
              <a:rPr lang="en-US" dirty="0"/>
              <a:t>Replaced the old </a:t>
            </a:r>
            <a:r>
              <a:rPr lang="en-US" b="1" dirty="0"/>
              <a:t>.NET Framework </a:t>
            </a:r>
            <a:r>
              <a:rPr lang="en-US" dirty="0"/>
              <a:t>for new projects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50AEA87-BF3D-2EE6-924E-E3A6B09C5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72C0-9860-4064-B69B-799813102CA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073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EC04743F-856D-4113-8166-6FCD0CBFB8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3B97E75-801B-CC32-CBFC-12A02A0F1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63082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/>
              <a:t>Evolution of .NET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2A1A6D4-B8BD-7B4B-4C88-2C7D4D80F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802297"/>
            <a:ext cx="10018713" cy="3988904"/>
          </a:xfrm>
        </p:spPr>
        <p:txBody>
          <a:bodyPr>
            <a:noAutofit/>
          </a:bodyPr>
          <a:lstStyle/>
          <a:p>
            <a:r>
              <a:rPr lang="en-US" b="1" dirty="0"/>
              <a:t>.NET (5, 6, 7, 8, …)</a:t>
            </a:r>
          </a:p>
          <a:p>
            <a:pPr lvl="1"/>
            <a:r>
              <a:rPr lang="en-US" b="1" dirty="0"/>
              <a:t>Starting from .NET 5 (2020)</a:t>
            </a:r>
            <a:r>
              <a:rPr lang="en-US" dirty="0"/>
              <a:t>, Microsoft merged .NET Framework and .NET Core into a single platform called </a:t>
            </a:r>
            <a:r>
              <a:rPr lang="en-US" b="1" dirty="0"/>
              <a:t>".NET"</a:t>
            </a:r>
          </a:p>
          <a:p>
            <a:pPr lvl="1"/>
            <a:r>
              <a:rPr lang="en-US" dirty="0"/>
              <a:t>So now when we say “.NET,” we mean the </a:t>
            </a:r>
            <a:r>
              <a:rPr lang="en-US" b="1" dirty="0"/>
              <a:t>modern version</a:t>
            </a:r>
            <a:r>
              <a:rPr lang="en-US" dirty="0"/>
              <a:t> (not the old Framework)</a:t>
            </a:r>
          </a:p>
          <a:p>
            <a:pPr lvl="1"/>
            <a:r>
              <a:rPr lang="fr-FR" dirty="0"/>
              <a:t>Supports </a:t>
            </a:r>
            <a:r>
              <a:rPr lang="fr-FR" b="1" dirty="0"/>
              <a:t>desktop, web, mobile, cloud, AI, IoT</a:t>
            </a:r>
          </a:p>
          <a:p>
            <a:pPr lvl="1"/>
            <a:r>
              <a:rPr lang="en-US" dirty="0"/>
              <a:t>Cross-platform, open-source, continuously updated</a:t>
            </a:r>
          </a:p>
          <a:p>
            <a:pPr lvl="1"/>
            <a:r>
              <a:rPr lang="en-US" b="1" dirty="0"/>
              <a:t>Long-Term Support (LTS) releases</a:t>
            </a:r>
            <a:r>
              <a:rPr lang="en-US" dirty="0"/>
              <a:t> (e.g., .NET 6, .NET 8)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D8C7AC2-B0BD-1689-5D56-A4F6C1337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72C0-9860-4064-B69B-799813102CA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54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D97FF595-0F41-2DAD-09D1-FE8F1A5C81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1AECDE-76C0-5D6A-CA1D-E5882D93D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63082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/>
              <a:t>Why Learn C#?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2B02206-5D03-2B5D-AA67-AD59A7871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802297"/>
            <a:ext cx="10018713" cy="3988904"/>
          </a:xfrm>
        </p:spPr>
        <p:txBody>
          <a:bodyPr>
            <a:noAutofit/>
          </a:bodyPr>
          <a:lstStyle/>
          <a:p>
            <a:r>
              <a:rPr lang="en-US" dirty="0"/>
              <a:t>C# is a general-purpose language used for a broad range of applications, including:</a:t>
            </a:r>
          </a:p>
          <a:p>
            <a:pPr lvl="1"/>
            <a:r>
              <a:rPr lang="en-US" dirty="0"/>
              <a:t>Web Development</a:t>
            </a:r>
          </a:p>
          <a:p>
            <a:pPr lvl="1"/>
            <a:r>
              <a:rPr lang="en-US" dirty="0"/>
              <a:t>Desktop Applications</a:t>
            </a:r>
          </a:p>
          <a:p>
            <a:pPr lvl="1"/>
            <a:r>
              <a:rPr lang="en-US" dirty="0"/>
              <a:t>Game Development</a:t>
            </a:r>
          </a:p>
          <a:p>
            <a:pPr lvl="1"/>
            <a:r>
              <a:rPr lang="en-US" dirty="0"/>
              <a:t>Mobile Development</a:t>
            </a:r>
          </a:p>
          <a:p>
            <a:pPr lvl="1"/>
            <a:r>
              <a:rPr lang="en-US" dirty="0"/>
              <a:t>Cloud and Enterprise Applications</a:t>
            </a:r>
          </a:p>
          <a:p>
            <a:pPr lvl="1"/>
            <a:r>
              <a:rPr lang="en-US" dirty="0"/>
              <a:t>AI and IoT</a:t>
            </a:r>
          </a:p>
          <a:p>
            <a:pPr lvl="1"/>
            <a:r>
              <a:rPr lang="en-US" dirty="0" err="1"/>
              <a:t>Microsesrvices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9C6C1A8-CDB0-A319-2B2B-AA380EBBD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72C0-9860-4064-B69B-799813102CA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2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71EACC04-FEB5-8051-1452-9676FC57C0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EE45780-C8DF-927B-C542-D6B5DA47B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63082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/>
              <a:t>IDE for C#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A86C278-B860-65A2-7B18-E9B46F9D6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802297"/>
            <a:ext cx="10018713" cy="3988904"/>
          </a:xfrm>
        </p:spPr>
        <p:txBody>
          <a:bodyPr>
            <a:noAutofit/>
          </a:bodyPr>
          <a:lstStyle/>
          <a:p>
            <a:r>
              <a:rPr lang="en-US" dirty="0"/>
              <a:t>Visual Studio</a:t>
            </a:r>
          </a:p>
          <a:p>
            <a:pPr lvl="1"/>
            <a:r>
              <a:rPr lang="en-US" dirty="0"/>
              <a:t>Developed by Microsoft, most common IDE for C#</a:t>
            </a:r>
          </a:p>
          <a:p>
            <a:pPr lvl="1"/>
            <a:r>
              <a:rPr lang="en-US" dirty="0"/>
              <a:t>It has lot of features like IntelliSense, Advanced Debugging Tools, Integrated Git Support etc.</a:t>
            </a:r>
          </a:p>
          <a:p>
            <a:pPr lvl="1"/>
            <a:r>
              <a:rPr lang="en-US" dirty="0"/>
              <a:t>Free community edition for individual developers</a:t>
            </a:r>
          </a:p>
          <a:p>
            <a:pPr lvl="1"/>
            <a:r>
              <a:rPr lang="en-US" dirty="0"/>
              <a:t>Paid version is also available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189DBA9-45C5-3B27-3AAD-A25202405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72C0-9860-4064-B69B-799813102CA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3199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27366</TotalTime>
  <Words>698</Words>
  <Application>Microsoft Office PowerPoint</Application>
  <PresentationFormat>Widescreen</PresentationFormat>
  <Paragraphs>125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ＭＳ Ｐゴシック</vt:lpstr>
      <vt:lpstr>Arial</vt:lpstr>
      <vt:lpstr>Calibri</vt:lpstr>
      <vt:lpstr>Corbel</vt:lpstr>
      <vt:lpstr>Wingdings</vt:lpstr>
      <vt:lpstr>Parallax</vt:lpstr>
      <vt:lpstr>Advance Programming Techniques (APT)</vt:lpstr>
      <vt:lpstr>Advanced Programming Techniques using C#</vt:lpstr>
      <vt:lpstr>What is .NET?</vt:lpstr>
      <vt:lpstr>Common Language Runtime (CLR)</vt:lpstr>
      <vt:lpstr>Evolution of .NET</vt:lpstr>
      <vt:lpstr>Evolution of .NET</vt:lpstr>
      <vt:lpstr>Evolution of .NET</vt:lpstr>
      <vt:lpstr>Why Learn C#?</vt:lpstr>
      <vt:lpstr>IDE for C#</vt:lpstr>
      <vt:lpstr>IDE for C#</vt:lpstr>
      <vt:lpstr>C# Compilation Model</vt:lpstr>
      <vt:lpstr>Frist Program</vt:lpstr>
      <vt:lpstr>Desktop Application Development</vt:lpstr>
      <vt:lpstr>Evolution of Microsoft Desktop Frameworks</vt:lpstr>
      <vt:lpstr>Why Start with WinForms?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 and Algorithms</dc:title>
  <dc:creator>Ehtisham Rashid</dc:creator>
  <cp:lastModifiedBy>Microsoft account</cp:lastModifiedBy>
  <cp:revision>166</cp:revision>
  <dcterms:created xsi:type="dcterms:W3CDTF">2016-10-23T06:04:36Z</dcterms:created>
  <dcterms:modified xsi:type="dcterms:W3CDTF">2025-09-22T08:50:50Z</dcterms:modified>
</cp:coreProperties>
</file>