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36"/>
  </p:notesMasterIdLst>
  <p:sldIdLst>
    <p:sldId id="258" r:id="rId4"/>
    <p:sldId id="268" r:id="rId5"/>
    <p:sldId id="269" r:id="rId6"/>
    <p:sldId id="337" r:id="rId7"/>
    <p:sldId id="260" r:id="rId8"/>
    <p:sldId id="329" r:id="rId9"/>
    <p:sldId id="338" r:id="rId10"/>
    <p:sldId id="339" r:id="rId11"/>
    <p:sldId id="340" r:id="rId12"/>
    <p:sldId id="341" r:id="rId13"/>
    <p:sldId id="342" r:id="rId14"/>
    <p:sldId id="343" r:id="rId15"/>
    <p:sldId id="344" r:id="rId16"/>
    <p:sldId id="347" r:id="rId17"/>
    <p:sldId id="348" r:id="rId18"/>
    <p:sldId id="345" r:id="rId19"/>
    <p:sldId id="305" r:id="rId20"/>
    <p:sldId id="349" r:id="rId21"/>
    <p:sldId id="350" r:id="rId22"/>
    <p:sldId id="351" r:id="rId23"/>
    <p:sldId id="353" r:id="rId24"/>
    <p:sldId id="354" r:id="rId25"/>
    <p:sldId id="355" r:id="rId26"/>
    <p:sldId id="309" r:id="rId27"/>
    <p:sldId id="356" r:id="rId28"/>
    <p:sldId id="357" r:id="rId29"/>
    <p:sldId id="358" r:id="rId30"/>
    <p:sldId id="359" r:id="rId31"/>
    <p:sldId id="360" r:id="rId32"/>
    <p:sldId id="326" r:id="rId33"/>
    <p:sldId id="352" r:id="rId34"/>
    <p:sldId id="316" r:id="rId35"/>
  </p:sldIdLst>
  <p:sldSz cx="9144000" cy="5145405"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C90A"/>
    <a:srgbClr val="D6AF08"/>
    <a:srgbClr val="C0C0C0"/>
    <a:srgbClr val="EAEAEA"/>
    <a:srgbClr val="840FB9"/>
    <a:srgbClr val="CC6600"/>
    <a:srgbClr val="6F960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1728"/>
        <p:guide pos="2944"/>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notesMaster" Target="notesMasters/notesMaster1.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3074" name="页眉占位符 3073"/>
          <p:cNvSpPr>
            <a:spLocks noGrp="1"/>
          </p:cNvSpPr>
          <p:nvPr>
            <p:ph type="hdr" sz="quarter"/>
          </p:nvPr>
        </p:nvSpPr>
        <p:spPr>
          <a:xfrm>
            <a:off x="0" y="0"/>
            <a:ext cx="2971800" cy="457200"/>
          </a:xfrm>
          <a:prstGeom prst="rect">
            <a:avLst/>
          </a:prstGeom>
          <a:noFill/>
          <a:ln w="9525">
            <a:noFill/>
          </a:ln>
        </p:spPr>
        <p:txBody>
          <a:bodyPr/>
          <a:p>
            <a:pPr lvl="0"/>
            <a:endParaRPr lang="zh-CN" sz="1200"/>
          </a:p>
        </p:txBody>
      </p:sp>
      <p:sp>
        <p:nvSpPr>
          <p:cNvPr id="3075" name="日期占位符 3074"/>
          <p:cNvSpPr>
            <a:spLocks noGrp="1"/>
          </p:cNvSpPr>
          <p:nvPr>
            <p:ph type="dt" idx="1"/>
          </p:nvPr>
        </p:nvSpPr>
        <p:spPr>
          <a:xfrm>
            <a:off x="3884613" y="0"/>
            <a:ext cx="2971800" cy="457200"/>
          </a:xfrm>
          <a:prstGeom prst="rect">
            <a:avLst/>
          </a:prstGeom>
          <a:noFill/>
          <a:ln w="9525">
            <a:noFill/>
          </a:ln>
        </p:spPr>
        <p:txBody>
          <a:bodyPr/>
          <a:p>
            <a:pPr lvl="0" algn="r"/>
            <a:endParaRPr lang="zh-CN" altLang="en-US" sz="1200"/>
          </a:p>
        </p:txBody>
      </p:sp>
      <p:sp>
        <p:nvSpPr>
          <p:cNvPr id="3076" name="幻灯片图像占位符 3075"/>
          <p:cNvSpPr>
            <a:spLocks noGrp="1" noRot="1"/>
          </p:cNvSpPr>
          <p:nvPr>
            <p:ph type="sldImg" idx="2"/>
          </p:nvPr>
        </p:nvSpPr>
        <p:spPr>
          <a:xfrm>
            <a:off x="382588" y="685800"/>
            <a:ext cx="6092825" cy="3429000"/>
          </a:xfrm>
          <a:prstGeom prst="rect">
            <a:avLst/>
          </a:prstGeom>
          <a:noFill/>
          <a:ln w="9525">
            <a:noFill/>
          </a:ln>
        </p:spPr>
      </p:sp>
      <p:sp>
        <p:nvSpPr>
          <p:cNvPr id="3077" name="文本占位符 3076"/>
          <p:cNvSpPr>
            <a:spLocks noGrp="1" noRot="1"/>
          </p:cNvSpPr>
          <p:nvPr>
            <p:ph type="body" sz="quarter" idx="3"/>
          </p:nvPr>
        </p:nvSpPr>
        <p:spPr>
          <a:xfrm>
            <a:off x="685800" y="4343400"/>
            <a:ext cx="5486400" cy="4114800"/>
          </a:xfrm>
          <a:prstGeom prst="rect">
            <a:avLst/>
          </a:prstGeom>
          <a:noFill/>
          <a:ln w="9525">
            <a:noFill/>
          </a:ln>
        </p:spPr>
        <p:txBody>
          <a:bodyPr anchor="ct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8" name="页脚占位符 3077"/>
          <p:cNvSpPr>
            <a:spLocks noGrp="1"/>
          </p:cNvSpPr>
          <p:nvPr>
            <p:ph type="ftr" sz="quarter" idx="4"/>
          </p:nvPr>
        </p:nvSpPr>
        <p:spPr>
          <a:xfrm>
            <a:off x="0" y="8685213"/>
            <a:ext cx="2971800" cy="457200"/>
          </a:xfrm>
          <a:prstGeom prst="rect">
            <a:avLst/>
          </a:prstGeom>
          <a:noFill/>
          <a:ln w="9525">
            <a:noFill/>
          </a:ln>
        </p:spPr>
        <p:txBody>
          <a:bodyPr anchor="b"/>
          <a:p>
            <a:pPr lvl="0"/>
            <a:endParaRPr lang="zh-CN" sz="1200"/>
          </a:p>
        </p:txBody>
      </p:sp>
      <p:sp>
        <p:nvSpPr>
          <p:cNvPr id="3079" name="灯片编号占位符 3078"/>
          <p:cNvSpPr>
            <a:spLocks noGrp="1"/>
          </p:cNvSpPr>
          <p:nvPr>
            <p:ph type="sldNum" sz="quarter" idx="5"/>
          </p:nvPr>
        </p:nvSpPr>
        <p:spPr>
          <a:xfrm>
            <a:off x="3884613" y="8685213"/>
            <a:ext cx="2971800" cy="457200"/>
          </a:xfrm>
          <a:prstGeom prst="rect">
            <a:avLst/>
          </a:prstGeom>
          <a:noFill/>
          <a:ln w="9525">
            <a:noFill/>
          </a:ln>
        </p:spPr>
        <p:txBody>
          <a:bodyPr anchor="b"/>
          <a:p>
            <a:pPr lvl="0" algn="r"/>
            <a:fld id="{9A0DB2DC-4C9A-4742-B13C-FB6460FD3503}" type="slidenum">
              <a:rPr lang="zh-CN" sz="1200"/>
            </a:fld>
            <a:endParaRPr lang="zh-CN" sz="1200"/>
          </a:p>
        </p:txBody>
      </p:sp>
    </p:spTree>
  </p:cSld>
  <p:clrMap bg1="lt1" tx1="dk1" bg2="lt2" tx2="dk2" accent1="accent1" accent2="accent2" accent3="accent3" accent4="accent4" accent5="accent5" accent6="accent6" hlink="hlink" folHlink="folHlink"/>
  <p:hf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2084"/>
            <a:ext cx="6858000" cy="1791363"/>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2529"/>
            <a:ext cx="6858000" cy="1242281"/>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94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52930" cy="43894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2084"/>
            <a:ext cx="6858000" cy="1791363"/>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2529"/>
            <a:ext cx="6858000" cy="1242281"/>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78"/>
            <a:ext cx="7886700" cy="2140345"/>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3372"/>
            <a:ext cx="7886700" cy="112555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2504" cy="33972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200150"/>
            <a:ext cx="4032504" cy="33972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945"/>
            <a:ext cx="7886700" cy="99454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334323"/>
            <a:ext cx="3655181" cy="61816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1999775"/>
            <a:ext cx="3655181" cy="264419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4323"/>
            <a:ext cx="3673182" cy="61816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775"/>
            <a:ext cx="3673182" cy="264419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p>
        </p:txBody>
      </p:sp>
      <p:sp>
        <p:nvSpPr>
          <p:cNvPr id="8" name="页脚占位符 7"/>
          <p:cNvSpPr>
            <a:spLocks noGrp="1"/>
          </p:cNvSpPr>
          <p:nvPr>
            <p:ph type="ftr" sz="quarter" idx="11"/>
          </p:nvPr>
        </p:nvSpPr>
        <p:spPr/>
        <p:txBody>
          <a:bodyPr/>
          <a:lstStyle/>
          <a:p>
            <a:pPr lvl="0"/>
            <a:endParaRPr lang="zh-CN"/>
          </a:p>
        </p:txBody>
      </p:sp>
      <p:sp>
        <p:nvSpPr>
          <p:cNvPr id="9" name="灯片编号占位符 8"/>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p>
        </p:txBody>
      </p:sp>
      <p:sp>
        <p:nvSpPr>
          <p:cNvPr id="4" name="页脚占位符 3"/>
          <p:cNvSpPr>
            <a:spLocks noGrp="1"/>
          </p:cNvSpPr>
          <p:nvPr>
            <p:ph type="ftr" sz="quarter" idx="11"/>
          </p:nvPr>
        </p:nvSpPr>
        <p:spPr/>
        <p:txBody>
          <a:bodyPr/>
          <a:lstStyle/>
          <a:p>
            <a:pPr lvl="0"/>
            <a:endParaRPr lang="zh-CN"/>
          </a:p>
        </p:txBody>
      </p:sp>
      <p:sp>
        <p:nvSpPr>
          <p:cNvPr id="5" name="灯片编号占位符 4"/>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p>
        </p:txBody>
      </p:sp>
      <p:sp>
        <p:nvSpPr>
          <p:cNvPr id="3" name="页脚占位符 2"/>
          <p:cNvSpPr>
            <a:spLocks noGrp="1"/>
          </p:cNvSpPr>
          <p:nvPr>
            <p:ph type="ftr" sz="quarter" idx="11"/>
          </p:nvPr>
        </p:nvSpPr>
        <p:spPr/>
        <p:txBody>
          <a:bodyPr/>
          <a:lstStyle/>
          <a:p>
            <a:pPr lvl="0"/>
            <a:endParaRPr lang="zh-CN"/>
          </a:p>
        </p:txBody>
      </p:sp>
      <p:sp>
        <p:nvSpPr>
          <p:cNvPr id="4" name="灯片编号占位符 3"/>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3027"/>
            <a:ext cx="2949178" cy="1200595"/>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740843"/>
            <a:ext cx="4629150" cy="365657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1543622"/>
            <a:ext cx="2949178" cy="285975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3027"/>
            <a:ext cx="3124012" cy="1200595"/>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43028"/>
            <a:ext cx="4629150" cy="405438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622"/>
            <a:ext cx="3124012" cy="2859750"/>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910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52930" cy="43910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78"/>
            <a:ext cx="7886700" cy="2140345"/>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3372"/>
            <a:ext cx="7886700" cy="112555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2504" cy="33956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200150"/>
            <a:ext cx="4032504" cy="33956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945"/>
            <a:ext cx="7886700" cy="99454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334323"/>
            <a:ext cx="3655181" cy="61816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1999775"/>
            <a:ext cx="3655181" cy="264419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4323"/>
            <a:ext cx="3673182" cy="61816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775"/>
            <a:ext cx="3673182" cy="264419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p>
        </p:txBody>
      </p:sp>
      <p:sp>
        <p:nvSpPr>
          <p:cNvPr id="8" name="页脚占位符 7"/>
          <p:cNvSpPr>
            <a:spLocks noGrp="1"/>
          </p:cNvSpPr>
          <p:nvPr>
            <p:ph type="ftr" sz="quarter" idx="11"/>
          </p:nvPr>
        </p:nvSpPr>
        <p:spPr/>
        <p:txBody>
          <a:bodyPr/>
          <a:lstStyle/>
          <a:p>
            <a:pPr lvl="0"/>
            <a:endParaRPr lang="zh-CN"/>
          </a:p>
        </p:txBody>
      </p:sp>
      <p:sp>
        <p:nvSpPr>
          <p:cNvPr id="9" name="灯片编号占位符 8"/>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p>
        </p:txBody>
      </p:sp>
      <p:sp>
        <p:nvSpPr>
          <p:cNvPr id="4" name="页脚占位符 3"/>
          <p:cNvSpPr>
            <a:spLocks noGrp="1"/>
          </p:cNvSpPr>
          <p:nvPr>
            <p:ph type="ftr" sz="quarter" idx="11"/>
          </p:nvPr>
        </p:nvSpPr>
        <p:spPr/>
        <p:txBody>
          <a:bodyPr/>
          <a:lstStyle/>
          <a:p>
            <a:pPr lvl="0"/>
            <a:endParaRPr lang="zh-CN"/>
          </a:p>
        </p:txBody>
      </p:sp>
      <p:sp>
        <p:nvSpPr>
          <p:cNvPr id="5" name="灯片编号占位符 4"/>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p>
        </p:txBody>
      </p:sp>
      <p:sp>
        <p:nvSpPr>
          <p:cNvPr id="3" name="页脚占位符 2"/>
          <p:cNvSpPr>
            <a:spLocks noGrp="1"/>
          </p:cNvSpPr>
          <p:nvPr>
            <p:ph type="ftr" sz="quarter" idx="11"/>
          </p:nvPr>
        </p:nvSpPr>
        <p:spPr/>
        <p:txBody>
          <a:bodyPr/>
          <a:lstStyle/>
          <a:p>
            <a:pPr lvl="0"/>
            <a:endParaRPr lang="zh-CN"/>
          </a:p>
        </p:txBody>
      </p:sp>
      <p:sp>
        <p:nvSpPr>
          <p:cNvPr id="4" name="灯片编号占位符 3"/>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3027"/>
            <a:ext cx="2949178" cy="1200595"/>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740843"/>
            <a:ext cx="4629150" cy="365657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1543622"/>
            <a:ext cx="2949178" cy="285975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3027"/>
            <a:ext cx="3124012" cy="1200595"/>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43028"/>
            <a:ext cx="4629150" cy="405438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622"/>
            <a:ext cx="3124012" cy="2859750"/>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06375"/>
            <a:ext cx="8229600" cy="857250"/>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200150"/>
            <a:ext cx="8229600" cy="33956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4684713"/>
            <a:ext cx="2133600" cy="357187"/>
          </a:xfrm>
          <a:prstGeom prst="rect">
            <a:avLst/>
          </a:prstGeom>
          <a:noFill/>
          <a:ln w="9525">
            <a:noFill/>
          </a:ln>
        </p:spPr>
        <p:txBody>
          <a:bodyPr/>
          <a:lstStyle>
            <a:lvl1pPr>
              <a:defRPr sz="1400"/>
            </a:lvl1pPr>
          </a:lstStyle>
          <a:p>
            <a:pPr lvl="0"/>
            <a:endParaRPr lang="zh-CN" altLang="en-US"/>
          </a:p>
        </p:txBody>
      </p:sp>
      <p:sp>
        <p:nvSpPr>
          <p:cNvPr id="1029" name="页脚占位符 1028"/>
          <p:cNvSpPr>
            <a:spLocks noGrp="1"/>
          </p:cNvSpPr>
          <p:nvPr>
            <p:ph type="ftr" sz="quarter" idx="3"/>
          </p:nvPr>
        </p:nvSpPr>
        <p:spPr>
          <a:xfrm>
            <a:off x="3124200" y="4684713"/>
            <a:ext cx="2895600" cy="357187"/>
          </a:xfrm>
          <a:prstGeom prst="rect">
            <a:avLst/>
          </a:prstGeom>
          <a:noFill/>
          <a:ln w="9525">
            <a:noFill/>
          </a:ln>
        </p:spPr>
        <p:txBody>
          <a:bodyPr/>
          <a:lstStyle>
            <a:lvl1pPr algn="ctr">
              <a:defRPr sz="1400"/>
            </a:lvl1pPr>
          </a:lstStyle>
          <a:p>
            <a:pPr lvl="0"/>
            <a:endParaRPr lang="zh-CN"/>
          </a:p>
        </p:txBody>
      </p:sp>
      <p:sp>
        <p:nvSpPr>
          <p:cNvPr id="1030" name="灯片编号占位符 1029"/>
          <p:cNvSpPr>
            <a:spLocks noGrp="1"/>
          </p:cNvSpPr>
          <p:nvPr>
            <p:ph type="sldNum" sz="quarter" idx="4"/>
          </p:nvPr>
        </p:nvSpPr>
        <p:spPr>
          <a:xfrm>
            <a:off x="6553200" y="4684713"/>
            <a:ext cx="2133600" cy="357187"/>
          </a:xfrm>
          <a:prstGeom prst="rect">
            <a:avLst/>
          </a:prstGeom>
          <a:noFill/>
          <a:ln w="9525">
            <a:noFill/>
          </a:ln>
        </p:spPr>
        <p:txBody>
          <a:bodyPr/>
          <a:lstStyle>
            <a:lvl1pPr algn="r">
              <a:defRPr sz="1400"/>
            </a:lvl1pPr>
          </a:lstStyle>
          <a:p>
            <a:pPr lvl="0"/>
            <a:fld id="{9A0DB2DC-4C9A-4742-B13C-FB6460FD3503}" type="slidenum">
              <a:rPr lang="zh-CN"/>
            </a:fld>
            <a:endParaRPr lang="zh-CN"/>
          </a:p>
        </p:txBody>
      </p:sp>
      <p:pic>
        <p:nvPicPr>
          <p:cNvPr id="1031" name="图片 1030" descr="shutterstock_60231436 [转换]q"/>
          <p:cNvPicPr>
            <a:picLocks noChangeAspect="1"/>
          </p:cNvPicPr>
          <p:nvPr/>
        </p:nvPicPr>
        <p:blipFill>
          <a:blip r:embed="rId12">
            <a:grayscl/>
            <a:lum bright="-12000"/>
          </a:blip>
          <a:stretch>
            <a:fillRect/>
          </a:stretch>
        </p:blipFill>
        <p:spPr>
          <a:xfrm>
            <a:off x="0" y="0"/>
            <a:ext cx="9144000" cy="516413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sp>
        <p:nvSpPr>
          <p:cNvPr id="2050" name="标题 2049"/>
          <p:cNvSpPr>
            <a:spLocks noGrp="1"/>
          </p:cNvSpPr>
          <p:nvPr>
            <p:ph type="title"/>
          </p:nvPr>
        </p:nvSpPr>
        <p:spPr>
          <a:xfrm>
            <a:off x="457200" y="206375"/>
            <a:ext cx="8229600" cy="857250"/>
          </a:xfrm>
          <a:prstGeom prst="rect">
            <a:avLst/>
          </a:prstGeom>
          <a:noFill/>
          <a:ln w="9525">
            <a:noFill/>
          </a:ln>
        </p:spPr>
        <p:txBody>
          <a:bodyPr anchor="ctr"/>
          <a:p>
            <a:pPr lvl="0"/>
            <a:r>
              <a:rPr lang="zh-CN" altLang="en-US"/>
              <a:t>单击此处编辑母版标题样式</a:t>
            </a:r>
            <a:endParaRPr lang="zh-CN" altLang="en-US"/>
          </a:p>
        </p:txBody>
      </p:sp>
      <p:sp>
        <p:nvSpPr>
          <p:cNvPr id="2051" name="文本占位符 2050"/>
          <p:cNvSpPr>
            <a:spLocks noGrp="1"/>
          </p:cNvSpPr>
          <p:nvPr>
            <p:ph type="body" idx="1"/>
          </p:nvPr>
        </p:nvSpPr>
        <p:spPr>
          <a:xfrm>
            <a:off x="457200" y="1200150"/>
            <a:ext cx="8229600" cy="3397250"/>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2" name="日期占位符 2051"/>
          <p:cNvSpPr>
            <a:spLocks noGrp="1"/>
          </p:cNvSpPr>
          <p:nvPr>
            <p:ph type="dt" sz="half" idx="2"/>
          </p:nvPr>
        </p:nvSpPr>
        <p:spPr>
          <a:xfrm>
            <a:off x="457200" y="4686300"/>
            <a:ext cx="2133600" cy="357188"/>
          </a:xfrm>
          <a:prstGeom prst="rect">
            <a:avLst/>
          </a:prstGeom>
          <a:noFill/>
          <a:ln w="9525">
            <a:noFill/>
          </a:ln>
        </p:spPr>
        <p:txBody>
          <a:bodyPr/>
          <a:lstStyle>
            <a:lvl1pPr>
              <a:defRPr sz="1400"/>
            </a:lvl1pPr>
          </a:lstStyle>
          <a:p>
            <a:pPr lvl="0"/>
            <a:endParaRPr lang="zh-CN" altLang="en-US"/>
          </a:p>
        </p:txBody>
      </p:sp>
      <p:sp>
        <p:nvSpPr>
          <p:cNvPr id="2053" name="页脚占位符 2052"/>
          <p:cNvSpPr>
            <a:spLocks noGrp="1"/>
          </p:cNvSpPr>
          <p:nvPr>
            <p:ph type="ftr" sz="quarter" idx="3"/>
          </p:nvPr>
        </p:nvSpPr>
        <p:spPr>
          <a:xfrm>
            <a:off x="3124200" y="4686300"/>
            <a:ext cx="2895600" cy="357188"/>
          </a:xfrm>
          <a:prstGeom prst="rect">
            <a:avLst/>
          </a:prstGeom>
          <a:noFill/>
          <a:ln w="9525">
            <a:noFill/>
          </a:ln>
        </p:spPr>
        <p:txBody>
          <a:bodyPr/>
          <a:lstStyle>
            <a:lvl1pPr algn="ctr">
              <a:defRPr sz="1400"/>
            </a:lvl1pPr>
          </a:lstStyle>
          <a:p>
            <a:pPr lvl="0"/>
            <a:endParaRPr lang="zh-CN"/>
          </a:p>
        </p:txBody>
      </p:sp>
      <p:sp>
        <p:nvSpPr>
          <p:cNvPr id="2054" name="灯片编号占位符 2053"/>
          <p:cNvSpPr>
            <a:spLocks noGrp="1"/>
          </p:cNvSpPr>
          <p:nvPr>
            <p:ph type="sldNum" sz="quarter" idx="4"/>
          </p:nvPr>
        </p:nvSpPr>
        <p:spPr>
          <a:xfrm>
            <a:off x="6553200" y="4686300"/>
            <a:ext cx="2133600" cy="357188"/>
          </a:xfrm>
          <a:prstGeom prst="rect">
            <a:avLst/>
          </a:prstGeom>
          <a:noFill/>
          <a:ln w="9525">
            <a:noFill/>
          </a:ln>
        </p:spPr>
        <p:txBody>
          <a:bodyPr/>
          <a:lstStyle>
            <a:lvl1pPr algn="r">
              <a:defRPr sz="1400"/>
            </a:lvl1pPr>
          </a:lstStyle>
          <a:p>
            <a:pPr lvl="0"/>
            <a:fld id="{9A0DB2DC-4C9A-4742-B13C-FB6460FD3503}" type="slidenum">
              <a:rPr lang="zh-CN"/>
            </a:fld>
            <a:endParaRPr 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19.wmf"/><Relationship Id="rId3" Type="http://schemas.openxmlformats.org/officeDocument/2006/relationships/oleObject" Target="../embeddings/oleObject1.bin"/><Relationship Id="rId2" Type="http://schemas.openxmlformats.org/officeDocument/2006/relationships/image" Target="../media/image1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3.png"/><Relationship Id="rId2" Type="http://schemas.openxmlformats.org/officeDocument/2006/relationships/image" Target="../media/image14.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0" Type="http://schemas.openxmlformats.org/officeDocument/2006/relationships/slideLayout" Target="../slideLayouts/slideLayout7.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5.png"/><Relationship Id="rId2" Type="http://schemas.openxmlformats.org/officeDocument/2006/relationships/image" Target="../media/image14.png"/><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6.png"/><Relationship Id="rId2" Type="http://schemas.openxmlformats.org/officeDocument/2006/relationships/image" Target="../media/image14.pn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7.png"/><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8.png"/><Relationship Id="rId2" Type="http://schemas.openxmlformats.org/officeDocument/2006/relationships/image" Target="../media/image14.png"/><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hyperlink" Target="http://snap.stanford.edu/data/" TargetMode="External"/><Relationship Id="rId3" Type="http://schemas.openxmlformats.org/officeDocument/2006/relationships/hyperlink" Target="https://networkdata.ics.uci.edu/index.php" TargetMode="External"/><Relationship Id="rId2" Type="http://schemas.openxmlformats.org/officeDocument/2006/relationships/image" Target="../media/image14.png"/><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hyperlink" Target="http://snap.stanford.edu/data/amazon0601.html" TargetMode="External"/><Relationship Id="rId2" Type="http://schemas.openxmlformats.org/officeDocument/2006/relationships/image" Target="../media/image14.png"/><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hyperlink" Target="http://snap.stanford.edu/data/ca-HepTh.html" TargetMode="External"/><Relationship Id="rId2" Type="http://schemas.openxmlformats.org/officeDocument/2006/relationships/image" Target="../media/image14.png"/><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5.jpeg"/><Relationship Id="rId4" Type="http://schemas.openxmlformats.org/officeDocument/2006/relationships/image" Target="../media/image34.png"/><Relationship Id="rId3" Type="http://schemas.openxmlformats.org/officeDocument/2006/relationships/hyperlink" Target="http://snap.stanford.edu/data/loc-brightkite.html" TargetMode="External"/><Relationship Id="rId2" Type="http://schemas.openxmlformats.org/officeDocument/2006/relationships/image" Target="../media/image14.png"/><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hyperlink" Target="http://snap.stanford.edu/data/roadNet-PA.html" TargetMode="External"/><Relationship Id="rId2" Type="http://schemas.openxmlformats.org/officeDocument/2006/relationships/image" Target="../media/image1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3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hyperlink" Target="http://dm.uestc.edu.cn/publication/" TargetMode="Externa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8.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8" name="图片 4097" descr="shutterstock_59416432 [转换]"/>
          <p:cNvPicPr>
            <a:picLocks noChangeAspect="1"/>
          </p:cNvPicPr>
          <p:nvPr/>
        </p:nvPicPr>
        <p:blipFill>
          <a:blip r:embed="rId1"/>
          <a:stretch>
            <a:fillRect/>
          </a:stretch>
        </p:blipFill>
        <p:spPr>
          <a:xfrm>
            <a:off x="0" y="0"/>
            <a:ext cx="9144000" cy="5175250"/>
          </a:xfrm>
          <a:prstGeom prst="rect">
            <a:avLst/>
          </a:prstGeom>
          <a:noFill/>
          <a:ln w="9525">
            <a:noFill/>
          </a:ln>
        </p:spPr>
      </p:pic>
      <p:sp>
        <p:nvSpPr>
          <p:cNvPr id="4113" name="文本框 4112"/>
          <p:cNvSpPr txBox="1"/>
          <p:nvPr/>
        </p:nvSpPr>
        <p:spPr>
          <a:xfrm>
            <a:off x="1005205" y="1450340"/>
            <a:ext cx="4688840" cy="1100455"/>
          </a:xfrm>
          <a:prstGeom prst="rect">
            <a:avLst/>
          </a:prstGeom>
          <a:noFill/>
          <a:ln w="9525">
            <a:noFill/>
          </a:ln>
        </p:spPr>
        <p:txBody>
          <a:bodyPr wrap="square">
            <a:spAutoFit/>
          </a:bodyPr>
          <a:p>
            <a:pPr lvl="0">
              <a:spcBef>
                <a:spcPct val="50000"/>
              </a:spcBef>
            </a:pPr>
            <a:r>
              <a:rPr lang="zh-CN" altLang="en-US" sz="5400">
                <a:solidFill>
                  <a:srgbClr val="F6C90A"/>
                </a:solidFill>
                <a:latin typeface="Edwardian Script ITC" pitchFamily="2" charset="0"/>
                <a:ea typeface="黑体" panose="02010609060101010101" pitchFamily="2" charset="-122"/>
              </a:rPr>
              <a:t>本 周 总 结</a:t>
            </a:r>
            <a:endParaRPr lang="zh-CN" altLang="en-US" sz="5400">
              <a:solidFill>
                <a:srgbClr val="F6C90A"/>
              </a:solidFill>
              <a:latin typeface="Edwardian Script ITC" pitchFamily="2" charset="0"/>
              <a:ea typeface="黑体" panose="02010609060101010101" pitchFamily="2" charset="-122"/>
            </a:endParaRPr>
          </a:p>
        </p:txBody>
      </p:sp>
      <p:sp>
        <p:nvSpPr>
          <p:cNvPr id="4114" name="文本框 4113"/>
          <p:cNvSpPr txBox="1"/>
          <p:nvPr/>
        </p:nvSpPr>
        <p:spPr>
          <a:xfrm>
            <a:off x="314325" y="3678555"/>
            <a:ext cx="2664460" cy="922655"/>
          </a:xfrm>
          <a:prstGeom prst="rect">
            <a:avLst/>
          </a:prstGeom>
          <a:noFill/>
          <a:ln w="9525">
            <a:noFill/>
          </a:ln>
        </p:spPr>
        <p:txBody>
          <a:bodyPr wrap="square">
            <a:spAutoFit/>
          </a:bodyPr>
          <a:p>
            <a:pPr lvl="0">
              <a:spcBef>
                <a:spcPct val="50000"/>
              </a:spcBef>
            </a:pPr>
            <a:r>
              <a:rPr lang="en-US" altLang="zh-CN">
                <a:solidFill>
                  <a:srgbClr val="D6AF08"/>
                </a:solidFill>
                <a:latin typeface="Monotype Corsiva" pitchFamily="2" charset="0"/>
                <a:ea typeface="微软雅黑" panose="020B0503020204020204" pitchFamily="2" charset="-122"/>
              </a:rPr>
              <a:t> </a:t>
            </a:r>
            <a:r>
              <a:rPr lang="zh-CN" altLang="en-US">
                <a:solidFill>
                  <a:srgbClr val="D6AF08"/>
                </a:solidFill>
                <a:latin typeface="Monotype Corsiva" pitchFamily="2" charset="0"/>
                <a:ea typeface="微软雅黑" panose="020B0503020204020204" pitchFamily="2" charset="-122"/>
              </a:rPr>
              <a:t>作者：</a:t>
            </a:r>
            <a:r>
              <a:rPr lang="en-US" altLang="zh-CN" sz="2000">
                <a:solidFill>
                  <a:srgbClr val="D6AF08"/>
                </a:solidFill>
                <a:latin typeface="Monotype Corsiva" pitchFamily="2" charset="0"/>
                <a:ea typeface="微软雅黑" panose="020B0503020204020204" pitchFamily="2" charset="-122"/>
              </a:rPr>
              <a:t>Jtt</a:t>
            </a:r>
            <a:endParaRPr lang="en-US" altLang="zh-CN" sz="2000">
              <a:solidFill>
                <a:srgbClr val="D6AF08"/>
              </a:solidFill>
              <a:latin typeface="Monotype Corsiva" pitchFamily="2" charset="0"/>
              <a:ea typeface="微软雅黑" panose="020B0503020204020204" pitchFamily="2" charset="-122"/>
            </a:endParaRPr>
          </a:p>
          <a:p>
            <a:pPr lvl="0">
              <a:spcBef>
                <a:spcPct val="50000"/>
              </a:spcBef>
            </a:pPr>
            <a:r>
              <a:rPr lang="en-US" altLang="zh-CN" sz="2000" b="1">
                <a:solidFill>
                  <a:srgbClr val="D6AF08"/>
                </a:solidFill>
                <a:latin typeface="Monotype Corsiva" pitchFamily="2" charset="0"/>
                <a:ea typeface="微软雅黑" panose="020B0503020204020204" pitchFamily="2" charset="-122"/>
              </a:rPr>
              <a:t> </a:t>
            </a:r>
            <a:r>
              <a:rPr lang="en-US" altLang="zh-CN" sz="1800">
                <a:solidFill>
                  <a:srgbClr val="D6AF08"/>
                </a:solidFill>
                <a:latin typeface="Monotype Corsiva" pitchFamily="2" charset="0"/>
                <a:ea typeface="微软雅黑" panose="020B0503020204020204" pitchFamily="2" charset="-122"/>
                <a:cs typeface="+mn-ea"/>
              </a:rPr>
              <a:t>日期：2017-05-03</a:t>
            </a:r>
            <a:endParaRPr lang="en-US" altLang="zh-CN" sz="1800">
              <a:solidFill>
                <a:srgbClr val="D6AF08"/>
              </a:solidFill>
              <a:latin typeface="Monotype Corsiva" pitchFamily="2" charset="0"/>
              <a:ea typeface="微软雅黑" panose="020B0503020204020204" pitchFamily="2" charset="-122"/>
              <a:cs typeface="+mn-ea"/>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4" name="组合 8193"/>
          <p:cNvGrpSpPr/>
          <p:nvPr/>
        </p:nvGrpSpPr>
        <p:grpSpPr>
          <a:xfrm>
            <a:off x="0" y="0"/>
            <a:ext cx="9144000" cy="5140325"/>
            <a:chOff x="0" y="0"/>
            <a:chExt cx="5760" cy="3238"/>
          </a:xfrm>
        </p:grpSpPr>
        <p:pic>
          <p:nvPicPr>
            <p:cNvPr id="8195" name="图片 8194" descr="shutterstock_59596342 [转换]"/>
            <p:cNvPicPr>
              <a:picLocks noChangeAspect="1"/>
            </p:cNvPicPr>
            <p:nvPr/>
          </p:nvPicPr>
          <p:blipFill>
            <a:blip r:embed="rId1"/>
            <a:srcRect l="2855" t="1799" r="18312"/>
            <a:stretch>
              <a:fillRect/>
            </a:stretch>
          </p:blipFill>
          <p:spPr>
            <a:xfrm>
              <a:off x="0" y="0"/>
              <a:ext cx="5760" cy="3238"/>
            </a:xfrm>
            <a:prstGeom prst="rect">
              <a:avLst/>
            </a:prstGeom>
            <a:noFill/>
            <a:ln w="9525">
              <a:noFill/>
            </a:ln>
          </p:spPr>
        </p:pic>
        <p:grpSp>
          <p:nvGrpSpPr>
            <p:cNvPr id="8196" name="组合 8195"/>
            <p:cNvGrpSpPr/>
            <p:nvPr/>
          </p:nvGrpSpPr>
          <p:grpSpPr>
            <a:xfrm>
              <a:off x="1429" y="441"/>
              <a:ext cx="3947" cy="2413"/>
              <a:chOff x="0" y="0"/>
              <a:chExt cx="3947" cy="2413"/>
            </a:xfrm>
          </p:grpSpPr>
          <p:sp>
            <p:nvSpPr>
              <p:cNvPr id="8197" name="圆角矩形 8196"/>
              <p:cNvSpPr/>
              <p:nvPr/>
            </p:nvSpPr>
            <p:spPr>
              <a:xfrm>
                <a:off x="0" y="46"/>
                <a:ext cx="3947" cy="2313"/>
              </a:xfrm>
              <a:prstGeom prst="roundRect">
                <a:avLst>
                  <a:gd name="adj" fmla="val 1079"/>
                </a:avLst>
              </a:prstGeom>
              <a:solidFill>
                <a:schemeClr val="bg1">
                  <a:alpha val="20000"/>
                </a:schemeClr>
              </a:solidFill>
              <a:ln w="9525">
                <a:noFill/>
              </a:ln>
            </p:spPr>
            <p:txBody>
              <a:bodyPr/>
              <a:p>
                <a:endParaRPr lang="zh-CN" altLang="en-US"/>
              </a:p>
            </p:txBody>
          </p:sp>
          <p:pic>
            <p:nvPicPr>
              <p:cNvPr id="8198" name="图片 8197"/>
              <p:cNvPicPr>
                <a:picLocks noChangeAspect="1"/>
              </p:cNvPicPr>
              <p:nvPr/>
            </p:nvPicPr>
            <p:blipFill>
              <a:blip r:embed="rId2">
                <a:clrChange>
                  <a:clrFrom>
                    <a:srgbClr val="000000"/>
                  </a:clrFrom>
                  <a:clrTo>
                    <a:srgbClr val="000000">
                      <a:alpha val="0"/>
                    </a:srgbClr>
                  </a:clrTo>
                </a:clrChange>
              </a:blip>
              <a:stretch>
                <a:fillRect/>
              </a:stretch>
            </p:blipFill>
            <p:spPr>
              <a:xfrm>
                <a:off x="0" y="0"/>
                <a:ext cx="3946" cy="51"/>
              </a:xfrm>
              <a:prstGeom prst="rect">
                <a:avLst/>
              </a:prstGeom>
              <a:noFill/>
              <a:ln w="9525">
                <a:noFill/>
              </a:ln>
            </p:spPr>
          </p:pic>
          <p:pic>
            <p:nvPicPr>
              <p:cNvPr id="8199" name="图片 8198"/>
              <p:cNvPicPr>
                <a:picLocks noChangeAspect="1"/>
              </p:cNvPicPr>
              <p:nvPr/>
            </p:nvPicPr>
            <p:blipFill>
              <a:blip r:embed="rId2">
                <a:clrChange>
                  <a:clrFrom>
                    <a:srgbClr val="000000"/>
                  </a:clrFrom>
                  <a:clrTo>
                    <a:srgbClr val="000000">
                      <a:alpha val="0"/>
                    </a:srgbClr>
                  </a:clrTo>
                </a:clrChange>
              </a:blip>
              <a:stretch>
                <a:fillRect/>
              </a:stretch>
            </p:blipFill>
            <p:spPr>
              <a:xfrm rot="10800000">
                <a:off x="0" y="2362"/>
                <a:ext cx="3946" cy="51"/>
              </a:xfrm>
              <a:prstGeom prst="rect">
                <a:avLst/>
              </a:prstGeom>
              <a:noFill/>
              <a:ln w="9525">
                <a:noFill/>
              </a:ln>
            </p:spPr>
          </p:pic>
        </p:grpSp>
      </p:grpSp>
      <p:sp>
        <p:nvSpPr>
          <p:cNvPr id="2" name="文本框 1"/>
          <p:cNvSpPr txBox="1"/>
          <p:nvPr/>
        </p:nvSpPr>
        <p:spPr>
          <a:xfrm>
            <a:off x="2644775" y="781685"/>
            <a:ext cx="5534660" cy="3810000"/>
          </a:xfrm>
          <a:prstGeom prst="rect">
            <a:avLst/>
          </a:prstGeom>
          <a:noFill/>
        </p:spPr>
        <p:txBody>
          <a:bodyPr wrap="square" rtlCol="0">
            <a:spAutoFit/>
          </a:bodyPr>
          <a:p>
            <a:r>
              <a:rPr lang="zh-CN" altLang="en-US" sz="2400" b="1">
                <a:solidFill>
                  <a:schemeClr val="bg1"/>
                </a:solidFill>
              </a:rPr>
              <a:t>本地交互模式：</a:t>
            </a:r>
            <a:endParaRPr lang="zh-CN" altLang="en-US" sz="2400" b="1">
              <a:solidFill>
                <a:schemeClr val="bg1"/>
              </a:solidFill>
            </a:endParaRPr>
          </a:p>
          <a:p>
            <a:endParaRPr lang="zh-CN" altLang="en-US" sz="2400" b="1">
              <a:solidFill>
                <a:schemeClr val="bg1"/>
              </a:solidFill>
            </a:endParaRPr>
          </a:p>
          <a:p>
            <a:r>
              <a:rPr lang="zh-CN" altLang="en-US" sz="1400" b="1">
                <a:solidFill>
                  <a:schemeClr val="bg1"/>
                </a:solidFill>
                <a:cs typeface="+mn-ea"/>
              </a:rPr>
              <a:t>       </a:t>
            </a:r>
            <a:r>
              <a:rPr lang="zh-CN" altLang="en-US" sz="1400" b="1">
                <a:solidFill>
                  <a:srgbClr val="FFFF00"/>
                </a:solidFill>
                <a:cs typeface="+mn-ea"/>
              </a:rPr>
              <a:t>模式1：直接连接的影响。</a:t>
            </a:r>
            <a:r>
              <a:rPr lang="zh-CN" altLang="en-US" sz="1400" b="1">
                <a:solidFill>
                  <a:schemeClr val="bg1"/>
                </a:solidFill>
                <a:cs typeface="+mn-ea"/>
              </a:rPr>
              <a:t>节点u和节点v之间的距离d（u，v）明显地受到两个直接连接节点u和v的影响，通过相互作用，一个节点吸引另一个节点朝向自身移动，从而导致 d（u，v）的减少。为了表征距离d（u，v）的变化，定义</a:t>
            </a:r>
            <a:r>
              <a:rPr lang="zh-CN" altLang="en-US" sz="1400" b="1">
                <a:solidFill>
                  <a:srgbClr val="FFFF00"/>
                </a:solidFill>
                <a:cs typeface="+mn-ea"/>
              </a:rPr>
              <a:t>DI</a:t>
            </a:r>
            <a:r>
              <a:rPr lang="zh-CN" altLang="en-US" sz="1400" b="1">
                <a:solidFill>
                  <a:schemeClr val="bg1"/>
                </a:solidFill>
                <a:cs typeface="+mn-ea"/>
              </a:rPr>
              <a:t>，指示直接连接节点的相互作用的影响如下：</a:t>
            </a:r>
            <a:endParaRPr lang="zh-CN" altLang="en-US" sz="1400" b="1">
              <a:solidFill>
                <a:schemeClr val="bg1"/>
              </a:solidFill>
              <a:cs typeface="+mn-ea"/>
            </a:endParaRPr>
          </a:p>
          <a:p>
            <a:endParaRPr lang="zh-CN" altLang="en-US" sz="1400" b="1">
              <a:solidFill>
                <a:schemeClr val="bg1"/>
              </a:solidFill>
              <a:cs typeface="+mn-ea"/>
            </a:endParaRPr>
          </a:p>
          <a:p>
            <a:endParaRPr lang="zh-CN" altLang="en-US" sz="1400" b="1">
              <a:solidFill>
                <a:schemeClr val="bg1"/>
              </a:solidFill>
              <a:cs typeface="+mn-ea"/>
            </a:endParaRPr>
          </a:p>
          <a:p>
            <a:endParaRPr lang="zh-CN" altLang="en-US" sz="1400" b="1">
              <a:solidFill>
                <a:schemeClr val="bg1"/>
              </a:solidFill>
              <a:cs typeface="+mn-ea"/>
            </a:endParaRPr>
          </a:p>
          <a:p>
            <a:endParaRPr lang="zh-CN" altLang="en-US" sz="1400" b="1">
              <a:solidFill>
                <a:schemeClr val="bg1"/>
              </a:solidFill>
              <a:cs typeface="+mn-ea"/>
            </a:endParaRPr>
          </a:p>
          <a:p>
            <a:r>
              <a:rPr lang="zh-CN" altLang="en-US" sz="1400" b="1">
                <a:solidFill>
                  <a:schemeClr val="bg1"/>
                </a:solidFill>
                <a:cs typeface="+mn-ea"/>
              </a:rPr>
              <a:t>       其中deg（u）是节点u的度，f（·）是一个</a:t>
            </a:r>
            <a:r>
              <a:rPr lang="zh-CN" altLang="en-US" sz="1400" b="1">
                <a:solidFill>
                  <a:srgbClr val="FF0000"/>
                </a:solidFill>
                <a:cs typeface="+mn-ea"/>
              </a:rPr>
              <a:t>耦合函数</a:t>
            </a:r>
            <a:r>
              <a:rPr lang="zh-CN" altLang="en-US" sz="1400" b="1">
                <a:solidFill>
                  <a:schemeClr val="bg1"/>
                </a:solidFill>
                <a:cs typeface="+mn-ea"/>
              </a:rPr>
              <a:t>。 1-d(u,v)表示u和v之间的相似度，两个节点之间的相似度越高，它们之间的影响越大。</a:t>
            </a:r>
            <a:endParaRPr lang="zh-CN" altLang="en-US" sz="1400" b="1">
              <a:solidFill>
                <a:schemeClr val="bg1"/>
              </a:solidFill>
              <a:cs typeface="+mn-ea"/>
            </a:endParaRPr>
          </a:p>
          <a:p>
            <a:endParaRPr lang="zh-CN" altLang="en-US" sz="1400" b="1">
              <a:solidFill>
                <a:schemeClr val="bg1"/>
              </a:solidFill>
              <a:cs typeface="+mn-ea"/>
            </a:endParaRPr>
          </a:p>
          <a:p>
            <a:endParaRPr lang="zh-CN" altLang="en-US" sz="1400" b="1">
              <a:solidFill>
                <a:schemeClr val="bg1"/>
              </a:solidFill>
              <a:cs typeface="+mn-ea"/>
            </a:endParaRPr>
          </a:p>
        </p:txBody>
      </p:sp>
      <p:pic>
        <p:nvPicPr>
          <p:cNvPr id="1045" name="图片 31"/>
          <p:cNvPicPr/>
          <p:nvPr/>
        </p:nvPicPr>
        <p:blipFill>
          <a:blip r:embed="rId3"/>
          <a:srcRect/>
          <a:stretch>
            <a:fillRect/>
          </a:stretch>
        </p:blipFill>
        <p:spPr>
          <a:xfrm>
            <a:off x="3124835" y="2646045"/>
            <a:ext cx="4551680" cy="756920"/>
          </a:xfrm>
          <a:prstGeom prst="rect">
            <a:avLst/>
          </a:prstGeom>
          <a:noFill/>
          <a:ln w="9525">
            <a:noFill/>
          </a:ln>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4" name="组合 8193"/>
          <p:cNvGrpSpPr/>
          <p:nvPr/>
        </p:nvGrpSpPr>
        <p:grpSpPr>
          <a:xfrm>
            <a:off x="0" y="0"/>
            <a:ext cx="9144000" cy="5140325"/>
            <a:chOff x="0" y="0"/>
            <a:chExt cx="5760" cy="3238"/>
          </a:xfrm>
        </p:grpSpPr>
        <p:pic>
          <p:nvPicPr>
            <p:cNvPr id="8195" name="图片 8194" descr="shutterstock_59596342 [转换]"/>
            <p:cNvPicPr>
              <a:picLocks noChangeAspect="1"/>
            </p:cNvPicPr>
            <p:nvPr/>
          </p:nvPicPr>
          <p:blipFill>
            <a:blip r:embed="rId1"/>
            <a:srcRect l="2855" t="1799" r="18312"/>
            <a:stretch>
              <a:fillRect/>
            </a:stretch>
          </p:blipFill>
          <p:spPr>
            <a:xfrm>
              <a:off x="0" y="0"/>
              <a:ext cx="5760" cy="3238"/>
            </a:xfrm>
            <a:prstGeom prst="rect">
              <a:avLst/>
            </a:prstGeom>
            <a:noFill/>
            <a:ln w="9525">
              <a:noFill/>
            </a:ln>
          </p:spPr>
        </p:pic>
        <p:grpSp>
          <p:nvGrpSpPr>
            <p:cNvPr id="8196" name="组合 8195"/>
            <p:cNvGrpSpPr/>
            <p:nvPr/>
          </p:nvGrpSpPr>
          <p:grpSpPr>
            <a:xfrm>
              <a:off x="1429" y="441"/>
              <a:ext cx="3947" cy="2413"/>
              <a:chOff x="0" y="0"/>
              <a:chExt cx="3947" cy="2413"/>
            </a:xfrm>
          </p:grpSpPr>
          <p:sp>
            <p:nvSpPr>
              <p:cNvPr id="8197" name="圆角矩形 8196"/>
              <p:cNvSpPr/>
              <p:nvPr/>
            </p:nvSpPr>
            <p:spPr>
              <a:xfrm>
                <a:off x="0" y="46"/>
                <a:ext cx="3947" cy="2313"/>
              </a:xfrm>
              <a:prstGeom prst="roundRect">
                <a:avLst>
                  <a:gd name="adj" fmla="val 1079"/>
                </a:avLst>
              </a:prstGeom>
              <a:solidFill>
                <a:schemeClr val="bg1">
                  <a:alpha val="20000"/>
                </a:schemeClr>
              </a:solidFill>
              <a:ln w="9525">
                <a:noFill/>
              </a:ln>
            </p:spPr>
            <p:txBody>
              <a:bodyPr/>
              <a:p>
                <a:endParaRPr lang="zh-CN" altLang="en-US"/>
              </a:p>
            </p:txBody>
          </p:sp>
          <p:pic>
            <p:nvPicPr>
              <p:cNvPr id="8198" name="图片 8197"/>
              <p:cNvPicPr>
                <a:picLocks noChangeAspect="1"/>
              </p:cNvPicPr>
              <p:nvPr/>
            </p:nvPicPr>
            <p:blipFill>
              <a:blip r:embed="rId2">
                <a:clrChange>
                  <a:clrFrom>
                    <a:srgbClr val="000000"/>
                  </a:clrFrom>
                  <a:clrTo>
                    <a:srgbClr val="000000">
                      <a:alpha val="0"/>
                    </a:srgbClr>
                  </a:clrTo>
                </a:clrChange>
              </a:blip>
              <a:stretch>
                <a:fillRect/>
              </a:stretch>
            </p:blipFill>
            <p:spPr>
              <a:xfrm>
                <a:off x="0" y="0"/>
                <a:ext cx="3946" cy="51"/>
              </a:xfrm>
              <a:prstGeom prst="rect">
                <a:avLst/>
              </a:prstGeom>
              <a:noFill/>
              <a:ln w="9525">
                <a:noFill/>
              </a:ln>
            </p:spPr>
          </p:pic>
          <p:pic>
            <p:nvPicPr>
              <p:cNvPr id="8199" name="图片 8198"/>
              <p:cNvPicPr>
                <a:picLocks noChangeAspect="1"/>
              </p:cNvPicPr>
              <p:nvPr/>
            </p:nvPicPr>
            <p:blipFill>
              <a:blip r:embed="rId2">
                <a:clrChange>
                  <a:clrFrom>
                    <a:srgbClr val="000000"/>
                  </a:clrFrom>
                  <a:clrTo>
                    <a:srgbClr val="000000">
                      <a:alpha val="0"/>
                    </a:srgbClr>
                  </a:clrTo>
                </a:clrChange>
              </a:blip>
              <a:stretch>
                <a:fillRect/>
              </a:stretch>
            </p:blipFill>
            <p:spPr>
              <a:xfrm rot="10800000">
                <a:off x="0" y="2362"/>
                <a:ext cx="3946" cy="51"/>
              </a:xfrm>
              <a:prstGeom prst="rect">
                <a:avLst/>
              </a:prstGeom>
              <a:noFill/>
              <a:ln w="9525">
                <a:noFill/>
              </a:ln>
            </p:spPr>
          </p:pic>
        </p:grpSp>
      </p:grpSp>
      <p:sp>
        <p:nvSpPr>
          <p:cNvPr id="2" name="文本框 1"/>
          <p:cNvSpPr txBox="1"/>
          <p:nvPr/>
        </p:nvSpPr>
        <p:spPr>
          <a:xfrm>
            <a:off x="2633345" y="781685"/>
            <a:ext cx="5534660" cy="2103120"/>
          </a:xfrm>
          <a:prstGeom prst="rect">
            <a:avLst/>
          </a:prstGeom>
          <a:noFill/>
        </p:spPr>
        <p:txBody>
          <a:bodyPr wrap="square" rtlCol="0">
            <a:spAutoFit/>
          </a:bodyPr>
          <a:p>
            <a:r>
              <a:rPr lang="zh-CN" altLang="en-US" sz="2400" b="1">
                <a:solidFill>
                  <a:schemeClr val="bg1"/>
                </a:solidFill>
              </a:rPr>
              <a:t>本地交互模式：</a:t>
            </a:r>
            <a:endParaRPr lang="zh-CN" altLang="en-US" sz="2400" b="1">
              <a:solidFill>
                <a:schemeClr val="bg1"/>
              </a:solidFill>
            </a:endParaRPr>
          </a:p>
          <a:p>
            <a:endParaRPr lang="zh-CN" altLang="en-US" sz="2400" b="1">
              <a:solidFill>
                <a:schemeClr val="bg1"/>
              </a:solidFill>
            </a:endParaRPr>
          </a:p>
          <a:p>
            <a:r>
              <a:rPr lang="zh-CN" altLang="en-US" sz="1400" b="1">
                <a:solidFill>
                  <a:schemeClr val="bg1"/>
                </a:solidFill>
                <a:cs typeface="+mn-ea"/>
              </a:rPr>
              <a:t>       术语     称   为归一化因子，用于考虑不同程度的连接节点之间的不同影响。 也就是说，与链路较少的节点相比，具有更多链路的节点更难受影响。 </a:t>
            </a:r>
            <a:endParaRPr lang="zh-CN" altLang="en-US" sz="1400" b="1">
              <a:solidFill>
                <a:schemeClr val="bg1"/>
              </a:solidFill>
              <a:cs typeface="+mn-ea"/>
            </a:endParaRPr>
          </a:p>
          <a:p>
            <a:r>
              <a:rPr lang="zh-CN" altLang="en-US" sz="1400" b="1">
                <a:solidFill>
                  <a:schemeClr val="bg1"/>
                </a:solidFill>
                <a:cs typeface="+mn-ea"/>
              </a:rPr>
              <a:t>       以教员网络为例。 一名主管通常连接到许多学生，而一名学生只能连接到他的主管。 在这种情况下，主管对每个学生的影响可能很大，而每位学生的主管影响相对较小。</a:t>
            </a:r>
            <a:endParaRPr lang="zh-CN" altLang="en-US" sz="1400" b="1">
              <a:solidFill>
                <a:schemeClr val="bg1"/>
              </a:solidFill>
              <a:cs typeface="+mn-ea"/>
            </a:endParaRPr>
          </a:p>
        </p:txBody>
      </p:sp>
      <p:graphicFrame>
        <p:nvGraphicFramePr>
          <p:cNvPr id="3" name="对象 2">
            <a:hlinkClick r:id="" action="ppaction://ole?verb="/>
          </p:cNvPr>
          <p:cNvGraphicFramePr>
            <a:graphicFrameLocks noChangeAspect="1"/>
          </p:cNvGraphicFramePr>
          <p:nvPr/>
        </p:nvGraphicFramePr>
        <p:xfrm>
          <a:off x="3476625" y="1339215"/>
          <a:ext cx="485775" cy="422275"/>
        </p:xfrm>
        <a:graphic>
          <a:graphicData uri="http://schemas.openxmlformats.org/presentationml/2006/ole">
            <mc:AlternateContent xmlns:mc="http://schemas.openxmlformats.org/markup-compatibility/2006">
              <mc:Choice xmlns:v="urn:schemas-microsoft-com:vml" Requires="v">
                <p:oleObj spid="_x0000_s1025" name="" r:id="rId3" imgW="482600" imgH="419100" progId="Equation.KSEE3">
                  <p:embed/>
                </p:oleObj>
              </mc:Choice>
              <mc:Fallback>
                <p:oleObj name="" r:id="rId3" imgW="482600" imgH="419100" progId="Equation.KSEE3">
                  <p:embed/>
                  <p:pic>
                    <p:nvPicPr>
                      <p:cNvPr id="0" name="图片 1024"/>
                      <p:cNvPicPr/>
                      <p:nvPr/>
                    </p:nvPicPr>
                    <p:blipFill>
                      <a:blip r:embed="rId4"/>
                      <a:stretch>
                        <a:fillRect/>
                      </a:stretch>
                    </p:blipFill>
                    <p:spPr>
                      <a:xfrm>
                        <a:off x="3476625" y="1339215"/>
                        <a:ext cx="485775" cy="422275"/>
                      </a:xfrm>
                      <a:prstGeom prst="rect">
                        <a:avLst/>
                      </a:prstGeom>
                      <a:solidFill>
                        <a:schemeClr val="bg1"/>
                      </a:solidFill>
                      <a:ln>
                        <a:noFill/>
                      </a:ln>
                    </p:spPr>
                  </p:pic>
                </p:oleObj>
              </mc:Fallback>
            </mc:AlternateContent>
          </a:graphicData>
        </a:graphic>
      </p:graphicFrame>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4" name="组合 8193"/>
          <p:cNvGrpSpPr/>
          <p:nvPr/>
        </p:nvGrpSpPr>
        <p:grpSpPr>
          <a:xfrm>
            <a:off x="0" y="0"/>
            <a:ext cx="9144000" cy="5140325"/>
            <a:chOff x="0" y="0"/>
            <a:chExt cx="5760" cy="3238"/>
          </a:xfrm>
        </p:grpSpPr>
        <p:pic>
          <p:nvPicPr>
            <p:cNvPr id="8195" name="图片 8194" descr="shutterstock_59596342 [转换]"/>
            <p:cNvPicPr>
              <a:picLocks noChangeAspect="1"/>
            </p:cNvPicPr>
            <p:nvPr/>
          </p:nvPicPr>
          <p:blipFill>
            <a:blip r:embed="rId1"/>
            <a:srcRect l="2855" t="1799" r="18312"/>
            <a:stretch>
              <a:fillRect/>
            </a:stretch>
          </p:blipFill>
          <p:spPr>
            <a:xfrm>
              <a:off x="0" y="0"/>
              <a:ext cx="5760" cy="3238"/>
            </a:xfrm>
            <a:prstGeom prst="rect">
              <a:avLst/>
            </a:prstGeom>
            <a:noFill/>
            <a:ln w="9525">
              <a:noFill/>
            </a:ln>
          </p:spPr>
        </p:pic>
        <p:grpSp>
          <p:nvGrpSpPr>
            <p:cNvPr id="8196" name="组合 8195"/>
            <p:cNvGrpSpPr/>
            <p:nvPr/>
          </p:nvGrpSpPr>
          <p:grpSpPr>
            <a:xfrm>
              <a:off x="1429" y="441"/>
              <a:ext cx="3947" cy="2413"/>
              <a:chOff x="0" y="0"/>
              <a:chExt cx="3947" cy="2413"/>
            </a:xfrm>
          </p:grpSpPr>
          <p:sp>
            <p:nvSpPr>
              <p:cNvPr id="8197" name="圆角矩形 8196"/>
              <p:cNvSpPr/>
              <p:nvPr/>
            </p:nvSpPr>
            <p:spPr>
              <a:xfrm>
                <a:off x="0" y="46"/>
                <a:ext cx="3947" cy="2313"/>
              </a:xfrm>
              <a:prstGeom prst="roundRect">
                <a:avLst>
                  <a:gd name="adj" fmla="val 1079"/>
                </a:avLst>
              </a:prstGeom>
              <a:solidFill>
                <a:schemeClr val="bg1">
                  <a:alpha val="20000"/>
                </a:schemeClr>
              </a:solidFill>
              <a:ln w="9525">
                <a:noFill/>
              </a:ln>
            </p:spPr>
            <p:txBody>
              <a:bodyPr/>
              <a:p>
                <a:endParaRPr lang="zh-CN" altLang="en-US"/>
              </a:p>
            </p:txBody>
          </p:sp>
          <p:pic>
            <p:nvPicPr>
              <p:cNvPr id="8198" name="图片 8197"/>
              <p:cNvPicPr>
                <a:picLocks noChangeAspect="1"/>
              </p:cNvPicPr>
              <p:nvPr/>
            </p:nvPicPr>
            <p:blipFill>
              <a:blip r:embed="rId2">
                <a:clrChange>
                  <a:clrFrom>
                    <a:srgbClr val="000000"/>
                  </a:clrFrom>
                  <a:clrTo>
                    <a:srgbClr val="000000">
                      <a:alpha val="0"/>
                    </a:srgbClr>
                  </a:clrTo>
                </a:clrChange>
              </a:blip>
              <a:stretch>
                <a:fillRect/>
              </a:stretch>
            </p:blipFill>
            <p:spPr>
              <a:xfrm>
                <a:off x="0" y="0"/>
                <a:ext cx="3946" cy="51"/>
              </a:xfrm>
              <a:prstGeom prst="rect">
                <a:avLst/>
              </a:prstGeom>
              <a:noFill/>
              <a:ln w="9525">
                <a:noFill/>
              </a:ln>
            </p:spPr>
          </p:pic>
          <p:pic>
            <p:nvPicPr>
              <p:cNvPr id="8199" name="图片 8198"/>
              <p:cNvPicPr>
                <a:picLocks noChangeAspect="1"/>
              </p:cNvPicPr>
              <p:nvPr/>
            </p:nvPicPr>
            <p:blipFill>
              <a:blip r:embed="rId2">
                <a:clrChange>
                  <a:clrFrom>
                    <a:srgbClr val="000000"/>
                  </a:clrFrom>
                  <a:clrTo>
                    <a:srgbClr val="000000">
                      <a:alpha val="0"/>
                    </a:srgbClr>
                  </a:clrTo>
                </a:clrChange>
              </a:blip>
              <a:stretch>
                <a:fillRect/>
              </a:stretch>
            </p:blipFill>
            <p:spPr>
              <a:xfrm rot="10800000">
                <a:off x="0" y="2362"/>
                <a:ext cx="3946" cy="51"/>
              </a:xfrm>
              <a:prstGeom prst="rect">
                <a:avLst/>
              </a:prstGeom>
              <a:noFill/>
              <a:ln w="9525">
                <a:noFill/>
              </a:ln>
            </p:spPr>
          </p:pic>
        </p:grpSp>
      </p:grpSp>
      <p:sp>
        <p:nvSpPr>
          <p:cNvPr id="2" name="文本框 1"/>
          <p:cNvSpPr txBox="1"/>
          <p:nvPr/>
        </p:nvSpPr>
        <p:spPr>
          <a:xfrm>
            <a:off x="2633345" y="781685"/>
            <a:ext cx="5534660" cy="3383280"/>
          </a:xfrm>
          <a:prstGeom prst="rect">
            <a:avLst/>
          </a:prstGeom>
          <a:noFill/>
        </p:spPr>
        <p:txBody>
          <a:bodyPr wrap="square" rtlCol="0">
            <a:spAutoFit/>
          </a:bodyPr>
          <a:p>
            <a:r>
              <a:rPr lang="zh-CN" altLang="en-US" sz="2400" b="1">
                <a:solidFill>
                  <a:schemeClr val="bg1"/>
                </a:solidFill>
              </a:rPr>
              <a:t>本地交互模式：</a:t>
            </a:r>
            <a:endParaRPr lang="zh-CN" altLang="en-US" sz="2400" b="1">
              <a:solidFill>
                <a:schemeClr val="bg1"/>
              </a:solidFill>
            </a:endParaRPr>
          </a:p>
          <a:p>
            <a:endParaRPr lang="zh-CN" altLang="en-US" sz="2400" b="1">
              <a:solidFill>
                <a:schemeClr val="bg1"/>
              </a:solidFill>
            </a:endParaRPr>
          </a:p>
          <a:p>
            <a:r>
              <a:rPr lang="zh-CN" altLang="en-US" sz="1400" b="1">
                <a:solidFill>
                  <a:schemeClr val="bg1"/>
                </a:solidFill>
                <a:cs typeface="+mn-ea"/>
              </a:rPr>
              <a:t>       </a:t>
            </a:r>
            <a:r>
              <a:rPr lang="zh-CN" altLang="en-US" sz="1400" b="1">
                <a:solidFill>
                  <a:srgbClr val="FFFF00"/>
                </a:solidFill>
                <a:cs typeface="+mn-ea"/>
              </a:rPr>
              <a:t>模式2：共同邻域的影响。</a:t>
            </a:r>
            <a:r>
              <a:rPr lang="zh-CN" altLang="en-US" sz="1400" b="1">
                <a:solidFill>
                  <a:schemeClr val="bg1"/>
                </a:solidFill>
                <a:cs typeface="+mn-ea"/>
              </a:rPr>
              <a:t>节点u和v的公共邻居</a:t>
            </a:r>
            <a:r>
              <a:rPr lang="zh-CN" altLang="en-US" sz="1400" b="1">
                <a:solidFill>
                  <a:srgbClr val="FFFF00"/>
                </a:solidFill>
                <a:cs typeface="+mn-ea"/>
              </a:rPr>
              <a:t>CN</a:t>
            </a:r>
            <a:r>
              <a:rPr lang="zh-CN" altLang="en-US" sz="1400" b="1">
                <a:solidFill>
                  <a:schemeClr val="bg1"/>
                </a:solidFill>
                <a:cs typeface="+mn-ea"/>
              </a:rPr>
              <a:t> =（Γ（u）-u）∩（Γ（v）-v）的影响。由于共同的邻居与两个节点u和v都有连接，它们会吸引两个节点，从而导致距离d（u，v）的变化。 具体来说，每个公共邻居都吸引节点u和节点v向自身移动，从而导致距离d（u，v）的减小。 正式地，根据共同邻域的影响</a:t>
            </a:r>
            <a:r>
              <a:rPr lang="zh-CN" altLang="en-US" sz="1400" b="1">
                <a:solidFill>
                  <a:srgbClr val="FFFF00"/>
                </a:solidFill>
                <a:cs typeface="+mn-ea"/>
              </a:rPr>
              <a:t>CI</a:t>
            </a:r>
            <a:r>
              <a:rPr lang="zh-CN" altLang="en-US" sz="1400" b="1">
                <a:solidFill>
                  <a:schemeClr val="bg1"/>
                </a:solidFill>
                <a:cs typeface="+mn-ea"/>
              </a:rPr>
              <a:t>定义d（u，v）的变化，如下：</a:t>
            </a:r>
            <a:endParaRPr lang="zh-CN" altLang="en-US" sz="1400" b="1">
              <a:solidFill>
                <a:schemeClr val="bg1"/>
              </a:solidFill>
              <a:cs typeface="+mn-ea"/>
            </a:endParaRPr>
          </a:p>
          <a:p>
            <a:endParaRPr lang="zh-CN" altLang="en-US" sz="1400" b="1">
              <a:solidFill>
                <a:schemeClr val="bg1"/>
              </a:solidFill>
              <a:cs typeface="+mn-ea"/>
            </a:endParaRPr>
          </a:p>
          <a:p>
            <a:endParaRPr lang="zh-CN" altLang="en-US" sz="1400" b="1">
              <a:solidFill>
                <a:schemeClr val="bg1"/>
              </a:solidFill>
              <a:cs typeface="+mn-ea"/>
            </a:endParaRPr>
          </a:p>
          <a:p>
            <a:endParaRPr lang="zh-CN" altLang="en-US" sz="1400" b="1">
              <a:solidFill>
                <a:schemeClr val="bg1"/>
              </a:solidFill>
              <a:cs typeface="+mn-ea"/>
            </a:endParaRPr>
          </a:p>
          <a:p>
            <a:endParaRPr lang="zh-CN" altLang="en-US" sz="1400" b="1">
              <a:solidFill>
                <a:schemeClr val="bg1"/>
              </a:solidFill>
              <a:cs typeface="+mn-ea"/>
            </a:endParaRPr>
          </a:p>
          <a:p>
            <a:endParaRPr lang="zh-CN" altLang="en-US" sz="1400" b="1">
              <a:solidFill>
                <a:schemeClr val="bg1"/>
              </a:solidFill>
              <a:cs typeface="+mn-ea"/>
            </a:endParaRPr>
          </a:p>
          <a:p>
            <a:endParaRPr lang="zh-CN" altLang="en-US" sz="1400" b="1">
              <a:solidFill>
                <a:schemeClr val="bg1"/>
              </a:solidFill>
              <a:cs typeface="+mn-ea"/>
            </a:endParaRPr>
          </a:p>
        </p:txBody>
      </p:sp>
      <p:pic>
        <p:nvPicPr>
          <p:cNvPr id="1047" name="图片 10"/>
          <p:cNvPicPr/>
          <p:nvPr/>
        </p:nvPicPr>
        <p:blipFill>
          <a:blip r:embed="rId3"/>
          <a:srcRect/>
          <a:stretch>
            <a:fillRect/>
          </a:stretch>
        </p:blipFill>
        <p:spPr>
          <a:xfrm>
            <a:off x="2823210" y="2901315"/>
            <a:ext cx="4800600" cy="1171575"/>
          </a:xfrm>
          <a:prstGeom prst="rect">
            <a:avLst/>
          </a:prstGeom>
          <a:noFill/>
          <a:ln w="9525">
            <a:noFill/>
          </a:ln>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4" name="组合 8193"/>
          <p:cNvGrpSpPr/>
          <p:nvPr/>
        </p:nvGrpSpPr>
        <p:grpSpPr>
          <a:xfrm>
            <a:off x="0" y="0"/>
            <a:ext cx="9144000" cy="5140325"/>
            <a:chOff x="0" y="0"/>
            <a:chExt cx="5760" cy="3238"/>
          </a:xfrm>
        </p:grpSpPr>
        <p:pic>
          <p:nvPicPr>
            <p:cNvPr id="8195" name="图片 8194" descr="shutterstock_59596342 [转换]"/>
            <p:cNvPicPr>
              <a:picLocks noChangeAspect="1"/>
            </p:cNvPicPr>
            <p:nvPr/>
          </p:nvPicPr>
          <p:blipFill>
            <a:blip r:embed="rId1"/>
            <a:srcRect l="2855" t="1799" r="18312"/>
            <a:stretch>
              <a:fillRect/>
            </a:stretch>
          </p:blipFill>
          <p:spPr>
            <a:xfrm>
              <a:off x="0" y="0"/>
              <a:ext cx="5760" cy="3238"/>
            </a:xfrm>
            <a:prstGeom prst="rect">
              <a:avLst/>
            </a:prstGeom>
            <a:noFill/>
            <a:ln w="9525">
              <a:noFill/>
            </a:ln>
          </p:spPr>
        </p:pic>
        <p:grpSp>
          <p:nvGrpSpPr>
            <p:cNvPr id="8196" name="组合 8195"/>
            <p:cNvGrpSpPr/>
            <p:nvPr/>
          </p:nvGrpSpPr>
          <p:grpSpPr>
            <a:xfrm>
              <a:off x="1429" y="441"/>
              <a:ext cx="3947" cy="2413"/>
              <a:chOff x="0" y="0"/>
              <a:chExt cx="3947" cy="2413"/>
            </a:xfrm>
          </p:grpSpPr>
          <p:sp>
            <p:nvSpPr>
              <p:cNvPr id="8197" name="圆角矩形 8196"/>
              <p:cNvSpPr/>
              <p:nvPr/>
            </p:nvSpPr>
            <p:spPr>
              <a:xfrm>
                <a:off x="0" y="46"/>
                <a:ext cx="3947" cy="2313"/>
              </a:xfrm>
              <a:prstGeom prst="roundRect">
                <a:avLst>
                  <a:gd name="adj" fmla="val 1079"/>
                </a:avLst>
              </a:prstGeom>
              <a:solidFill>
                <a:schemeClr val="bg1">
                  <a:alpha val="20000"/>
                </a:schemeClr>
              </a:solidFill>
              <a:ln w="9525">
                <a:noFill/>
              </a:ln>
            </p:spPr>
            <p:txBody>
              <a:bodyPr/>
              <a:p>
                <a:endParaRPr lang="zh-CN" altLang="en-US"/>
              </a:p>
            </p:txBody>
          </p:sp>
          <p:pic>
            <p:nvPicPr>
              <p:cNvPr id="8198" name="图片 8197"/>
              <p:cNvPicPr>
                <a:picLocks noChangeAspect="1"/>
              </p:cNvPicPr>
              <p:nvPr/>
            </p:nvPicPr>
            <p:blipFill>
              <a:blip r:embed="rId2">
                <a:clrChange>
                  <a:clrFrom>
                    <a:srgbClr val="000000"/>
                  </a:clrFrom>
                  <a:clrTo>
                    <a:srgbClr val="000000">
                      <a:alpha val="0"/>
                    </a:srgbClr>
                  </a:clrTo>
                </a:clrChange>
              </a:blip>
              <a:stretch>
                <a:fillRect/>
              </a:stretch>
            </p:blipFill>
            <p:spPr>
              <a:xfrm>
                <a:off x="0" y="0"/>
                <a:ext cx="3946" cy="51"/>
              </a:xfrm>
              <a:prstGeom prst="rect">
                <a:avLst/>
              </a:prstGeom>
              <a:noFill/>
              <a:ln w="9525">
                <a:noFill/>
              </a:ln>
            </p:spPr>
          </p:pic>
          <p:pic>
            <p:nvPicPr>
              <p:cNvPr id="8199" name="图片 8198"/>
              <p:cNvPicPr>
                <a:picLocks noChangeAspect="1"/>
              </p:cNvPicPr>
              <p:nvPr/>
            </p:nvPicPr>
            <p:blipFill>
              <a:blip r:embed="rId2">
                <a:clrChange>
                  <a:clrFrom>
                    <a:srgbClr val="000000"/>
                  </a:clrFrom>
                  <a:clrTo>
                    <a:srgbClr val="000000">
                      <a:alpha val="0"/>
                    </a:srgbClr>
                  </a:clrTo>
                </a:clrChange>
              </a:blip>
              <a:stretch>
                <a:fillRect/>
              </a:stretch>
            </p:blipFill>
            <p:spPr>
              <a:xfrm rot="10800000">
                <a:off x="0" y="2362"/>
                <a:ext cx="3946" cy="51"/>
              </a:xfrm>
              <a:prstGeom prst="rect">
                <a:avLst/>
              </a:prstGeom>
              <a:noFill/>
              <a:ln w="9525">
                <a:noFill/>
              </a:ln>
            </p:spPr>
          </p:pic>
        </p:grpSp>
      </p:grpSp>
      <p:sp>
        <p:nvSpPr>
          <p:cNvPr id="2" name="文本框 1"/>
          <p:cNvSpPr txBox="1"/>
          <p:nvPr/>
        </p:nvSpPr>
        <p:spPr>
          <a:xfrm>
            <a:off x="2633345" y="781685"/>
            <a:ext cx="5534660" cy="3383280"/>
          </a:xfrm>
          <a:prstGeom prst="rect">
            <a:avLst/>
          </a:prstGeom>
          <a:noFill/>
        </p:spPr>
        <p:txBody>
          <a:bodyPr wrap="square" rtlCol="0">
            <a:spAutoFit/>
          </a:bodyPr>
          <a:p>
            <a:r>
              <a:rPr lang="zh-CN" altLang="en-US" sz="2400" b="1">
                <a:solidFill>
                  <a:schemeClr val="bg1"/>
                </a:solidFill>
              </a:rPr>
              <a:t>本地交互模式：</a:t>
            </a:r>
            <a:endParaRPr lang="zh-CN" altLang="en-US" sz="2400" b="1">
              <a:solidFill>
                <a:schemeClr val="bg1"/>
              </a:solidFill>
            </a:endParaRPr>
          </a:p>
          <a:p>
            <a:endParaRPr lang="zh-CN" altLang="en-US" sz="2400" b="1">
              <a:solidFill>
                <a:schemeClr val="bg1"/>
              </a:solidFill>
            </a:endParaRPr>
          </a:p>
          <a:p>
            <a:r>
              <a:rPr lang="zh-CN" altLang="en-US" sz="1400" b="1">
                <a:solidFill>
                  <a:schemeClr val="bg1"/>
                </a:solidFill>
                <a:cs typeface="+mn-ea"/>
              </a:rPr>
              <a:t>       </a:t>
            </a:r>
            <a:r>
              <a:rPr lang="zh-CN" altLang="en-US" sz="1400" b="1">
                <a:solidFill>
                  <a:srgbClr val="FFFF00"/>
                </a:solidFill>
                <a:cs typeface="+mn-ea"/>
              </a:rPr>
              <a:t>模式3：独有邻居的影响。</a:t>
            </a:r>
            <a:r>
              <a:rPr lang="zh-CN" altLang="en-US" sz="1400" b="1">
                <a:solidFill>
                  <a:schemeClr val="bg1"/>
                </a:solidFill>
                <a:cs typeface="+mn-ea"/>
              </a:rPr>
              <a:t>当存在一些邻居仅属于节点u或v时，第三种交互模式发生，</a:t>
            </a:r>
            <a:r>
              <a:rPr lang="zh-CN" altLang="en-US" sz="1400" b="1">
                <a:solidFill>
                  <a:srgbClr val="FFFF00"/>
                </a:solidFill>
                <a:cs typeface="+mn-ea"/>
              </a:rPr>
              <a:t>EN（u）</a:t>
            </a:r>
            <a:r>
              <a:rPr lang="zh-CN" altLang="en-US" sz="1400" b="1">
                <a:solidFill>
                  <a:schemeClr val="bg1"/>
                </a:solidFill>
                <a:cs typeface="+mn-ea"/>
              </a:rPr>
              <a:t>=Γ（u）-Γ（u）∩Γ（v），</a:t>
            </a:r>
            <a:r>
              <a:rPr lang="zh-CN" altLang="en-US" sz="1400" b="1">
                <a:solidFill>
                  <a:srgbClr val="FFFF00"/>
                </a:solidFill>
                <a:cs typeface="+mn-ea"/>
              </a:rPr>
              <a:t>EN（v）</a:t>
            </a:r>
            <a:r>
              <a:rPr lang="zh-CN" altLang="en-US" sz="1400" b="1">
                <a:solidFill>
                  <a:schemeClr val="bg1"/>
                </a:solidFill>
                <a:cs typeface="+mn-ea"/>
              </a:rPr>
              <a:t> =Γ（v）-Γ（u）∩Γ（v）。虽然像模式1和模式2一样，u的每个独有邻居都吸引u靠近自身，但是不知道节点u是否被吸引到更靠近节点v的位置，或者被吸引远离v移动。为了确定独有邻居对距离的正面或负面影响，提出了一种基于相似性的启发式策略。基本思想是调查节点u的每个独有邻居是否与节点v相似，反之亦然。如果节点u的独有邻居与节点v相似，则节点u向独有邻居的移动导致距离d（u，v）的减小。类似地，如果独占邻居与节点v不相似，则节点u朝向独有邻居的移动将导致相反的效果：远离节点v移动。因此，这里我们引入内聚参数λ来确定潜在影响如下。</a:t>
            </a:r>
            <a:endParaRPr lang="zh-CN" altLang="en-US" sz="1400" b="1">
              <a:solidFill>
                <a:schemeClr val="bg1"/>
              </a:solidFill>
              <a:cs typeface="+mn-ea"/>
            </a:endParaRPr>
          </a:p>
          <a:p>
            <a:endParaRPr lang="zh-CN" altLang="en-US" sz="1400" b="1">
              <a:solidFill>
                <a:schemeClr val="bg1"/>
              </a:solidFill>
              <a:cs typeface="+mn-ea"/>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4" name="组合 8193"/>
          <p:cNvGrpSpPr/>
          <p:nvPr/>
        </p:nvGrpSpPr>
        <p:grpSpPr>
          <a:xfrm>
            <a:off x="0" y="0"/>
            <a:ext cx="9144000" cy="5140325"/>
            <a:chOff x="0" y="0"/>
            <a:chExt cx="5760" cy="3238"/>
          </a:xfrm>
        </p:grpSpPr>
        <p:pic>
          <p:nvPicPr>
            <p:cNvPr id="8195" name="图片 8194" descr="shutterstock_59596342 [转换]"/>
            <p:cNvPicPr>
              <a:picLocks noChangeAspect="1"/>
            </p:cNvPicPr>
            <p:nvPr/>
          </p:nvPicPr>
          <p:blipFill>
            <a:blip r:embed="rId1"/>
            <a:srcRect l="2855" t="1799" r="18312"/>
            <a:stretch>
              <a:fillRect/>
            </a:stretch>
          </p:blipFill>
          <p:spPr>
            <a:xfrm>
              <a:off x="0" y="0"/>
              <a:ext cx="5760" cy="3238"/>
            </a:xfrm>
            <a:prstGeom prst="rect">
              <a:avLst/>
            </a:prstGeom>
            <a:noFill/>
            <a:ln w="9525">
              <a:noFill/>
            </a:ln>
          </p:spPr>
        </p:pic>
        <p:grpSp>
          <p:nvGrpSpPr>
            <p:cNvPr id="8196" name="组合 8195"/>
            <p:cNvGrpSpPr/>
            <p:nvPr/>
          </p:nvGrpSpPr>
          <p:grpSpPr>
            <a:xfrm>
              <a:off x="1429" y="441"/>
              <a:ext cx="3947" cy="2413"/>
              <a:chOff x="0" y="0"/>
              <a:chExt cx="3947" cy="2413"/>
            </a:xfrm>
          </p:grpSpPr>
          <p:sp>
            <p:nvSpPr>
              <p:cNvPr id="8197" name="圆角矩形 8196"/>
              <p:cNvSpPr/>
              <p:nvPr/>
            </p:nvSpPr>
            <p:spPr>
              <a:xfrm>
                <a:off x="0" y="46"/>
                <a:ext cx="3947" cy="2313"/>
              </a:xfrm>
              <a:prstGeom prst="roundRect">
                <a:avLst>
                  <a:gd name="adj" fmla="val 1079"/>
                </a:avLst>
              </a:prstGeom>
              <a:solidFill>
                <a:schemeClr val="bg1">
                  <a:alpha val="20000"/>
                </a:schemeClr>
              </a:solidFill>
              <a:ln w="9525">
                <a:noFill/>
              </a:ln>
            </p:spPr>
            <p:txBody>
              <a:bodyPr/>
              <a:p>
                <a:endParaRPr lang="zh-CN" altLang="en-US"/>
              </a:p>
            </p:txBody>
          </p:sp>
          <p:pic>
            <p:nvPicPr>
              <p:cNvPr id="8198" name="图片 8197"/>
              <p:cNvPicPr>
                <a:picLocks noChangeAspect="1"/>
              </p:cNvPicPr>
              <p:nvPr/>
            </p:nvPicPr>
            <p:blipFill>
              <a:blip r:embed="rId2">
                <a:clrChange>
                  <a:clrFrom>
                    <a:srgbClr val="000000"/>
                  </a:clrFrom>
                  <a:clrTo>
                    <a:srgbClr val="000000">
                      <a:alpha val="0"/>
                    </a:srgbClr>
                  </a:clrTo>
                </a:clrChange>
              </a:blip>
              <a:stretch>
                <a:fillRect/>
              </a:stretch>
            </p:blipFill>
            <p:spPr>
              <a:xfrm>
                <a:off x="0" y="0"/>
                <a:ext cx="3946" cy="51"/>
              </a:xfrm>
              <a:prstGeom prst="rect">
                <a:avLst/>
              </a:prstGeom>
              <a:noFill/>
              <a:ln w="9525">
                <a:noFill/>
              </a:ln>
            </p:spPr>
          </p:pic>
          <p:pic>
            <p:nvPicPr>
              <p:cNvPr id="8199" name="图片 8198"/>
              <p:cNvPicPr>
                <a:picLocks noChangeAspect="1"/>
              </p:cNvPicPr>
              <p:nvPr/>
            </p:nvPicPr>
            <p:blipFill>
              <a:blip r:embed="rId2">
                <a:clrChange>
                  <a:clrFrom>
                    <a:srgbClr val="000000"/>
                  </a:clrFrom>
                  <a:clrTo>
                    <a:srgbClr val="000000">
                      <a:alpha val="0"/>
                    </a:srgbClr>
                  </a:clrTo>
                </a:clrChange>
              </a:blip>
              <a:stretch>
                <a:fillRect/>
              </a:stretch>
            </p:blipFill>
            <p:spPr>
              <a:xfrm rot="10800000">
                <a:off x="0" y="2362"/>
                <a:ext cx="3946" cy="51"/>
              </a:xfrm>
              <a:prstGeom prst="rect">
                <a:avLst/>
              </a:prstGeom>
              <a:noFill/>
              <a:ln w="9525">
                <a:noFill/>
              </a:ln>
            </p:spPr>
          </p:pic>
        </p:grpSp>
      </p:grpSp>
      <p:sp>
        <p:nvSpPr>
          <p:cNvPr id="2" name="文本框 1"/>
          <p:cNvSpPr txBox="1"/>
          <p:nvPr/>
        </p:nvSpPr>
        <p:spPr>
          <a:xfrm>
            <a:off x="2633345" y="781685"/>
            <a:ext cx="5534660" cy="2529840"/>
          </a:xfrm>
          <a:prstGeom prst="rect">
            <a:avLst/>
          </a:prstGeom>
          <a:noFill/>
        </p:spPr>
        <p:txBody>
          <a:bodyPr wrap="square" rtlCol="0">
            <a:spAutoFit/>
          </a:bodyPr>
          <a:p>
            <a:r>
              <a:rPr lang="zh-CN" altLang="en-US" sz="2400" b="1">
                <a:solidFill>
                  <a:schemeClr val="bg1"/>
                </a:solidFill>
              </a:rPr>
              <a:t>本地交互模式：</a:t>
            </a:r>
            <a:endParaRPr lang="zh-CN" altLang="en-US" sz="2400" b="1">
              <a:solidFill>
                <a:schemeClr val="bg1"/>
              </a:solidFill>
            </a:endParaRPr>
          </a:p>
          <a:p>
            <a:endParaRPr lang="zh-CN" altLang="en-US" sz="2400" b="1">
              <a:solidFill>
                <a:schemeClr val="bg1"/>
              </a:solidFill>
            </a:endParaRPr>
          </a:p>
          <a:p>
            <a:r>
              <a:rPr lang="zh-CN" altLang="en-US" sz="1400" b="1">
                <a:solidFill>
                  <a:schemeClr val="bg1"/>
                </a:solidFill>
                <a:cs typeface="+mn-ea"/>
              </a:rPr>
              <a:t>       </a:t>
            </a:r>
            <a:r>
              <a:rPr lang="zh-CN" altLang="en-US" sz="1400" b="1">
                <a:solidFill>
                  <a:srgbClr val="FFFF00"/>
                </a:solidFill>
                <a:cs typeface="+mn-ea"/>
              </a:rPr>
              <a:t>模式3：独有邻居的影响。</a:t>
            </a:r>
            <a:endParaRPr lang="zh-CN" altLang="en-US" sz="1400" b="1">
              <a:solidFill>
                <a:schemeClr val="bg1"/>
              </a:solidFill>
              <a:cs typeface="+mn-ea"/>
            </a:endParaRPr>
          </a:p>
          <a:p>
            <a:endParaRPr lang="zh-CN" altLang="en-US" sz="1400" b="1">
              <a:solidFill>
                <a:schemeClr val="bg1"/>
              </a:solidFill>
              <a:cs typeface="+mn-ea"/>
            </a:endParaRPr>
          </a:p>
          <a:p>
            <a:endParaRPr lang="zh-CN" altLang="en-US" sz="1400" b="1">
              <a:solidFill>
                <a:schemeClr val="bg1"/>
              </a:solidFill>
              <a:cs typeface="+mn-ea"/>
            </a:endParaRPr>
          </a:p>
          <a:p>
            <a:endParaRPr lang="zh-CN" altLang="en-US" sz="1400" b="1">
              <a:solidFill>
                <a:schemeClr val="bg1"/>
              </a:solidFill>
              <a:cs typeface="+mn-ea"/>
            </a:endParaRPr>
          </a:p>
          <a:p>
            <a:endParaRPr lang="zh-CN" altLang="en-US" sz="1400" b="1">
              <a:solidFill>
                <a:schemeClr val="bg1"/>
              </a:solidFill>
              <a:cs typeface="+mn-ea"/>
            </a:endParaRPr>
          </a:p>
          <a:p>
            <a:endParaRPr lang="zh-CN" altLang="en-US" sz="1400" b="1">
              <a:solidFill>
                <a:schemeClr val="bg1"/>
              </a:solidFill>
              <a:cs typeface="+mn-ea"/>
            </a:endParaRPr>
          </a:p>
          <a:p>
            <a:r>
              <a:rPr lang="zh-CN" altLang="en-US" sz="1400" b="1">
                <a:solidFill>
                  <a:schemeClr val="bg1"/>
                </a:solidFill>
                <a:cs typeface="+mn-ea"/>
              </a:rPr>
              <a:t>   其中ρ（x，u）表示对距离d（u，v）的正或负影响程度。</a:t>
            </a:r>
            <a:endParaRPr lang="zh-CN" altLang="en-US" sz="1400" b="1">
              <a:solidFill>
                <a:schemeClr val="bg1"/>
              </a:solidFill>
              <a:cs typeface="+mn-ea"/>
            </a:endParaRPr>
          </a:p>
          <a:p>
            <a:endParaRPr lang="zh-CN" altLang="en-US" sz="1400" b="1">
              <a:solidFill>
                <a:schemeClr val="bg1"/>
              </a:solidFill>
              <a:cs typeface="+mn-ea"/>
            </a:endParaRPr>
          </a:p>
        </p:txBody>
      </p:sp>
      <p:pic>
        <p:nvPicPr>
          <p:cNvPr id="1048" name="图片 11"/>
          <p:cNvPicPr/>
          <p:nvPr/>
        </p:nvPicPr>
        <p:blipFill>
          <a:blip r:embed="rId3"/>
          <a:srcRect/>
          <a:stretch>
            <a:fillRect/>
          </a:stretch>
        </p:blipFill>
        <p:spPr>
          <a:xfrm>
            <a:off x="2926080" y="1847850"/>
            <a:ext cx="4952365" cy="832485"/>
          </a:xfrm>
          <a:prstGeom prst="rect">
            <a:avLst/>
          </a:prstGeom>
          <a:noFill/>
          <a:ln w="9525">
            <a:noFill/>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4" name="组合 8193"/>
          <p:cNvGrpSpPr/>
          <p:nvPr/>
        </p:nvGrpSpPr>
        <p:grpSpPr>
          <a:xfrm>
            <a:off x="0" y="0"/>
            <a:ext cx="9144000" cy="5140325"/>
            <a:chOff x="0" y="0"/>
            <a:chExt cx="5760" cy="3238"/>
          </a:xfrm>
        </p:grpSpPr>
        <p:pic>
          <p:nvPicPr>
            <p:cNvPr id="8195" name="图片 8194" descr="shutterstock_59596342 [转换]"/>
            <p:cNvPicPr>
              <a:picLocks noChangeAspect="1"/>
            </p:cNvPicPr>
            <p:nvPr/>
          </p:nvPicPr>
          <p:blipFill>
            <a:blip r:embed="rId1"/>
            <a:srcRect l="2855" t="1799" r="18312"/>
            <a:stretch>
              <a:fillRect/>
            </a:stretch>
          </p:blipFill>
          <p:spPr>
            <a:xfrm>
              <a:off x="0" y="0"/>
              <a:ext cx="5760" cy="3238"/>
            </a:xfrm>
            <a:prstGeom prst="rect">
              <a:avLst/>
            </a:prstGeom>
            <a:noFill/>
            <a:ln w="9525">
              <a:noFill/>
            </a:ln>
          </p:spPr>
        </p:pic>
        <p:grpSp>
          <p:nvGrpSpPr>
            <p:cNvPr id="8196" name="组合 8195"/>
            <p:cNvGrpSpPr/>
            <p:nvPr/>
          </p:nvGrpSpPr>
          <p:grpSpPr>
            <a:xfrm>
              <a:off x="1429" y="441"/>
              <a:ext cx="3947" cy="2413"/>
              <a:chOff x="0" y="0"/>
              <a:chExt cx="3947" cy="2413"/>
            </a:xfrm>
          </p:grpSpPr>
          <p:sp>
            <p:nvSpPr>
              <p:cNvPr id="8197" name="圆角矩形 8196"/>
              <p:cNvSpPr/>
              <p:nvPr/>
            </p:nvSpPr>
            <p:spPr>
              <a:xfrm>
                <a:off x="0" y="46"/>
                <a:ext cx="3947" cy="2313"/>
              </a:xfrm>
              <a:prstGeom prst="roundRect">
                <a:avLst>
                  <a:gd name="adj" fmla="val 1079"/>
                </a:avLst>
              </a:prstGeom>
              <a:solidFill>
                <a:schemeClr val="bg1">
                  <a:alpha val="20000"/>
                </a:schemeClr>
              </a:solidFill>
              <a:ln w="9525">
                <a:noFill/>
              </a:ln>
            </p:spPr>
            <p:txBody>
              <a:bodyPr/>
              <a:p>
                <a:endParaRPr lang="zh-CN" altLang="en-US"/>
              </a:p>
            </p:txBody>
          </p:sp>
          <p:pic>
            <p:nvPicPr>
              <p:cNvPr id="8198" name="图片 8197"/>
              <p:cNvPicPr>
                <a:picLocks noChangeAspect="1"/>
              </p:cNvPicPr>
              <p:nvPr/>
            </p:nvPicPr>
            <p:blipFill>
              <a:blip r:embed="rId2">
                <a:clrChange>
                  <a:clrFrom>
                    <a:srgbClr val="000000"/>
                  </a:clrFrom>
                  <a:clrTo>
                    <a:srgbClr val="000000">
                      <a:alpha val="0"/>
                    </a:srgbClr>
                  </a:clrTo>
                </a:clrChange>
              </a:blip>
              <a:stretch>
                <a:fillRect/>
              </a:stretch>
            </p:blipFill>
            <p:spPr>
              <a:xfrm>
                <a:off x="0" y="0"/>
                <a:ext cx="3946" cy="51"/>
              </a:xfrm>
              <a:prstGeom prst="rect">
                <a:avLst/>
              </a:prstGeom>
              <a:noFill/>
              <a:ln w="9525">
                <a:noFill/>
              </a:ln>
            </p:spPr>
          </p:pic>
          <p:pic>
            <p:nvPicPr>
              <p:cNvPr id="8199" name="图片 8198"/>
              <p:cNvPicPr>
                <a:picLocks noChangeAspect="1"/>
              </p:cNvPicPr>
              <p:nvPr/>
            </p:nvPicPr>
            <p:blipFill>
              <a:blip r:embed="rId2">
                <a:clrChange>
                  <a:clrFrom>
                    <a:srgbClr val="000000"/>
                  </a:clrFrom>
                  <a:clrTo>
                    <a:srgbClr val="000000">
                      <a:alpha val="0"/>
                    </a:srgbClr>
                  </a:clrTo>
                </a:clrChange>
              </a:blip>
              <a:stretch>
                <a:fillRect/>
              </a:stretch>
            </p:blipFill>
            <p:spPr>
              <a:xfrm rot="10800000">
                <a:off x="0" y="2362"/>
                <a:ext cx="3946" cy="51"/>
              </a:xfrm>
              <a:prstGeom prst="rect">
                <a:avLst/>
              </a:prstGeom>
              <a:noFill/>
              <a:ln w="9525">
                <a:noFill/>
              </a:ln>
            </p:spPr>
          </p:pic>
        </p:grpSp>
      </p:grpSp>
      <p:sp>
        <p:nvSpPr>
          <p:cNvPr id="2" name="文本框 1"/>
          <p:cNvSpPr txBox="1"/>
          <p:nvPr/>
        </p:nvSpPr>
        <p:spPr>
          <a:xfrm>
            <a:off x="2633345" y="781685"/>
            <a:ext cx="5534660" cy="3169920"/>
          </a:xfrm>
          <a:prstGeom prst="rect">
            <a:avLst/>
          </a:prstGeom>
          <a:noFill/>
        </p:spPr>
        <p:txBody>
          <a:bodyPr wrap="square" rtlCol="0">
            <a:spAutoFit/>
          </a:bodyPr>
          <a:p>
            <a:r>
              <a:rPr lang="zh-CN" altLang="en-US" sz="2400" b="1">
                <a:solidFill>
                  <a:schemeClr val="bg1"/>
                </a:solidFill>
              </a:rPr>
              <a:t>本地交互模式：</a:t>
            </a:r>
            <a:endParaRPr lang="zh-CN" altLang="en-US" sz="2400" b="1">
              <a:solidFill>
                <a:schemeClr val="bg1"/>
              </a:solidFill>
            </a:endParaRPr>
          </a:p>
          <a:p>
            <a:endParaRPr lang="zh-CN" altLang="en-US" sz="2400" b="1">
              <a:solidFill>
                <a:schemeClr val="bg1"/>
              </a:solidFill>
            </a:endParaRPr>
          </a:p>
          <a:p>
            <a:r>
              <a:rPr lang="zh-CN" altLang="en-US" sz="1400" b="1">
                <a:solidFill>
                  <a:schemeClr val="bg1"/>
                </a:solidFill>
                <a:cs typeface="+mn-ea"/>
              </a:rPr>
              <a:t>       </a:t>
            </a:r>
            <a:r>
              <a:rPr lang="zh-CN" altLang="en-US" sz="1400" b="1">
                <a:solidFill>
                  <a:srgbClr val="FFFF00"/>
                </a:solidFill>
                <a:cs typeface="+mn-ea"/>
              </a:rPr>
              <a:t>模式3：独有邻居的影响。</a:t>
            </a:r>
            <a:endParaRPr lang="zh-CN" altLang="en-US" sz="1400" b="1">
              <a:solidFill>
                <a:schemeClr val="bg1"/>
              </a:solidFill>
              <a:cs typeface="+mn-ea"/>
            </a:endParaRPr>
          </a:p>
          <a:p>
            <a:r>
              <a:rPr lang="zh-CN" altLang="en-US" sz="1400" b="1">
                <a:solidFill>
                  <a:schemeClr val="bg1"/>
                </a:solidFill>
                <a:cs typeface="+mn-ea"/>
              </a:rPr>
              <a:t>       根据独有邻居的影响</a:t>
            </a:r>
            <a:r>
              <a:rPr lang="zh-CN" altLang="en-US" sz="1400" b="1">
                <a:solidFill>
                  <a:srgbClr val="FFFF00"/>
                </a:solidFill>
                <a:cs typeface="+mn-ea"/>
              </a:rPr>
              <a:t>EI</a:t>
            </a:r>
            <a:r>
              <a:rPr lang="zh-CN" altLang="en-US" sz="1400" b="1">
                <a:solidFill>
                  <a:schemeClr val="bg1"/>
                </a:solidFill>
                <a:cs typeface="+mn-ea"/>
              </a:rPr>
              <a:t>定义d（u，v）的变化，如下：</a:t>
            </a:r>
            <a:endParaRPr lang="zh-CN" altLang="en-US" sz="1400" b="1">
              <a:solidFill>
                <a:schemeClr val="bg1"/>
              </a:solidFill>
              <a:cs typeface="+mn-ea"/>
            </a:endParaRPr>
          </a:p>
          <a:p>
            <a:endParaRPr lang="zh-CN" altLang="en-US" sz="1400" b="1">
              <a:solidFill>
                <a:schemeClr val="bg1"/>
              </a:solidFill>
              <a:cs typeface="+mn-ea"/>
            </a:endParaRPr>
          </a:p>
          <a:p>
            <a:endParaRPr lang="zh-CN" altLang="en-US" sz="1400" b="1">
              <a:solidFill>
                <a:schemeClr val="bg1"/>
              </a:solidFill>
              <a:cs typeface="+mn-ea"/>
            </a:endParaRPr>
          </a:p>
          <a:p>
            <a:endParaRPr lang="zh-CN" altLang="en-US" sz="1400" b="1">
              <a:solidFill>
                <a:schemeClr val="bg1"/>
              </a:solidFill>
              <a:cs typeface="+mn-ea"/>
            </a:endParaRPr>
          </a:p>
          <a:p>
            <a:endParaRPr lang="zh-CN" altLang="en-US" sz="1400" b="1">
              <a:solidFill>
                <a:schemeClr val="bg1"/>
              </a:solidFill>
              <a:cs typeface="+mn-ea"/>
            </a:endParaRPr>
          </a:p>
          <a:p>
            <a:endParaRPr lang="zh-CN" altLang="en-US" sz="1400" b="1">
              <a:solidFill>
                <a:schemeClr val="bg1"/>
              </a:solidFill>
              <a:cs typeface="+mn-ea"/>
            </a:endParaRPr>
          </a:p>
          <a:p>
            <a:endParaRPr lang="zh-CN" altLang="en-US" sz="1400" b="1">
              <a:solidFill>
                <a:schemeClr val="bg1"/>
              </a:solidFill>
              <a:cs typeface="+mn-ea"/>
            </a:endParaRPr>
          </a:p>
          <a:p>
            <a:endParaRPr lang="zh-CN" altLang="en-US" sz="1400" b="1">
              <a:solidFill>
                <a:schemeClr val="bg1"/>
              </a:solidFill>
              <a:cs typeface="+mn-ea"/>
            </a:endParaRPr>
          </a:p>
          <a:p>
            <a:r>
              <a:rPr lang="zh-CN" altLang="en-US" sz="1400" b="1">
                <a:solidFill>
                  <a:schemeClr val="bg1"/>
                </a:solidFill>
                <a:cs typeface="+mn-ea"/>
              </a:rPr>
              <a:t>   </a:t>
            </a:r>
            <a:endParaRPr lang="zh-CN" altLang="en-US" sz="1400" b="1">
              <a:solidFill>
                <a:schemeClr val="bg1"/>
              </a:solidFill>
              <a:cs typeface="+mn-ea"/>
            </a:endParaRPr>
          </a:p>
          <a:p>
            <a:endParaRPr lang="zh-CN" altLang="en-US" sz="1400" b="1">
              <a:solidFill>
                <a:schemeClr val="bg1"/>
              </a:solidFill>
              <a:cs typeface="+mn-ea"/>
            </a:endParaRPr>
          </a:p>
        </p:txBody>
      </p:sp>
      <p:pic>
        <p:nvPicPr>
          <p:cNvPr id="1049" name="图片 12"/>
          <p:cNvPicPr/>
          <p:nvPr/>
        </p:nvPicPr>
        <p:blipFill>
          <a:blip r:embed="rId3"/>
          <a:srcRect/>
          <a:stretch>
            <a:fillRect/>
          </a:stretch>
        </p:blipFill>
        <p:spPr>
          <a:xfrm>
            <a:off x="2847340" y="2080260"/>
            <a:ext cx="5109210" cy="1439545"/>
          </a:xfrm>
          <a:prstGeom prst="rect">
            <a:avLst/>
          </a:prstGeom>
          <a:noFill/>
          <a:ln w="9525">
            <a:noFill/>
          </a:ln>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4" name="组合 8193"/>
          <p:cNvGrpSpPr/>
          <p:nvPr/>
        </p:nvGrpSpPr>
        <p:grpSpPr>
          <a:xfrm>
            <a:off x="-1270" y="8255"/>
            <a:ext cx="9144000" cy="5140325"/>
            <a:chOff x="0" y="0"/>
            <a:chExt cx="5760" cy="3238"/>
          </a:xfrm>
        </p:grpSpPr>
        <p:pic>
          <p:nvPicPr>
            <p:cNvPr id="8195" name="图片 8194" descr="shutterstock_59596342 [转换]"/>
            <p:cNvPicPr>
              <a:picLocks noChangeAspect="1"/>
            </p:cNvPicPr>
            <p:nvPr/>
          </p:nvPicPr>
          <p:blipFill>
            <a:blip r:embed="rId1"/>
            <a:srcRect l="2855" t="1799" r="18312"/>
            <a:stretch>
              <a:fillRect/>
            </a:stretch>
          </p:blipFill>
          <p:spPr>
            <a:xfrm>
              <a:off x="0" y="0"/>
              <a:ext cx="5760" cy="3238"/>
            </a:xfrm>
            <a:prstGeom prst="rect">
              <a:avLst/>
            </a:prstGeom>
            <a:noFill/>
            <a:ln w="9525">
              <a:noFill/>
            </a:ln>
          </p:spPr>
        </p:pic>
        <p:grpSp>
          <p:nvGrpSpPr>
            <p:cNvPr id="8196" name="组合 8195"/>
            <p:cNvGrpSpPr/>
            <p:nvPr/>
          </p:nvGrpSpPr>
          <p:grpSpPr>
            <a:xfrm>
              <a:off x="1429" y="441"/>
              <a:ext cx="3947" cy="2413"/>
              <a:chOff x="0" y="0"/>
              <a:chExt cx="3947" cy="2413"/>
            </a:xfrm>
          </p:grpSpPr>
          <p:sp>
            <p:nvSpPr>
              <p:cNvPr id="8197" name="圆角矩形 8196"/>
              <p:cNvSpPr/>
              <p:nvPr/>
            </p:nvSpPr>
            <p:spPr>
              <a:xfrm>
                <a:off x="0" y="46"/>
                <a:ext cx="3947" cy="2313"/>
              </a:xfrm>
              <a:prstGeom prst="roundRect">
                <a:avLst>
                  <a:gd name="adj" fmla="val 1079"/>
                </a:avLst>
              </a:prstGeom>
              <a:solidFill>
                <a:schemeClr val="bg1">
                  <a:alpha val="20000"/>
                </a:schemeClr>
              </a:solidFill>
              <a:ln w="9525">
                <a:noFill/>
              </a:ln>
            </p:spPr>
            <p:txBody>
              <a:bodyPr/>
              <a:p>
                <a:endParaRPr lang="zh-CN" altLang="en-US"/>
              </a:p>
            </p:txBody>
          </p:sp>
          <p:pic>
            <p:nvPicPr>
              <p:cNvPr id="8198" name="图片 8197"/>
              <p:cNvPicPr>
                <a:picLocks noChangeAspect="1"/>
              </p:cNvPicPr>
              <p:nvPr/>
            </p:nvPicPr>
            <p:blipFill>
              <a:blip r:embed="rId2">
                <a:clrChange>
                  <a:clrFrom>
                    <a:srgbClr val="000000"/>
                  </a:clrFrom>
                  <a:clrTo>
                    <a:srgbClr val="000000">
                      <a:alpha val="0"/>
                    </a:srgbClr>
                  </a:clrTo>
                </a:clrChange>
              </a:blip>
              <a:stretch>
                <a:fillRect/>
              </a:stretch>
            </p:blipFill>
            <p:spPr>
              <a:xfrm>
                <a:off x="0" y="0"/>
                <a:ext cx="3946" cy="51"/>
              </a:xfrm>
              <a:prstGeom prst="rect">
                <a:avLst/>
              </a:prstGeom>
              <a:noFill/>
              <a:ln w="9525">
                <a:noFill/>
              </a:ln>
            </p:spPr>
          </p:pic>
          <p:pic>
            <p:nvPicPr>
              <p:cNvPr id="8199" name="图片 8198"/>
              <p:cNvPicPr>
                <a:picLocks noChangeAspect="1"/>
              </p:cNvPicPr>
              <p:nvPr/>
            </p:nvPicPr>
            <p:blipFill>
              <a:blip r:embed="rId2">
                <a:clrChange>
                  <a:clrFrom>
                    <a:srgbClr val="000000"/>
                  </a:clrFrom>
                  <a:clrTo>
                    <a:srgbClr val="000000">
                      <a:alpha val="0"/>
                    </a:srgbClr>
                  </a:clrTo>
                </a:clrChange>
              </a:blip>
              <a:stretch>
                <a:fillRect/>
              </a:stretch>
            </p:blipFill>
            <p:spPr>
              <a:xfrm rot="10800000">
                <a:off x="0" y="2362"/>
                <a:ext cx="3946" cy="51"/>
              </a:xfrm>
              <a:prstGeom prst="rect">
                <a:avLst/>
              </a:prstGeom>
              <a:noFill/>
              <a:ln w="9525">
                <a:noFill/>
              </a:ln>
            </p:spPr>
          </p:pic>
        </p:grpSp>
      </p:grpSp>
      <p:sp>
        <p:nvSpPr>
          <p:cNvPr id="2" name="文本框 1"/>
          <p:cNvSpPr txBox="1"/>
          <p:nvPr/>
        </p:nvSpPr>
        <p:spPr>
          <a:xfrm>
            <a:off x="2633345" y="781685"/>
            <a:ext cx="5534660" cy="3566160"/>
          </a:xfrm>
          <a:prstGeom prst="rect">
            <a:avLst/>
          </a:prstGeom>
          <a:noFill/>
        </p:spPr>
        <p:txBody>
          <a:bodyPr wrap="square" rtlCol="0">
            <a:spAutoFit/>
          </a:bodyPr>
          <a:p>
            <a:r>
              <a:rPr lang="zh-CN" altLang="en-US" sz="2400" b="1">
                <a:solidFill>
                  <a:schemeClr val="bg1"/>
                </a:solidFill>
              </a:rPr>
              <a:t>本地交互模式：</a:t>
            </a:r>
            <a:endParaRPr lang="zh-CN" altLang="en-US" sz="2400" b="1">
              <a:solidFill>
                <a:schemeClr val="bg1"/>
              </a:solidFill>
            </a:endParaRPr>
          </a:p>
          <a:p>
            <a:endParaRPr lang="zh-CN" altLang="en-US" sz="2400" b="1">
              <a:solidFill>
                <a:schemeClr val="bg1"/>
              </a:solidFill>
            </a:endParaRPr>
          </a:p>
          <a:p>
            <a:endParaRPr lang="zh-CN" altLang="en-US" sz="2400" b="1">
              <a:solidFill>
                <a:schemeClr val="bg1"/>
              </a:solidFill>
            </a:endParaRPr>
          </a:p>
          <a:p>
            <a:endParaRPr lang="zh-CN" altLang="en-US" sz="2400" b="1">
              <a:solidFill>
                <a:schemeClr val="bg1"/>
              </a:solidFill>
            </a:endParaRPr>
          </a:p>
          <a:p>
            <a:endParaRPr lang="zh-CN" altLang="en-US" sz="2400" b="1">
              <a:solidFill>
                <a:schemeClr val="bg1"/>
              </a:solidFill>
            </a:endParaRPr>
          </a:p>
          <a:p>
            <a:endParaRPr lang="zh-CN" altLang="en-US" sz="2400" b="1">
              <a:solidFill>
                <a:schemeClr val="bg1"/>
              </a:solidFill>
            </a:endParaRPr>
          </a:p>
          <a:p>
            <a:r>
              <a:rPr lang="zh-CN" altLang="en-US" sz="1400" b="1">
                <a:solidFill>
                  <a:schemeClr val="bg1"/>
                </a:solidFill>
                <a:cs typeface="+mn-ea"/>
              </a:rPr>
              <a:t>       通过一起考虑三种交互模式，随着时间的推移，节点u和v之间的距离d（u，v）的动态由（8）决定：</a:t>
            </a:r>
            <a:endParaRPr lang="zh-CN" altLang="en-US" sz="1400" b="1">
              <a:solidFill>
                <a:schemeClr val="bg1"/>
              </a:solidFill>
              <a:cs typeface="+mn-ea"/>
            </a:endParaRPr>
          </a:p>
          <a:p>
            <a:r>
              <a:rPr lang="zh-CN" altLang="en-US" sz="1400" b="1">
                <a:solidFill>
                  <a:schemeClr val="bg1"/>
                </a:solidFill>
                <a:cs typeface="+mn-ea"/>
              </a:rPr>
              <a:t>       </a:t>
            </a:r>
            <a:r>
              <a:rPr lang="zh-CN" altLang="en-US" sz="1400" b="1">
                <a:solidFill>
                  <a:srgbClr val="FFFF00"/>
                </a:solidFill>
                <a:cs typeface="+mn-ea"/>
              </a:rPr>
              <a:t>d(u, v, t + 1) = d(u, v, t) + DI (t) + CI (t) + EI (t)            (8) </a:t>
            </a:r>
            <a:r>
              <a:rPr lang="zh-CN" altLang="en-US" sz="1400" b="1">
                <a:solidFill>
                  <a:schemeClr val="bg1"/>
                </a:solidFill>
                <a:cs typeface="+mn-ea"/>
              </a:rPr>
              <a:t>   </a:t>
            </a:r>
            <a:endParaRPr lang="zh-CN" altLang="en-US" sz="1400" b="1">
              <a:solidFill>
                <a:schemeClr val="bg1"/>
              </a:solidFill>
              <a:cs typeface="+mn-ea"/>
            </a:endParaRPr>
          </a:p>
          <a:p>
            <a:r>
              <a:rPr lang="zh-CN" altLang="en-US" sz="1400" b="1">
                <a:solidFill>
                  <a:schemeClr val="bg1"/>
                </a:solidFill>
                <a:cs typeface="+mn-ea"/>
              </a:rPr>
              <a:t>      其中d（u，v，t + 1）是时间步长t + 1处的更新距离。DI（t），CI（t）和EI（t）分别表示直接连接节点，共同邻居和独有邻居的距离变化。</a:t>
            </a:r>
            <a:endParaRPr lang="zh-CN" altLang="en-US" sz="1400" b="1">
              <a:solidFill>
                <a:schemeClr val="bg1"/>
              </a:solidFill>
              <a:cs typeface="+mn-ea"/>
            </a:endParaRPr>
          </a:p>
        </p:txBody>
      </p:sp>
      <p:pic>
        <p:nvPicPr>
          <p:cNvPr id="1037" name="图片 30"/>
          <p:cNvPicPr/>
          <p:nvPr/>
        </p:nvPicPr>
        <p:blipFill>
          <a:blip r:embed="rId3" cstate="print"/>
          <a:srcRect/>
          <a:stretch>
            <a:fillRect/>
          </a:stretch>
        </p:blipFill>
        <p:spPr>
          <a:xfrm>
            <a:off x="2285365" y="1316355"/>
            <a:ext cx="6248400" cy="1552575"/>
          </a:xfrm>
          <a:prstGeom prst="rect">
            <a:avLst/>
          </a:prstGeom>
          <a:ln>
            <a:noFill/>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8" name="图片 9217" descr="shutterstock_59596342 [转换]"/>
          <p:cNvPicPr>
            <a:picLocks noChangeAspect="1"/>
          </p:cNvPicPr>
          <p:nvPr/>
        </p:nvPicPr>
        <p:blipFill>
          <a:blip r:embed="rId1"/>
          <a:srcRect l="2855" t="1799" r="18312"/>
          <a:stretch>
            <a:fillRect/>
          </a:stretch>
        </p:blipFill>
        <p:spPr>
          <a:xfrm>
            <a:off x="0" y="0"/>
            <a:ext cx="9144000" cy="5140325"/>
          </a:xfrm>
          <a:prstGeom prst="rect">
            <a:avLst/>
          </a:prstGeom>
          <a:noFill/>
          <a:ln w="9525">
            <a:noFill/>
          </a:ln>
        </p:spPr>
      </p:pic>
      <p:grpSp>
        <p:nvGrpSpPr>
          <p:cNvPr id="9219" name="组合 9218"/>
          <p:cNvGrpSpPr/>
          <p:nvPr/>
        </p:nvGrpSpPr>
        <p:grpSpPr>
          <a:xfrm>
            <a:off x="3132455" y="2212975"/>
            <a:ext cx="5472113" cy="647700"/>
            <a:chOff x="0" y="0"/>
            <a:chExt cx="6228000" cy="792960"/>
          </a:xfrm>
        </p:grpSpPr>
        <p:grpSp>
          <p:nvGrpSpPr>
            <p:cNvPr id="9220" name="组合 9219"/>
            <p:cNvGrpSpPr/>
            <p:nvPr/>
          </p:nvGrpSpPr>
          <p:grpSpPr>
            <a:xfrm>
              <a:off x="-93698" y="-75173"/>
              <a:ext cx="6400389" cy="1025139"/>
              <a:chOff x="0" y="0"/>
              <a:chExt cx="4767072" cy="615696"/>
            </a:xfrm>
          </p:grpSpPr>
          <p:pic>
            <p:nvPicPr>
              <p:cNvPr id="9221" name="AutoShape 3"/>
              <p:cNvPicPr/>
              <p:nvPr/>
            </p:nvPicPr>
            <p:blipFill>
              <a:blip r:embed="rId2"/>
              <a:stretch>
                <a:fillRect/>
              </a:stretch>
            </p:blipFill>
            <p:spPr>
              <a:xfrm>
                <a:off x="0" y="0"/>
                <a:ext cx="4767072" cy="615696"/>
              </a:xfrm>
              <a:prstGeom prst="rect">
                <a:avLst/>
              </a:prstGeom>
              <a:noFill/>
              <a:ln w="9525">
                <a:noFill/>
              </a:ln>
            </p:spPr>
          </p:pic>
          <p:sp>
            <p:nvSpPr>
              <p:cNvPr id="9222" name="文本框 9221"/>
              <p:cNvSpPr txBox="1"/>
              <p:nvPr/>
            </p:nvSpPr>
            <p:spPr>
              <a:xfrm>
                <a:off x="93036" y="68398"/>
                <a:ext cx="4592177" cy="429752"/>
              </a:xfrm>
              <a:prstGeom prst="rect">
                <a:avLst/>
              </a:prstGeom>
              <a:noFill/>
              <a:ln w="9525">
                <a:noFill/>
              </a:ln>
            </p:spPr>
            <p:txBody>
              <a:bodyPr wrap="none" anchor="ctr"/>
              <a:p>
                <a:pPr lvl="0" algn="ctr" eaLnBrk="0" hangingPunct="0"/>
                <a:endParaRPr lang="zh-CN" altLang="en-US" b="1" dirty="0">
                  <a:solidFill>
                    <a:srgbClr val="C00000"/>
                  </a:solidFill>
                  <a:latin typeface="Arial" panose="020B0604020202020204" pitchFamily="34" charset="0"/>
                  <a:ea typeface="宋体" panose="02010600030101010101" pitchFamily="2" charset="-122"/>
                </a:endParaRPr>
              </a:p>
            </p:txBody>
          </p:sp>
        </p:grpSp>
        <p:grpSp>
          <p:nvGrpSpPr>
            <p:cNvPr id="9223" name="组合 9222"/>
            <p:cNvGrpSpPr/>
            <p:nvPr/>
          </p:nvGrpSpPr>
          <p:grpSpPr>
            <a:xfrm>
              <a:off x="-93698" y="-24424"/>
              <a:ext cx="6400389" cy="852591"/>
              <a:chOff x="0" y="0"/>
              <a:chExt cx="4767072" cy="512064"/>
            </a:xfrm>
          </p:grpSpPr>
          <p:pic>
            <p:nvPicPr>
              <p:cNvPr id="9224" name="AutoShape 3"/>
              <p:cNvPicPr/>
              <p:nvPr/>
            </p:nvPicPr>
            <p:blipFill>
              <a:blip r:embed="rId3"/>
              <a:stretch>
                <a:fillRect/>
              </a:stretch>
            </p:blipFill>
            <p:spPr>
              <a:xfrm>
                <a:off x="0" y="0"/>
                <a:ext cx="4767072" cy="512064"/>
              </a:xfrm>
              <a:prstGeom prst="rect">
                <a:avLst/>
              </a:prstGeom>
              <a:noFill/>
              <a:ln w="9525">
                <a:noFill/>
              </a:ln>
            </p:spPr>
          </p:pic>
          <p:sp>
            <p:nvSpPr>
              <p:cNvPr id="9225" name="文本框 9224"/>
              <p:cNvSpPr txBox="1"/>
              <p:nvPr/>
            </p:nvSpPr>
            <p:spPr>
              <a:xfrm>
                <a:off x="86103" y="101988"/>
                <a:ext cx="4606043" cy="301610"/>
              </a:xfrm>
              <a:prstGeom prst="rect">
                <a:avLst/>
              </a:prstGeom>
              <a:noFill/>
              <a:ln w="9525">
                <a:noFill/>
              </a:ln>
            </p:spPr>
            <p:txBody>
              <a:bodyPr wrap="none" anchor="ctr"/>
              <a:p>
                <a:pPr lvl="0" algn="ctr" eaLnBrk="0" hangingPunct="0"/>
                <a:r>
                  <a:rPr lang="zh-CN" altLang="en-US" sz="2400" b="1" dirty="0">
                    <a:latin typeface="Arial" panose="020B0604020202020204" pitchFamily="34" charset="0"/>
                    <a:ea typeface="宋体" panose="02010600030101010101" pitchFamily="2" charset="-122"/>
                  </a:rPr>
                  <a:t>算法说明</a:t>
                </a:r>
                <a:endParaRPr lang="zh-CN" altLang="en-US" sz="2400" b="1" dirty="0">
                  <a:latin typeface="Arial" panose="020B0604020202020204" pitchFamily="34" charset="0"/>
                  <a:ea typeface="宋体" panose="02010600030101010101" pitchFamily="2" charset="-122"/>
                </a:endParaRPr>
              </a:p>
            </p:txBody>
          </p:sp>
        </p:grpSp>
      </p:gr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4" name="组合 8193"/>
          <p:cNvGrpSpPr/>
          <p:nvPr/>
        </p:nvGrpSpPr>
        <p:grpSpPr>
          <a:xfrm>
            <a:off x="0" y="0"/>
            <a:ext cx="9144000" cy="5140325"/>
            <a:chOff x="0" y="0"/>
            <a:chExt cx="5760" cy="3238"/>
          </a:xfrm>
        </p:grpSpPr>
        <p:pic>
          <p:nvPicPr>
            <p:cNvPr id="8195" name="图片 8194" descr="shutterstock_59596342 [转换]"/>
            <p:cNvPicPr>
              <a:picLocks noChangeAspect="1"/>
            </p:cNvPicPr>
            <p:nvPr/>
          </p:nvPicPr>
          <p:blipFill>
            <a:blip r:embed="rId1"/>
            <a:srcRect l="2855" t="1799" r="18312"/>
            <a:stretch>
              <a:fillRect/>
            </a:stretch>
          </p:blipFill>
          <p:spPr>
            <a:xfrm>
              <a:off x="0" y="0"/>
              <a:ext cx="5760" cy="3238"/>
            </a:xfrm>
            <a:prstGeom prst="rect">
              <a:avLst/>
            </a:prstGeom>
            <a:noFill/>
            <a:ln w="9525">
              <a:noFill/>
            </a:ln>
          </p:spPr>
        </p:pic>
        <p:grpSp>
          <p:nvGrpSpPr>
            <p:cNvPr id="8196" name="组合 8195"/>
            <p:cNvGrpSpPr/>
            <p:nvPr/>
          </p:nvGrpSpPr>
          <p:grpSpPr>
            <a:xfrm>
              <a:off x="1429" y="441"/>
              <a:ext cx="3947" cy="2413"/>
              <a:chOff x="0" y="0"/>
              <a:chExt cx="3947" cy="2413"/>
            </a:xfrm>
          </p:grpSpPr>
          <p:sp>
            <p:nvSpPr>
              <p:cNvPr id="8197" name="圆角矩形 8196"/>
              <p:cNvSpPr/>
              <p:nvPr/>
            </p:nvSpPr>
            <p:spPr>
              <a:xfrm>
                <a:off x="0" y="46"/>
                <a:ext cx="3947" cy="2313"/>
              </a:xfrm>
              <a:prstGeom prst="roundRect">
                <a:avLst>
                  <a:gd name="adj" fmla="val 1079"/>
                </a:avLst>
              </a:prstGeom>
              <a:solidFill>
                <a:schemeClr val="bg1">
                  <a:alpha val="20000"/>
                </a:schemeClr>
              </a:solidFill>
              <a:ln w="9525">
                <a:noFill/>
              </a:ln>
            </p:spPr>
            <p:txBody>
              <a:bodyPr/>
              <a:p>
                <a:endParaRPr lang="zh-CN" altLang="en-US"/>
              </a:p>
            </p:txBody>
          </p:sp>
          <p:pic>
            <p:nvPicPr>
              <p:cNvPr id="8198" name="图片 8197"/>
              <p:cNvPicPr>
                <a:picLocks noChangeAspect="1"/>
              </p:cNvPicPr>
              <p:nvPr/>
            </p:nvPicPr>
            <p:blipFill>
              <a:blip r:embed="rId2">
                <a:clrChange>
                  <a:clrFrom>
                    <a:srgbClr val="000000"/>
                  </a:clrFrom>
                  <a:clrTo>
                    <a:srgbClr val="000000">
                      <a:alpha val="0"/>
                    </a:srgbClr>
                  </a:clrTo>
                </a:clrChange>
              </a:blip>
              <a:stretch>
                <a:fillRect/>
              </a:stretch>
            </p:blipFill>
            <p:spPr>
              <a:xfrm>
                <a:off x="0" y="0"/>
                <a:ext cx="3946" cy="51"/>
              </a:xfrm>
              <a:prstGeom prst="rect">
                <a:avLst/>
              </a:prstGeom>
              <a:noFill/>
              <a:ln w="9525">
                <a:noFill/>
              </a:ln>
            </p:spPr>
          </p:pic>
          <p:pic>
            <p:nvPicPr>
              <p:cNvPr id="8199" name="图片 8198"/>
              <p:cNvPicPr>
                <a:picLocks noChangeAspect="1"/>
              </p:cNvPicPr>
              <p:nvPr/>
            </p:nvPicPr>
            <p:blipFill>
              <a:blip r:embed="rId2">
                <a:clrChange>
                  <a:clrFrom>
                    <a:srgbClr val="000000"/>
                  </a:clrFrom>
                  <a:clrTo>
                    <a:srgbClr val="000000">
                      <a:alpha val="0"/>
                    </a:srgbClr>
                  </a:clrTo>
                </a:clrChange>
              </a:blip>
              <a:stretch>
                <a:fillRect/>
              </a:stretch>
            </p:blipFill>
            <p:spPr>
              <a:xfrm rot="10800000">
                <a:off x="0" y="2362"/>
                <a:ext cx="3946" cy="51"/>
              </a:xfrm>
              <a:prstGeom prst="rect">
                <a:avLst/>
              </a:prstGeom>
              <a:noFill/>
              <a:ln w="9525">
                <a:noFill/>
              </a:ln>
            </p:spPr>
          </p:pic>
        </p:grpSp>
      </p:grpSp>
      <p:sp>
        <p:nvSpPr>
          <p:cNvPr id="2" name="文本框 1"/>
          <p:cNvSpPr txBox="1"/>
          <p:nvPr/>
        </p:nvSpPr>
        <p:spPr>
          <a:xfrm>
            <a:off x="2633345" y="781685"/>
            <a:ext cx="5534660" cy="2956560"/>
          </a:xfrm>
          <a:prstGeom prst="rect">
            <a:avLst/>
          </a:prstGeom>
          <a:noFill/>
        </p:spPr>
        <p:txBody>
          <a:bodyPr wrap="square" rtlCol="0">
            <a:spAutoFit/>
          </a:bodyPr>
          <a:p>
            <a:r>
              <a:rPr lang="zh-CN" altLang="en-US" sz="2400" b="1">
                <a:solidFill>
                  <a:schemeClr val="bg1"/>
                </a:solidFill>
              </a:rPr>
              <a:t>动态互动：</a:t>
            </a:r>
            <a:endParaRPr lang="zh-CN" altLang="en-US" sz="2400" b="1">
              <a:solidFill>
                <a:schemeClr val="bg1"/>
              </a:solidFill>
            </a:endParaRPr>
          </a:p>
          <a:p>
            <a:endParaRPr lang="zh-CN" altLang="en-US" sz="2400" b="1">
              <a:solidFill>
                <a:schemeClr val="bg1"/>
              </a:solidFill>
            </a:endParaRPr>
          </a:p>
          <a:p>
            <a:r>
              <a:rPr lang="zh-CN" altLang="en-US" sz="1400" b="1">
                <a:solidFill>
                  <a:schemeClr val="bg1"/>
                </a:solidFill>
              </a:rPr>
              <a:t>       </a:t>
            </a:r>
            <a:r>
              <a:rPr lang="zh-CN" altLang="en-US" sz="1400" b="1">
                <a:solidFill>
                  <a:schemeClr val="bg1"/>
                </a:solidFill>
                <a:cs typeface="+mn-ea"/>
              </a:rPr>
              <a:t>基于交互模型（参见方程（8）），可以模拟距离动力学，其主要涉及以下步骤：</a:t>
            </a:r>
            <a:endParaRPr lang="zh-CN" altLang="en-US" sz="1400" b="1">
              <a:solidFill>
                <a:schemeClr val="bg1"/>
              </a:solidFill>
              <a:cs typeface="+mn-ea"/>
            </a:endParaRPr>
          </a:p>
          <a:p>
            <a:r>
              <a:rPr lang="zh-CN" altLang="en-US" sz="1400" b="1">
                <a:solidFill>
                  <a:schemeClr val="bg1"/>
                </a:solidFill>
                <a:cs typeface="+mn-ea"/>
              </a:rPr>
              <a:t>        1.在初始时间（t = 0），没有任何交互，每个边与初始距离相关联。这里，根据与定义2或定义3的Jaccord距离计算初始值。</a:t>
            </a:r>
            <a:endParaRPr lang="zh-CN" altLang="en-US" sz="1400" b="1">
              <a:solidFill>
                <a:schemeClr val="bg1"/>
              </a:solidFill>
              <a:cs typeface="+mn-ea"/>
            </a:endParaRPr>
          </a:p>
          <a:p>
            <a:r>
              <a:rPr lang="zh-CN" altLang="en-US" sz="1400" b="1">
                <a:solidFill>
                  <a:schemeClr val="bg1"/>
                </a:solidFill>
                <a:cs typeface="+mn-ea"/>
              </a:rPr>
              <a:t>        2.随着时间的推移，依赖于局部内在拓扑结构，根据三种提出的相互作用模式（方程式（4），（5）和（7）），模拟每个距离的动力学。 由于拓扑驱动的影响，共享同一社区的节点之间的距离往往会下降，而不同社区的节点间距离逐渐增加。</a:t>
            </a:r>
            <a:endParaRPr lang="zh-CN" altLang="en-US" sz="1400" b="1">
              <a:solidFill>
                <a:schemeClr val="bg1"/>
              </a:solidFill>
              <a:cs typeface="+mn-ea"/>
            </a:endParaRPr>
          </a:p>
          <a:p>
            <a:r>
              <a:rPr lang="zh-CN" altLang="en-US" sz="1400" b="1">
                <a:solidFill>
                  <a:schemeClr val="bg1"/>
                </a:solidFill>
                <a:cs typeface="+mn-ea"/>
              </a:rPr>
              <a:t>        3.最后，所有距离都会收敛</a:t>
            </a:r>
            <a:r>
              <a:rPr lang="en-US" altLang="zh-CN" sz="1400" b="1">
                <a:solidFill>
                  <a:schemeClr val="bg1"/>
                </a:solidFill>
                <a:cs typeface="+mn-ea"/>
              </a:rPr>
              <a:t>(0</a:t>
            </a:r>
            <a:r>
              <a:rPr lang="zh-CN" altLang="en-US" sz="1400" b="1">
                <a:solidFill>
                  <a:schemeClr val="bg1"/>
                </a:solidFill>
                <a:cs typeface="+mn-ea"/>
              </a:rPr>
              <a:t>或</a:t>
            </a:r>
            <a:r>
              <a:rPr lang="en-US" altLang="zh-CN" sz="1400" b="1">
                <a:solidFill>
                  <a:schemeClr val="bg1"/>
                </a:solidFill>
                <a:cs typeface="+mn-ea"/>
              </a:rPr>
              <a:t>1)</a:t>
            </a:r>
            <a:r>
              <a:rPr lang="zh-CN" altLang="en-US" sz="1400" b="1">
                <a:solidFill>
                  <a:schemeClr val="bg1"/>
                </a:solidFill>
                <a:cs typeface="+mn-ea"/>
              </a:rPr>
              <a:t>，并且可以通过去除具有最大距离的边（即d（u，v）= 1）来容易地获得社区。</a:t>
            </a:r>
            <a:endParaRPr lang="zh-CN" altLang="en-US" sz="1400" b="1">
              <a:solidFill>
                <a:schemeClr val="bg1"/>
              </a:solidFill>
              <a:cs typeface="+mn-ea"/>
            </a:endParaRPr>
          </a:p>
        </p:txBody>
      </p:sp>
      <p:pic>
        <p:nvPicPr>
          <p:cNvPr id="3" name="图片 2" descr="961QV5A)}J6B$N56E}RBVJ4"/>
          <p:cNvPicPr>
            <a:picLocks noChangeAspect="1"/>
          </p:cNvPicPr>
          <p:nvPr/>
        </p:nvPicPr>
        <p:blipFill>
          <a:blip r:embed="rId3"/>
          <a:stretch>
            <a:fillRect/>
          </a:stretch>
        </p:blipFill>
        <p:spPr>
          <a:xfrm>
            <a:off x="1500505" y="1461135"/>
            <a:ext cx="7345680" cy="221805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4" name="组合 8193"/>
          <p:cNvGrpSpPr/>
          <p:nvPr/>
        </p:nvGrpSpPr>
        <p:grpSpPr>
          <a:xfrm>
            <a:off x="0" y="0"/>
            <a:ext cx="9144000" cy="5140325"/>
            <a:chOff x="0" y="0"/>
            <a:chExt cx="5760" cy="3238"/>
          </a:xfrm>
        </p:grpSpPr>
        <p:pic>
          <p:nvPicPr>
            <p:cNvPr id="8195" name="图片 8194" descr="shutterstock_59596342 [转换]"/>
            <p:cNvPicPr>
              <a:picLocks noChangeAspect="1"/>
            </p:cNvPicPr>
            <p:nvPr/>
          </p:nvPicPr>
          <p:blipFill>
            <a:blip r:embed="rId1"/>
            <a:srcRect l="2855" t="1799" r="18312"/>
            <a:stretch>
              <a:fillRect/>
            </a:stretch>
          </p:blipFill>
          <p:spPr>
            <a:xfrm>
              <a:off x="0" y="0"/>
              <a:ext cx="5760" cy="3238"/>
            </a:xfrm>
            <a:prstGeom prst="rect">
              <a:avLst/>
            </a:prstGeom>
            <a:noFill/>
            <a:ln w="9525">
              <a:noFill/>
            </a:ln>
          </p:spPr>
        </p:pic>
        <p:grpSp>
          <p:nvGrpSpPr>
            <p:cNvPr id="8196" name="组合 8195"/>
            <p:cNvGrpSpPr/>
            <p:nvPr/>
          </p:nvGrpSpPr>
          <p:grpSpPr>
            <a:xfrm>
              <a:off x="1429" y="441"/>
              <a:ext cx="3947" cy="2413"/>
              <a:chOff x="0" y="0"/>
              <a:chExt cx="3947" cy="2413"/>
            </a:xfrm>
          </p:grpSpPr>
          <p:sp>
            <p:nvSpPr>
              <p:cNvPr id="8197" name="圆角矩形 8196"/>
              <p:cNvSpPr/>
              <p:nvPr/>
            </p:nvSpPr>
            <p:spPr>
              <a:xfrm>
                <a:off x="0" y="46"/>
                <a:ext cx="3947" cy="2313"/>
              </a:xfrm>
              <a:prstGeom prst="roundRect">
                <a:avLst>
                  <a:gd name="adj" fmla="val 1079"/>
                </a:avLst>
              </a:prstGeom>
              <a:solidFill>
                <a:schemeClr val="bg1">
                  <a:alpha val="20000"/>
                </a:schemeClr>
              </a:solidFill>
              <a:ln w="9525">
                <a:noFill/>
              </a:ln>
            </p:spPr>
            <p:txBody>
              <a:bodyPr/>
              <a:p>
                <a:endParaRPr lang="zh-CN" altLang="en-US"/>
              </a:p>
            </p:txBody>
          </p:sp>
          <p:pic>
            <p:nvPicPr>
              <p:cNvPr id="8198" name="图片 8197"/>
              <p:cNvPicPr>
                <a:picLocks noChangeAspect="1"/>
              </p:cNvPicPr>
              <p:nvPr/>
            </p:nvPicPr>
            <p:blipFill>
              <a:blip r:embed="rId2">
                <a:clrChange>
                  <a:clrFrom>
                    <a:srgbClr val="000000"/>
                  </a:clrFrom>
                  <a:clrTo>
                    <a:srgbClr val="000000">
                      <a:alpha val="0"/>
                    </a:srgbClr>
                  </a:clrTo>
                </a:clrChange>
              </a:blip>
              <a:stretch>
                <a:fillRect/>
              </a:stretch>
            </p:blipFill>
            <p:spPr>
              <a:xfrm>
                <a:off x="0" y="0"/>
                <a:ext cx="3946" cy="51"/>
              </a:xfrm>
              <a:prstGeom prst="rect">
                <a:avLst/>
              </a:prstGeom>
              <a:noFill/>
              <a:ln w="9525">
                <a:noFill/>
              </a:ln>
            </p:spPr>
          </p:pic>
          <p:pic>
            <p:nvPicPr>
              <p:cNvPr id="8199" name="图片 8198"/>
              <p:cNvPicPr>
                <a:picLocks noChangeAspect="1"/>
              </p:cNvPicPr>
              <p:nvPr/>
            </p:nvPicPr>
            <p:blipFill>
              <a:blip r:embed="rId2">
                <a:clrChange>
                  <a:clrFrom>
                    <a:srgbClr val="000000"/>
                  </a:clrFrom>
                  <a:clrTo>
                    <a:srgbClr val="000000">
                      <a:alpha val="0"/>
                    </a:srgbClr>
                  </a:clrTo>
                </a:clrChange>
              </a:blip>
              <a:stretch>
                <a:fillRect/>
              </a:stretch>
            </p:blipFill>
            <p:spPr>
              <a:xfrm rot="10800000">
                <a:off x="0" y="2362"/>
                <a:ext cx="3946" cy="51"/>
              </a:xfrm>
              <a:prstGeom prst="rect">
                <a:avLst/>
              </a:prstGeom>
              <a:noFill/>
              <a:ln w="9525">
                <a:noFill/>
              </a:ln>
            </p:spPr>
          </p:pic>
        </p:grpSp>
      </p:grpSp>
      <p:sp>
        <p:nvSpPr>
          <p:cNvPr id="2" name="文本框 1"/>
          <p:cNvSpPr txBox="1"/>
          <p:nvPr/>
        </p:nvSpPr>
        <p:spPr>
          <a:xfrm>
            <a:off x="2633345" y="781685"/>
            <a:ext cx="5534660" cy="1889760"/>
          </a:xfrm>
          <a:prstGeom prst="rect">
            <a:avLst/>
          </a:prstGeom>
          <a:noFill/>
        </p:spPr>
        <p:txBody>
          <a:bodyPr wrap="square" rtlCol="0">
            <a:spAutoFit/>
          </a:bodyPr>
          <a:p>
            <a:r>
              <a:rPr lang="zh-CN" altLang="en-US" sz="2400" b="1">
                <a:solidFill>
                  <a:schemeClr val="bg1"/>
                </a:solidFill>
              </a:rPr>
              <a:t>检测小社区或异常：</a:t>
            </a:r>
            <a:endParaRPr lang="zh-CN" altLang="en-US" sz="2400" b="1">
              <a:solidFill>
                <a:schemeClr val="bg1"/>
              </a:solidFill>
            </a:endParaRPr>
          </a:p>
          <a:p>
            <a:endParaRPr lang="zh-CN" altLang="en-US" sz="2400" b="1">
              <a:solidFill>
                <a:schemeClr val="bg1"/>
              </a:solidFill>
            </a:endParaRPr>
          </a:p>
          <a:p>
            <a:r>
              <a:rPr lang="zh-CN" altLang="en-US" sz="1400" b="1">
                <a:solidFill>
                  <a:schemeClr val="bg1"/>
                </a:solidFill>
              </a:rPr>
              <a:t>       对于吸引子，由于它模拟距离动力学，并且不依赖于任何用户定义的标准，它允许直观地在网络中查找任意大小的内在社区。 因此，它也提供了处理异常/异常值的有前景的方法。在这种情况下，异常被解释为随着时间的推移与所有其他节点隔离的嘈杂节点或异常节点，最后自动弹出。</a:t>
            </a:r>
            <a:endParaRPr lang="zh-CN" altLang="en-US" sz="1400" b="1">
              <a:solidFill>
                <a:schemeClr val="bg1"/>
              </a:solidFill>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图片 5121" descr="shutterstock_59596342 [转换]"/>
          <p:cNvPicPr>
            <a:picLocks noChangeAspect="1"/>
          </p:cNvPicPr>
          <p:nvPr/>
        </p:nvPicPr>
        <p:blipFill>
          <a:blip r:embed="rId1"/>
          <a:srcRect l="2855" t="1799" r="18312"/>
          <a:stretch>
            <a:fillRect/>
          </a:stretch>
        </p:blipFill>
        <p:spPr>
          <a:xfrm>
            <a:off x="0" y="0"/>
            <a:ext cx="9144000" cy="5140325"/>
          </a:xfrm>
          <a:prstGeom prst="rect">
            <a:avLst/>
          </a:prstGeom>
          <a:noFill/>
          <a:ln w="9525">
            <a:noFill/>
          </a:ln>
        </p:spPr>
      </p:pic>
      <p:grpSp>
        <p:nvGrpSpPr>
          <p:cNvPr id="5123" name="组合 5122"/>
          <p:cNvGrpSpPr/>
          <p:nvPr/>
        </p:nvGrpSpPr>
        <p:grpSpPr>
          <a:xfrm>
            <a:off x="3132138" y="844550"/>
            <a:ext cx="5472112" cy="647700"/>
            <a:chOff x="0" y="0"/>
            <a:chExt cx="6228000" cy="792960"/>
          </a:xfrm>
        </p:grpSpPr>
        <p:grpSp>
          <p:nvGrpSpPr>
            <p:cNvPr id="5124" name="组合 5123"/>
            <p:cNvGrpSpPr/>
            <p:nvPr/>
          </p:nvGrpSpPr>
          <p:grpSpPr>
            <a:xfrm>
              <a:off x="-93698" y="-66809"/>
              <a:ext cx="6400389" cy="1011616"/>
              <a:chOff x="0" y="0"/>
              <a:chExt cx="4767072" cy="609600"/>
            </a:xfrm>
          </p:grpSpPr>
          <p:pic>
            <p:nvPicPr>
              <p:cNvPr id="5125" name="AutoShape 3"/>
              <p:cNvPicPr/>
              <p:nvPr/>
            </p:nvPicPr>
            <p:blipFill>
              <a:blip r:embed="rId2"/>
              <a:stretch>
                <a:fillRect/>
              </a:stretch>
            </p:blipFill>
            <p:spPr>
              <a:xfrm>
                <a:off x="0" y="0"/>
                <a:ext cx="4767072" cy="609600"/>
              </a:xfrm>
              <a:prstGeom prst="rect">
                <a:avLst/>
              </a:prstGeom>
              <a:noFill/>
              <a:ln w="9525">
                <a:noFill/>
              </a:ln>
            </p:spPr>
          </p:pic>
          <p:sp>
            <p:nvSpPr>
              <p:cNvPr id="5126" name="文本框 5125"/>
              <p:cNvSpPr txBox="1"/>
              <p:nvPr/>
            </p:nvSpPr>
            <p:spPr>
              <a:xfrm>
                <a:off x="93113" y="63585"/>
                <a:ext cx="4592023" cy="431186"/>
              </a:xfrm>
              <a:prstGeom prst="rect">
                <a:avLst/>
              </a:prstGeom>
              <a:noFill/>
              <a:ln w="9525">
                <a:noFill/>
              </a:ln>
            </p:spPr>
            <p:txBody>
              <a:bodyPr wrap="none" anchor="ctr"/>
              <a:p>
                <a:pPr lvl="0" algn="ctr" eaLnBrk="0" hangingPunct="0"/>
                <a:endParaRPr lang="zh-CN" altLang="en-US" b="1" dirty="0">
                  <a:solidFill>
                    <a:srgbClr val="C00000"/>
                  </a:solidFill>
                  <a:latin typeface="Arial" panose="020B0604020202020204" pitchFamily="34" charset="0"/>
                  <a:ea typeface="宋体" panose="02010600030101010101" pitchFamily="2" charset="-122"/>
                </a:endParaRPr>
              </a:p>
            </p:txBody>
          </p:sp>
        </p:grpSp>
        <p:grpSp>
          <p:nvGrpSpPr>
            <p:cNvPr id="5127" name="组合 5126"/>
            <p:cNvGrpSpPr/>
            <p:nvPr/>
          </p:nvGrpSpPr>
          <p:grpSpPr>
            <a:xfrm>
              <a:off x="-93698" y="-16228"/>
              <a:ext cx="6400389" cy="839641"/>
              <a:chOff x="0" y="0"/>
              <a:chExt cx="4767072" cy="505968"/>
            </a:xfrm>
          </p:grpSpPr>
          <p:pic>
            <p:nvPicPr>
              <p:cNvPr id="5128" name="AutoShape 3"/>
              <p:cNvPicPr/>
              <p:nvPr/>
            </p:nvPicPr>
            <p:blipFill>
              <a:blip r:embed="rId3"/>
              <a:stretch>
                <a:fillRect/>
              </a:stretch>
            </p:blipFill>
            <p:spPr>
              <a:xfrm>
                <a:off x="0" y="0"/>
                <a:ext cx="4767072" cy="505968"/>
              </a:xfrm>
              <a:prstGeom prst="rect">
                <a:avLst/>
              </a:prstGeom>
              <a:noFill/>
              <a:ln w="9525">
                <a:noFill/>
              </a:ln>
            </p:spPr>
          </p:pic>
          <p:sp>
            <p:nvSpPr>
              <p:cNvPr id="5129" name="文本框 5128"/>
              <p:cNvSpPr txBox="1"/>
              <p:nvPr/>
            </p:nvSpPr>
            <p:spPr>
              <a:xfrm>
                <a:off x="86158" y="97390"/>
                <a:ext cx="4605933" cy="302615"/>
              </a:xfrm>
              <a:prstGeom prst="rect">
                <a:avLst/>
              </a:prstGeom>
              <a:noFill/>
              <a:ln w="9525">
                <a:noFill/>
              </a:ln>
            </p:spPr>
            <p:txBody>
              <a:bodyPr wrap="none" anchor="ctr"/>
              <a:p>
                <a:pPr lvl="0" algn="ctr" eaLnBrk="0" hangingPunct="0"/>
                <a:r>
                  <a:rPr lang="zh-CN" altLang="en-US" sz="2400" b="1" dirty="0">
                    <a:latin typeface="Arial" panose="020B0604020202020204" pitchFamily="34" charset="0"/>
                    <a:ea typeface="宋体" panose="02010600030101010101" pitchFamily="2" charset="-122"/>
                  </a:rPr>
                  <a:t>关于吸引子算法</a:t>
                </a:r>
                <a:endParaRPr lang="zh-CN" altLang="en-US" sz="2400" b="1" dirty="0">
                  <a:latin typeface="Arial" panose="020B0604020202020204" pitchFamily="34" charset="0"/>
                  <a:ea typeface="宋体" panose="02010600030101010101" pitchFamily="2" charset="-122"/>
                </a:endParaRPr>
              </a:p>
            </p:txBody>
          </p:sp>
        </p:grpSp>
      </p:grpSp>
      <p:grpSp>
        <p:nvGrpSpPr>
          <p:cNvPr id="5130" name="组合 5129"/>
          <p:cNvGrpSpPr/>
          <p:nvPr/>
        </p:nvGrpSpPr>
        <p:grpSpPr>
          <a:xfrm>
            <a:off x="3132138" y="1781175"/>
            <a:ext cx="5472112" cy="719138"/>
            <a:chOff x="0" y="0"/>
            <a:chExt cx="6228000" cy="792960"/>
          </a:xfrm>
        </p:grpSpPr>
        <p:grpSp>
          <p:nvGrpSpPr>
            <p:cNvPr id="5131" name="组合 5130"/>
            <p:cNvGrpSpPr/>
            <p:nvPr/>
          </p:nvGrpSpPr>
          <p:grpSpPr>
            <a:xfrm>
              <a:off x="-93698" y="-69549"/>
              <a:ext cx="6400389" cy="1011616"/>
              <a:chOff x="0" y="0"/>
              <a:chExt cx="4767072" cy="609600"/>
            </a:xfrm>
          </p:grpSpPr>
          <p:pic>
            <p:nvPicPr>
              <p:cNvPr id="5132" name="AutoShape 3"/>
              <p:cNvPicPr/>
              <p:nvPr/>
            </p:nvPicPr>
            <p:blipFill>
              <a:blip r:embed="rId4"/>
              <a:stretch>
                <a:fillRect/>
              </a:stretch>
            </p:blipFill>
            <p:spPr>
              <a:xfrm>
                <a:off x="0" y="0"/>
                <a:ext cx="4767072" cy="609600"/>
              </a:xfrm>
              <a:prstGeom prst="rect">
                <a:avLst/>
              </a:prstGeom>
              <a:noFill/>
              <a:ln w="9525">
                <a:noFill/>
              </a:ln>
            </p:spPr>
          </p:pic>
          <p:sp>
            <p:nvSpPr>
              <p:cNvPr id="5133" name="文本框 5132"/>
              <p:cNvSpPr txBox="1"/>
              <p:nvPr/>
            </p:nvSpPr>
            <p:spPr>
              <a:xfrm>
                <a:off x="93113" y="65236"/>
                <a:ext cx="4592023" cy="431186"/>
              </a:xfrm>
              <a:prstGeom prst="rect">
                <a:avLst/>
              </a:prstGeom>
              <a:noFill/>
              <a:ln w="9525">
                <a:noFill/>
              </a:ln>
            </p:spPr>
            <p:txBody>
              <a:bodyPr wrap="none" anchor="ctr"/>
              <a:p>
                <a:pPr lvl="0" algn="ctr" eaLnBrk="0" hangingPunct="0"/>
                <a:endParaRPr lang="zh-CN" altLang="en-US" b="1" dirty="0">
                  <a:solidFill>
                    <a:srgbClr val="C00000"/>
                  </a:solidFill>
                  <a:latin typeface="Arial" panose="020B0604020202020204" pitchFamily="34" charset="0"/>
                  <a:ea typeface="宋体" panose="02010600030101010101" pitchFamily="2" charset="-122"/>
                </a:endParaRPr>
              </a:p>
            </p:txBody>
          </p:sp>
        </p:grpSp>
        <p:grpSp>
          <p:nvGrpSpPr>
            <p:cNvPr id="5134" name="组合 5133"/>
            <p:cNvGrpSpPr/>
            <p:nvPr/>
          </p:nvGrpSpPr>
          <p:grpSpPr>
            <a:xfrm>
              <a:off x="-93698" y="-18968"/>
              <a:ext cx="6400389" cy="849757"/>
              <a:chOff x="0" y="0"/>
              <a:chExt cx="4767072" cy="512064"/>
            </a:xfrm>
          </p:grpSpPr>
          <p:pic>
            <p:nvPicPr>
              <p:cNvPr id="5135" name="AutoShape 3"/>
              <p:cNvPicPr/>
              <p:nvPr/>
            </p:nvPicPr>
            <p:blipFill>
              <a:blip r:embed="rId5"/>
              <a:stretch>
                <a:fillRect/>
              </a:stretch>
            </p:blipFill>
            <p:spPr>
              <a:xfrm>
                <a:off x="0" y="0"/>
                <a:ext cx="4767072" cy="512064"/>
              </a:xfrm>
              <a:prstGeom prst="rect">
                <a:avLst/>
              </a:prstGeom>
              <a:noFill/>
              <a:ln w="9525">
                <a:noFill/>
              </a:ln>
            </p:spPr>
          </p:pic>
          <p:sp>
            <p:nvSpPr>
              <p:cNvPr id="5136" name="文本框 5135"/>
              <p:cNvSpPr txBox="1"/>
              <p:nvPr/>
            </p:nvSpPr>
            <p:spPr>
              <a:xfrm>
                <a:off x="86158" y="99041"/>
                <a:ext cx="4605933" cy="302615"/>
              </a:xfrm>
              <a:prstGeom prst="rect">
                <a:avLst/>
              </a:prstGeom>
              <a:noFill/>
              <a:ln w="9525">
                <a:noFill/>
              </a:ln>
            </p:spPr>
            <p:txBody>
              <a:bodyPr wrap="none" anchor="ctr"/>
              <a:p>
                <a:pPr lvl="0" algn="ctr" eaLnBrk="0" hangingPunct="0"/>
                <a:r>
                  <a:rPr lang="zh-CN" altLang="en-US" sz="2400" b="1" dirty="0">
                    <a:latin typeface="Arial" panose="020B0604020202020204" pitchFamily="34" charset="0"/>
                    <a:ea typeface="宋体" panose="02010600030101010101" pitchFamily="2" charset="-122"/>
                  </a:rPr>
                  <a:t>算法说明</a:t>
                </a:r>
                <a:endParaRPr lang="zh-CN" altLang="en-US" sz="2400" b="1" dirty="0">
                  <a:latin typeface="Arial" panose="020B0604020202020204" pitchFamily="34" charset="0"/>
                  <a:ea typeface="宋体" panose="02010600030101010101" pitchFamily="2" charset="-122"/>
                </a:endParaRPr>
              </a:p>
            </p:txBody>
          </p:sp>
        </p:grpSp>
      </p:grpSp>
      <p:grpSp>
        <p:nvGrpSpPr>
          <p:cNvPr id="5137" name="组合 5136"/>
          <p:cNvGrpSpPr/>
          <p:nvPr/>
        </p:nvGrpSpPr>
        <p:grpSpPr>
          <a:xfrm>
            <a:off x="3132138" y="2743200"/>
            <a:ext cx="5472112" cy="647700"/>
            <a:chOff x="0" y="0"/>
            <a:chExt cx="6228000" cy="792960"/>
          </a:xfrm>
        </p:grpSpPr>
        <p:grpSp>
          <p:nvGrpSpPr>
            <p:cNvPr id="5138" name="组合 5137"/>
            <p:cNvGrpSpPr/>
            <p:nvPr/>
          </p:nvGrpSpPr>
          <p:grpSpPr>
            <a:xfrm>
              <a:off x="-93698" y="-75173"/>
              <a:ext cx="6400389" cy="1025139"/>
              <a:chOff x="0" y="0"/>
              <a:chExt cx="4767072" cy="615696"/>
            </a:xfrm>
          </p:grpSpPr>
          <p:pic>
            <p:nvPicPr>
              <p:cNvPr id="5139" name="AutoShape 3"/>
              <p:cNvPicPr/>
              <p:nvPr/>
            </p:nvPicPr>
            <p:blipFill>
              <a:blip r:embed="rId6"/>
              <a:stretch>
                <a:fillRect/>
              </a:stretch>
            </p:blipFill>
            <p:spPr>
              <a:xfrm>
                <a:off x="0" y="0"/>
                <a:ext cx="4767072" cy="615696"/>
              </a:xfrm>
              <a:prstGeom prst="rect">
                <a:avLst/>
              </a:prstGeom>
              <a:noFill/>
              <a:ln w="9525">
                <a:noFill/>
              </a:ln>
            </p:spPr>
          </p:pic>
          <p:sp>
            <p:nvSpPr>
              <p:cNvPr id="5140" name="文本框 5139"/>
              <p:cNvSpPr txBox="1"/>
              <p:nvPr/>
            </p:nvSpPr>
            <p:spPr>
              <a:xfrm>
                <a:off x="93036" y="68398"/>
                <a:ext cx="4592177" cy="429752"/>
              </a:xfrm>
              <a:prstGeom prst="rect">
                <a:avLst/>
              </a:prstGeom>
              <a:noFill/>
              <a:ln w="9525">
                <a:noFill/>
              </a:ln>
            </p:spPr>
            <p:txBody>
              <a:bodyPr wrap="none" anchor="ctr"/>
              <a:p>
                <a:pPr lvl="0" algn="ctr" eaLnBrk="0" hangingPunct="0"/>
                <a:endParaRPr lang="zh-CN" altLang="en-US" b="1" dirty="0">
                  <a:solidFill>
                    <a:srgbClr val="C00000"/>
                  </a:solidFill>
                  <a:latin typeface="Arial" panose="020B0604020202020204" pitchFamily="34" charset="0"/>
                  <a:ea typeface="宋体" panose="02010600030101010101" pitchFamily="2" charset="-122"/>
                </a:endParaRPr>
              </a:p>
            </p:txBody>
          </p:sp>
        </p:grpSp>
        <p:grpSp>
          <p:nvGrpSpPr>
            <p:cNvPr id="5141" name="组合 5140"/>
            <p:cNvGrpSpPr/>
            <p:nvPr/>
          </p:nvGrpSpPr>
          <p:grpSpPr>
            <a:xfrm>
              <a:off x="-93698" y="-24424"/>
              <a:ext cx="6400389" cy="852591"/>
              <a:chOff x="0" y="0"/>
              <a:chExt cx="4767072" cy="512064"/>
            </a:xfrm>
          </p:grpSpPr>
          <p:pic>
            <p:nvPicPr>
              <p:cNvPr id="5142" name="AutoShape 3"/>
              <p:cNvPicPr/>
              <p:nvPr/>
            </p:nvPicPr>
            <p:blipFill>
              <a:blip r:embed="rId7"/>
              <a:stretch>
                <a:fillRect/>
              </a:stretch>
            </p:blipFill>
            <p:spPr>
              <a:xfrm>
                <a:off x="0" y="0"/>
                <a:ext cx="4767072" cy="512064"/>
              </a:xfrm>
              <a:prstGeom prst="rect">
                <a:avLst/>
              </a:prstGeom>
              <a:noFill/>
              <a:ln w="9525">
                <a:noFill/>
              </a:ln>
            </p:spPr>
          </p:pic>
          <p:sp>
            <p:nvSpPr>
              <p:cNvPr id="5143" name="文本框 5142"/>
              <p:cNvSpPr txBox="1"/>
              <p:nvPr/>
            </p:nvSpPr>
            <p:spPr>
              <a:xfrm>
                <a:off x="86103" y="101988"/>
                <a:ext cx="4606043" cy="301610"/>
              </a:xfrm>
              <a:prstGeom prst="rect">
                <a:avLst/>
              </a:prstGeom>
              <a:noFill/>
              <a:ln w="9525">
                <a:noFill/>
              </a:ln>
            </p:spPr>
            <p:txBody>
              <a:bodyPr wrap="none" anchor="ctr"/>
              <a:p>
                <a:pPr lvl="0" algn="ctr" eaLnBrk="0" hangingPunct="0"/>
                <a:r>
                  <a:rPr lang="zh-CN" altLang="en-US" sz="2400" b="1" dirty="0">
                    <a:latin typeface="Arial" panose="020B0604020202020204" pitchFamily="34" charset="0"/>
                    <a:ea typeface="宋体" panose="02010600030101010101" pitchFamily="2" charset="-122"/>
                  </a:rPr>
                  <a:t>涉及数据集</a:t>
                </a:r>
                <a:endParaRPr lang="zh-CN" altLang="en-US" sz="2400" b="1" dirty="0">
                  <a:latin typeface="Arial" panose="020B0604020202020204" pitchFamily="34" charset="0"/>
                  <a:ea typeface="宋体" panose="02010600030101010101" pitchFamily="2" charset="-122"/>
                </a:endParaRPr>
              </a:p>
            </p:txBody>
          </p:sp>
        </p:grpSp>
      </p:grpSp>
      <p:grpSp>
        <p:nvGrpSpPr>
          <p:cNvPr id="5144" name="组合 5143"/>
          <p:cNvGrpSpPr/>
          <p:nvPr/>
        </p:nvGrpSpPr>
        <p:grpSpPr>
          <a:xfrm>
            <a:off x="3132138" y="3606800"/>
            <a:ext cx="5472112" cy="693738"/>
            <a:chOff x="0" y="0"/>
            <a:chExt cx="6228000" cy="792960"/>
          </a:xfrm>
        </p:grpSpPr>
        <p:grpSp>
          <p:nvGrpSpPr>
            <p:cNvPr id="5145" name="组合 5144"/>
            <p:cNvGrpSpPr/>
            <p:nvPr/>
          </p:nvGrpSpPr>
          <p:grpSpPr>
            <a:xfrm>
              <a:off x="-93698" y="-67547"/>
              <a:ext cx="6400389" cy="1011618"/>
              <a:chOff x="0" y="0"/>
              <a:chExt cx="4767072" cy="609600"/>
            </a:xfrm>
          </p:grpSpPr>
          <p:pic>
            <p:nvPicPr>
              <p:cNvPr id="5146" name="AutoShape 3"/>
              <p:cNvPicPr/>
              <p:nvPr/>
            </p:nvPicPr>
            <p:blipFill>
              <a:blip r:embed="rId8"/>
              <a:stretch>
                <a:fillRect/>
              </a:stretch>
            </p:blipFill>
            <p:spPr>
              <a:xfrm>
                <a:off x="0" y="0"/>
                <a:ext cx="4767072" cy="609600"/>
              </a:xfrm>
              <a:prstGeom prst="rect">
                <a:avLst/>
              </a:prstGeom>
              <a:noFill/>
              <a:ln w="9525">
                <a:noFill/>
              </a:ln>
            </p:spPr>
          </p:pic>
          <p:sp>
            <p:nvSpPr>
              <p:cNvPr id="5147" name="文本框 5146"/>
              <p:cNvSpPr txBox="1"/>
              <p:nvPr/>
            </p:nvSpPr>
            <p:spPr>
              <a:xfrm>
                <a:off x="93113" y="64030"/>
                <a:ext cx="4592023" cy="431185"/>
              </a:xfrm>
              <a:prstGeom prst="rect">
                <a:avLst/>
              </a:prstGeom>
              <a:noFill/>
              <a:ln w="9525">
                <a:noFill/>
              </a:ln>
            </p:spPr>
            <p:txBody>
              <a:bodyPr wrap="none" anchor="ctr"/>
              <a:p>
                <a:pPr lvl="0" algn="ctr" eaLnBrk="0" hangingPunct="0"/>
                <a:endParaRPr lang="zh-CN" altLang="en-US" b="1" dirty="0">
                  <a:solidFill>
                    <a:srgbClr val="C00000"/>
                  </a:solidFill>
                  <a:latin typeface="Arial" panose="020B0604020202020204" pitchFamily="34" charset="0"/>
                  <a:ea typeface="宋体" panose="02010600030101010101" pitchFamily="2" charset="-122"/>
                </a:endParaRPr>
              </a:p>
            </p:txBody>
          </p:sp>
        </p:grpSp>
        <p:grpSp>
          <p:nvGrpSpPr>
            <p:cNvPr id="5148" name="组合 5147"/>
            <p:cNvGrpSpPr/>
            <p:nvPr/>
          </p:nvGrpSpPr>
          <p:grpSpPr>
            <a:xfrm>
              <a:off x="-93698" y="-16967"/>
              <a:ext cx="6400389" cy="839643"/>
              <a:chOff x="0" y="0"/>
              <a:chExt cx="4767072" cy="505968"/>
            </a:xfrm>
          </p:grpSpPr>
          <p:pic>
            <p:nvPicPr>
              <p:cNvPr id="5149" name="AutoShape 3"/>
              <p:cNvPicPr/>
              <p:nvPr/>
            </p:nvPicPr>
            <p:blipFill>
              <a:blip r:embed="rId9"/>
              <a:stretch>
                <a:fillRect/>
              </a:stretch>
            </p:blipFill>
            <p:spPr>
              <a:xfrm>
                <a:off x="0" y="0"/>
                <a:ext cx="4767072" cy="505968"/>
              </a:xfrm>
              <a:prstGeom prst="rect">
                <a:avLst/>
              </a:prstGeom>
              <a:noFill/>
              <a:ln w="9525">
                <a:noFill/>
              </a:ln>
            </p:spPr>
          </p:pic>
          <p:sp>
            <p:nvSpPr>
              <p:cNvPr id="5150" name="文本框 5149"/>
              <p:cNvSpPr txBox="1"/>
              <p:nvPr/>
            </p:nvSpPr>
            <p:spPr>
              <a:xfrm>
                <a:off x="86158" y="97835"/>
                <a:ext cx="4605933" cy="302614"/>
              </a:xfrm>
              <a:prstGeom prst="rect">
                <a:avLst/>
              </a:prstGeom>
              <a:noFill/>
              <a:ln w="9525">
                <a:noFill/>
              </a:ln>
            </p:spPr>
            <p:txBody>
              <a:bodyPr wrap="none" anchor="ctr"/>
              <a:p>
                <a:pPr lvl="0" algn="ctr" eaLnBrk="0" hangingPunct="0"/>
                <a:r>
                  <a:rPr lang="zh-CN" altLang="en-US" sz="2400" b="1" dirty="0">
                    <a:latin typeface="Arial" panose="020B0604020202020204" pitchFamily="34" charset="0"/>
                    <a:ea typeface="宋体" panose="02010600030101010101" pitchFamily="2" charset="-122"/>
                  </a:rPr>
                  <a:t>下周计划</a:t>
                </a:r>
                <a:endParaRPr lang="zh-CN" altLang="en-US" sz="2400" b="1" dirty="0">
                  <a:latin typeface="Arial" panose="020B0604020202020204" pitchFamily="34" charset="0"/>
                  <a:ea typeface="宋体" panose="02010600030101010101" pitchFamily="2" charset="-122"/>
                </a:endParaRPr>
              </a:p>
            </p:txBody>
          </p:sp>
        </p:grpSp>
      </p:gr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4" name="组合 8193"/>
          <p:cNvGrpSpPr/>
          <p:nvPr/>
        </p:nvGrpSpPr>
        <p:grpSpPr>
          <a:xfrm>
            <a:off x="0" y="0"/>
            <a:ext cx="9144000" cy="5140325"/>
            <a:chOff x="0" y="0"/>
            <a:chExt cx="5760" cy="3238"/>
          </a:xfrm>
        </p:grpSpPr>
        <p:pic>
          <p:nvPicPr>
            <p:cNvPr id="8195" name="图片 8194" descr="shutterstock_59596342 [转换]"/>
            <p:cNvPicPr>
              <a:picLocks noChangeAspect="1"/>
            </p:cNvPicPr>
            <p:nvPr/>
          </p:nvPicPr>
          <p:blipFill>
            <a:blip r:embed="rId1"/>
            <a:srcRect l="2855" t="1799" r="18312"/>
            <a:stretch>
              <a:fillRect/>
            </a:stretch>
          </p:blipFill>
          <p:spPr>
            <a:xfrm>
              <a:off x="0" y="0"/>
              <a:ext cx="5760" cy="3238"/>
            </a:xfrm>
            <a:prstGeom prst="rect">
              <a:avLst/>
            </a:prstGeom>
            <a:noFill/>
            <a:ln w="9525">
              <a:noFill/>
            </a:ln>
          </p:spPr>
        </p:pic>
        <p:grpSp>
          <p:nvGrpSpPr>
            <p:cNvPr id="8196" name="组合 8195"/>
            <p:cNvGrpSpPr/>
            <p:nvPr/>
          </p:nvGrpSpPr>
          <p:grpSpPr>
            <a:xfrm>
              <a:off x="1429" y="441"/>
              <a:ext cx="3947" cy="2413"/>
              <a:chOff x="0" y="0"/>
              <a:chExt cx="3947" cy="2413"/>
            </a:xfrm>
          </p:grpSpPr>
          <p:sp>
            <p:nvSpPr>
              <p:cNvPr id="8197" name="圆角矩形 8196"/>
              <p:cNvSpPr/>
              <p:nvPr/>
            </p:nvSpPr>
            <p:spPr>
              <a:xfrm>
                <a:off x="0" y="46"/>
                <a:ext cx="3947" cy="2313"/>
              </a:xfrm>
              <a:prstGeom prst="roundRect">
                <a:avLst>
                  <a:gd name="adj" fmla="val 1079"/>
                </a:avLst>
              </a:prstGeom>
              <a:solidFill>
                <a:schemeClr val="bg1">
                  <a:alpha val="20000"/>
                </a:schemeClr>
              </a:solidFill>
              <a:ln w="9525">
                <a:noFill/>
              </a:ln>
            </p:spPr>
            <p:txBody>
              <a:bodyPr/>
              <a:p>
                <a:endParaRPr lang="zh-CN" altLang="en-US"/>
              </a:p>
            </p:txBody>
          </p:sp>
          <p:pic>
            <p:nvPicPr>
              <p:cNvPr id="8198" name="图片 8197"/>
              <p:cNvPicPr>
                <a:picLocks noChangeAspect="1"/>
              </p:cNvPicPr>
              <p:nvPr/>
            </p:nvPicPr>
            <p:blipFill>
              <a:blip r:embed="rId2">
                <a:clrChange>
                  <a:clrFrom>
                    <a:srgbClr val="000000"/>
                  </a:clrFrom>
                  <a:clrTo>
                    <a:srgbClr val="000000">
                      <a:alpha val="0"/>
                    </a:srgbClr>
                  </a:clrTo>
                </a:clrChange>
              </a:blip>
              <a:stretch>
                <a:fillRect/>
              </a:stretch>
            </p:blipFill>
            <p:spPr>
              <a:xfrm>
                <a:off x="0" y="0"/>
                <a:ext cx="3946" cy="51"/>
              </a:xfrm>
              <a:prstGeom prst="rect">
                <a:avLst/>
              </a:prstGeom>
              <a:noFill/>
              <a:ln w="9525">
                <a:noFill/>
              </a:ln>
            </p:spPr>
          </p:pic>
          <p:pic>
            <p:nvPicPr>
              <p:cNvPr id="8199" name="图片 8198"/>
              <p:cNvPicPr>
                <a:picLocks noChangeAspect="1"/>
              </p:cNvPicPr>
              <p:nvPr/>
            </p:nvPicPr>
            <p:blipFill>
              <a:blip r:embed="rId2">
                <a:clrChange>
                  <a:clrFrom>
                    <a:srgbClr val="000000"/>
                  </a:clrFrom>
                  <a:clrTo>
                    <a:srgbClr val="000000">
                      <a:alpha val="0"/>
                    </a:srgbClr>
                  </a:clrTo>
                </a:clrChange>
              </a:blip>
              <a:stretch>
                <a:fillRect/>
              </a:stretch>
            </p:blipFill>
            <p:spPr>
              <a:xfrm rot="10800000">
                <a:off x="0" y="2362"/>
                <a:ext cx="3946" cy="51"/>
              </a:xfrm>
              <a:prstGeom prst="rect">
                <a:avLst/>
              </a:prstGeom>
              <a:noFill/>
              <a:ln w="9525">
                <a:noFill/>
              </a:ln>
            </p:spPr>
          </p:pic>
        </p:grpSp>
      </p:grpSp>
      <p:sp>
        <p:nvSpPr>
          <p:cNvPr id="2" name="文本框 1"/>
          <p:cNvSpPr txBox="1"/>
          <p:nvPr/>
        </p:nvSpPr>
        <p:spPr>
          <a:xfrm>
            <a:off x="2633345" y="781685"/>
            <a:ext cx="5534660" cy="3383280"/>
          </a:xfrm>
          <a:prstGeom prst="rect">
            <a:avLst/>
          </a:prstGeom>
          <a:noFill/>
        </p:spPr>
        <p:txBody>
          <a:bodyPr wrap="square" rtlCol="0">
            <a:spAutoFit/>
          </a:bodyPr>
          <a:p>
            <a:r>
              <a:rPr lang="zh-CN" altLang="en-US" sz="2400" b="1">
                <a:solidFill>
                  <a:schemeClr val="bg1"/>
                </a:solidFill>
              </a:rPr>
              <a:t>内聚参数λ：</a:t>
            </a:r>
            <a:endParaRPr lang="zh-CN" altLang="en-US" sz="2400" b="1">
              <a:solidFill>
                <a:schemeClr val="bg1"/>
              </a:solidFill>
            </a:endParaRPr>
          </a:p>
          <a:p>
            <a:endParaRPr lang="zh-CN" altLang="en-US" sz="2400" b="1">
              <a:solidFill>
                <a:schemeClr val="bg1"/>
              </a:solidFill>
            </a:endParaRPr>
          </a:p>
          <a:p>
            <a:r>
              <a:rPr lang="zh-CN" altLang="en-US" sz="1400" b="1">
                <a:solidFill>
                  <a:schemeClr val="bg1"/>
                </a:solidFill>
              </a:rPr>
              <a:t>       </a:t>
            </a:r>
            <a:r>
              <a:rPr lang="zh-CN" altLang="en-US" sz="1400" b="1">
                <a:solidFill>
                  <a:schemeClr val="bg1"/>
                </a:solidFill>
                <a:cs typeface="+mn-ea"/>
              </a:rPr>
              <a:t>对于吸引力算法，内聚参数λ用于确定对独有邻居的距离的正或负相互作用影响（参见等式（6））。一般来说，随着λ值的增加，它产生更多的社区，而较小的λ值产生较大的社区。吸引子通过调节内聚参数λ，可以从粗到细分析社区结构。此外，与需要指定集群数量的算法相比，λ是信息性的并且易于调整。图4（a）在合成网络上绘制了具有从0到1范围的不同λ的社区的查找数量。</a:t>
            </a:r>
            <a:endParaRPr lang="zh-CN" altLang="en-US" sz="1400" b="1">
              <a:solidFill>
                <a:schemeClr val="bg1"/>
              </a:solidFill>
              <a:cs typeface="+mn-ea"/>
            </a:endParaRPr>
          </a:p>
          <a:p>
            <a:r>
              <a:rPr lang="zh-CN" altLang="en-US" sz="1400" b="1">
                <a:solidFill>
                  <a:schemeClr val="bg1"/>
                </a:solidFill>
                <a:cs typeface="+mn-ea"/>
              </a:rPr>
              <a:t>      </a:t>
            </a:r>
            <a:endParaRPr lang="zh-CN" altLang="en-US" sz="1400" b="1">
              <a:solidFill>
                <a:schemeClr val="bg1"/>
              </a:solidFill>
              <a:cs typeface="+mn-ea"/>
            </a:endParaRPr>
          </a:p>
          <a:p>
            <a:endParaRPr lang="zh-CN" altLang="en-US" sz="1400" b="1">
              <a:solidFill>
                <a:schemeClr val="bg1"/>
              </a:solidFill>
              <a:cs typeface="+mn-ea"/>
            </a:endParaRPr>
          </a:p>
          <a:p>
            <a:r>
              <a:rPr lang="zh-CN" altLang="en-US" sz="1400" b="1">
                <a:solidFill>
                  <a:schemeClr val="bg1"/>
                </a:solidFill>
                <a:cs typeface="+mn-ea"/>
              </a:rPr>
              <a:t> 从这个图可以看出，吸引力允许在长稳定范围（0.2 - 0.7）下使用参数λ进行完美分割。关于不同参数的聚类结果进一步如图4（b）到图4（e）所示。大量实验进一步证明，吸引力对聚类结果不敏感，通常在λ= [0.4,0.6]范围内产生良好的结果。</a:t>
            </a:r>
            <a:endParaRPr lang="zh-CN" altLang="en-US" sz="1400" b="1">
              <a:solidFill>
                <a:schemeClr val="bg1"/>
              </a:solidFill>
              <a:cs typeface="+mn-ea"/>
            </a:endParaRPr>
          </a:p>
        </p:txBody>
      </p:sp>
      <p:pic>
        <p:nvPicPr>
          <p:cNvPr id="3" name="图片 2" descr="J0](NBI8VOII1GCIBVJVTH2"/>
          <p:cNvPicPr>
            <a:picLocks noChangeAspect="1"/>
          </p:cNvPicPr>
          <p:nvPr/>
        </p:nvPicPr>
        <p:blipFill>
          <a:blip r:embed="rId3"/>
          <a:stretch>
            <a:fillRect/>
          </a:stretch>
        </p:blipFill>
        <p:spPr>
          <a:xfrm>
            <a:off x="379730" y="1236980"/>
            <a:ext cx="8615680" cy="20066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4" name="组合 8193"/>
          <p:cNvGrpSpPr/>
          <p:nvPr/>
        </p:nvGrpSpPr>
        <p:grpSpPr>
          <a:xfrm>
            <a:off x="0" y="0"/>
            <a:ext cx="9144000" cy="5140325"/>
            <a:chOff x="0" y="0"/>
            <a:chExt cx="5760" cy="3238"/>
          </a:xfrm>
        </p:grpSpPr>
        <p:pic>
          <p:nvPicPr>
            <p:cNvPr id="8195" name="图片 8194" descr="shutterstock_59596342 [转换]"/>
            <p:cNvPicPr>
              <a:picLocks noChangeAspect="1"/>
            </p:cNvPicPr>
            <p:nvPr/>
          </p:nvPicPr>
          <p:blipFill>
            <a:blip r:embed="rId1"/>
            <a:srcRect l="2855" t="1799" r="18312"/>
            <a:stretch>
              <a:fillRect/>
            </a:stretch>
          </p:blipFill>
          <p:spPr>
            <a:xfrm>
              <a:off x="0" y="0"/>
              <a:ext cx="5760" cy="3238"/>
            </a:xfrm>
            <a:prstGeom prst="rect">
              <a:avLst/>
            </a:prstGeom>
            <a:noFill/>
            <a:ln w="9525">
              <a:noFill/>
            </a:ln>
          </p:spPr>
        </p:pic>
        <p:grpSp>
          <p:nvGrpSpPr>
            <p:cNvPr id="8196" name="组合 8195"/>
            <p:cNvGrpSpPr/>
            <p:nvPr/>
          </p:nvGrpSpPr>
          <p:grpSpPr>
            <a:xfrm>
              <a:off x="1429" y="441"/>
              <a:ext cx="3947" cy="2413"/>
              <a:chOff x="0" y="0"/>
              <a:chExt cx="3947" cy="2413"/>
            </a:xfrm>
          </p:grpSpPr>
          <p:sp>
            <p:nvSpPr>
              <p:cNvPr id="8197" name="圆角矩形 8196"/>
              <p:cNvSpPr/>
              <p:nvPr/>
            </p:nvSpPr>
            <p:spPr>
              <a:xfrm>
                <a:off x="0" y="46"/>
                <a:ext cx="3947" cy="2313"/>
              </a:xfrm>
              <a:prstGeom prst="roundRect">
                <a:avLst>
                  <a:gd name="adj" fmla="val 1079"/>
                </a:avLst>
              </a:prstGeom>
              <a:solidFill>
                <a:schemeClr val="bg1">
                  <a:alpha val="20000"/>
                </a:schemeClr>
              </a:solidFill>
              <a:ln w="9525">
                <a:noFill/>
              </a:ln>
            </p:spPr>
            <p:txBody>
              <a:bodyPr/>
              <a:p>
                <a:endParaRPr lang="zh-CN" altLang="en-US"/>
              </a:p>
            </p:txBody>
          </p:sp>
          <p:pic>
            <p:nvPicPr>
              <p:cNvPr id="8198" name="图片 8197"/>
              <p:cNvPicPr>
                <a:picLocks noChangeAspect="1"/>
              </p:cNvPicPr>
              <p:nvPr/>
            </p:nvPicPr>
            <p:blipFill>
              <a:blip r:embed="rId2">
                <a:clrChange>
                  <a:clrFrom>
                    <a:srgbClr val="000000"/>
                  </a:clrFrom>
                  <a:clrTo>
                    <a:srgbClr val="000000">
                      <a:alpha val="0"/>
                    </a:srgbClr>
                  </a:clrTo>
                </a:clrChange>
              </a:blip>
              <a:stretch>
                <a:fillRect/>
              </a:stretch>
            </p:blipFill>
            <p:spPr>
              <a:xfrm>
                <a:off x="0" y="0"/>
                <a:ext cx="3946" cy="51"/>
              </a:xfrm>
              <a:prstGeom prst="rect">
                <a:avLst/>
              </a:prstGeom>
              <a:noFill/>
              <a:ln w="9525">
                <a:noFill/>
              </a:ln>
            </p:spPr>
          </p:pic>
          <p:pic>
            <p:nvPicPr>
              <p:cNvPr id="8199" name="图片 8198"/>
              <p:cNvPicPr>
                <a:picLocks noChangeAspect="1"/>
              </p:cNvPicPr>
              <p:nvPr/>
            </p:nvPicPr>
            <p:blipFill>
              <a:blip r:embed="rId2">
                <a:clrChange>
                  <a:clrFrom>
                    <a:srgbClr val="000000"/>
                  </a:clrFrom>
                  <a:clrTo>
                    <a:srgbClr val="000000">
                      <a:alpha val="0"/>
                    </a:srgbClr>
                  </a:clrTo>
                </a:clrChange>
              </a:blip>
              <a:stretch>
                <a:fillRect/>
              </a:stretch>
            </p:blipFill>
            <p:spPr>
              <a:xfrm rot="10800000">
                <a:off x="0" y="2362"/>
                <a:ext cx="3946" cy="51"/>
              </a:xfrm>
              <a:prstGeom prst="rect">
                <a:avLst/>
              </a:prstGeom>
              <a:noFill/>
              <a:ln w="9525">
                <a:noFill/>
              </a:ln>
            </p:spPr>
          </p:pic>
        </p:grpSp>
      </p:grpSp>
      <p:pic>
        <p:nvPicPr>
          <p:cNvPr id="4" name="图片 3" descr="H6XZW2PDYH(@@TRA56$3W(C"/>
          <p:cNvPicPr>
            <a:picLocks noChangeAspect="1"/>
          </p:cNvPicPr>
          <p:nvPr/>
        </p:nvPicPr>
        <p:blipFill>
          <a:blip r:embed="rId3"/>
          <a:stretch>
            <a:fillRect/>
          </a:stretch>
        </p:blipFill>
        <p:spPr>
          <a:xfrm>
            <a:off x="2533650" y="981710"/>
            <a:ext cx="5736590" cy="3176905"/>
          </a:xfrm>
          <a:prstGeom prst="rect">
            <a:avLst/>
          </a:prstGeom>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5" name="图片 8194" descr="shutterstock_59596342 [转换]"/>
          <p:cNvPicPr>
            <a:picLocks noChangeAspect="1"/>
          </p:cNvPicPr>
          <p:nvPr/>
        </p:nvPicPr>
        <p:blipFill>
          <a:blip r:embed="rId1"/>
          <a:srcRect l="2855" t="1799" r="18312"/>
          <a:stretch>
            <a:fillRect/>
          </a:stretch>
        </p:blipFill>
        <p:spPr>
          <a:xfrm>
            <a:off x="0" y="0"/>
            <a:ext cx="9144000" cy="5140325"/>
          </a:xfrm>
          <a:prstGeom prst="rect">
            <a:avLst/>
          </a:prstGeom>
          <a:noFill/>
          <a:ln w="9525">
            <a:noFill/>
          </a:ln>
        </p:spPr>
      </p:pic>
      <p:pic>
        <p:nvPicPr>
          <p:cNvPr id="2" name="图片 1" descr="C6S6T19PW]AK[X$%N]}OJ]9"/>
          <p:cNvPicPr>
            <a:picLocks noChangeAspect="1"/>
          </p:cNvPicPr>
          <p:nvPr/>
        </p:nvPicPr>
        <p:blipFill>
          <a:blip r:embed="rId2"/>
          <a:stretch>
            <a:fillRect/>
          </a:stretch>
        </p:blipFill>
        <p:spPr>
          <a:xfrm>
            <a:off x="2677795" y="46990"/>
            <a:ext cx="5697220" cy="5051425"/>
          </a:xfrm>
          <a:prstGeom prst="rect">
            <a:avLst/>
          </a:prstGeom>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4" name="组合 8193"/>
          <p:cNvGrpSpPr/>
          <p:nvPr/>
        </p:nvGrpSpPr>
        <p:grpSpPr>
          <a:xfrm>
            <a:off x="0" y="0"/>
            <a:ext cx="9144000" cy="5140325"/>
            <a:chOff x="0" y="0"/>
            <a:chExt cx="5760" cy="3238"/>
          </a:xfrm>
        </p:grpSpPr>
        <p:pic>
          <p:nvPicPr>
            <p:cNvPr id="8195" name="图片 8194" descr="shutterstock_59596342 [转换]"/>
            <p:cNvPicPr>
              <a:picLocks noChangeAspect="1"/>
            </p:cNvPicPr>
            <p:nvPr/>
          </p:nvPicPr>
          <p:blipFill>
            <a:blip r:embed="rId1"/>
            <a:srcRect l="2855" t="1799" r="18312"/>
            <a:stretch>
              <a:fillRect/>
            </a:stretch>
          </p:blipFill>
          <p:spPr>
            <a:xfrm>
              <a:off x="0" y="0"/>
              <a:ext cx="5760" cy="3238"/>
            </a:xfrm>
            <a:prstGeom prst="rect">
              <a:avLst/>
            </a:prstGeom>
            <a:noFill/>
            <a:ln w="9525">
              <a:noFill/>
            </a:ln>
          </p:spPr>
        </p:pic>
        <p:grpSp>
          <p:nvGrpSpPr>
            <p:cNvPr id="8196" name="组合 8195"/>
            <p:cNvGrpSpPr/>
            <p:nvPr/>
          </p:nvGrpSpPr>
          <p:grpSpPr>
            <a:xfrm>
              <a:off x="1429" y="441"/>
              <a:ext cx="3947" cy="2413"/>
              <a:chOff x="0" y="0"/>
              <a:chExt cx="3947" cy="2413"/>
            </a:xfrm>
          </p:grpSpPr>
          <p:sp>
            <p:nvSpPr>
              <p:cNvPr id="8197" name="圆角矩形 8196"/>
              <p:cNvSpPr/>
              <p:nvPr/>
            </p:nvSpPr>
            <p:spPr>
              <a:xfrm>
                <a:off x="0" y="46"/>
                <a:ext cx="3947" cy="2313"/>
              </a:xfrm>
              <a:prstGeom prst="roundRect">
                <a:avLst>
                  <a:gd name="adj" fmla="val 1079"/>
                </a:avLst>
              </a:prstGeom>
              <a:solidFill>
                <a:schemeClr val="bg1">
                  <a:alpha val="20000"/>
                </a:schemeClr>
              </a:solidFill>
              <a:ln w="9525">
                <a:noFill/>
              </a:ln>
            </p:spPr>
            <p:txBody>
              <a:bodyPr/>
              <a:p>
                <a:endParaRPr lang="zh-CN" altLang="en-US"/>
              </a:p>
            </p:txBody>
          </p:sp>
          <p:pic>
            <p:nvPicPr>
              <p:cNvPr id="8198" name="图片 8197"/>
              <p:cNvPicPr>
                <a:picLocks noChangeAspect="1"/>
              </p:cNvPicPr>
              <p:nvPr/>
            </p:nvPicPr>
            <p:blipFill>
              <a:blip r:embed="rId2">
                <a:clrChange>
                  <a:clrFrom>
                    <a:srgbClr val="000000"/>
                  </a:clrFrom>
                  <a:clrTo>
                    <a:srgbClr val="000000">
                      <a:alpha val="0"/>
                    </a:srgbClr>
                  </a:clrTo>
                </a:clrChange>
              </a:blip>
              <a:stretch>
                <a:fillRect/>
              </a:stretch>
            </p:blipFill>
            <p:spPr>
              <a:xfrm>
                <a:off x="0" y="0"/>
                <a:ext cx="3946" cy="51"/>
              </a:xfrm>
              <a:prstGeom prst="rect">
                <a:avLst/>
              </a:prstGeom>
              <a:noFill/>
              <a:ln w="9525">
                <a:noFill/>
              </a:ln>
            </p:spPr>
          </p:pic>
          <p:pic>
            <p:nvPicPr>
              <p:cNvPr id="8199" name="图片 8198"/>
              <p:cNvPicPr>
                <a:picLocks noChangeAspect="1"/>
              </p:cNvPicPr>
              <p:nvPr/>
            </p:nvPicPr>
            <p:blipFill>
              <a:blip r:embed="rId2">
                <a:clrChange>
                  <a:clrFrom>
                    <a:srgbClr val="000000"/>
                  </a:clrFrom>
                  <a:clrTo>
                    <a:srgbClr val="000000">
                      <a:alpha val="0"/>
                    </a:srgbClr>
                  </a:clrTo>
                </a:clrChange>
              </a:blip>
              <a:stretch>
                <a:fillRect/>
              </a:stretch>
            </p:blipFill>
            <p:spPr>
              <a:xfrm rot="10800000">
                <a:off x="0" y="2362"/>
                <a:ext cx="3946" cy="51"/>
              </a:xfrm>
              <a:prstGeom prst="rect">
                <a:avLst/>
              </a:prstGeom>
              <a:noFill/>
              <a:ln w="9525">
                <a:noFill/>
              </a:ln>
            </p:spPr>
          </p:pic>
        </p:grpSp>
      </p:grpSp>
      <p:pic>
        <p:nvPicPr>
          <p:cNvPr id="2" name="图片 1" descr="ITK421P@A4DU2FM6@%8~U3O"/>
          <p:cNvPicPr>
            <a:picLocks noChangeAspect="1"/>
          </p:cNvPicPr>
          <p:nvPr/>
        </p:nvPicPr>
        <p:blipFill>
          <a:blip r:embed="rId3"/>
          <a:stretch>
            <a:fillRect/>
          </a:stretch>
        </p:blipFill>
        <p:spPr>
          <a:xfrm>
            <a:off x="2259965" y="1344930"/>
            <a:ext cx="6281420" cy="2450465"/>
          </a:xfrm>
          <a:prstGeom prst="rect">
            <a:avLst/>
          </a:prstGeom>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6" name="图片 11265" descr="shutterstock_59596342 [转换]"/>
          <p:cNvPicPr>
            <a:picLocks noChangeAspect="1"/>
          </p:cNvPicPr>
          <p:nvPr/>
        </p:nvPicPr>
        <p:blipFill>
          <a:blip r:embed="rId1"/>
          <a:srcRect l="2855" t="1799" r="18312"/>
          <a:stretch>
            <a:fillRect/>
          </a:stretch>
        </p:blipFill>
        <p:spPr>
          <a:xfrm>
            <a:off x="0" y="2540"/>
            <a:ext cx="9144000" cy="5140325"/>
          </a:xfrm>
          <a:prstGeom prst="rect">
            <a:avLst/>
          </a:prstGeom>
          <a:noFill/>
          <a:ln w="9525">
            <a:noFill/>
          </a:ln>
        </p:spPr>
      </p:pic>
      <p:grpSp>
        <p:nvGrpSpPr>
          <p:cNvPr id="11267" name="组合 11266"/>
          <p:cNvGrpSpPr/>
          <p:nvPr/>
        </p:nvGrpSpPr>
        <p:grpSpPr>
          <a:xfrm>
            <a:off x="3132138" y="2212975"/>
            <a:ext cx="5616575" cy="693738"/>
            <a:chOff x="0" y="0"/>
            <a:chExt cx="6228000" cy="792960"/>
          </a:xfrm>
        </p:grpSpPr>
        <p:grpSp>
          <p:nvGrpSpPr>
            <p:cNvPr id="11268" name="组合 11267"/>
            <p:cNvGrpSpPr/>
            <p:nvPr/>
          </p:nvGrpSpPr>
          <p:grpSpPr>
            <a:xfrm>
              <a:off x="-93698" y="-67547"/>
              <a:ext cx="6400389" cy="1011618"/>
              <a:chOff x="0" y="0"/>
              <a:chExt cx="4767072" cy="609600"/>
            </a:xfrm>
          </p:grpSpPr>
          <p:pic>
            <p:nvPicPr>
              <p:cNvPr id="11269" name="AutoShape 3"/>
              <p:cNvPicPr/>
              <p:nvPr/>
            </p:nvPicPr>
            <p:blipFill>
              <a:blip r:embed="rId2"/>
              <a:stretch>
                <a:fillRect/>
              </a:stretch>
            </p:blipFill>
            <p:spPr>
              <a:xfrm>
                <a:off x="0" y="0"/>
                <a:ext cx="4767072" cy="609600"/>
              </a:xfrm>
              <a:prstGeom prst="rect">
                <a:avLst/>
              </a:prstGeom>
              <a:noFill/>
              <a:ln w="9525">
                <a:noFill/>
              </a:ln>
            </p:spPr>
          </p:pic>
          <p:sp>
            <p:nvSpPr>
              <p:cNvPr id="11270" name="文本框 11269"/>
              <p:cNvSpPr txBox="1"/>
              <p:nvPr/>
            </p:nvSpPr>
            <p:spPr>
              <a:xfrm>
                <a:off x="93113" y="64030"/>
                <a:ext cx="4592023" cy="431185"/>
              </a:xfrm>
              <a:prstGeom prst="rect">
                <a:avLst/>
              </a:prstGeom>
              <a:noFill/>
              <a:ln w="9525">
                <a:noFill/>
              </a:ln>
            </p:spPr>
            <p:txBody>
              <a:bodyPr wrap="none" anchor="ctr"/>
              <a:p>
                <a:pPr lvl="0" algn="ctr" eaLnBrk="0" hangingPunct="0"/>
                <a:endParaRPr lang="zh-CN" altLang="en-US" b="1" dirty="0">
                  <a:solidFill>
                    <a:srgbClr val="C00000"/>
                  </a:solidFill>
                  <a:latin typeface="Arial" panose="020B0604020202020204" pitchFamily="34" charset="0"/>
                  <a:ea typeface="宋体" panose="02010600030101010101" pitchFamily="2" charset="-122"/>
                </a:endParaRPr>
              </a:p>
            </p:txBody>
          </p:sp>
        </p:grpSp>
        <p:grpSp>
          <p:nvGrpSpPr>
            <p:cNvPr id="11271" name="组合 11270"/>
            <p:cNvGrpSpPr/>
            <p:nvPr/>
          </p:nvGrpSpPr>
          <p:grpSpPr>
            <a:xfrm>
              <a:off x="-93698" y="-16967"/>
              <a:ext cx="6400389" cy="839643"/>
              <a:chOff x="0" y="0"/>
              <a:chExt cx="4767072" cy="505968"/>
            </a:xfrm>
          </p:grpSpPr>
          <p:pic>
            <p:nvPicPr>
              <p:cNvPr id="11272" name="AutoShape 3"/>
              <p:cNvPicPr/>
              <p:nvPr/>
            </p:nvPicPr>
            <p:blipFill>
              <a:blip r:embed="rId3"/>
              <a:stretch>
                <a:fillRect/>
              </a:stretch>
            </p:blipFill>
            <p:spPr>
              <a:xfrm>
                <a:off x="0" y="0"/>
                <a:ext cx="4767072" cy="505968"/>
              </a:xfrm>
              <a:prstGeom prst="rect">
                <a:avLst/>
              </a:prstGeom>
              <a:noFill/>
              <a:ln w="9525">
                <a:noFill/>
              </a:ln>
            </p:spPr>
          </p:pic>
          <p:sp>
            <p:nvSpPr>
              <p:cNvPr id="11273" name="文本框 11272"/>
              <p:cNvSpPr txBox="1"/>
              <p:nvPr/>
            </p:nvSpPr>
            <p:spPr>
              <a:xfrm>
                <a:off x="86158" y="97835"/>
                <a:ext cx="4605933" cy="302614"/>
              </a:xfrm>
              <a:prstGeom prst="rect">
                <a:avLst/>
              </a:prstGeom>
              <a:noFill/>
              <a:ln w="9525">
                <a:noFill/>
              </a:ln>
            </p:spPr>
            <p:txBody>
              <a:bodyPr wrap="none" anchor="ctr"/>
              <a:p>
                <a:pPr lvl="0" algn="ctr" eaLnBrk="0" hangingPunct="0"/>
                <a:r>
                  <a:rPr lang="zh-CN" altLang="en-US" sz="2400" b="1" dirty="0">
                    <a:latin typeface="Arial" panose="020B0604020202020204" pitchFamily="34" charset="0"/>
                    <a:ea typeface="宋体" panose="02010600030101010101" pitchFamily="2" charset="-122"/>
                  </a:rPr>
                  <a:t>涉及数据集</a:t>
                </a:r>
                <a:endParaRPr lang="zh-CN" altLang="en-US" sz="2400" b="1" dirty="0">
                  <a:latin typeface="Arial" panose="020B0604020202020204" pitchFamily="34" charset="0"/>
                  <a:ea typeface="宋体" panose="02010600030101010101" pitchFamily="2" charset="-122"/>
                </a:endParaRPr>
              </a:p>
            </p:txBody>
          </p:sp>
        </p:grpSp>
      </p:gr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4" name="组合 8193"/>
          <p:cNvGrpSpPr/>
          <p:nvPr/>
        </p:nvGrpSpPr>
        <p:grpSpPr>
          <a:xfrm>
            <a:off x="0" y="0"/>
            <a:ext cx="9144000" cy="5140325"/>
            <a:chOff x="0" y="0"/>
            <a:chExt cx="5760" cy="3238"/>
          </a:xfrm>
        </p:grpSpPr>
        <p:pic>
          <p:nvPicPr>
            <p:cNvPr id="8195" name="图片 8194" descr="shutterstock_59596342 [转换]"/>
            <p:cNvPicPr>
              <a:picLocks noChangeAspect="1"/>
            </p:cNvPicPr>
            <p:nvPr/>
          </p:nvPicPr>
          <p:blipFill>
            <a:blip r:embed="rId1"/>
            <a:srcRect l="2855" t="1799" r="18312"/>
            <a:stretch>
              <a:fillRect/>
            </a:stretch>
          </p:blipFill>
          <p:spPr>
            <a:xfrm>
              <a:off x="0" y="0"/>
              <a:ext cx="5760" cy="3238"/>
            </a:xfrm>
            <a:prstGeom prst="rect">
              <a:avLst/>
            </a:prstGeom>
            <a:noFill/>
            <a:ln w="9525">
              <a:noFill/>
            </a:ln>
          </p:spPr>
        </p:pic>
        <p:grpSp>
          <p:nvGrpSpPr>
            <p:cNvPr id="8196" name="组合 8195"/>
            <p:cNvGrpSpPr/>
            <p:nvPr/>
          </p:nvGrpSpPr>
          <p:grpSpPr>
            <a:xfrm>
              <a:off x="1429" y="441"/>
              <a:ext cx="3947" cy="2413"/>
              <a:chOff x="0" y="0"/>
              <a:chExt cx="3947" cy="2413"/>
            </a:xfrm>
          </p:grpSpPr>
          <p:sp>
            <p:nvSpPr>
              <p:cNvPr id="8197" name="圆角矩形 8196"/>
              <p:cNvSpPr/>
              <p:nvPr/>
            </p:nvSpPr>
            <p:spPr>
              <a:xfrm>
                <a:off x="0" y="46"/>
                <a:ext cx="3947" cy="2313"/>
              </a:xfrm>
              <a:prstGeom prst="roundRect">
                <a:avLst>
                  <a:gd name="adj" fmla="val 1079"/>
                </a:avLst>
              </a:prstGeom>
              <a:solidFill>
                <a:schemeClr val="bg1">
                  <a:alpha val="20000"/>
                </a:schemeClr>
              </a:solidFill>
              <a:ln w="9525">
                <a:noFill/>
              </a:ln>
            </p:spPr>
            <p:txBody>
              <a:bodyPr/>
              <a:p>
                <a:endParaRPr lang="zh-CN" altLang="en-US"/>
              </a:p>
            </p:txBody>
          </p:sp>
          <p:pic>
            <p:nvPicPr>
              <p:cNvPr id="8198" name="图片 8197"/>
              <p:cNvPicPr>
                <a:picLocks noChangeAspect="1"/>
              </p:cNvPicPr>
              <p:nvPr/>
            </p:nvPicPr>
            <p:blipFill>
              <a:blip r:embed="rId2">
                <a:clrChange>
                  <a:clrFrom>
                    <a:srgbClr val="000000"/>
                  </a:clrFrom>
                  <a:clrTo>
                    <a:srgbClr val="000000">
                      <a:alpha val="0"/>
                    </a:srgbClr>
                  </a:clrTo>
                </a:clrChange>
              </a:blip>
              <a:stretch>
                <a:fillRect/>
              </a:stretch>
            </p:blipFill>
            <p:spPr>
              <a:xfrm>
                <a:off x="0" y="0"/>
                <a:ext cx="3946" cy="51"/>
              </a:xfrm>
              <a:prstGeom prst="rect">
                <a:avLst/>
              </a:prstGeom>
              <a:noFill/>
              <a:ln w="9525">
                <a:noFill/>
              </a:ln>
            </p:spPr>
          </p:pic>
          <p:pic>
            <p:nvPicPr>
              <p:cNvPr id="8199" name="图片 8198"/>
              <p:cNvPicPr>
                <a:picLocks noChangeAspect="1"/>
              </p:cNvPicPr>
              <p:nvPr/>
            </p:nvPicPr>
            <p:blipFill>
              <a:blip r:embed="rId2">
                <a:clrChange>
                  <a:clrFrom>
                    <a:srgbClr val="000000"/>
                  </a:clrFrom>
                  <a:clrTo>
                    <a:srgbClr val="000000">
                      <a:alpha val="0"/>
                    </a:srgbClr>
                  </a:clrTo>
                </a:clrChange>
              </a:blip>
              <a:stretch>
                <a:fillRect/>
              </a:stretch>
            </p:blipFill>
            <p:spPr>
              <a:xfrm rot="10800000">
                <a:off x="0" y="2362"/>
                <a:ext cx="3946" cy="51"/>
              </a:xfrm>
              <a:prstGeom prst="rect">
                <a:avLst/>
              </a:prstGeom>
              <a:noFill/>
              <a:ln w="9525">
                <a:noFill/>
              </a:ln>
            </p:spPr>
          </p:pic>
        </p:grpSp>
      </p:grpSp>
      <p:sp>
        <p:nvSpPr>
          <p:cNvPr id="2" name="文本框 1"/>
          <p:cNvSpPr txBox="1"/>
          <p:nvPr/>
        </p:nvSpPr>
        <p:spPr>
          <a:xfrm>
            <a:off x="2633345" y="781685"/>
            <a:ext cx="5534660" cy="3657600"/>
          </a:xfrm>
          <a:prstGeom prst="rect">
            <a:avLst/>
          </a:prstGeom>
          <a:noFill/>
        </p:spPr>
        <p:txBody>
          <a:bodyPr wrap="square" rtlCol="0">
            <a:spAutoFit/>
          </a:bodyPr>
          <a:p>
            <a:r>
              <a:rPr lang="zh-CN" altLang="en-US" sz="2400" b="1">
                <a:solidFill>
                  <a:schemeClr val="bg1"/>
                </a:solidFill>
              </a:rPr>
              <a:t>数据集：</a:t>
            </a:r>
            <a:endParaRPr lang="zh-CN" altLang="en-US" sz="2400" b="1">
              <a:solidFill>
                <a:schemeClr val="bg1"/>
              </a:solidFill>
            </a:endParaRPr>
          </a:p>
          <a:p>
            <a:r>
              <a:rPr lang="zh-CN" altLang="en-US" sz="1400" b="1">
                <a:solidFill>
                  <a:schemeClr val="bg1"/>
                </a:solidFill>
                <a:cs typeface="+mn-ea"/>
              </a:rPr>
              <a:t>表1：现实世界数据集的统计，其中AD：平均程度; CC：聚类系数</a:t>
            </a:r>
            <a:endParaRPr lang="zh-CN" altLang="en-US" sz="1400" b="1">
              <a:solidFill>
                <a:schemeClr val="bg1"/>
              </a:solidFill>
              <a:cs typeface="+mn-ea"/>
            </a:endParaRPr>
          </a:p>
          <a:p>
            <a:endParaRPr lang="zh-CN" altLang="en-US" sz="1400" b="1">
              <a:solidFill>
                <a:schemeClr val="bg1"/>
              </a:solidFill>
              <a:cs typeface="+mn-ea"/>
            </a:endParaRPr>
          </a:p>
          <a:p>
            <a:endParaRPr lang="zh-CN" altLang="en-US" sz="1400" b="1">
              <a:solidFill>
                <a:schemeClr val="bg1"/>
              </a:solidFill>
              <a:cs typeface="+mn-ea"/>
            </a:endParaRPr>
          </a:p>
          <a:p>
            <a:endParaRPr lang="zh-CN" altLang="en-US" sz="1400" b="1">
              <a:solidFill>
                <a:schemeClr val="bg1"/>
              </a:solidFill>
              <a:cs typeface="+mn-ea"/>
            </a:endParaRPr>
          </a:p>
          <a:p>
            <a:endParaRPr lang="zh-CN" altLang="en-US" sz="1400" b="1">
              <a:solidFill>
                <a:schemeClr val="bg1"/>
              </a:solidFill>
              <a:cs typeface="+mn-ea"/>
            </a:endParaRPr>
          </a:p>
          <a:p>
            <a:endParaRPr lang="zh-CN" altLang="en-US" sz="1400" b="1">
              <a:solidFill>
                <a:schemeClr val="bg1"/>
              </a:solidFill>
              <a:cs typeface="+mn-ea"/>
            </a:endParaRPr>
          </a:p>
          <a:p>
            <a:endParaRPr lang="zh-CN" altLang="en-US" sz="1400" b="1">
              <a:solidFill>
                <a:schemeClr val="bg1"/>
              </a:solidFill>
              <a:cs typeface="+mn-ea"/>
            </a:endParaRPr>
          </a:p>
          <a:p>
            <a:endParaRPr lang="zh-CN" altLang="en-US" sz="1400" b="1">
              <a:solidFill>
                <a:schemeClr val="bg1"/>
              </a:solidFill>
              <a:cs typeface="+mn-ea"/>
            </a:endParaRPr>
          </a:p>
          <a:p>
            <a:endParaRPr lang="zh-CN" altLang="en-US" sz="1400" b="1">
              <a:solidFill>
                <a:schemeClr val="bg1"/>
              </a:solidFill>
              <a:cs typeface="+mn-ea"/>
            </a:endParaRPr>
          </a:p>
          <a:p>
            <a:endParaRPr lang="zh-CN" altLang="en-US" sz="1400" b="1">
              <a:solidFill>
                <a:schemeClr val="bg1"/>
              </a:solidFill>
              <a:cs typeface="+mn-ea"/>
            </a:endParaRPr>
          </a:p>
          <a:p>
            <a:endParaRPr lang="zh-CN" altLang="en-US" sz="1400" b="1">
              <a:solidFill>
                <a:schemeClr val="bg1"/>
              </a:solidFill>
              <a:cs typeface="+mn-ea"/>
            </a:endParaRPr>
          </a:p>
          <a:p>
            <a:endParaRPr lang="zh-CN" altLang="en-US" sz="1400" b="1">
              <a:solidFill>
                <a:schemeClr val="bg1"/>
              </a:solidFill>
              <a:cs typeface="+mn-ea"/>
            </a:endParaRPr>
          </a:p>
          <a:p>
            <a:r>
              <a:rPr lang="zh-CN" altLang="en-US" sz="1400" b="1">
                <a:solidFill>
                  <a:schemeClr val="bg1"/>
                </a:solidFill>
                <a:cs typeface="+mn-ea"/>
              </a:rPr>
              <a:t>数据来源：</a:t>
            </a:r>
            <a:endParaRPr lang="zh-CN" altLang="en-US" sz="1400" b="1">
              <a:solidFill>
                <a:schemeClr val="bg1"/>
              </a:solidFill>
              <a:cs typeface="+mn-ea"/>
            </a:endParaRPr>
          </a:p>
          <a:p>
            <a:r>
              <a:rPr lang="zh-CN" altLang="en-US" sz="1400" b="1">
                <a:solidFill>
                  <a:schemeClr val="bg1"/>
                </a:solidFill>
                <a:cs typeface="+mn-ea"/>
                <a:hlinkClick r:id="rId3" action="ppaction://hlinkfile"/>
              </a:rPr>
              <a:t>UCI网络数据存储库</a:t>
            </a:r>
            <a:endParaRPr lang="zh-CN" altLang="en-US" sz="1400" b="1">
              <a:solidFill>
                <a:schemeClr val="bg1"/>
              </a:solidFill>
              <a:cs typeface="+mn-ea"/>
            </a:endParaRPr>
          </a:p>
          <a:p>
            <a:r>
              <a:rPr lang="zh-CN" altLang="en-US" sz="1400" b="1">
                <a:solidFill>
                  <a:schemeClr val="bg1"/>
                </a:solidFill>
                <a:cs typeface="+mn-ea"/>
                <a:hlinkClick r:id="rId4"/>
              </a:rPr>
              <a:t>斯坦福大型网络公司公开的性能数据集合</a:t>
            </a:r>
            <a:endParaRPr lang="zh-CN" altLang="en-US" sz="1400" b="1">
              <a:solidFill>
                <a:schemeClr val="bg1"/>
              </a:solidFill>
              <a:cs typeface="+mn-ea"/>
            </a:endParaRPr>
          </a:p>
        </p:txBody>
      </p:sp>
      <p:pic>
        <p:nvPicPr>
          <p:cNvPr id="1061" name="图片 19"/>
          <p:cNvPicPr/>
          <p:nvPr/>
        </p:nvPicPr>
        <p:blipFill>
          <a:blip r:embed="rId5" cstate="print"/>
          <a:srcRect/>
          <a:stretch>
            <a:fillRect/>
          </a:stretch>
        </p:blipFill>
        <p:spPr>
          <a:xfrm>
            <a:off x="3073400" y="1538605"/>
            <a:ext cx="4657725" cy="2141220"/>
          </a:xfrm>
          <a:prstGeom prst="rect">
            <a:avLst/>
          </a:prstGeom>
          <a:ln>
            <a:noFill/>
          </a:ln>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4" name="组合 8193"/>
          <p:cNvGrpSpPr/>
          <p:nvPr/>
        </p:nvGrpSpPr>
        <p:grpSpPr>
          <a:xfrm>
            <a:off x="0" y="0"/>
            <a:ext cx="9144000" cy="5140325"/>
            <a:chOff x="0" y="0"/>
            <a:chExt cx="5760" cy="3238"/>
          </a:xfrm>
        </p:grpSpPr>
        <p:pic>
          <p:nvPicPr>
            <p:cNvPr id="8195" name="图片 8194" descr="shutterstock_59596342 [转换]"/>
            <p:cNvPicPr>
              <a:picLocks noChangeAspect="1"/>
            </p:cNvPicPr>
            <p:nvPr/>
          </p:nvPicPr>
          <p:blipFill>
            <a:blip r:embed="rId1"/>
            <a:srcRect l="2855" t="1799" r="18312"/>
            <a:stretch>
              <a:fillRect/>
            </a:stretch>
          </p:blipFill>
          <p:spPr>
            <a:xfrm>
              <a:off x="0" y="0"/>
              <a:ext cx="5760" cy="3238"/>
            </a:xfrm>
            <a:prstGeom prst="rect">
              <a:avLst/>
            </a:prstGeom>
            <a:noFill/>
            <a:ln w="9525">
              <a:noFill/>
            </a:ln>
          </p:spPr>
        </p:pic>
        <p:grpSp>
          <p:nvGrpSpPr>
            <p:cNvPr id="8196" name="组合 8195"/>
            <p:cNvGrpSpPr/>
            <p:nvPr/>
          </p:nvGrpSpPr>
          <p:grpSpPr>
            <a:xfrm>
              <a:off x="1429" y="441"/>
              <a:ext cx="3947" cy="2413"/>
              <a:chOff x="0" y="0"/>
              <a:chExt cx="3947" cy="2413"/>
            </a:xfrm>
          </p:grpSpPr>
          <p:sp>
            <p:nvSpPr>
              <p:cNvPr id="8197" name="圆角矩形 8196"/>
              <p:cNvSpPr/>
              <p:nvPr/>
            </p:nvSpPr>
            <p:spPr>
              <a:xfrm>
                <a:off x="0" y="46"/>
                <a:ext cx="3947" cy="2313"/>
              </a:xfrm>
              <a:prstGeom prst="roundRect">
                <a:avLst>
                  <a:gd name="adj" fmla="val 1079"/>
                </a:avLst>
              </a:prstGeom>
              <a:solidFill>
                <a:schemeClr val="bg1">
                  <a:alpha val="20000"/>
                </a:schemeClr>
              </a:solidFill>
              <a:ln w="9525">
                <a:noFill/>
              </a:ln>
            </p:spPr>
            <p:txBody>
              <a:bodyPr/>
              <a:p>
                <a:endParaRPr lang="zh-CN" altLang="en-US"/>
              </a:p>
            </p:txBody>
          </p:sp>
          <p:pic>
            <p:nvPicPr>
              <p:cNvPr id="8198" name="图片 8197"/>
              <p:cNvPicPr>
                <a:picLocks noChangeAspect="1"/>
              </p:cNvPicPr>
              <p:nvPr/>
            </p:nvPicPr>
            <p:blipFill>
              <a:blip r:embed="rId2">
                <a:clrChange>
                  <a:clrFrom>
                    <a:srgbClr val="000000"/>
                  </a:clrFrom>
                  <a:clrTo>
                    <a:srgbClr val="000000">
                      <a:alpha val="0"/>
                    </a:srgbClr>
                  </a:clrTo>
                </a:clrChange>
              </a:blip>
              <a:stretch>
                <a:fillRect/>
              </a:stretch>
            </p:blipFill>
            <p:spPr>
              <a:xfrm>
                <a:off x="0" y="0"/>
                <a:ext cx="3946" cy="51"/>
              </a:xfrm>
              <a:prstGeom prst="rect">
                <a:avLst/>
              </a:prstGeom>
              <a:noFill/>
              <a:ln w="9525">
                <a:noFill/>
              </a:ln>
            </p:spPr>
          </p:pic>
          <p:pic>
            <p:nvPicPr>
              <p:cNvPr id="8199" name="图片 8198"/>
              <p:cNvPicPr>
                <a:picLocks noChangeAspect="1"/>
              </p:cNvPicPr>
              <p:nvPr/>
            </p:nvPicPr>
            <p:blipFill>
              <a:blip r:embed="rId2">
                <a:clrChange>
                  <a:clrFrom>
                    <a:srgbClr val="000000"/>
                  </a:clrFrom>
                  <a:clrTo>
                    <a:srgbClr val="000000">
                      <a:alpha val="0"/>
                    </a:srgbClr>
                  </a:clrTo>
                </a:clrChange>
              </a:blip>
              <a:stretch>
                <a:fillRect/>
              </a:stretch>
            </p:blipFill>
            <p:spPr>
              <a:xfrm rot="10800000">
                <a:off x="0" y="2362"/>
                <a:ext cx="3946" cy="51"/>
              </a:xfrm>
              <a:prstGeom prst="rect">
                <a:avLst/>
              </a:prstGeom>
              <a:noFill/>
              <a:ln w="9525">
                <a:noFill/>
              </a:ln>
            </p:spPr>
          </p:pic>
        </p:grpSp>
      </p:grpSp>
      <p:sp>
        <p:nvSpPr>
          <p:cNvPr id="2" name="文本框 1"/>
          <p:cNvSpPr txBox="1"/>
          <p:nvPr/>
        </p:nvSpPr>
        <p:spPr>
          <a:xfrm>
            <a:off x="2633345" y="781685"/>
            <a:ext cx="5534660" cy="2103120"/>
          </a:xfrm>
          <a:prstGeom prst="rect">
            <a:avLst/>
          </a:prstGeom>
          <a:noFill/>
        </p:spPr>
        <p:txBody>
          <a:bodyPr wrap="square" rtlCol="0">
            <a:spAutoFit/>
          </a:bodyPr>
          <a:p>
            <a:r>
              <a:rPr lang="zh-CN" altLang="en-US" sz="2400" b="1">
                <a:solidFill>
                  <a:schemeClr val="bg1"/>
                </a:solidFill>
                <a:hlinkClick r:id="rId3"/>
              </a:rPr>
              <a:t>Amazon network</a:t>
            </a:r>
            <a:endParaRPr lang="zh-CN" altLang="en-US" sz="2400" b="1">
              <a:solidFill>
                <a:schemeClr val="bg1"/>
              </a:solidFill>
            </a:endParaRPr>
          </a:p>
          <a:p>
            <a:endParaRPr lang="zh-CN" altLang="en-US" sz="2400" b="1">
              <a:solidFill>
                <a:schemeClr val="bg1"/>
              </a:solidFill>
            </a:endParaRPr>
          </a:p>
          <a:p>
            <a:r>
              <a:rPr lang="zh-CN" altLang="en-US" sz="1400" b="1">
                <a:solidFill>
                  <a:schemeClr val="bg1"/>
                </a:solidFill>
                <a:cs typeface="+mn-ea"/>
              </a:rPr>
              <a:t>       该网络由334,863个节点和925,872个边组成，每个节点代表亚马逊网站上的一个产品。 每个产品根据亚马逊提供的类别分类到相应的社区。</a:t>
            </a:r>
            <a:endParaRPr lang="zh-CN" altLang="en-US" sz="1400" b="1">
              <a:solidFill>
                <a:schemeClr val="bg1"/>
              </a:solidFill>
              <a:cs typeface="+mn-ea"/>
            </a:endParaRPr>
          </a:p>
          <a:p>
            <a:r>
              <a:rPr lang="zh-CN" altLang="en-US" sz="1400" b="1">
                <a:solidFill>
                  <a:schemeClr val="bg1"/>
                </a:solidFill>
                <a:cs typeface="+mn-ea"/>
              </a:rPr>
              <a:t>       然而并没有找到所说明的数据集，此处选用的是如下数据集：</a:t>
            </a:r>
            <a:endParaRPr lang="zh-CN" altLang="en-US" sz="1400" b="1">
              <a:solidFill>
                <a:schemeClr val="bg1"/>
              </a:solidFill>
              <a:cs typeface="+mn-ea"/>
            </a:endParaRPr>
          </a:p>
          <a:p>
            <a:r>
              <a:rPr lang="zh-CN" altLang="en-US" sz="1400" b="1">
                <a:solidFill>
                  <a:schemeClr val="bg1"/>
                </a:solidFill>
                <a:cs typeface="+mn-ea"/>
              </a:rPr>
              <a:t>       该网络是通过爬网亚马逊网站收集的。如果产品i经常与产品j共同购买，则该图包含从i到j的有向边。数据于2003年6月1日收集。</a:t>
            </a:r>
            <a:endParaRPr lang="zh-CN" altLang="en-US" sz="1400" b="1">
              <a:solidFill>
                <a:schemeClr val="bg1"/>
              </a:solidFill>
              <a:cs typeface="+mn-ea"/>
            </a:endParaRPr>
          </a:p>
        </p:txBody>
      </p:sp>
      <p:pic>
        <p:nvPicPr>
          <p:cNvPr id="9" name="图片 8" descr="IMG_256"/>
          <p:cNvPicPr>
            <a:picLocks noChangeAspect="1"/>
          </p:cNvPicPr>
          <p:nvPr/>
        </p:nvPicPr>
        <p:blipFill>
          <a:blip r:embed="rId4"/>
          <a:stretch>
            <a:fillRect/>
          </a:stretch>
        </p:blipFill>
        <p:spPr>
          <a:xfrm>
            <a:off x="3637915" y="1189990"/>
            <a:ext cx="3525520" cy="3255645"/>
          </a:xfrm>
          <a:prstGeom prst="rect">
            <a:avLst/>
          </a:prstGeom>
          <a:noFill/>
          <a:ln w="9525">
            <a:noFill/>
          </a:ln>
        </p:spPr>
      </p:pic>
      <p:pic>
        <p:nvPicPr>
          <p:cNvPr id="10" name="图片 9" descr="IMG_256"/>
          <p:cNvPicPr>
            <a:picLocks noChangeAspect="1"/>
          </p:cNvPicPr>
          <p:nvPr/>
        </p:nvPicPr>
        <p:blipFill>
          <a:blip r:embed="rId5"/>
          <a:stretch>
            <a:fillRect/>
          </a:stretch>
        </p:blipFill>
        <p:spPr>
          <a:xfrm>
            <a:off x="2299970" y="1234440"/>
            <a:ext cx="6204585" cy="2750185"/>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9"/>
                                        </p:tgtEl>
                                        <p:attrNameLst>
                                          <p:attrName>ppt_x</p:attrName>
                                        </p:attrNameLst>
                                      </p:cBhvr>
                                      <p:tavLst>
                                        <p:tav tm="0">
                                          <p:val>
                                            <p:strVal val="ppt_x"/>
                                          </p:val>
                                        </p:tav>
                                        <p:tav tm="100000">
                                          <p:val>
                                            <p:strVal val="ppt_x"/>
                                          </p:val>
                                        </p:tav>
                                      </p:tavLst>
                                    </p:anim>
                                    <p:anim calcmode="lin" valueType="num">
                                      <p:cBhvr additive="base">
                                        <p:cTn id="25" dur="500"/>
                                        <p:tgtEl>
                                          <p:spTgt spid="9"/>
                                        </p:tgtEl>
                                        <p:attrNameLst>
                                          <p:attrName>ppt_y</p:attrName>
                                        </p:attrNameLst>
                                      </p:cBhvr>
                                      <p:tavLst>
                                        <p:tav tm="0">
                                          <p:val>
                                            <p:strVal val="ppt_y"/>
                                          </p:val>
                                        </p:tav>
                                        <p:tav tm="100000">
                                          <p:val>
                                            <p:strVal val="1+ppt_h/2"/>
                                          </p:val>
                                        </p:tav>
                                      </p:tavLst>
                                    </p:anim>
                                    <p:set>
                                      <p:cBhvr>
                                        <p:cTn id="26" dur="1" fill="hold">
                                          <p:stCondLst>
                                            <p:cond delay="499"/>
                                          </p:stCondLst>
                                        </p:cTn>
                                        <p:tgtEl>
                                          <p:spTgt spid="9"/>
                                        </p:tgtEl>
                                        <p:attrNameLst>
                                          <p:attrName>style.visibility</p:attrName>
                                        </p:attrNameLst>
                                      </p:cBhvr>
                                      <p:to>
                                        <p:strVal val="hidden"/>
                                      </p:to>
                                    </p:set>
                                  </p:childTnLst>
                                </p:cTn>
                              </p:par>
                              <p:par>
                                <p:cTn id="27" presetID="26"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down)">
                                      <p:cBhvr>
                                        <p:cTn id="29" dur="580">
                                          <p:stCondLst>
                                            <p:cond delay="0"/>
                                          </p:stCondLst>
                                        </p:cTn>
                                        <p:tgtEl>
                                          <p:spTgt spid="10"/>
                                        </p:tgtEl>
                                      </p:cBhvr>
                                    </p:animEffect>
                                    <p:anim calcmode="lin" valueType="num">
                                      <p:cBhvr>
                                        <p:cTn id="3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35" dur="26">
                                          <p:stCondLst>
                                            <p:cond delay="650"/>
                                          </p:stCondLst>
                                        </p:cTn>
                                        <p:tgtEl>
                                          <p:spTgt spid="10"/>
                                        </p:tgtEl>
                                      </p:cBhvr>
                                      <p:to x="100000" y="60000"/>
                                    </p:animScale>
                                    <p:animScale>
                                      <p:cBhvr>
                                        <p:cTn id="36" dur="166" decel="50000">
                                          <p:stCondLst>
                                            <p:cond delay="676"/>
                                          </p:stCondLst>
                                        </p:cTn>
                                        <p:tgtEl>
                                          <p:spTgt spid="10"/>
                                        </p:tgtEl>
                                      </p:cBhvr>
                                      <p:to x="100000" y="100000"/>
                                    </p:animScale>
                                    <p:animScale>
                                      <p:cBhvr>
                                        <p:cTn id="37" dur="26">
                                          <p:stCondLst>
                                            <p:cond delay="1312"/>
                                          </p:stCondLst>
                                        </p:cTn>
                                        <p:tgtEl>
                                          <p:spTgt spid="10"/>
                                        </p:tgtEl>
                                      </p:cBhvr>
                                      <p:to x="100000" y="80000"/>
                                    </p:animScale>
                                    <p:animScale>
                                      <p:cBhvr>
                                        <p:cTn id="38" dur="166" decel="50000">
                                          <p:stCondLst>
                                            <p:cond delay="1338"/>
                                          </p:stCondLst>
                                        </p:cTn>
                                        <p:tgtEl>
                                          <p:spTgt spid="10"/>
                                        </p:tgtEl>
                                      </p:cBhvr>
                                      <p:to x="100000" y="100000"/>
                                    </p:animScale>
                                    <p:animScale>
                                      <p:cBhvr>
                                        <p:cTn id="39" dur="26">
                                          <p:stCondLst>
                                            <p:cond delay="1642"/>
                                          </p:stCondLst>
                                        </p:cTn>
                                        <p:tgtEl>
                                          <p:spTgt spid="10"/>
                                        </p:tgtEl>
                                      </p:cBhvr>
                                      <p:to x="100000" y="90000"/>
                                    </p:animScale>
                                    <p:animScale>
                                      <p:cBhvr>
                                        <p:cTn id="40" dur="166" decel="50000">
                                          <p:stCondLst>
                                            <p:cond delay="1668"/>
                                          </p:stCondLst>
                                        </p:cTn>
                                        <p:tgtEl>
                                          <p:spTgt spid="10"/>
                                        </p:tgtEl>
                                      </p:cBhvr>
                                      <p:to x="100000" y="100000"/>
                                    </p:animScale>
                                    <p:animScale>
                                      <p:cBhvr>
                                        <p:cTn id="41" dur="26">
                                          <p:stCondLst>
                                            <p:cond delay="1808"/>
                                          </p:stCondLst>
                                        </p:cTn>
                                        <p:tgtEl>
                                          <p:spTgt spid="10"/>
                                        </p:tgtEl>
                                      </p:cBhvr>
                                      <p:to x="100000" y="95000"/>
                                    </p:animScale>
                                    <p:animScale>
                                      <p:cBhvr>
                                        <p:cTn id="42"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4" name="组合 8193"/>
          <p:cNvGrpSpPr/>
          <p:nvPr/>
        </p:nvGrpSpPr>
        <p:grpSpPr>
          <a:xfrm>
            <a:off x="0" y="0"/>
            <a:ext cx="9144000" cy="5140325"/>
            <a:chOff x="0" y="0"/>
            <a:chExt cx="5760" cy="3238"/>
          </a:xfrm>
        </p:grpSpPr>
        <p:pic>
          <p:nvPicPr>
            <p:cNvPr id="8195" name="图片 8194" descr="shutterstock_59596342 [转换]"/>
            <p:cNvPicPr>
              <a:picLocks noChangeAspect="1"/>
            </p:cNvPicPr>
            <p:nvPr/>
          </p:nvPicPr>
          <p:blipFill>
            <a:blip r:embed="rId1"/>
            <a:srcRect l="2855" t="1799" r="18312"/>
            <a:stretch>
              <a:fillRect/>
            </a:stretch>
          </p:blipFill>
          <p:spPr>
            <a:xfrm>
              <a:off x="0" y="0"/>
              <a:ext cx="5760" cy="3238"/>
            </a:xfrm>
            <a:prstGeom prst="rect">
              <a:avLst/>
            </a:prstGeom>
            <a:noFill/>
            <a:ln w="9525">
              <a:noFill/>
            </a:ln>
          </p:spPr>
        </p:pic>
        <p:grpSp>
          <p:nvGrpSpPr>
            <p:cNvPr id="8196" name="组合 8195"/>
            <p:cNvGrpSpPr/>
            <p:nvPr/>
          </p:nvGrpSpPr>
          <p:grpSpPr>
            <a:xfrm>
              <a:off x="1429" y="441"/>
              <a:ext cx="3947" cy="2413"/>
              <a:chOff x="0" y="0"/>
              <a:chExt cx="3947" cy="2413"/>
            </a:xfrm>
          </p:grpSpPr>
          <p:sp>
            <p:nvSpPr>
              <p:cNvPr id="8197" name="圆角矩形 8196"/>
              <p:cNvSpPr/>
              <p:nvPr/>
            </p:nvSpPr>
            <p:spPr>
              <a:xfrm>
                <a:off x="0" y="46"/>
                <a:ext cx="3947" cy="2313"/>
              </a:xfrm>
              <a:prstGeom prst="roundRect">
                <a:avLst>
                  <a:gd name="adj" fmla="val 1079"/>
                </a:avLst>
              </a:prstGeom>
              <a:solidFill>
                <a:schemeClr val="bg1">
                  <a:alpha val="20000"/>
                </a:schemeClr>
              </a:solidFill>
              <a:ln w="9525">
                <a:noFill/>
              </a:ln>
            </p:spPr>
            <p:txBody>
              <a:bodyPr/>
              <a:p>
                <a:endParaRPr lang="zh-CN" altLang="en-US"/>
              </a:p>
            </p:txBody>
          </p:sp>
          <p:pic>
            <p:nvPicPr>
              <p:cNvPr id="8198" name="图片 8197"/>
              <p:cNvPicPr>
                <a:picLocks noChangeAspect="1"/>
              </p:cNvPicPr>
              <p:nvPr/>
            </p:nvPicPr>
            <p:blipFill>
              <a:blip r:embed="rId2">
                <a:clrChange>
                  <a:clrFrom>
                    <a:srgbClr val="000000"/>
                  </a:clrFrom>
                  <a:clrTo>
                    <a:srgbClr val="000000">
                      <a:alpha val="0"/>
                    </a:srgbClr>
                  </a:clrTo>
                </a:clrChange>
              </a:blip>
              <a:stretch>
                <a:fillRect/>
              </a:stretch>
            </p:blipFill>
            <p:spPr>
              <a:xfrm>
                <a:off x="0" y="0"/>
                <a:ext cx="3946" cy="51"/>
              </a:xfrm>
              <a:prstGeom prst="rect">
                <a:avLst/>
              </a:prstGeom>
              <a:noFill/>
              <a:ln w="9525">
                <a:noFill/>
              </a:ln>
            </p:spPr>
          </p:pic>
          <p:pic>
            <p:nvPicPr>
              <p:cNvPr id="8199" name="图片 8198"/>
              <p:cNvPicPr>
                <a:picLocks noChangeAspect="1"/>
              </p:cNvPicPr>
              <p:nvPr/>
            </p:nvPicPr>
            <p:blipFill>
              <a:blip r:embed="rId2">
                <a:clrChange>
                  <a:clrFrom>
                    <a:srgbClr val="000000"/>
                  </a:clrFrom>
                  <a:clrTo>
                    <a:srgbClr val="000000">
                      <a:alpha val="0"/>
                    </a:srgbClr>
                  </a:clrTo>
                </a:clrChange>
              </a:blip>
              <a:stretch>
                <a:fillRect/>
              </a:stretch>
            </p:blipFill>
            <p:spPr>
              <a:xfrm rot="10800000">
                <a:off x="0" y="2362"/>
                <a:ext cx="3946" cy="51"/>
              </a:xfrm>
              <a:prstGeom prst="rect">
                <a:avLst/>
              </a:prstGeom>
              <a:noFill/>
              <a:ln w="9525">
                <a:noFill/>
              </a:ln>
            </p:spPr>
          </p:pic>
        </p:grpSp>
      </p:grpSp>
      <p:sp>
        <p:nvSpPr>
          <p:cNvPr id="2" name="文本框 1"/>
          <p:cNvSpPr txBox="1"/>
          <p:nvPr/>
        </p:nvSpPr>
        <p:spPr>
          <a:xfrm>
            <a:off x="2633345" y="781685"/>
            <a:ext cx="5534660" cy="3230880"/>
          </a:xfrm>
          <a:prstGeom prst="rect">
            <a:avLst/>
          </a:prstGeom>
          <a:noFill/>
        </p:spPr>
        <p:txBody>
          <a:bodyPr wrap="square" rtlCol="0">
            <a:spAutoFit/>
          </a:bodyPr>
          <a:p>
            <a:r>
              <a:rPr lang="zh-CN" altLang="en-US" sz="2400" b="1">
                <a:solidFill>
                  <a:schemeClr val="bg1"/>
                </a:solidFill>
                <a:hlinkClick r:id="rId3"/>
              </a:rPr>
              <a:t>Hepth collaboration network</a:t>
            </a:r>
            <a:endParaRPr lang="zh-CN" altLang="en-US" sz="2400" b="1">
              <a:solidFill>
                <a:schemeClr val="bg1"/>
              </a:solidFill>
            </a:endParaRPr>
          </a:p>
          <a:p>
            <a:endParaRPr lang="zh-CN" altLang="en-US" sz="1400" b="1">
              <a:solidFill>
                <a:schemeClr val="bg1"/>
              </a:solidFill>
              <a:cs typeface="+mn-ea"/>
            </a:endParaRPr>
          </a:p>
          <a:p>
            <a:r>
              <a:rPr lang="zh-CN" altLang="en-US" sz="1400" b="1">
                <a:solidFill>
                  <a:schemeClr val="bg1"/>
                </a:solidFill>
                <a:cs typeface="+mn-ea"/>
              </a:rPr>
              <a:t>       该网络是一个9,875名作者，致力于高能物理学理论的协作网络。吸引力识别1384个社区，其结果是模块化= 0.579，ncut = 1179。</a:t>
            </a:r>
            <a:endParaRPr lang="zh-CN" altLang="en-US" sz="1400" b="1">
              <a:solidFill>
                <a:schemeClr val="bg1"/>
              </a:solidFill>
              <a:cs typeface="+mn-ea"/>
            </a:endParaRPr>
          </a:p>
          <a:p>
            <a:r>
              <a:rPr lang="zh-CN" altLang="en-US" sz="1400" b="1">
                <a:solidFill>
                  <a:schemeClr val="bg1"/>
                </a:solidFill>
                <a:cs typeface="+mn-ea"/>
              </a:rPr>
              <a:t>       所下载的数据集说明如下：</a:t>
            </a:r>
            <a:endParaRPr lang="zh-CN" altLang="en-US" sz="1400" b="1">
              <a:solidFill>
                <a:schemeClr val="bg1"/>
              </a:solidFill>
              <a:cs typeface="+mn-ea"/>
            </a:endParaRPr>
          </a:p>
          <a:p>
            <a:r>
              <a:rPr lang="zh-CN" altLang="en-US" sz="1400" b="1">
                <a:solidFill>
                  <a:schemeClr val="bg1"/>
                </a:solidFill>
                <a:cs typeface="+mn-ea"/>
              </a:rPr>
              <a:t>       Arxiv HEP-TH（高能物理 - 理论）协作网络来自电子打印arXiv，涵盖了提交给高能物理 - 理论类的作者论文之间的科学合作。 如果作者与作者j共同撰写了一篇论文，该图形包含从i到j的无向边。如果这篇论文是由k个作者共同撰写的，那么它会在k个节点上产生完全连接的（子）图。</a:t>
            </a:r>
            <a:endParaRPr lang="zh-CN" altLang="en-US" sz="1400" b="1">
              <a:solidFill>
                <a:schemeClr val="bg1"/>
              </a:solidFill>
              <a:cs typeface="+mn-ea"/>
            </a:endParaRPr>
          </a:p>
          <a:p>
            <a:r>
              <a:rPr lang="zh-CN" altLang="en-US" sz="1400" b="1">
                <a:solidFill>
                  <a:schemeClr val="bg1"/>
                </a:solidFill>
                <a:cs typeface="+mn-ea"/>
              </a:rPr>
              <a:t>       数据涵盖1993年1月至2003年4月期间的文件（124个月）。 它从在ArXiv开始的几个月内开始，因此基本上代表了其HEP-TH部分的完整历史。</a:t>
            </a:r>
            <a:endParaRPr lang="zh-CN" altLang="en-US" sz="1400" b="1">
              <a:solidFill>
                <a:schemeClr val="bg1"/>
              </a:solidFill>
              <a:cs typeface="+mn-ea"/>
            </a:endParaRPr>
          </a:p>
          <a:p>
            <a:endParaRPr lang="zh-CN" altLang="en-US" sz="1400" b="1">
              <a:solidFill>
                <a:schemeClr val="bg1"/>
              </a:solidFill>
              <a:cs typeface="+mn-ea"/>
            </a:endParaRPr>
          </a:p>
        </p:txBody>
      </p:sp>
      <p:pic>
        <p:nvPicPr>
          <p:cNvPr id="11" name="图片 10" descr="IMG_256"/>
          <p:cNvPicPr>
            <a:picLocks noChangeAspect="1"/>
          </p:cNvPicPr>
          <p:nvPr/>
        </p:nvPicPr>
        <p:blipFill>
          <a:blip r:embed="rId4"/>
          <a:stretch>
            <a:fillRect/>
          </a:stretch>
        </p:blipFill>
        <p:spPr>
          <a:xfrm>
            <a:off x="3661410" y="1174750"/>
            <a:ext cx="3477895" cy="3164840"/>
          </a:xfrm>
          <a:prstGeom prst="rect">
            <a:avLst/>
          </a:prstGeom>
          <a:noFill/>
          <a:ln w="9525">
            <a:noFill/>
          </a:ln>
        </p:spPr>
      </p:pic>
      <p:pic>
        <p:nvPicPr>
          <p:cNvPr id="12" name="图片 11" descr="IMG_256"/>
          <p:cNvPicPr>
            <a:picLocks noChangeAspect="1"/>
          </p:cNvPicPr>
          <p:nvPr/>
        </p:nvPicPr>
        <p:blipFill>
          <a:blip r:embed="rId5"/>
          <a:stretch>
            <a:fillRect/>
          </a:stretch>
        </p:blipFill>
        <p:spPr>
          <a:xfrm>
            <a:off x="1321435" y="1327785"/>
            <a:ext cx="7506970" cy="2484755"/>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80">
                                          <p:stCondLst>
                                            <p:cond delay="0"/>
                                          </p:stCondLst>
                                        </p:cTn>
                                        <p:tgtEl>
                                          <p:spTgt spid="11"/>
                                        </p:tgtEl>
                                      </p:cBhvr>
                                    </p:animEffect>
                                    <p:anim calcmode="lin" valueType="num">
                                      <p:cBhvr>
                                        <p:cTn id="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3" dur="26">
                                          <p:stCondLst>
                                            <p:cond delay="650"/>
                                          </p:stCondLst>
                                        </p:cTn>
                                        <p:tgtEl>
                                          <p:spTgt spid="11"/>
                                        </p:tgtEl>
                                      </p:cBhvr>
                                      <p:to x="100000" y="60000"/>
                                    </p:animScale>
                                    <p:animScale>
                                      <p:cBhvr>
                                        <p:cTn id="14" dur="166" decel="50000">
                                          <p:stCondLst>
                                            <p:cond delay="676"/>
                                          </p:stCondLst>
                                        </p:cTn>
                                        <p:tgtEl>
                                          <p:spTgt spid="11"/>
                                        </p:tgtEl>
                                      </p:cBhvr>
                                      <p:to x="100000" y="100000"/>
                                    </p:animScale>
                                    <p:animScale>
                                      <p:cBhvr>
                                        <p:cTn id="15" dur="26">
                                          <p:stCondLst>
                                            <p:cond delay="1312"/>
                                          </p:stCondLst>
                                        </p:cTn>
                                        <p:tgtEl>
                                          <p:spTgt spid="11"/>
                                        </p:tgtEl>
                                      </p:cBhvr>
                                      <p:to x="100000" y="80000"/>
                                    </p:animScale>
                                    <p:animScale>
                                      <p:cBhvr>
                                        <p:cTn id="16" dur="166" decel="50000">
                                          <p:stCondLst>
                                            <p:cond delay="1338"/>
                                          </p:stCondLst>
                                        </p:cTn>
                                        <p:tgtEl>
                                          <p:spTgt spid="11"/>
                                        </p:tgtEl>
                                      </p:cBhvr>
                                      <p:to x="100000" y="100000"/>
                                    </p:animScale>
                                    <p:animScale>
                                      <p:cBhvr>
                                        <p:cTn id="17" dur="26">
                                          <p:stCondLst>
                                            <p:cond delay="1642"/>
                                          </p:stCondLst>
                                        </p:cTn>
                                        <p:tgtEl>
                                          <p:spTgt spid="11"/>
                                        </p:tgtEl>
                                      </p:cBhvr>
                                      <p:to x="100000" y="90000"/>
                                    </p:animScale>
                                    <p:animScale>
                                      <p:cBhvr>
                                        <p:cTn id="18" dur="166" decel="50000">
                                          <p:stCondLst>
                                            <p:cond delay="1668"/>
                                          </p:stCondLst>
                                        </p:cTn>
                                        <p:tgtEl>
                                          <p:spTgt spid="11"/>
                                        </p:tgtEl>
                                      </p:cBhvr>
                                      <p:to x="100000" y="100000"/>
                                    </p:animScale>
                                    <p:animScale>
                                      <p:cBhvr>
                                        <p:cTn id="19" dur="26">
                                          <p:stCondLst>
                                            <p:cond delay="1808"/>
                                          </p:stCondLst>
                                        </p:cTn>
                                        <p:tgtEl>
                                          <p:spTgt spid="11"/>
                                        </p:tgtEl>
                                      </p:cBhvr>
                                      <p:to x="100000" y="95000"/>
                                    </p:animScale>
                                    <p:animScale>
                                      <p:cBhvr>
                                        <p:cTn id="20" dur="166" decel="50000">
                                          <p:stCondLst>
                                            <p:cond delay="1834"/>
                                          </p:stCondLst>
                                        </p:cTn>
                                        <p:tgtEl>
                                          <p:spTgt spid="11"/>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11"/>
                                        </p:tgtEl>
                                        <p:attrNameLst>
                                          <p:attrName>ppt_x</p:attrName>
                                        </p:attrNameLst>
                                      </p:cBhvr>
                                      <p:tavLst>
                                        <p:tav tm="0">
                                          <p:val>
                                            <p:strVal val="ppt_x"/>
                                          </p:val>
                                        </p:tav>
                                        <p:tav tm="100000">
                                          <p:val>
                                            <p:strVal val="ppt_x"/>
                                          </p:val>
                                        </p:tav>
                                      </p:tavLst>
                                    </p:anim>
                                    <p:anim calcmode="lin" valueType="num">
                                      <p:cBhvr additive="base">
                                        <p:cTn id="25" dur="500"/>
                                        <p:tgtEl>
                                          <p:spTgt spid="11"/>
                                        </p:tgtEl>
                                        <p:attrNameLst>
                                          <p:attrName>ppt_y</p:attrName>
                                        </p:attrNameLst>
                                      </p:cBhvr>
                                      <p:tavLst>
                                        <p:tav tm="0">
                                          <p:val>
                                            <p:strVal val="ppt_y"/>
                                          </p:val>
                                        </p:tav>
                                        <p:tav tm="100000">
                                          <p:val>
                                            <p:strVal val="1+ppt_h/2"/>
                                          </p:val>
                                        </p:tav>
                                      </p:tavLst>
                                    </p:anim>
                                    <p:set>
                                      <p:cBhvr>
                                        <p:cTn id="26" dur="1" fill="hold">
                                          <p:stCondLst>
                                            <p:cond delay="499"/>
                                          </p:stCondLst>
                                        </p:cTn>
                                        <p:tgtEl>
                                          <p:spTgt spid="11"/>
                                        </p:tgtEl>
                                        <p:attrNameLst>
                                          <p:attrName>style.visibility</p:attrName>
                                        </p:attrNameLst>
                                      </p:cBhvr>
                                      <p:to>
                                        <p:strVal val="hidden"/>
                                      </p:to>
                                    </p:set>
                                  </p:childTnLst>
                                </p:cTn>
                              </p:par>
                              <p:par>
                                <p:cTn id="27" presetID="26"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down)">
                                      <p:cBhvr>
                                        <p:cTn id="29" dur="580">
                                          <p:stCondLst>
                                            <p:cond delay="0"/>
                                          </p:stCondLst>
                                        </p:cTn>
                                        <p:tgtEl>
                                          <p:spTgt spid="12"/>
                                        </p:tgtEl>
                                      </p:cBhvr>
                                    </p:animEffect>
                                    <p:anim calcmode="lin" valueType="num">
                                      <p:cBhvr>
                                        <p:cTn id="30"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35" dur="26">
                                          <p:stCondLst>
                                            <p:cond delay="650"/>
                                          </p:stCondLst>
                                        </p:cTn>
                                        <p:tgtEl>
                                          <p:spTgt spid="12"/>
                                        </p:tgtEl>
                                      </p:cBhvr>
                                      <p:to x="100000" y="60000"/>
                                    </p:animScale>
                                    <p:animScale>
                                      <p:cBhvr>
                                        <p:cTn id="36" dur="166" decel="50000">
                                          <p:stCondLst>
                                            <p:cond delay="676"/>
                                          </p:stCondLst>
                                        </p:cTn>
                                        <p:tgtEl>
                                          <p:spTgt spid="12"/>
                                        </p:tgtEl>
                                      </p:cBhvr>
                                      <p:to x="100000" y="100000"/>
                                    </p:animScale>
                                    <p:animScale>
                                      <p:cBhvr>
                                        <p:cTn id="37" dur="26">
                                          <p:stCondLst>
                                            <p:cond delay="1312"/>
                                          </p:stCondLst>
                                        </p:cTn>
                                        <p:tgtEl>
                                          <p:spTgt spid="12"/>
                                        </p:tgtEl>
                                      </p:cBhvr>
                                      <p:to x="100000" y="80000"/>
                                    </p:animScale>
                                    <p:animScale>
                                      <p:cBhvr>
                                        <p:cTn id="38" dur="166" decel="50000">
                                          <p:stCondLst>
                                            <p:cond delay="1338"/>
                                          </p:stCondLst>
                                        </p:cTn>
                                        <p:tgtEl>
                                          <p:spTgt spid="12"/>
                                        </p:tgtEl>
                                      </p:cBhvr>
                                      <p:to x="100000" y="100000"/>
                                    </p:animScale>
                                    <p:animScale>
                                      <p:cBhvr>
                                        <p:cTn id="39" dur="26">
                                          <p:stCondLst>
                                            <p:cond delay="1642"/>
                                          </p:stCondLst>
                                        </p:cTn>
                                        <p:tgtEl>
                                          <p:spTgt spid="12"/>
                                        </p:tgtEl>
                                      </p:cBhvr>
                                      <p:to x="100000" y="90000"/>
                                    </p:animScale>
                                    <p:animScale>
                                      <p:cBhvr>
                                        <p:cTn id="40" dur="166" decel="50000">
                                          <p:stCondLst>
                                            <p:cond delay="1668"/>
                                          </p:stCondLst>
                                        </p:cTn>
                                        <p:tgtEl>
                                          <p:spTgt spid="12"/>
                                        </p:tgtEl>
                                      </p:cBhvr>
                                      <p:to x="100000" y="100000"/>
                                    </p:animScale>
                                    <p:animScale>
                                      <p:cBhvr>
                                        <p:cTn id="41" dur="26">
                                          <p:stCondLst>
                                            <p:cond delay="1808"/>
                                          </p:stCondLst>
                                        </p:cTn>
                                        <p:tgtEl>
                                          <p:spTgt spid="12"/>
                                        </p:tgtEl>
                                      </p:cBhvr>
                                      <p:to x="100000" y="95000"/>
                                    </p:animScale>
                                    <p:animScale>
                                      <p:cBhvr>
                                        <p:cTn id="42"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4" name="组合 8193"/>
          <p:cNvGrpSpPr/>
          <p:nvPr/>
        </p:nvGrpSpPr>
        <p:grpSpPr>
          <a:xfrm>
            <a:off x="0" y="0"/>
            <a:ext cx="9144000" cy="5140325"/>
            <a:chOff x="0" y="0"/>
            <a:chExt cx="5760" cy="3238"/>
          </a:xfrm>
        </p:grpSpPr>
        <p:pic>
          <p:nvPicPr>
            <p:cNvPr id="8195" name="图片 8194" descr="shutterstock_59596342 [转换]"/>
            <p:cNvPicPr>
              <a:picLocks noChangeAspect="1"/>
            </p:cNvPicPr>
            <p:nvPr/>
          </p:nvPicPr>
          <p:blipFill>
            <a:blip r:embed="rId1"/>
            <a:srcRect l="2855" t="1799" r="18312"/>
            <a:stretch>
              <a:fillRect/>
            </a:stretch>
          </p:blipFill>
          <p:spPr>
            <a:xfrm>
              <a:off x="0" y="0"/>
              <a:ext cx="5760" cy="3238"/>
            </a:xfrm>
            <a:prstGeom prst="rect">
              <a:avLst/>
            </a:prstGeom>
            <a:noFill/>
            <a:ln w="9525">
              <a:noFill/>
            </a:ln>
          </p:spPr>
        </p:pic>
        <p:grpSp>
          <p:nvGrpSpPr>
            <p:cNvPr id="8196" name="组合 8195"/>
            <p:cNvGrpSpPr/>
            <p:nvPr/>
          </p:nvGrpSpPr>
          <p:grpSpPr>
            <a:xfrm>
              <a:off x="1429" y="441"/>
              <a:ext cx="3947" cy="2413"/>
              <a:chOff x="0" y="0"/>
              <a:chExt cx="3947" cy="2413"/>
            </a:xfrm>
          </p:grpSpPr>
          <p:sp>
            <p:nvSpPr>
              <p:cNvPr id="8197" name="圆角矩形 8196"/>
              <p:cNvSpPr/>
              <p:nvPr/>
            </p:nvSpPr>
            <p:spPr>
              <a:xfrm>
                <a:off x="0" y="46"/>
                <a:ext cx="3947" cy="2313"/>
              </a:xfrm>
              <a:prstGeom prst="roundRect">
                <a:avLst>
                  <a:gd name="adj" fmla="val 1079"/>
                </a:avLst>
              </a:prstGeom>
              <a:solidFill>
                <a:schemeClr val="bg1">
                  <a:alpha val="20000"/>
                </a:schemeClr>
              </a:solidFill>
              <a:ln w="9525">
                <a:noFill/>
              </a:ln>
            </p:spPr>
            <p:txBody>
              <a:bodyPr/>
              <a:p>
                <a:endParaRPr lang="zh-CN" altLang="en-US"/>
              </a:p>
            </p:txBody>
          </p:sp>
          <p:pic>
            <p:nvPicPr>
              <p:cNvPr id="8198" name="图片 8197"/>
              <p:cNvPicPr>
                <a:picLocks noChangeAspect="1"/>
              </p:cNvPicPr>
              <p:nvPr/>
            </p:nvPicPr>
            <p:blipFill>
              <a:blip r:embed="rId2">
                <a:clrChange>
                  <a:clrFrom>
                    <a:srgbClr val="000000"/>
                  </a:clrFrom>
                  <a:clrTo>
                    <a:srgbClr val="000000">
                      <a:alpha val="0"/>
                    </a:srgbClr>
                  </a:clrTo>
                </a:clrChange>
              </a:blip>
              <a:stretch>
                <a:fillRect/>
              </a:stretch>
            </p:blipFill>
            <p:spPr>
              <a:xfrm>
                <a:off x="0" y="0"/>
                <a:ext cx="3946" cy="51"/>
              </a:xfrm>
              <a:prstGeom prst="rect">
                <a:avLst/>
              </a:prstGeom>
              <a:noFill/>
              <a:ln w="9525">
                <a:noFill/>
              </a:ln>
            </p:spPr>
          </p:pic>
          <p:pic>
            <p:nvPicPr>
              <p:cNvPr id="8199" name="图片 8198"/>
              <p:cNvPicPr>
                <a:picLocks noChangeAspect="1"/>
              </p:cNvPicPr>
              <p:nvPr/>
            </p:nvPicPr>
            <p:blipFill>
              <a:blip r:embed="rId2">
                <a:clrChange>
                  <a:clrFrom>
                    <a:srgbClr val="000000"/>
                  </a:clrFrom>
                  <a:clrTo>
                    <a:srgbClr val="000000">
                      <a:alpha val="0"/>
                    </a:srgbClr>
                  </a:clrTo>
                </a:clrChange>
              </a:blip>
              <a:stretch>
                <a:fillRect/>
              </a:stretch>
            </p:blipFill>
            <p:spPr>
              <a:xfrm rot="10800000">
                <a:off x="0" y="2362"/>
                <a:ext cx="3946" cy="51"/>
              </a:xfrm>
              <a:prstGeom prst="rect">
                <a:avLst/>
              </a:prstGeom>
              <a:noFill/>
              <a:ln w="9525">
                <a:noFill/>
              </a:ln>
            </p:spPr>
          </p:pic>
        </p:grpSp>
      </p:grpSp>
      <p:sp>
        <p:nvSpPr>
          <p:cNvPr id="2" name="文本框 1"/>
          <p:cNvSpPr txBox="1"/>
          <p:nvPr/>
        </p:nvSpPr>
        <p:spPr>
          <a:xfrm>
            <a:off x="2633345" y="781685"/>
            <a:ext cx="5534660" cy="1950720"/>
          </a:xfrm>
          <a:prstGeom prst="rect">
            <a:avLst/>
          </a:prstGeom>
          <a:noFill/>
        </p:spPr>
        <p:txBody>
          <a:bodyPr wrap="square" rtlCol="0">
            <a:spAutoFit/>
          </a:bodyPr>
          <a:p>
            <a:r>
              <a:rPr lang="zh-CN" altLang="en-US" sz="2400" b="1">
                <a:solidFill>
                  <a:schemeClr val="bg1"/>
                </a:solidFill>
                <a:hlinkClick r:id="rId3"/>
              </a:rPr>
              <a:t>Brightkite friendship network</a:t>
            </a:r>
            <a:endParaRPr lang="zh-CN" altLang="en-US" sz="2400" b="1">
              <a:solidFill>
                <a:schemeClr val="bg1"/>
              </a:solidFill>
            </a:endParaRPr>
          </a:p>
          <a:p>
            <a:endParaRPr lang="zh-CN" altLang="en-US" sz="1400" b="1">
              <a:solidFill>
                <a:schemeClr val="bg1"/>
              </a:solidFill>
              <a:cs typeface="+mn-ea"/>
            </a:endParaRPr>
          </a:p>
          <a:p>
            <a:r>
              <a:rPr lang="zh-CN" altLang="en-US" sz="1400" b="1">
                <a:solidFill>
                  <a:schemeClr val="bg1"/>
                </a:solidFill>
                <a:cs typeface="+mn-ea"/>
              </a:rPr>
              <a:t>       该图是一个基于位置的友谊网络，包括58,228个节点和214,078个无向边。 吸引力发现8045个社区。</a:t>
            </a:r>
            <a:endParaRPr lang="zh-CN" altLang="en-US" sz="1400" b="1">
              <a:solidFill>
                <a:schemeClr val="bg1"/>
              </a:solidFill>
              <a:cs typeface="+mn-ea"/>
            </a:endParaRPr>
          </a:p>
          <a:p>
            <a:r>
              <a:rPr lang="zh-CN" altLang="en-US" sz="1400" b="1">
                <a:solidFill>
                  <a:schemeClr val="bg1"/>
                </a:solidFill>
                <a:cs typeface="+mn-ea"/>
              </a:rPr>
              <a:t>       Brightkite曾经是一个基于地理位置的社交网络服务提供者,用户分享他们的位置被签入。友谊网络使用公共API收集,有58228个节点和214078个边。这个网络最初是定向的，但是我们已经建立了一个无定向的网络，在这两方面都有友谊。</a:t>
            </a:r>
            <a:endParaRPr lang="zh-CN" altLang="en-US" sz="1400" b="1">
              <a:solidFill>
                <a:schemeClr val="bg1"/>
              </a:solidFill>
              <a:cs typeface="+mn-ea"/>
            </a:endParaRPr>
          </a:p>
        </p:txBody>
      </p:sp>
      <p:pic>
        <p:nvPicPr>
          <p:cNvPr id="15" name="图片 14" descr="IMG_256"/>
          <p:cNvPicPr>
            <a:picLocks noChangeAspect="1"/>
          </p:cNvPicPr>
          <p:nvPr/>
        </p:nvPicPr>
        <p:blipFill>
          <a:blip r:embed="rId4"/>
          <a:stretch>
            <a:fillRect/>
          </a:stretch>
        </p:blipFill>
        <p:spPr>
          <a:xfrm>
            <a:off x="3837305" y="1313180"/>
            <a:ext cx="3126105" cy="3042285"/>
          </a:xfrm>
          <a:prstGeom prst="rect">
            <a:avLst/>
          </a:prstGeom>
          <a:noFill/>
          <a:ln w="9525">
            <a:noFill/>
          </a:ln>
        </p:spPr>
      </p:pic>
      <p:pic>
        <p:nvPicPr>
          <p:cNvPr id="17" name="图片 16" descr="IMG_256"/>
          <p:cNvPicPr>
            <a:picLocks noChangeAspect="1"/>
          </p:cNvPicPr>
          <p:nvPr/>
        </p:nvPicPr>
        <p:blipFill>
          <a:blip r:embed="rId5"/>
          <a:stretch>
            <a:fillRect/>
          </a:stretch>
        </p:blipFill>
        <p:spPr>
          <a:xfrm>
            <a:off x="2156460" y="1344295"/>
            <a:ext cx="6491605" cy="253111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80">
                                          <p:stCondLst>
                                            <p:cond delay="0"/>
                                          </p:stCondLst>
                                        </p:cTn>
                                        <p:tgtEl>
                                          <p:spTgt spid="15"/>
                                        </p:tgtEl>
                                      </p:cBhvr>
                                    </p:animEffect>
                                    <p:anim calcmode="lin" valueType="num">
                                      <p:cBhvr>
                                        <p:cTn id="8"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3" dur="26">
                                          <p:stCondLst>
                                            <p:cond delay="650"/>
                                          </p:stCondLst>
                                        </p:cTn>
                                        <p:tgtEl>
                                          <p:spTgt spid="15"/>
                                        </p:tgtEl>
                                      </p:cBhvr>
                                      <p:to x="100000" y="60000"/>
                                    </p:animScale>
                                    <p:animScale>
                                      <p:cBhvr>
                                        <p:cTn id="14" dur="166" decel="50000">
                                          <p:stCondLst>
                                            <p:cond delay="676"/>
                                          </p:stCondLst>
                                        </p:cTn>
                                        <p:tgtEl>
                                          <p:spTgt spid="15"/>
                                        </p:tgtEl>
                                      </p:cBhvr>
                                      <p:to x="100000" y="100000"/>
                                    </p:animScale>
                                    <p:animScale>
                                      <p:cBhvr>
                                        <p:cTn id="15" dur="26">
                                          <p:stCondLst>
                                            <p:cond delay="1312"/>
                                          </p:stCondLst>
                                        </p:cTn>
                                        <p:tgtEl>
                                          <p:spTgt spid="15"/>
                                        </p:tgtEl>
                                      </p:cBhvr>
                                      <p:to x="100000" y="80000"/>
                                    </p:animScale>
                                    <p:animScale>
                                      <p:cBhvr>
                                        <p:cTn id="16" dur="166" decel="50000">
                                          <p:stCondLst>
                                            <p:cond delay="1338"/>
                                          </p:stCondLst>
                                        </p:cTn>
                                        <p:tgtEl>
                                          <p:spTgt spid="15"/>
                                        </p:tgtEl>
                                      </p:cBhvr>
                                      <p:to x="100000" y="100000"/>
                                    </p:animScale>
                                    <p:animScale>
                                      <p:cBhvr>
                                        <p:cTn id="17" dur="26">
                                          <p:stCondLst>
                                            <p:cond delay="1642"/>
                                          </p:stCondLst>
                                        </p:cTn>
                                        <p:tgtEl>
                                          <p:spTgt spid="15"/>
                                        </p:tgtEl>
                                      </p:cBhvr>
                                      <p:to x="100000" y="90000"/>
                                    </p:animScale>
                                    <p:animScale>
                                      <p:cBhvr>
                                        <p:cTn id="18" dur="166" decel="50000">
                                          <p:stCondLst>
                                            <p:cond delay="1668"/>
                                          </p:stCondLst>
                                        </p:cTn>
                                        <p:tgtEl>
                                          <p:spTgt spid="15"/>
                                        </p:tgtEl>
                                      </p:cBhvr>
                                      <p:to x="100000" y="100000"/>
                                    </p:animScale>
                                    <p:animScale>
                                      <p:cBhvr>
                                        <p:cTn id="19" dur="26">
                                          <p:stCondLst>
                                            <p:cond delay="1808"/>
                                          </p:stCondLst>
                                        </p:cTn>
                                        <p:tgtEl>
                                          <p:spTgt spid="15"/>
                                        </p:tgtEl>
                                      </p:cBhvr>
                                      <p:to x="100000" y="95000"/>
                                    </p:animScale>
                                    <p:animScale>
                                      <p:cBhvr>
                                        <p:cTn id="20" dur="166" decel="50000">
                                          <p:stCondLst>
                                            <p:cond delay="1834"/>
                                          </p:stCondLst>
                                        </p:cTn>
                                        <p:tgtEl>
                                          <p:spTgt spid="1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15"/>
                                        </p:tgtEl>
                                        <p:attrNameLst>
                                          <p:attrName>ppt_x</p:attrName>
                                        </p:attrNameLst>
                                      </p:cBhvr>
                                      <p:tavLst>
                                        <p:tav tm="0">
                                          <p:val>
                                            <p:strVal val="ppt_x"/>
                                          </p:val>
                                        </p:tav>
                                        <p:tav tm="100000">
                                          <p:val>
                                            <p:strVal val="ppt_x"/>
                                          </p:val>
                                        </p:tav>
                                      </p:tavLst>
                                    </p:anim>
                                    <p:anim calcmode="lin" valueType="num">
                                      <p:cBhvr additive="base">
                                        <p:cTn id="25" dur="500"/>
                                        <p:tgtEl>
                                          <p:spTgt spid="15"/>
                                        </p:tgtEl>
                                        <p:attrNameLst>
                                          <p:attrName>ppt_y</p:attrName>
                                        </p:attrNameLst>
                                      </p:cBhvr>
                                      <p:tavLst>
                                        <p:tav tm="0">
                                          <p:val>
                                            <p:strVal val="ppt_y"/>
                                          </p:val>
                                        </p:tav>
                                        <p:tav tm="100000">
                                          <p:val>
                                            <p:strVal val="1+ppt_h/2"/>
                                          </p:val>
                                        </p:tav>
                                      </p:tavLst>
                                    </p:anim>
                                    <p:set>
                                      <p:cBhvr>
                                        <p:cTn id="26" dur="1" fill="hold">
                                          <p:stCondLst>
                                            <p:cond delay="499"/>
                                          </p:stCondLst>
                                        </p:cTn>
                                        <p:tgtEl>
                                          <p:spTgt spid="15"/>
                                        </p:tgtEl>
                                        <p:attrNameLst>
                                          <p:attrName>style.visibility</p:attrName>
                                        </p:attrNameLst>
                                      </p:cBhvr>
                                      <p:to>
                                        <p:strVal val="hidden"/>
                                      </p:to>
                                    </p:set>
                                  </p:childTnLst>
                                </p:cTn>
                              </p:par>
                              <p:par>
                                <p:cTn id="27" presetID="26"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down)">
                                      <p:cBhvr>
                                        <p:cTn id="29" dur="580">
                                          <p:stCondLst>
                                            <p:cond delay="0"/>
                                          </p:stCondLst>
                                        </p:cTn>
                                        <p:tgtEl>
                                          <p:spTgt spid="17"/>
                                        </p:tgtEl>
                                      </p:cBhvr>
                                    </p:animEffect>
                                    <p:anim calcmode="lin" valueType="num">
                                      <p:cBhvr>
                                        <p:cTn id="30"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5" dur="26">
                                          <p:stCondLst>
                                            <p:cond delay="650"/>
                                          </p:stCondLst>
                                        </p:cTn>
                                        <p:tgtEl>
                                          <p:spTgt spid="17"/>
                                        </p:tgtEl>
                                      </p:cBhvr>
                                      <p:to x="100000" y="60000"/>
                                    </p:animScale>
                                    <p:animScale>
                                      <p:cBhvr>
                                        <p:cTn id="36" dur="166" decel="50000">
                                          <p:stCondLst>
                                            <p:cond delay="676"/>
                                          </p:stCondLst>
                                        </p:cTn>
                                        <p:tgtEl>
                                          <p:spTgt spid="17"/>
                                        </p:tgtEl>
                                      </p:cBhvr>
                                      <p:to x="100000" y="100000"/>
                                    </p:animScale>
                                    <p:animScale>
                                      <p:cBhvr>
                                        <p:cTn id="37" dur="26">
                                          <p:stCondLst>
                                            <p:cond delay="1312"/>
                                          </p:stCondLst>
                                        </p:cTn>
                                        <p:tgtEl>
                                          <p:spTgt spid="17"/>
                                        </p:tgtEl>
                                      </p:cBhvr>
                                      <p:to x="100000" y="80000"/>
                                    </p:animScale>
                                    <p:animScale>
                                      <p:cBhvr>
                                        <p:cTn id="38" dur="166" decel="50000">
                                          <p:stCondLst>
                                            <p:cond delay="1338"/>
                                          </p:stCondLst>
                                        </p:cTn>
                                        <p:tgtEl>
                                          <p:spTgt spid="17"/>
                                        </p:tgtEl>
                                      </p:cBhvr>
                                      <p:to x="100000" y="100000"/>
                                    </p:animScale>
                                    <p:animScale>
                                      <p:cBhvr>
                                        <p:cTn id="39" dur="26">
                                          <p:stCondLst>
                                            <p:cond delay="1642"/>
                                          </p:stCondLst>
                                        </p:cTn>
                                        <p:tgtEl>
                                          <p:spTgt spid="17"/>
                                        </p:tgtEl>
                                      </p:cBhvr>
                                      <p:to x="100000" y="90000"/>
                                    </p:animScale>
                                    <p:animScale>
                                      <p:cBhvr>
                                        <p:cTn id="40" dur="166" decel="50000">
                                          <p:stCondLst>
                                            <p:cond delay="1668"/>
                                          </p:stCondLst>
                                        </p:cTn>
                                        <p:tgtEl>
                                          <p:spTgt spid="17"/>
                                        </p:tgtEl>
                                      </p:cBhvr>
                                      <p:to x="100000" y="100000"/>
                                    </p:animScale>
                                    <p:animScale>
                                      <p:cBhvr>
                                        <p:cTn id="41" dur="26">
                                          <p:stCondLst>
                                            <p:cond delay="1808"/>
                                          </p:stCondLst>
                                        </p:cTn>
                                        <p:tgtEl>
                                          <p:spTgt spid="17"/>
                                        </p:tgtEl>
                                      </p:cBhvr>
                                      <p:to x="100000" y="95000"/>
                                    </p:animScale>
                                    <p:animScale>
                                      <p:cBhvr>
                                        <p:cTn id="42"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4" name="组合 8193"/>
          <p:cNvGrpSpPr/>
          <p:nvPr/>
        </p:nvGrpSpPr>
        <p:grpSpPr>
          <a:xfrm>
            <a:off x="0" y="0"/>
            <a:ext cx="9144000" cy="5140325"/>
            <a:chOff x="0" y="0"/>
            <a:chExt cx="5760" cy="3238"/>
          </a:xfrm>
        </p:grpSpPr>
        <p:pic>
          <p:nvPicPr>
            <p:cNvPr id="8195" name="图片 8194" descr="shutterstock_59596342 [转换]"/>
            <p:cNvPicPr>
              <a:picLocks noChangeAspect="1"/>
            </p:cNvPicPr>
            <p:nvPr/>
          </p:nvPicPr>
          <p:blipFill>
            <a:blip r:embed="rId1"/>
            <a:srcRect l="2855" t="1799" r="18312"/>
            <a:stretch>
              <a:fillRect/>
            </a:stretch>
          </p:blipFill>
          <p:spPr>
            <a:xfrm>
              <a:off x="0" y="0"/>
              <a:ext cx="5760" cy="3238"/>
            </a:xfrm>
            <a:prstGeom prst="rect">
              <a:avLst/>
            </a:prstGeom>
            <a:noFill/>
            <a:ln w="9525">
              <a:noFill/>
            </a:ln>
          </p:spPr>
        </p:pic>
        <p:grpSp>
          <p:nvGrpSpPr>
            <p:cNvPr id="8196" name="组合 8195"/>
            <p:cNvGrpSpPr/>
            <p:nvPr/>
          </p:nvGrpSpPr>
          <p:grpSpPr>
            <a:xfrm>
              <a:off x="1429" y="441"/>
              <a:ext cx="3947" cy="2413"/>
              <a:chOff x="0" y="0"/>
              <a:chExt cx="3947" cy="2413"/>
            </a:xfrm>
          </p:grpSpPr>
          <p:sp>
            <p:nvSpPr>
              <p:cNvPr id="8197" name="圆角矩形 8196"/>
              <p:cNvSpPr/>
              <p:nvPr/>
            </p:nvSpPr>
            <p:spPr>
              <a:xfrm>
                <a:off x="0" y="46"/>
                <a:ext cx="3947" cy="2313"/>
              </a:xfrm>
              <a:prstGeom prst="roundRect">
                <a:avLst>
                  <a:gd name="adj" fmla="val 1079"/>
                </a:avLst>
              </a:prstGeom>
              <a:solidFill>
                <a:schemeClr val="bg1">
                  <a:alpha val="20000"/>
                </a:schemeClr>
              </a:solidFill>
              <a:ln w="9525">
                <a:noFill/>
              </a:ln>
            </p:spPr>
            <p:txBody>
              <a:bodyPr/>
              <a:p>
                <a:endParaRPr lang="zh-CN" altLang="en-US"/>
              </a:p>
            </p:txBody>
          </p:sp>
          <p:pic>
            <p:nvPicPr>
              <p:cNvPr id="8198" name="图片 8197"/>
              <p:cNvPicPr>
                <a:picLocks noChangeAspect="1"/>
              </p:cNvPicPr>
              <p:nvPr/>
            </p:nvPicPr>
            <p:blipFill>
              <a:blip r:embed="rId2">
                <a:clrChange>
                  <a:clrFrom>
                    <a:srgbClr val="000000"/>
                  </a:clrFrom>
                  <a:clrTo>
                    <a:srgbClr val="000000">
                      <a:alpha val="0"/>
                    </a:srgbClr>
                  </a:clrTo>
                </a:clrChange>
              </a:blip>
              <a:stretch>
                <a:fillRect/>
              </a:stretch>
            </p:blipFill>
            <p:spPr>
              <a:xfrm>
                <a:off x="0" y="0"/>
                <a:ext cx="3946" cy="51"/>
              </a:xfrm>
              <a:prstGeom prst="rect">
                <a:avLst/>
              </a:prstGeom>
              <a:noFill/>
              <a:ln w="9525">
                <a:noFill/>
              </a:ln>
            </p:spPr>
          </p:pic>
          <p:pic>
            <p:nvPicPr>
              <p:cNvPr id="8199" name="图片 8198"/>
              <p:cNvPicPr>
                <a:picLocks noChangeAspect="1"/>
              </p:cNvPicPr>
              <p:nvPr/>
            </p:nvPicPr>
            <p:blipFill>
              <a:blip r:embed="rId2">
                <a:clrChange>
                  <a:clrFrom>
                    <a:srgbClr val="000000"/>
                  </a:clrFrom>
                  <a:clrTo>
                    <a:srgbClr val="000000">
                      <a:alpha val="0"/>
                    </a:srgbClr>
                  </a:clrTo>
                </a:clrChange>
              </a:blip>
              <a:stretch>
                <a:fillRect/>
              </a:stretch>
            </p:blipFill>
            <p:spPr>
              <a:xfrm rot="10800000">
                <a:off x="0" y="2362"/>
                <a:ext cx="3946" cy="51"/>
              </a:xfrm>
              <a:prstGeom prst="rect">
                <a:avLst/>
              </a:prstGeom>
              <a:noFill/>
              <a:ln w="9525">
                <a:noFill/>
              </a:ln>
            </p:spPr>
          </p:pic>
        </p:grpSp>
      </p:grpSp>
      <p:sp>
        <p:nvSpPr>
          <p:cNvPr id="2" name="文本框 1"/>
          <p:cNvSpPr txBox="1"/>
          <p:nvPr/>
        </p:nvSpPr>
        <p:spPr>
          <a:xfrm>
            <a:off x="2633345" y="781685"/>
            <a:ext cx="5534660" cy="1737360"/>
          </a:xfrm>
          <a:prstGeom prst="rect">
            <a:avLst/>
          </a:prstGeom>
          <a:noFill/>
        </p:spPr>
        <p:txBody>
          <a:bodyPr wrap="square" rtlCol="0">
            <a:spAutoFit/>
          </a:bodyPr>
          <a:p>
            <a:r>
              <a:rPr lang="zh-CN" altLang="en-US" sz="2400" b="1">
                <a:solidFill>
                  <a:schemeClr val="bg1"/>
                </a:solidFill>
                <a:hlinkClick r:id="rId3"/>
              </a:rPr>
              <a:t>Pennsylvania road network</a:t>
            </a:r>
            <a:endParaRPr lang="zh-CN" altLang="en-US" sz="2400" b="1">
              <a:solidFill>
                <a:schemeClr val="bg1"/>
              </a:solidFill>
            </a:endParaRPr>
          </a:p>
          <a:p>
            <a:r>
              <a:rPr lang="zh-CN" altLang="en-US" sz="1400" b="1">
                <a:solidFill>
                  <a:schemeClr val="bg1"/>
                </a:solidFill>
                <a:cs typeface="+mn-ea"/>
              </a:rPr>
              <a:t>       </a:t>
            </a:r>
            <a:endParaRPr lang="zh-CN" altLang="en-US" sz="1400" b="1">
              <a:solidFill>
                <a:schemeClr val="bg1"/>
              </a:solidFill>
              <a:cs typeface="+mn-ea"/>
            </a:endParaRPr>
          </a:p>
          <a:p>
            <a:r>
              <a:rPr lang="zh-CN" altLang="en-US" sz="1400" b="1">
                <a:solidFill>
                  <a:schemeClr val="bg1"/>
                </a:solidFill>
                <a:cs typeface="+mn-ea"/>
              </a:rPr>
              <a:t>       该网络反映了宾夕法尼亚州的路面结构，其中节点代表交叉路口或端点，边界代表连接这些交叉点或端点的道路。这里，吸引子算法为吸引力设置参数λ= 0.6，因为该算法的默认值由于网络的稀疏性而不能导致良好的结果。吸引力最终识别59,919个群集，其中moduleity = 0.856，ncut = 25055。</a:t>
            </a:r>
            <a:endParaRPr lang="zh-CN" altLang="en-US" sz="1400" b="1">
              <a:solidFill>
                <a:schemeClr val="bg1"/>
              </a:solidFill>
              <a:cs typeface="+mn-ea"/>
            </a:endParaRPr>
          </a:p>
        </p:txBody>
      </p:sp>
      <p:pic>
        <p:nvPicPr>
          <p:cNvPr id="13" name="图片 12" descr="IMG_256"/>
          <p:cNvPicPr>
            <a:picLocks noChangeAspect="1"/>
          </p:cNvPicPr>
          <p:nvPr/>
        </p:nvPicPr>
        <p:blipFill>
          <a:blip r:embed="rId4"/>
          <a:stretch>
            <a:fillRect/>
          </a:stretch>
        </p:blipFill>
        <p:spPr>
          <a:xfrm>
            <a:off x="3713480" y="1370965"/>
            <a:ext cx="3376930" cy="2946400"/>
          </a:xfrm>
          <a:prstGeom prst="rect">
            <a:avLst/>
          </a:prstGeom>
          <a:noFill/>
          <a:ln w="9525">
            <a:noFill/>
          </a:ln>
        </p:spPr>
      </p:pic>
      <p:pic>
        <p:nvPicPr>
          <p:cNvPr id="14" name="图片 13" descr="IMG_256"/>
          <p:cNvPicPr>
            <a:picLocks noChangeAspect="1"/>
          </p:cNvPicPr>
          <p:nvPr/>
        </p:nvPicPr>
        <p:blipFill>
          <a:blip r:embed="rId5"/>
          <a:stretch>
            <a:fillRect/>
          </a:stretch>
        </p:blipFill>
        <p:spPr>
          <a:xfrm>
            <a:off x="2357120" y="1170940"/>
            <a:ext cx="6090285" cy="3146425"/>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80">
                                          <p:stCondLst>
                                            <p:cond delay="0"/>
                                          </p:stCondLst>
                                        </p:cTn>
                                        <p:tgtEl>
                                          <p:spTgt spid="13"/>
                                        </p:tgtEl>
                                      </p:cBhvr>
                                    </p:animEffect>
                                    <p:anim calcmode="lin" valueType="num">
                                      <p:cBhvr>
                                        <p:cTn id="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 dur="26">
                                          <p:stCondLst>
                                            <p:cond delay="650"/>
                                          </p:stCondLst>
                                        </p:cTn>
                                        <p:tgtEl>
                                          <p:spTgt spid="13"/>
                                        </p:tgtEl>
                                      </p:cBhvr>
                                      <p:to x="100000" y="60000"/>
                                    </p:animScale>
                                    <p:animScale>
                                      <p:cBhvr>
                                        <p:cTn id="14" dur="166" decel="50000">
                                          <p:stCondLst>
                                            <p:cond delay="676"/>
                                          </p:stCondLst>
                                        </p:cTn>
                                        <p:tgtEl>
                                          <p:spTgt spid="13"/>
                                        </p:tgtEl>
                                      </p:cBhvr>
                                      <p:to x="100000" y="100000"/>
                                    </p:animScale>
                                    <p:animScale>
                                      <p:cBhvr>
                                        <p:cTn id="15" dur="26">
                                          <p:stCondLst>
                                            <p:cond delay="1312"/>
                                          </p:stCondLst>
                                        </p:cTn>
                                        <p:tgtEl>
                                          <p:spTgt spid="13"/>
                                        </p:tgtEl>
                                      </p:cBhvr>
                                      <p:to x="100000" y="80000"/>
                                    </p:animScale>
                                    <p:animScale>
                                      <p:cBhvr>
                                        <p:cTn id="16" dur="166" decel="50000">
                                          <p:stCondLst>
                                            <p:cond delay="1338"/>
                                          </p:stCondLst>
                                        </p:cTn>
                                        <p:tgtEl>
                                          <p:spTgt spid="13"/>
                                        </p:tgtEl>
                                      </p:cBhvr>
                                      <p:to x="100000" y="100000"/>
                                    </p:animScale>
                                    <p:animScale>
                                      <p:cBhvr>
                                        <p:cTn id="17" dur="26">
                                          <p:stCondLst>
                                            <p:cond delay="1642"/>
                                          </p:stCondLst>
                                        </p:cTn>
                                        <p:tgtEl>
                                          <p:spTgt spid="13"/>
                                        </p:tgtEl>
                                      </p:cBhvr>
                                      <p:to x="100000" y="90000"/>
                                    </p:animScale>
                                    <p:animScale>
                                      <p:cBhvr>
                                        <p:cTn id="18" dur="166" decel="50000">
                                          <p:stCondLst>
                                            <p:cond delay="1668"/>
                                          </p:stCondLst>
                                        </p:cTn>
                                        <p:tgtEl>
                                          <p:spTgt spid="13"/>
                                        </p:tgtEl>
                                      </p:cBhvr>
                                      <p:to x="100000" y="100000"/>
                                    </p:animScale>
                                    <p:animScale>
                                      <p:cBhvr>
                                        <p:cTn id="19" dur="26">
                                          <p:stCondLst>
                                            <p:cond delay="1808"/>
                                          </p:stCondLst>
                                        </p:cTn>
                                        <p:tgtEl>
                                          <p:spTgt spid="13"/>
                                        </p:tgtEl>
                                      </p:cBhvr>
                                      <p:to x="100000" y="95000"/>
                                    </p:animScale>
                                    <p:animScale>
                                      <p:cBhvr>
                                        <p:cTn id="20" dur="166" decel="50000">
                                          <p:stCondLst>
                                            <p:cond delay="1834"/>
                                          </p:stCondLst>
                                        </p:cTn>
                                        <p:tgtEl>
                                          <p:spTgt spid="1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13"/>
                                        </p:tgtEl>
                                        <p:attrNameLst>
                                          <p:attrName>ppt_x</p:attrName>
                                        </p:attrNameLst>
                                      </p:cBhvr>
                                      <p:tavLst>
                                        <p:tav tm="0">
                                          <p:val>
                                            <p:strVal val="ppt_x"/>
                                          </p:val>
                                        </p:tav>
                                        <p:tav tm="100000">
                                          <p:val>
                                            <p:strVal val="ppt_x"/>
                                          </p:val>
                                        </p:tav>
                                      </p:tavLst>
                                    </p:anim>
                                    <p:anim calcmode="lin" valueType="num">
                                      <p:cBhvr additive="base">
                                        <p:cTn id="25" dur="500"/>
                                        <p:tgtEl>
                                          <p:spTgt spid="13"/>
                                        </p:tgtEl>
                                        <p:attrNameLst>
                                          <p:attrName>ppt_y</p:attrName>
                                        </p:attrNameLst>
                                      </p:cBhvr>
                                      <p:tavLst>
                                        <p:tav tm="0">
                                          <p:val>
                                            <p:strVal val="ppt_y"/>
                                          </p:val>
                                        </p:tav>
                                        <p:tav tm="100000">
                                          <p:val>
                                            <p:strVal val="1+ppt_h/2"/>
                                          </p:val>
                                        </p:tav>
                                      </p:tavLst>
                                    </p:anim>
                                    <p:set>
                                      <p:cBhvr>
                                        <p:cTn id="26" dur="1" fill="hold">
                                          <p:stCondLst>
                                            <p:cond delay="499"/>
                                          </p:stCondLst>
                                        </p:cTn>
                                        <p:tgtEl>
                                          <p:spTgt spid="13"/>
                                        </p:tgtEl>
                                        <p:attrNameLst>
                                          <p:attrName>style.visibility</p:attrName>
                                        </p:attrNameLst>
                                      </p:cBhvr>
                                      <p:to>
                                        <p:strVal val="hidden"/>
                                      </p:to>
                                    </p:set>
                                  </p:childTnLst>
                                </p:cTn>
                              </p:par>
                              <p:par>
                                <p:cTn id="27" presetID="26"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down)">
                                      <p:cBhvr>
                                        <p:cTn id="29" dur="580">
                                          <p:stCondLst>
                                            <p:cond delay="0"/>
                                          </p:stCondLst>
                                        </p:cTn>
                                        <p:tgtEl>
                                          <p:spTgt spid="14"/>
                                        </p:tgtEl>
                                      </p:cBhvr>
                                    </p:animEffect>
                                    <p:anim calcmode="lin" valueType="num">
                                      <p:cBhvr>
                                        <p:cTn id="30"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35" dur="26">
                                          <p:stCondLst>
                                            <p:cond delay="650"/>
                                          </p:stCondLst>
                                        </p:cTn>
                                        <p:tgtEl>
                                          <p:spTgt spid="14"/>
                                        </p:tgtEl>
                                      </p:cBhvr>
                                      <p:to x="100000" y="60000"/>
                                    </p:animScale>
                                    <p:animScale>
                                      <p:cBhvr>
                                        <p:cTn id="36" dur="166" decel="50000">
                                          <p:stCondLst>
                                            <p:cond delay="676"/>
                                          </p:stCondLst>
                                        </p:cTn>
                                        <p:tgtEl>
                                          <p:spTgt spid="14"/>
                                        </p:tgtEl>
                                      </p:cBhvr>
                                      <p:to x="100000" y="100000"/>
                                    </p:animScale>
                                    <p:animScale>
                                      <p:cBhvr>
                                        <p:cTn id="37" dur="26">
                                          <p:stCondLst>
                                            <p:cond delay="1312"/>
                                          </p:stCondLst>
                                        </p:cTn>
                                        <p:tgtEl>
                                          <p:spTgt spid="14"/>
                                        </p:tgtEl>
                                      </p:cBhvr>
                                      <p:to x="100000" y="80000"/>
                                    </p:animScale>
                                    <p:animScale>
                                      <p:cBhvr>
                                        <p:cTn id="38" dur="166" decel="50000">
                                          <p:stCondLst>
                                            <p:cond delay="1338"/>
                                          </p:stCondLst>
                                        </p:cTn>
                                        <p:tgtEl>
                                          <p:spTgt spid="14"/>
                                        </p:tgtEl>
                                      </p:cBhvr>
                                      <p:to x="100000" y="100000"/>
                                    </p:animScale>
                                    <p:animScale>
                                      <p:cBhvr>
                                        <p:cTn id="39" dur="26">
                                          <p:stCondLst>
                                            <p:cond delay="1642"/>
                                          </p:stCondLst>
                                        </p:cTn>
                                        <p:tgtEl>
                                          <p:spTgt spid="14"/>
                                        </p:tgtEl>
                                      </p:cBhvr>
                                      <p:to x="100000" y="90000"/>
                                    </p:animScale>
                                    <p:animScale>
                                      <p:cBhvr>
                                        <p:cTn id="40" dur="166" decel="50000">
                                          <p:stCondLst>
                                            <p:cond delay="1668"/>
                                          </p:stCondLst>
                                        </p:cTn>
                                        <p:tgtEl>
                                          <p:spTgt spid="14"/>
                                        </p:tgtEl>
                                      </p:cBhvr>
                                      <p:to x="100000" y="100000"/>
                                    </p:animScale>
                                    <p:animScale>
                                      <p:cBhvr>
                                        <p:cTn id="41" dur="26">
                                          <p:stCondLst>
                                            <p:cond delay="1808"/>
                                          </p:stCondLst>
                                        </p:cTn>
                                        <p:tgtEl>
                                          <p:spTgt spid="14"/>
                                        </p:tgtEl>
                                      </p:cBhvr>
                                      <p:to x="100000" y="95000"/>
                                    </p:animScale>
                                    <p:animScale>
                                      <p:cBhvr>
                                        <p:cTn id="42"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0" name="图片 7169" descr="shutterstock_59596342 [转换]"/>
          <p:cNvPicPr>
            <a:picLocks noChangeAspect="1"/>
          </p:cNvPicPr>
          <p:nvPr/>
        </p:nvPicPr>
        <p:blipFill>
          <a:blip r:embed="rId1"/>
          <a:srcRect l="2855" t="1799" r="18312"/>
          <a:stretch>
            <a:fillRect/>
          </a:stretch>
        </p:blipFill>
        <p:spPr>
          <a:xfrm>
            <a:off x="0" y="0"/>
            <a:ext cx="9144000" cy="5140325"/>
          </a:xfrm>
          <a:prstGeom prst="rect">
            <a:avLst/>
          </a:prstGeom>
          <a:noFill/>
          <a:ln w="9525">
            <a:noFill/>
          </a:ln>
        </p:spPr>
      </p:pic>
      <p:grpSp>
        <p:nvGrpSpPr>
          <p:cNvPr id="7171" name="组合 7170"/>
          <p:cNvGrpSpPr/>
          <p:nvPr/>
        </p:nvGrpSpPr>
        <p:grpSpPr>
          <a:xfrm>
            <a:off x="3148013" y="522605"/>
            <a:ext cx="5256212" cy="719138"/>
            <a:chOff x="0" y="0"/>
            <a:chExt cx="6228000" cy="792960"/>
          </a:xfrm>
        </p:grpSpPr>
        <p:grpSp>
          <p:nvGrpSpPr>
            <p:cNvPr id="7172" name="组合 7171"/>
            <p:cNvGrpSpPr/>
            <p:nvPr/>
          </p:nvGrpSpPr>
          <p:grpSpPr>
            <a:xfrm>
              <a:off x="-93698" y="-69549"/>
              <a:ext cx="6400389" cy="1011616"/>
              <a:chOff x="0" y="0"/>
              <a:chExt cx="4767072" cy="609600"/>
            </a:xfrm>
          </p:grpSpPr>
          <p:pic>
            <p:nvPicPr>
              <p:cNvPr id="7173" name="AutoShape 3"/>
              <p:cNvPicPr/>
              <p:nvPr/>
            </p:nvPicPr>
            <p:blipFill>
              <a:blip r:embed="rId2"/>
              <a:stretch>
                <a:fillRect/>
              </a:stretch>
            </p:blipFill>
            <p:spPr>
              <a:xfrm>
                <a:off x="0" y="0"/>
                <a:ext cx="4767072" cy="609600"/>
              </a:xfrm>
              <a:prstGeom prst="rect">
                <a:avLst/>
              </a:prstGeom>
              <a:noFill/>
              <a:ln w="9525">
                <a:noFill/>
              </a:ln>
            </p:spPr>
          </p:pic>
          <p:sp>
            <p:nvSpPr>
              <p:cNvPr id="7174" name="文本框 7173"/>
              <p:cNvSpPr txBox="1"/>
              <p:nvPr/>
            </p:nvSpPr>
            <p:spPr>
              <a:xfrm>
                <a:off x="93113" y="65236"/>
                <a:ext cx="4592023" cy="431186"/>
              </a:xfrm>
              <a:prstGeom prst="rect">
                <a:avLst/>
              </a:prstGeom>
              <a:noFill/>
              <a:ln w="9525">
                <a:noFill/>
              </a:ln>
            </p:spPr>
            <p:txBody>
              <a:bodyPr wrap="none" anchor="ctr"/>
              <a:p>
                <a:pPr lvl="0" algn="ctr" eaLnBrk="0" hangingPunct="0"/>
                <a:endParaRPr lang="zh-CN" altLang="en-US" b="1" dirty="0">
                  <a:solidFill>
                    <a:srgbClr val="C00000"/>
                  </a:solidFill>
                  <a:latin typeface="Arial" panose="020B0604020202020204" pitchFamily="34" charset="0"/>
                  <a:ea typeface="宋体" panose="02010600030101010101" pitchFamily="2" charset="-122"/>
                </a:endParaRPr>
              </a:p>
            </p:txBody>
          </p:sp>
        </p:grpSp>
        <p:grpSp>
          <p:nvGrpSpPr>
            <p:cNvPr id="7175" name="组合 7174"/>
            <p:cNvGrpSpPr/>
            <p:nvPr/>
          </p:nvGrpSpPr>
          <p:grpSpPr>
            <a:xfrm>
              <a:off x="-93698" y="-18968"/>
              <a:ext cx="6400389" cy="849757"/>
              <a:chOff x="0" y="0"/>
              <a:chExt cx="4767072" cy="512064"/>
            </a:xfrm>
          </p:grpSpPr>
          <p:pic>
            <p:nvPicPr>
              <p:cNvPr id="7176" name="AutoShape 3"/>
              <p:cNvPicPr/>
              <p:nvPr/>
            </p:nvPicPr>
            <p:blipFill>
              <a:blip r:embed="rId3"/>
              <a:stretch>
                <a:fillRect/>
              </a:stretch>
            </p:blipFill>
            <p:spPr>
              <a:xfrm>
                <a:off x="0" y="0"/>
                <a:ext cx="4767072" cy="512064"/>
              </a:xfrm>
              <a:prstGeom prst="rect">
                <a:avLst/>
              </a:prstGeom>
              <a:noFill/>
              <a:ln w="9525">
                <a:noFill/>
              </a:ln>
            </p:spPr>
          </p:pic>
          <p:sp>
            <p:nvSpPr>
              <p:cNvPr id="7177" name="文本框 7176"/>
              <p:cNvSpPr txBox="1"/>
              <p:nvPr/>
            </p:nvSpPr>
            <p:spPr>
              <a:xfrm>
                <a:off x="86158" y="99041"/>
                <a:ext cx="4605933" cy="302615"/>
              </a:xfrm>
              <a:prstGeom prst="rect">
                <a:avLst/>
              </a:prstGeom>
              <a:noFill/>
              <a:ln w="9525">
                <a:noFill/>
              </a:ln>
            </p:spPr>
            <p:txBody>
              <a:bodyPr wrap="none" anchor="ctr"/>
              <a:p>
                <a:pPr lvl="0" algn="ctr" eaLnBrk="0" hangingPunct="0"/>
                <a:r>
                  <a:rPr lang="zh-CN" altLang="en-US" sz="2400" b="1" dirty="0">
                    <a:latin typeface="Arial" panose="020B0604020202020204" pitchFamily="34" charset="0"/>
                    <a:ea typeface="宋体" panose="02010600030101010101" pitchFamily="2" charset="-122"/>
                  </a:rPr>
                  <a:t>关于吸引子算法</a:t>
                </a:r>
                <a:endParaRPr lang="zh-CN" altLang="en-US" sz="2400" b="1" dirty="0">
                  <a:latin typeface="Arial" panose="020B0604020202020204" pitchFamily="34" charset="0"/>
                  <a:ea typeface="宋体" panose="02010600030101010101" pitchFamily="2" charset="-122"/>
                </a:endParaRPr>
              </a:p>
            </p:txBody>
          </p:sp>
        </p:grpSp>
      </p:grpSp>
      <p:sp>
        <p:nvSpPr>
          <p:cNvPr id="2" name="文本框 1"/>
          <p:cNvSpPr txBox="1"/>
          <p:nvPr/>
        </p:nvSpPr>
        <p:spPr>
          <a:xfrm>
            <a:off x="3087370" y="1377315"/>
            <a:ext cx="5507990" cy="731520"/>
          </a:xfrm>
          <a:prstGeom prst="rect">
            <a:avLst/>
          </a:prstGeom>
          <a:noFill/>
        </p:spPr>
        <p:txBody>
          <a:bodyPr wrap="square" rtlCol="0">
            <a:spAutoFit/>
          </a:bodyPr>
          <a:p>
            <a:pPr algn="ctr"/>
            <a:r>
              <a:rPr lang="zh-CN" altLang="en-US" sz="2400" b="1">
                <a:solidFill>
                  <a:schemeClr val="bg1"/>
                </a:solidFill>
              </a:rPr>
              <a:t>基于距离动态的社区检测</a:t>
            </a:r>
            <a:endParaRPr lang="zh-CN" altLang="en-US" sz="2400" b="1">
              <a:solidFill>
                <a:schemeClr val="bg1"/>
              </a:solidFill>
            </a:endParaRPr>
          </a:p>
          <a:p>
            <a:r>
              <a:rPr lang="zh-CN" altLang="en-US">
                <a:solidFill>
                  <a:schemeClr val="bg1"/>
                </a:solidFill>
              </a:rPr>
              <a:t>Community Detection based on Distance Dynamics</a:t>
            </a:r>
            <a:endParaRPr lang="zh-CN" altLang="en-US">
              <a:solidFill>
                <a:schemeClr val="bg1"/>
              </a:solidFill>
            </a:endParaRPr>
          </a:p>
        </p:txBody>
      </p:sp>
      <p:pic>
        <p:nvPicPr>
          <p:cNvPr id="1026" name="图片 1"/>
          <p:cNvPicPr/>
          <p:nvPr/>
        </p:nvPicPr>
        <p:blipFill>
          <a:blip r:embed="rId4" cstate="print"/>
          <a:srcRect/>
          <a:stretch>
            <a:fillRect/>
          </a:stretch>
        </p:blipFill>
        <p:spPr>
          <a:xfrm>
            <a:off x="2897188" y="2223770"/>
            <a:ext cx="5743575" cy="2486025"/>
          </a:xfrm>
          <a:prstGeom prst="rect">
            <a:avLst/>
          </a:prstGeom>
          <a:ln>
            <a:noFill/>
          </a:ln>
        </p:spPr>
      </p:pic>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314" name="组合 13313"/>
          <p:cNvGrpSpPr/>
          <p:nvPr/>
        </p:nvGrpSpPr>
        <p:grpSpPr>
          <a:xfrm>
            <a:off x="1476375" y="1563688"/>
            <a:ext cx="6267450" cy="1698625"/>
            <a:chOff x="0" y="0"/>
            <a:chExt cx="3948" cy="1070"/>
          </a:xfrm>
        </p:grpSpPr>
        <p:sp>
          <p:nvSpPr>
            <p:cNvPr id="13315" name="圆角矩形 13314"/>
            <p:cNvSpPr/>
            <p:nvPr/>
          </p:nvSpPr>
          <p:spPr>
            <a:xfrm>
              <a:off x="0" y="18"/>
              <a:ext cx="3947" cy="998"/>
            </a:xfrm>
            <a:prstGeom prst="roundRect">
              <a:avLst>
                <a:gd name="adj" fmla="val 1079"/>
              </a:avLst>
            </a:prstGeom>
            <a:solidFill>
              <a:schemeClr val="bg1">
                <a:alpha val="20000"/>
              </a:schemeClr>
            </a:solidFill>
            <a:ln w="9525">
              <a:noFill/>
            </a:ln>
          </p:spPr>
          <p:txBody>
            <a:bodyPr/>
            <a:p>
              <a:endParaRPr lang="zh-CN" altLang="en-US"/>
            </a:p>
          </p:txBody>
        </p:sp>
        <p:pic>
          <p:nvPicPr>
            <p:cNvPr id="13316" name="图片 13315"/>
            <p:cNvPicPr>
              <a:picLocks noChangeAspect="1"/>
            </p:cNvPicPr>
            <p:nvPr/>
          </p:nvPicPr>
          <p:blipFill>
            <a:blip r:embed="rId1">
              <a:clrChange>
                <a:clrFrom>
                  <a:srgbClr val="000000"/>
                </a:clrFrom>
                <a:clrTo>
                  <a:srgbClr val="000000">
                    <a:alpha val="0"/>
                  </a:srgbClr>
                </a:clrTo>
              </a:clrChange>
            </a:blip>
            <a:stretch>
              <a:fillRect/>
            </a:stretch>
          </p:blipFill>
          <p:spPr>
            <a:xfrm>
              <a:off x="2" y="0"/>
              <a:ext cx="3946" cy="51"/>
            </a:xfrm>
            <a:prstGeom prst="rect">
              <a:avLst/>
            </a:prstGeom>
            <a:noFill/>
            <a:ln w="9525">
              <a:noFill/>
            </a:ln>
          </p:spPr>
        </p:pic>
        <p:pic>
          <p:nvPicPr>
            <p:cNvPr id="13317" name="图片 13316"/>
            <p:cNvPicPr>
              <a:picLocks noChangeAspect="1"/>
            </p:cNvPicPr>
            <p:nvPr/>
          </p:nvPicPr>
          <p:blipFill>
            <a:blip r:embed="rId1">
              <a:clrChange>
                <a:clrFrom>
                  <a:srgbClr val="000000"/>
                </a:clrFrom>
                <a:clrTo>
                  <a:srgbClr val="000000">
                    <a:alpha val="0"/>
                  </a:srgbClr>
                </a:clrTo>
              </a:clrChange>
            </a:blip>
            <a:stretch>
              <a:fillRect/>
            </a:stretch>
          </p:blipFill>
          <p:spPr>
            <a:xfrm rot="10800000">
              <a:off x="0" y="1019"/>
              <a:ext cx="3946" cy="51"/>
            </a:xfrm>
            <a:prstGeom prst="rect">
              <a:avLst/>
            </a:prstGeom>
            <a:noFill/>
            <a:ln w="9525">
              <a:noFill/>
            </a:ln>
          </p:spPr>
        </p:pic>
      </p:grpSp>
      <p:sp>
        <p:nvSpPr>
          <p:cNvPr id="13318" name="标题 5"/>
          <p:cNvSpPr/>
          <p:nvPr/>
        </p:nvSpPr>
        <p:spPr>
          <a:xfrm>
            <a:off x="1692275" y="2038350"/>
            <a:ext cx="5872163" cy="611188"/>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Arial" panose="020B0604020202020204" pitchFamily="34" charset="0"/>
                <a:ea typeface="宋体" panose="02010600030101010101" pitchFamily="2" charset="-122"/>
              </a:defRPr>
            </a:lvl1pPr>
          </a:lstStyle>
          <a:p>
            <a:pPr lvl="0"/>
            <a:r>
              <a:rPr lang="zh-CN" altLang="en-US" sz="5400" b="1">
                <a:solidFill>
                  <a:schemeClr val="bg1"/>
                </a:solidFill>
                <a:latin typeface="黑体" panose="02010609060101010101" pitchFamily="2" charset="-122"/>
                <a:ea typeface="黑体" panose="02010609060101010101" pitchFamily="2" charset="-122"/>
              </a:rPr>
              <a:t>下 周 计 划</a:t>
            </a:r>
            <a:endParaRPr lang="zh-CN" altLang="en-US" sz="5400" b="1">
              <a:solidFill>
                <a:schemeClr val="bg1"/>
              </a:solidFill>
              <a:latin typeface="黑体" panose="02010609060101010101" pitchFamily="2" charset="-122"/>
              <a:ea typeface="黑体" panose="02010609060101010101" pitchFamily="2" charset="-122"/>
            </a:endParaRP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314" name="组合 13313"/>
          <p:cNvGrpSpPr/>
          <p:nvPr/>
        </p:nvGrpSpPr>
        <p:grpSpPr>
          <a:xfrm>
            <a:off x="1495425" y="650875"/>
            <a:ext cx="6267450" cy="3766185"/>
            <a:chOff x="0" y="0"/>
            <a:chExt cx="3948" cy="1070"/>
          </a:xfrm>
        </p:grpSpPr>
        <p:sp>
          <p:nvSpPr>
            <p:cNvPr id="13315" name="圆角矩形 13314"/>
            <p:cNvSpPr/>
            <p:nvPr/>
          </p:nvSpPr>
          <p:spPr>
            <a:xfrm>
              <a:off x="0" y="21"/>
              <a:ext cx="3947" cy="998"/>
            </a:xfrm>
            <a:prstGeom prst="roundRect">
              <a:avLst>
                <a:gd name="adj" fmla="val 1079"/>
              </a:avLst>
            </a:prstGeom>
            <a:solidFill>
              <a:schemeClr val="bg1">
                <a:alpha val="20000"/>
              </a:schemeClr>
            </a:solidFill>
            <a:ln w="9525">
              <a:noFill/>
            </a:ln>
          </p:spPr>
          <p:txBody>
            <a:bodyPr/>
            <a:p>
              <a:endParaRPr lang="zh-CN" altLang="en-US">
                <a:solidFill>
                  <a:schemeClr val="bg1"/>
                </a:solidFill>
              </a:endParaRPr>
            </a:p>
          </p:txBody>
        </p:sp>
        <p:pic>
          <p:nvPicPr>
            <p:cNvPr id="13316" name="图片 13315"/>
            <p:cNvPicPr>
              <a:picLocks noChangeAspect="1"/>
            </p:cNvPicPr>
            <p:nvPr/>
          </p:nvPicPr>
          <p:blipFill>
            <a:blip r:embed="rId1">
              <a:clrChange>
                <a:clrFrom>
                  <a:srgbClr val="000000"/>
                </a:clrFrom>
                <a:clrTo>
                  <a:srgbClr val="000000">
                    <a:alpha val="0"/>
                  </a:srgbClr>
                </a:clrTo>
              </a:clrChange>
            </a:blip>
            <a:stretch>
              <a:fillRect/>
            </a:stretch>
          </p:blipFill>
          <p:spPr>
            <a:xfrm>
              <a:off x="2" y="0"/>
              <a:ext cx="3946" cy="51"/>
            </a:xfrm>
            <a:prstGeom prst="rect">
              <a:avLst/>
            </a:prstGeom>
            <a:noFill/>
            <a:ln w="9525">
              <a:noFill/>
            </a:ln>
          </p:spPr>
        </p:pic>
        <p:pic>
          <p:nvPicPr>
            <p:cNvPr id="13317" name="图片 13316"/>
            <p:cNvPicPr>
              <a:picLocks noChangeAspect="1"/>
            </p:cNvPicPr>
            <p:nvPr/>
          </p:nvPicPr>
          <p:blipFill>
            <a:blip r:embed="rId1">
              <a:clrChange>
                <a:clrFrom>
                  <a:srgbClr val="000000"/>
                </a:clrFrom>
                <a:clrTo>
                  <a:srgbClr val="000000">
                    <a:alpha val="0"/>
                  </a:srgbClr>
                </a:clrTo>
              </a:clrChange>
            </a:blip>
            <a:stretch>
              <a:fillRect/>
            </a:stretch>
          </p:blipFill>
          <p:spPr>
            <a:xfrm rot="10800000">
              <a:off x="0" y="1019"/>
              <a:ext cx="3946" cy="51"/>
            </a:xfrm>
            <a:prstGeom prst="rect">
              <a:avLst/>
            </a:prstGeom>
            <a:noFill/>
            <a:ln w="9525">
              <a:noFill/>
            </a:ln>
          </p:spPr>
        </p:pic>
      </p:grpSp>
      <p:sp>
        <p:nvSpPr>
          <p:cNvPr id="13318" name="标题 5"/>
          <p:cNvSpPr/>
          <p:nvPr/>
        </p:nvSpPr>
        <p:spPr>
          <a:xfrm>
            <a:off x="1692275" y="2038350"/>
            <a:ext cx="5872163" cy="611188"/>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Arial" panose="020B0604020202020204" pitchFamily="34" charset="0"/>
                <a:ea typeface="宋体" panose="02010600030101010101" pitchFamily="2" charset="-122"/>
              </a:defRPr>
            </a:lvl1pPr>
          </a:lstStyle>
          <a:p>
            <a:pPr lvl="0"/>
            <a:endParaRPr lang="zh-CN" altLang="en-US" sz="5400" b="1">
              <a:solidFill>
                <a:schemeClr val="bg1"/>
              </a:solidFill>
              <a:latin typeface="黑体" panose="02010609060101010101" pitchFamily="2" charset="-122"/>
              <a:ea typeface="黑体" panose="02010609060101010101" pitchFamily="2" charset="-122"/>
            </a:endParaRPr>
          </a:p>
        </p:txBody>
      </p:sp>
      <p:grpSp>
        <p:nvGrpSpPr>
          <p:cNvPr id="5123" name="组合 5122"/>
          <p:cNvGrpSpPr/>
          <p:nvPr/>
        </p:nvGrpSpPr>
        <p:grpSpPr>
          <a:xfrm>
            <a:off x="1840137" y="2194600"/>
            <a:ext cx="5631834" cy="826301"/>
            <a:chOff x="-93698" y="-66809"/>
            <a:chExt cx="6409785" cy="1011616"/>
          </a:xfrm>
        </p:grpSpPr>
        <p:grpSp>
          <p:nvGrpSpPr>
            <p:cNvPr id="5124" name="组合 5123"/>
            <p:cNvGrpSpPr/>
            <p:nvPr/>
          </p:nvGrpSpPr>
          <p:grpSpPr>
            <a:xfrm>
              <a:off x="-93698" y="-66809"/>
              <a:ext cx="6400389" cy="1011616"/>
              <a:chOff x="0" y="0"/>
              <a:chExt cx="4767072" cy="609600"/>
            </a:xfrm>
          </p:grpSpPr>
          <p:pic>
            <p:nvPicPr>
              <p:cNvPr id="5125" name="AutoShape 3"/>
              <p:cNvPicPr/>
              <p:nvPr/>
            </p:nvPicPr>
            <p:blipFill>
              <a:blip r:embed="rId2"/>
              <a:stretch>
                <a:fillRect/>
              </a:stretch>
            </p:blipFill>
            <p:spPr>
              <a:xfrm>
                <a:off x="0" y="0"/>
                <a:ext cx="4767072" cy="609600"/>
              </a:xfrm>
              <a:prstGeom prst="rect">
                <a:avLst/>
              </a:prstGeom>
              <a:noFill/>
              <a:ln w="9525">
                <a:noFill/>
              </a:ln>
            </p:spPr>
          </p:pic>
          <p:sp>
            <p:nvSpPr>
              <p:cNvPr id="5126" name="文本框 5125"/>
              <p:cNvSpPr txBox="1"/>
              <p:nvPr/>
            </p:nvSpPr>
            <p:spPr>
              <a:xfrm>
                <a:off x="93113" y="63585"/>
                <a:ext cx="4592023" cy="431186"/>
              </a:xfrm>
              <a:prstGeom prst="rect">
                <a:avLst/>
              </a:prstGeom>
              <a:noFill/>
              <a:ln w="9525">
                <a:noFill/>
              </a:ln>
            </p:spPr>
            <p:txBody>
              <a:bodyPr wrap="none" anchor="ctr"/>
              <a:p>
                <a:pPr lvl="0" algn="ctr" eaLnBrk="0" hangingPunct="0"/>
                <a:endParaRPr lang="zh-CN" altLang="en-US" b="1" dirty="0">
                  <a:solidFill>
                    <a:srgbClr val="C00000"/>
                  </a:solidFill>
                  <a:latin typeface="Arial" panose="020B0604020202020204" pitchFamily="34" charset="0"/>
                  <a:ea typeface="宋体" panose="02010600030101010101" pitchFamily="2" charset="-122"/>
                </a:endParaRPr>
              </a:p>
            </p:txBody>
          </p:sp>
        </p:grpSp>
        <p:grpSp>
          <p:nvGrpSpPr>
            <p:cNvPr id="5127" name="组合 5126"/>
            <p:cNvGrpSpPr/>
            <p:nvPr/>
          </p:nvGrpSpPr>
          <p:grpSpPr>
            <a:xfrm>
              <a:off x="-84302" y="-24003"/>
              <a:ext cx="6400389" cy="839641"/>
              <a:chOff x="6998" y="-4685"/>
              <a:chExt cx="4767072" cy="505968"/>
            </a:xfrm>
          </p:grpSpPr>
          <p:pic>
            <p:nvPicPr>
              <p:cNvPr id="5128" name="AutoShape 3"/>
              <p:cNvPicPr/>
              <p:nvPr/>
            </p:nvPicPr>
            <p:blipFill>
              <a:blip r:embed="rId3"/>
              <a:stretch>
                <a:fillRect/>
              </a:stretch>
            </p:blipFill>
            <p:spPr>
              <a:xfrm>
                <a:off x="6998" y="-4685"/>
                <a:ext cx="4767072" cy="505968"/>
              </a:xfrm>
              <a:prstGeom prst="rect">
                <a:avLst/>
              </a:prstGeom>
              <a:noFill/>
              <a:ln w="9525">
                <a:noFill/>
              </a:ln>
            </p:spPr>
          </p:pic>
          <p:sp>
            <p:nvSpPr>
              <p:cNvPr id="5129" name="文本框 5128"/>
              <p:cNvSpPr txBox="1"/>
              <p:nvPr/>
            </p:nvSpPr>
            <p:spPr>
              <a:xfrm>
                <a:off x="86158" y="97390"/>
                <a:ext cx="4605933" cy="302615"/>
              </a:xfrm>
              <a:prstGeom prst="rect">
                <a:avLst/>
              </a:prstGeom>
              <a:noFill/>
              <a:ln w="9525">
                <a:noFill/>
              </a:ln>
            </p:spPr>
            <p:txBody>
              <a:bodyPr wrap="none" anchor="ctr"/>
              <a:p>
                <a:pPr lvl="0" algn="ctr" eaLnBrk="0" hangingPunct="0"/>
                <a:r>
                  <a:rPr lang="zh-CN" altLang="en-US" sz="2400" b="1" dirty="0">
                    <a:latin typeface="Arial" panose="020B0604020202020204" pitchFamily="34" charset="0"/>
                    <a:ea typeface="宋体" panose="02010600030101010101" pitchFamily="2" charset="-122"/>
                  </a:rPr>
                  <a:t>尝试用</a:t>
                </a:r>
                <a:r>
                  <a:rPr lang="en-US" altLang="zh-CN" sz="2400" b="1" dirty="0">
                    <a:latin typeface="Arial" panose="020B0604020202020204" pitchFamily="34" charset="0"/>
                    <a:ea typeface="宋体" panose="02010600030101010101" pitchFamily="2" charset="-122"/>
                  </a:rPr>
                  <a:t>Python</a:t>
                </a:r>
                <a:r>
                  <a:rPr lang="zh-CN" altLang="en-US" sz="2400" b="1" dirty="0">
                    <a:latin typeface="Arial" panose="020B0604020202020204" pitchFamily="34" charset="0"/>
                    <a:ea typeface="宋体" panose="02010600030101010101" pitchFamily="2" charset="-122"/>
                  </a:rPr>
                  <a:t>语言实现算法</a:t>
                </a:r>
                <a:endParaRPr lang="zh-CN" altLang="en-US" sz="2400" b="1" dirty="0">
                  <a:latin typeface="Arial" panose="020B0604020202020204" pitchFamily="34" charset="0"/>
                  <a:ea typeface="宋体" panose="02010600030101010101" pitchFamily="2" charset="-122"/>
                </a:endParaRPr>
              </a:p>
            </p:txBody>
          </p:sp>
        </p:grpSp>
      </p:grpSp>
      <p:grpSp>
        <p:nvGrpSpPr>
          <p:cNvPr id="5130" name="组合 5129"/>
          <p:cNvGrpSpPr/>
          <p:nvPr/>
        </p:nvGrpSpPr>
        <p:grpSpPr>
          <a:xfrm>
            <a:off x="1930718" y="1175385"/>
            <a:ext cx="5472112" cy="719138"/>
            <a:chOff x="0" y="0"/>
            <a:chExt cx="6228000" cy="792960"/>
          </a:xfrm>
        </p:grpSpPr>
        <p:grpSp>
          <p:nvGrpSpPr>
            <p:cNvPr id="5131" name="组合 5130"/>
            <p:cNvGrpSpPr/>
            <p:nvPr/>
          </p:nvGrpSpPr>
          <p:grpSpPr>
            <a:xfrm>
              <a:off x="-93698" y="-69549"/>
              <a:ext cx="6400389" cy="1011616"/>
              <a:chOff x="0" y="0"/>
              <a:chExt cx="4767072" cy="609600"/>
            </a:xfrm>
          </p:grpSpPr>
          <p:pic>
            <p:nvPicPr>
              <p:cNvPr id="5132" name="AutoShape 3"/>
              <p:cNvPicPr/>
              <p:nvPr/>
            </p:nvPicPr>
            <p:blipFill>
              <a:blip r:embed="rId4"/>
              <a:stretch>
                <a:fillRect/>
              </a:stretch>
            </p:blipFill>
            <p:spPr>
              <a:xfrm>
                <a:off x="0" y="0"/>
                <a:ext cx="4767072" cy="609600"/>
              </a:xfrm>
              <a:prstGeom prst="rect">
                <a:avLst/>
              </a:prstGeom>
              <a:noFill/>
              <a:ln w="9525">
                <a:noFill/>
              </a:ln>
            </p:spPr>
          </p:pic>
          <p:sp>
            <p:nvSpPr>
              <p:cNvPr id="5133" name="文本框 5132"/>
              <p:cNvSpPr txBox="1"/>
              <p:nvPr/>
            </p:nvSpPr>
            <p:spPr>
              <a:xfrm>
                <a:off x="93113" y="65236"/>
                <a:ext cx="4592023" cy="431186"/>
              </a:xfrm>
              <a:prstGeom prst="rect">
                <a:avLst/>
              </a:prstGeom>
              <a:noFill/>
              <a:ln w="9525">
                <a:noFill/>
              </a:ln>
            </p:spPr>
            <p:txBody>
              <a:bodyPr wrap="none" anchor="ctr"/>
              <a:p>
                <a:pPr lvl="0" algn="ctr" eaLnBrk="0" hangingPunct="0"/>
                <a:endParaRPr lang="zh-CN" altLang="en-US" b="1" dirty="0">
                  <a:solidFill>
                    <a:srgbClr val="C00000"/>
                  </a:solidFill>
                  <a:latin typeface="Arial" panose="020B0604020202020204" pitchFamily="34" charset="0"/>
                  <a:ea typeface="宋体" panose="02010600030101010101" pitchFamily="2" charset="-122"/>
                </a:endParaRPr>
              </a:p>
            </p:txBody>
          </p:sp>
        </p:grpSp>
        <p:grpSp>
          <p:nvGrpSpPr>
            <p:cNvPr id="5134" name="组合 5133"/>
            <p:cNvGrpSpPr/>
            <p:nvPr/>
          </p:nvGrpSpPr>
          <p:grpSpPr>
            <a:xfrm>
              <a:off x="-93698" y="-18968"/>
              <a:ext cx="6400389" cy="849757"/>
              <a:chOff x="0" y="0"/>
              <a:chExt cx="4767072" cy="512064"/>
            </a:xfrm>
          </p:grpSpPr>
          <p:pic>
            <p:nvPicPr>
              <p:cNvPr id="5135" name="AutoShape 3"/>
              <p:cNvPicPr/>
              <p:nvPr/>
            </p:nvPicPr>
            <p:blipFill>
              <a:blip r:embed="rId5"/>
              <a:stretch>
                <a:fillRect/>
              </a:stretch>
            </p:blipFill>
            <p:spPr>
              <a:xfrm>
                <a:off x="0" y="0"/>
                <a:ext cx="4767072" cy="512064"/>
              </a:xfrm>
              <a:prstGeom prst="rect">
                <a:avLst/>
              </a:prstGeom>
              <a:noFill/>
              <a:ln w="9525">
                <a:noFill/>
              </a:ln>
            </p:spPr>
          </p:pic>
          <p:sp>
            <p:nvSpPr>
              <p:cNvPr id="5136" name="文本框 5135"/>
              <p:cNvSpPr txBox="1"/>
              <p:nvPr/>
            </p:nvSpPr>
            <p:spPr>
              <a:xfrm>
                <a:off x="86158" y="99041"/>
                <a:ext cx="4605933" cy="302615"/>
              </a:xfrm>
              <a:prstGeom prst="rect">
                <a:avLst/>
              </a:prstGeom>
              <a:noFill/>
              <a:ln w="9525">
                <a:noFill/>
              </a:ln>
            </p:spPr>
            <p:txBody>
              <a:bodyPr wrap="none" anchor="ctr"/>
              <a:p>
                <a:pPr lvl="0" algn="ctr" eaLnBrk="0" hangingPunct="0"/>
                <a:r>
                  <a:rPr lang="zh-CN" altLang="en-US" sz="2400" b="1" dirty="0">
                    <a:latin typeface="Arial" panose="020B0604020202020204" pitchFamily="34" charset="0"/>
                    <a:ea typeface="宋体" panose="02010600030101010101" pitchFamily="2" charset="-122"/>
                  </a:rPr>
                  <a:t>理解吸引子算法</a:t>
                </a:r>
                <a:r>
                  <a:rPr lang="zh-CN" altLang="en-US" sz="2400" b="1" dirty="0">
                    <a:latin typeface="Arial" panose="020B0604020202020204" pitchFamily="34" charset="0"/>
                    <a:ea typeface="宋体" panose="02010600030101010101" pitchFamily="2" charset="-122"/>
                    <a:hlinkClick r:id="rId6"/>
                  </a:rPr>
                  <a:t>代码</a:t>
                </a:r>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.c</a:t>
                </a:r>
                <a:r>
                  <a:rPr lang="zh-CN" altLang="en-US" sz="2400" b="1" dirty="0">
                    <a:latin typeface="Arial" panose="020B0604020202020204" pitchFamily="34"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p:txBody>
          </p:sp>
        </p:grpSp>
      </p:grpSp>
      <p:grpSp>
        <p:nvGrpSpPr>
          <p:cNvPr id="2" name="组合 1"/>
          <p:cNvGrpSpPr/>
          <p:nvPr/>
        </p:nvGrpSpPr>
        <p:grpSpPr>
          <a:xfrm>
            <a:off x="1937703" y="3211195"/>
            <a:ext cx="5472112" cy="719138"/>
            <a:chOff x="0" y="0"/>
            <a:chExt cx="6228000" cy="792960"/>
          </a:xfrm>
        </p:grpSpPr>
        <p:grpSp>
          <p:nvGrpSpPr>
            <p:cNvPr id="3" name="组合 2"/>
            <p:cNvGrpSpPr/>
            <p:nvPr/>
          </p:nvGrpSpPr>
          <p:grpSpPr>
            <a:xfrm>
              <a:off x="-93698" y="-69549"/>
              <a:ext cx="6400389" cy="1011616"/>
              <a:chOff x="0" y="0"/>
              <a:chExt cx="4767072" cy="609600"/>
            </a:xfrm>
          </p:grpSpPr>
          <p:pic>
            <p:nvPicPr>
              <p:cNvPr id="4" name="AutoShape 3"/>
              <p:cNvPicPr/>
              <p:nvPr/>
            </p:nvPicPr>
            <p:blipFill>
              <a:blip r:embed="rId4"/>
              <a:stretch>
                <a:fillRect/>
              </a:stretch>
            </p:blipFill>
            <p:spPr>
              <a:xfrm>
                <a:off x="0" y="0"/>
                <a:ext cx="4767072" cy="609600"/>
              </a:xfrm>
              <a:prstGeom prst="rect">
                <a:avLst/>
              </a:prstGeom>
              <a:noFill/>
              <a:ln w="9525">
                <a:noFill/>
              </a:ln>
            </p:spPr>
          </p:pic>
          <p:sp>
            <p:nvSpPr>
              <p:cNvPr id="5" name="文本框 4"/>
              <p:cNvSpPr txBox="1"/>
              <p:nvPr/>
            </p:nvSpPr>
            <p:spPr>
              <a:xfrm>
                <a:off x="93113" y="65236"/>
                <a:ext cx="4592023" cy="431186"/>
              </a:xfrm>
              <a:prstGeom prst="rect">
                <a:avLst/>
              </a:prstGeom>
              <a:noFill/>
              <a:ln w="9525">
                <a:noFill/>
              </a:ln>
            </p:spPr>
            <p:txBody>
              <a:bodyPr wrap="none" anchor="ctr"/>
              <a:p>
                <a:pPr lvl="0" algn="ctr" eaLnBrk="0" hangingPunct="0"/>
                <a:endParaRPr lang="zh-CN" altLang="en-US" b="1" dirty="0">
                  <a:solidFill>
                    <a:srgbClr val="C00000"/>
                  </a:solidFill>
                  <a:latin typeface="Arial" panose="020B0604020202020204" pitchFamily="34" charset="0"/>
                  <a:ea typeface="宋体" panose="02010600030101010101" pitchFamily="2" charset="-122"/>
                </a:endParaRPr>
              </a:p>
            </p:txBody>
          </p:sp>
        </p:grpSp>
        <p:grpSp>
          <p:nvGrpSpPr>
            <p:cNvPr id="6" name="组合 5"/>
            <p:cNvGrpSpPr/>
            <p:nvPr/>
          </p:nvGrpSpPr>
          <p:grpSpPr>
            <a:xfrm>
              <a:off x="-93698" y="-18968"/>
              <a:ext cx="6400389" cy="849757"/>
              <a:chOff x="0" y="0"/>
              <a:chExt cx="4767072" cy="512064"/>
            </a:xfrm>
          </p:grpSpPr>
          <p:pic>
            <p:nvPicPr>
              <p:cNvPr id="7" name="AutoShape 3"/>
              <p:cNvPicPr/>
              <p:nvPr/>
            </p:nvPicPr>
            <p:blipFill>
              <a:blip r:embed="rId5"/>
              <a:stretch>
                <a:fillRect/>
              </a:stretch>
            </p:blipFill>
            <p:spPr>
              <a:xfrm>
                <a:off x="0" y="0"/>
                <a:ext cx="4767072" cy="512064"/>
              </a:xfrm>
              <a:prstGeom prst="rect">
                <a:avLst/>
              </a:prstGeom>
              <a:noFill/>
              <a:ln w="9525">
                <a:noFill/>
              </a:ln>
            </p:spPr>
          </p:pic>
          <p:sp>
            <p:nvSpPr>
              <p:cNvPr id="8" name="文本框 7"/>
              <p:cNvSpPr txBox="1"/>
              <p:nvPr/>
            </p:nvSpPr>
            <p:spPr>
              <a:xfrm>
                <a:off x="86158" y="99041"/>
                <a:ext cx="4605933" cy="302615"/>
              </a:xfrm>
              <a:prstGeom prst="rect">
                <a:avLst/>
              </a:prstGeom>
              <a:noFill/>
              <a:ln w="9525">
                <a:noFill/>
              </a:ln>
            </p:spPr>
            <p:txBody>
              <a:bodyPr wrap="none" anchor="ctr"/>
              <a:p>
                <a:pPr lvl="0" algn="ctr" eaLnBrk="0" hangingPunct="0"/>
                <a:r>
                  <a:rPr lang="zh-CN" altLang="en-US" sz="2400" b="1" dirty="0">
                    <a:latin typeface="Arial" panose="020B0604020202020204" pitchFamily="34" charset="0"/>
                    <a:ea typeface="宋体" panose="02010600030101010101" pitchFamily="2" charset="-122"/>
                  </a:rPr>
                  <a:t>运行数据集，对比分析</a:t>
                </a:r>
                <a:endParaRPr lang="zh-CN" altLang="en-US" sz="2400" b="1" dirty="0">
                  <a:latin typeface="Arial" panose="020B0604020202020204" pitchFamily="34" charset="0"/>
                  <a:ea typeface="宋体" panose="02010600030101010101" pitchFamily="2" charset="-122"/>
                </a:endParaRPr>
              </a:p>
            </p:txBody>
          </p:sp>
        </p:grpSp>
      </p:gr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8" name="图片 14337" descr="shutterstock_59596339 [转换]"/>
          <p:cNvPicPr>
            <a:picLocks noChangeAspect="1"/>
          </p:cNvPicPr>
          <p:nvPr/>
        </p:nvPicPr>
        <p:blipFill>
          <a:blip r:embed="rId1"/>
          <a:stretch>
            <a:fillRect/>
          </a:stretch>
        </p:blipFill>
        <p:spPr>
          <a:xfrm>
            <a:off x="-16827" y="0"/>
            <a:ext cx="9177337" cy="5307013"/>
          </a:xfrm>
          <a:prstGeom prst="rect">
            <a:avLst/>
          </a:prstGeom>
          <a:noFill/>
          <a:ln w="9525">
            <a:noFill/>
          </a:ln>
        </p:spPr>
      </p:pic>
      <p:sp>
        <p:nvSpPr>
          <p:cNvPr id="14339" name="文本框 14338"/>
          <p:cNvSpPr txBox="1"/>
          <p:nvPr/>
        </p:nvSpPr>
        <p:spPr>
          <a:xfrm>
            <a:off x="2304733" y="3414078"/>
            <a:ext cx="6769100" cy="1433512"/>
          </a:xfrm>
          <a:prstGeom prst="rect">
            <a:avLst/>
          </a:prstGeom>
          <a:noFill/>
          <a:ln w="9525">
            <a:noFill/>
          </a:ln>
        </p:spPr>
        <p:txBody>
          <a:bodyPr>
            <a:spAutoFit/>
          </a:bodyPr>
          <a:p>
            <a:pPr lvl="0">
              <a:spcBef>
                <a:spcPct val="50000"/>
              </a:spcBef>
            </a:pPr>
            <a:r>
              <a:rPr lang="en-US" altLang="zh-CN" sz="8800">
                <a:solidFill>
                  <a:srgbClr val="BCB800"/>
                </a:solidFill>
                <a:latin typeface="Monotype Corsiva" pitchFamily="2" charset="0"/>
                <a:ea typeface="宋体" panose="02010600030101010101" pitchFamily="2" charset="-122"/>
              </a:rPr>
              <a:t>Thank you</a:t>
            </a:r>
            <a:endParaRPr lang="en-US" altLang="zh-CN" sz="8800">
              <a:solidFill>
                <a:srgbClr val="BCB800"/>
              </a:solidFill>
              <a:latin typeface="Monotype Corsiva" pitchFamily="2" charset="0"/>
              <a:ea typeface="宋体" panose="02010600030101010101" pitchFamily="2" charset="-122"/>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7" name="图片 6146" descr="shutterstock_59596342 [转换]"/>
          <p:cNvPicPr>
            <a:picLocks noChangeAspect="1"/>
          </p:cNvPicPr>
          <p:nvPr/>
        </p:nvPicPr>
        <p:blipFill>
          <a:blip r:embed="rId1"/>
          <a:srcRect l="2855" t="1799" r="18312"/>
          <a:stretch>
            <a:fillRect/>
          </a:stretch>
        </p:blipFill>
        <p:spPr>
          <a:xfrm>
            <a:off x="0" y="0"/>
            <a:ext cx="9144000" cy="5140325"/>
          </a:xfrm>
          <a:prstGeom prst="rect">
            <a:avLst/>
          </a:prstGeom>
          <a:noFill/>
          <a:ln w="9525">
            <a:noFill/>
          </a:ln>
        </p:spPr>
      </p:pic>
      <p:pic>
        <p:nvPicPr>
          <p:cNvPr id="2" name="图片 1" descr="WYR`1V}D$V${}{87~_0Z(]B"/>
          <p:cNvPicPr>
            <a:picLocks noChangeAspect="1"/>
          </p:cNvPicPr>
          <p:nvPr/>
        </p:nvPicPr>
        <p:blipFill>
          <a:blip r:embed="rId2"/>
          <a:stretch>
            <a:fillRect/>
          </a:stretch>
        </p:blipFill>
        <p:spPr>
          <a:xfrm>
            <a:off x="3537585" y="37465"/>
            <a:ext cx="4320540" cy="5064760"/>
          </a:xfrm>
          <a:prstGeom prst="rect">
            <a:avLst/>
          </a:prstGeom>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46" name="组合 6145"/>
          <p:cNvGrpSpPr/>
          <p:nvPr/>
        </p:nvGrpSpPr>
        <p:grpSpPr>
          <a:xfrm>
            <a:off x="0" y="0"/>
            <a:ext cx="9144000" cy="5140325"/>
            <a:chOff x="0" y="0"/>
            <a:chExt cx="5760" cy="3238"/>
          </a:xfrm>
        </p:grpSpPr>
        <p:pic>
          <p:nvPicPr>
            <p:cNvPr id="6147" name="图片 6146" descr="shutterstock_59596342 [转换]"/>
            <p:cNvPicPr>
              <a:picLocks noChangeAspect="1"/>
            </p:cNvPicPr>
            <p:nvPr/>
          </p:nvPicPr>
          <p:blipFill>
            <a:blip r:embed="rId1"/>
            <a:srcRect l="2855" t="1799" r="18312"/>
            <a:stretch>
              <a:fillRect/>
            </a:stretch>
          </p:blipFill>
          <p:spPr>
            <a:xfrm>
              <a:off x="0" y="0"/>
              <a:ext cx="5760" cy="3238"/>
            </a:xfrm>
            <a:prstGeom prst="rect">
              <a:avLst/>
            </a:prstGeom>
            <a:noFill/>
            <a:ln w="9525">
              <a:noFill/>
            </a:ln>
          </p:spPr>
        </p:pic>
        <p:grpSp>
          <p:nvGrpSpPr>
            <p:cNvPr id="6148" name="组合 6147"/>
            <p:cNvGrpSpPr/>
            <p:nvPr/>
          </p:nvGrpSpPr>
          <p:grpSpPr>
            <a:xfrm>
              <a:off x="1429" y="441"/>
              <a:ext cx="3947" cy="2413"/>
              <a:chOff x="0" y="0"/>
              <a:chExt cx="3947" cy="2413"/>
            </a:xfrm>
          </p:grpSpPr>
          <p:sp>
            <p:nvSpPr>
              <p:cNvPr id="6149" name="圆角矩形 6148"/>
              <p:cNvSpPr/>
              <p:nvPr/>
            </p:nvSpPr>
            <p:spPr>
              <a:xfrm>
                <a:off x="0" y="46"/>
                <a:ext cx="3947" cy="2313"/>
              </a:xfrm>
              <a:prstGeom prst="roundRect">
                <a:avLst>
                  <a:gd name="adj" fmla="val 1079"/>
                </a:avLst>
              </a:prstGeom>
              <a:solidFill>
                <a:schemeClr val="bg1">
                  <a:alpha val="20000"/>
                </a:schemeClr>
              </a:solidFill>
              <a:ln w="9525">
                <a:noFill/>
              </a:ln>
            </p:spPr>
            <p:txBody>
              <a:bodyPr/>
              <a:p>
                <a:endParaRPr lang="zh-CN" altLang="en-US"/>
              </a:p>
            </p:txBody>
          </p:sp>
          <p:pic>
            <p:nvPicPr>
              <p:cNvPr id="6150" name="图片 6149"/>
              <p:cNvPicPr>
                <a:picLocks noChangeAspect="1"/>
              </p:cNvPicPr>
              <p:nvPr/>
            </p:nvPicPr>
            <p:blipFill>
              <a:blip r:embed="rId2">
                <a:clrChange>
                  <a:clrFrom>
                    <a:srgbClr val="000000"/>
                  </a:clrFrom>
                  <a:clrTo>
                    <a:srgbClr val="000000">
                      <a:alpha val="0"/>
                    </a:srgbClr>
                  </a:clrTo>
                </a:clrChange>
              </a:blip>
              <a:stretch>
                <a:fillRect/>
              </a:stretch>
            </p:blipFill>
            <p:spPr>
              <a:xfrm>
                <a:off x="0" y="0"/>
                <a:ext cx="3946" cy="51"/>
              </a:xfrm>
              <a:prstGeom prst="rect">
                <a:avLst/>
              </a:prstGeom>
              <a:noFill/>
              <a:ln w="9525">
                <a:noFill/>
              </a:ln>
            </p:spPr>
          </p:pic>
          <p:pic>
            <p:nvPicPr>
              <p:cNvPr id="6151" name="图片 6150"/>
              <p:cNvPicPr>
                <a:picLocks noChangeAspect="1"/>
              </p:cNvPicPr>
              <p:nvPr/>
            </p:nvPicPr>
            <p:blipFill>
              <a:blip r:embed="rId2">
                <a:clrChange>
                  <a:clrFrom>
                    <a:srgbClr val="000000"/>
                  </a:clrFrom>
                  <a:clrTo>
                    <a:srgbClr val="000000">
                      <a:alpha val="0"/>
                    </a:srgbClr>
                  </a:clrTo>
                </a:clrChange>
              </a:blip>
              <a:stretch>
                <a:fillRect/>
              </a:stretch>
            </p:blipFill>
            <p:spPr>
              <a:xfrm rot="10800000">
                <a:off x="0" y="2362"/>
                <a:ext cx="3946" cy="51"/>
              </a:xfrm>
              <a:prstGeom prst="rect">
                <a:avLst/>
              </a:prstGeom>
              <a:noFill/>
              <a:ln w="9525">
                <a:noFill/>
              </a:ln>
            </p:spPr>
          </p:pic>
        </p:grpSp>
      </p:grpSp>
      <p:sp>
        <p:nvSpPr>
          <p:cNvPr id="2" name="文本框 1"/>
          <p:cNvSpPr txBox="1"/>
          <p:nvPr/>
        </p:nvSpPr>
        <p:spPr>
          <a:xfrm>
            <a:off x="2633345" y="781685"/>
            <a:ext cx="5534660" cy="3444240"/>
          </a:xfrm>
          <a:prstGeom prst="rect">
            <a:avLst/>
          </a:prstGeom>
          <a:noFill/>
        </p:spPr>
        <p:txBody>
          <a:bodyPr wrap="square" rtlCol="0">
            <a:spAutoFit/>
          </a:bodyPr>
          <a:p>
            <a:r>
              <a:rPr lang="zh-CN" altLang="en-US" sz="2400" b="1">
                <a:solidFill>
                  <a:schemeClr val="bg1"/>
                </a:solidFill>
              </a:rPr>
              <a:t>摘要：</a:t>
            </a:r>
            <a:endParaRPr lang="zh-CN" altLang="en-US" sz="2400" b="1">
              <a:solidFill>
                <a:schemeClr val="bg1"/>
              </a:solidFill>
            </a:endParaRPr>
          </a:p>
          <a:p>
            <a:r>
              <a:rPr lang="zh-CN" altLang="en-US" sz="1400" b="1">
                <a:solidFill>
                  <a:schemeClr val="bg1"/>
                </a:solidFill>
              </a:rPr>
              <a:t>       吸引子算法通过检查节点之间的“距离”的变化（即距离动态）来自动识别网络中的社区。基本思想是将目标网络设想为</a:t>
            </a:r>
            <a:r>
              <a:rPr lang="zh-CN" altLang="en-US" sz="1400" b="1">
                <a:solidFill>
                  <a:srgbClr val="FFFF00"/>
                </a:solidFill>
              </a:rPr>
              <a:t>自适应动态系统</a:t>
            </a:r>
            <a:r>
              <a:rPr lang="zh-CN" altLang="en-US" sz="1400" b="1">
                <a:solidFill>
                  <a:schemeClr val="bg1"/>
                </a:solidFill>
              </a:rPr>
              <a:t>，其中每个节点与其邻居交互。交互将改变节点之间的距离，而距离将影响相互作用。</a:t>
            </a:r>
            <a:r>
              <a:rPr lang="zh-CN" altLang="en-US" sz="1400" b="1">
                <a:solidFill>
                  <a:schemeClr val="bg1"/>
                </a:solidFill>
                <a:sym typeface="+mn-ea"/>
              </a:rPr>
              <a:t>其中共享同一社区的节点一起移动，而不同社区中的节点彼此远离，</a:t>
            </a:r>
            <a:r>
              <a:rPr lang="zh-CN" altLang="en-US" sz="1400" b="1">
                <a:solidFill>
                  <a:schemeClr val="bg1"/>
                </a:solidFill>
              </a:rPr>
              <a:t>这种相互作用最终导致距离的稳定分布。</a:t>
            </a:r>
            <a:endParaRPr lang="zh-CN" altLang="en-US" sz="1400" b="1">
              <a:solidFill>
                <a:schemeClr val="bg1"/>
              </a:solidFill>
            </a:endParaRPr>
          </a:p>
          <a:p>
            <a:r>
              <a:rPr lang="zh-CN" altLang="en-US" sz="1400" b="1">
                <a:solidFill>
                  <a:schemeClr val="bg1"/>
                </a:solidFill>
              </a:rPr>
              <a:t>       基于距离动态，吸引子具有几个显着的优势：</a:t>
            </a:r>
            <a:endParaRPr lang="zh-CN" altLang="en-US" sz="1400" b="1">
              <a:solidFill>
                <a:schemeClr val="bg1"/>
              </a:solidFill>
            </a:endParaRPr>
          </a:p>
          <a:p>
            <a:r>
              <a:rPr lang="zh-CN" altLang="en-US" sz="1400" b="1">
                <a:solidFill>
                  <a:schemeClr val="bg1"/>
                </a:solidFill>
              </a:rPr>
              <a:t>     （a）它提供了一种直观的方法来分析网络的社区结构，更重要的是它能够忠实地捕捉到自然社区（高品质）。</a:t>
            </a:r>
            <a:endParaRPr lang="zh-CN" altLang="en-US" sz="1400" b="1">
              <a:solidFill>
                <a:schemeClr val="bg1"/>
              </a:solidFill>
            </a:endParaRPr>
          </a:p>
          <a:p>
            <a:r>
              <a:rPr lang="zh-CN" altLang="en-US" sz="1400" b="1">
                <a:solidFill>
                  <a:schemeClr val="bg1"/>
                </a:solidFill>
              </a:rPr>
              <a:t>     （b）吸引子允许在大规模网络上检测社区，因为它的时间复杂度低（O（| E |））。</a:t>
            </a:r>
            <a:endParaRPr lang="zh-CN" altLang="en-US" sz="1400" b="1">
              <a:solidFill>
                <a:schemeClr val="bg1"/>
              </a:solidFill>
            </a:endParaRPr>
          </a:p>
          <a:p>
            <a:r>
              <a:rPr lang="zh-CN" altLang="en-US" sz="1400" b="1">
                <a:solidFill>
                  <a:schemeClr val="bg1"/>
                </a:solidFill>
              </a:rPr>
              <a:t>     （c）吸引子能够发现任意大小的社区，因此通常存在于现实世界网络中的小规模社区或异常现象可以被精确定位。</a:t>
            </a:r>
            <a:endParaRPr lang="zh-CN" altLang="en-US" sz="1400" b="1">
              <a:solidFill>
                <a:schemeClr val="bg1"/>
              </a:solidFill>
            </a:endParaRPr>
          </a:p>
          <a:p>
            <a:r>
              <a:rPr lang="zh-CN" altLang="en-US" sz="1400" b="1">
                <a:solidFill>
                  <a:schemeClr val="bg1"/>
                </a:solidFill>
              </a:rPr>
              <a:t>       广泛的实验表明，吸引子算法允许有效和高效的社区检测，并且与最先进的算法相比具有良好的性能。 </a:t>
            </a:r>
            <a:endParaRPr lang="zh-CN" altLang="en-US" sz="1400" b="1">
              <a:solidFill>
                <a:schemeClr val="bg1"/>
              </a:solidFill>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4" name="组合 8193"/>
          <p:cNvGrpSpPr/>
          <p:nvPr/>
        </p:nvGrpSpPr>
        <p:grpSpPr>
          <a:xfrm>
            <a:off x="0" y="0"/>
            <a:ext cx="9144000" cy="5140325"/>
            <a:chOff x="0" y="0"/>
            <a:chExt cx="5760" cy="3238"/>
          </a:xfrm>
        </p:grpSpPr>
        <p:pic>
          <p:nvPicPr>
            <p:cNvPr id="8195" name="图片 8194" descr="shutterstock_59596342 [转换]"/>
            <p:cNvPicPr>
              <a:picLocks noChangeAspect="1"/>
            </p:cNvPicPr>
            <p:nvPr/>
          </p:nvPicPr>
          <p:blipFill>
            <a:blip r:embed="rId1"/>
            <a:srcRect l="2855" t="1799" r="18312"/>
            <a:stretch>
              <a:fillRect/>
            </a:stretch>
          </p:blipFill>
          <p:spPr>
            <a:xfrm>
              <a:off x="0" y="0"/>
              <a:ext cx="5760" cy="3238"/>
            </a:xfrm>
            <a:prstGeom prst="rect">
              <a:avLst/>
            </a:prstGeom>
            <a:noFill/>
            <a:ln w="9525">
              <a:noFill/>
            </a:ln>
          </p:spPr>
        </p:pic>
        <p:grpSp>
          <p:nvGrpSpPr>
            <p:cNvPr id="8196" name="组合 8195"/>
            <p:cNvGrpSpPr/>
            <p:nvPr/>
          </p:nvGrpSpPr>
          <p:grpSpPr>
            <a:xfrm>
              <a:off x="1429" y="441"/>
              <a:ext cx="3947" cy="2413"/>
              <a:chOff x="0" y="0"/>
              <a:chExt cx="3947" cy="2413"/>
            </a:xfrm>
          </p:grpSpPr>
          <p:sp>
            <p:nvSpPr>
              <p:cNvPr id="8197" name="圆角矩形 8196"/>
              <p:cNvSpPr/>
              <p:nvPr/>
            </p:nvSpPr>
            <p:spPr>
              <a:xfrm>
                <a:off x="0" y="46"/>
                <a:ext cx="3947" cy="2313"/>
              </a:xfrm>
              <a:prstGeom prst="roundRect">
                <a:avLst>
                  <a:gd name="adj" fmla="val 1079"/>
                </a:avLst>
              </a:prstGeom>
              <a:solidFill>
                <a:schemeClr val="bg1">
                  <a:alpha val="20000"/>
                </a:schemeClr>
              </a:solidFill>
              <a:ln w="9525">
                <a:noFill/>
              </a:ln>
            </p:spPr>
            <p:txBody>
              <a:bodyPr/>
              <a:p>
                <a:endParaRPr lang="zh-CN" altLang="en-US"/>
              </a:p>
            </p:txBody>
          </p:sp>
          <p:pic>
            <p:nvPicPr>
              <p:cNvPr id="8198" name="图片 8197"/>
              <p:cNvPicPr>
                <a:picLocks noChangeAspect="1"/>
              </p:cNvPicPr>
              <p:nvPr/>
            </p:nvPicPr>
            <p:blipFill>
              <a:blip r:embed="rId2">
                <a:clrChange>
                  <a:clrFrom>
                    <a:srgbClr val="000000"/>
                  </a:clrFrom>
                  <a:clrTo>
                    <a:srgbClr val="000000">
                      <a:alpha val="0"/>
                    </a:srgbClr>
                  </a:clrTo>
                </a:clrChange>
              </a:blip>
              <a:stretch>
                <a:fillRect/>
              </a:stretch>
            </p:blipFill>
            <p:spPr>
              <a:xfrm>
                <a:off x="0" y="0"/>
                <a:ext cx="3946" cy="51"/>
              </a:xfrm>
              <a:prstGeom prst="rect">
                <a:avLst/>
              </a:prstGeom>
              <a:noFill/>
              <a:ln w="9525">
                <a:noFill/>
              </a:ln>
            </p:spPr>
          </p:pic>
          <p:pic>
            <p:nvPicPr>
              <p:cNvPr id="8199" name="图片 8198"/>
              <p:cNvPicPr>
                <a:picLocks noChangeAspect="1"/>
              </p:cNvPicPr>
              <p:nvPr/>
            </p:nvPicPr>
            <p:blipFill>
              <a:blip r:embed="rId2">
                <a:clrChange>
                  <a:clrFrom>
                    <a:srgbClr val="000000"/>
                  </a:clrFrom>
                  <a:clrTo>
                    <a:srgbClr val="000000">
                      <a:alpha val="0"/>
                    </a:srgbClr>
                  </a:clrTo>
                </a:clrChange>
              </a:blip>
              <a:stretch>
                <a:fillRect/>
              </a:stretch>
            </p:blipFill>
            <p:spPr>
              <a:xfrm rot="10800000">
                <a:off x="0" y="2362"/>
                <a:ext cx="3946" cy="51"/>
              </a:xfrm>
              <a:prstGeom prst="rect">
                <a:avLst/>
              </a:prstGeom>
              <a:noFill/>
              <a:ln w="9525">
                <a:noFill/>
              </a:ln>
            </p:spPr>
          </p:pic>
        </p:grpSp>
      </p:grpSp>
      <p:sp>
        <p:nvSpPr>
          <p:cNvPr id="2" name="文本框 1"/>
          <p:cNvSpPr txBox="1"/>
          <p:nvPr/>
        </p:nvSpPr>
        <p:spPr>
          <a:xfrm>
            <a:off x="2633345" y="781685"/>
            <a:ext cx="5534660" cy="2529840"/>
          </a:xfrm>
          <a:prstGeom prst="rect">
            <a:avLst/>
          </a:prstGeom>
          <a:noFill/>
        </p:spPr>
        <p:txBody>
          <a:bodyPr wrap="square" rtlCol="0">
            <a:spAutoFit/>
          </a:bodyPr>
          <a:p>
            <a:r>
              <a:rPr lang="zh-CN" altLang="en-US" sz="2400" b="1">
                <a:solidFill>
                  <a:schemeClr val="bg1"/>
                </a:solidFill>
              </a:rPr>
              <a:t>基本思想：</a:t>
            </a:r>
            <a:endParaRPr lang="zh-CN" altLang="en-US" sz="2400" b="1">
              <a:solidFill>
                <a:schemeClr val="bg1"/>
              </a:solidFill>
            </a:endParaRPr>
          </a:p>
          <a:p>
            <a:endParaRPr lang="zh-CN" altLang="en-US" sz="2400" b="1">
              <a:solidFill>
                <a:schemeClr val="bg1"/>
              </a:solidFill>
            </a:endParaRPr>
          </a:p>
          <a:p>
            <a:r>
              <a:rPr lang="zh-CN" altLang="en-US" sz="1400" b="1">
                <a:solidFill>
                  <a:schemeClr val="bg1"/>
                </a:solidFill>
              </a:rPr>
              <a:t>       </a:t>
            </a:r>
            <a:r>
              <a:rPr lang="zh-CN" altLang="en-US" sz="1400" b="1">
                <a:solidFill>
                  <a:schemeClr val="bg1"/>
                </a:solidFill>
                <a:cs typeface="+mn-ea"/>
              </a:rPr>
              <a:t>基于本文提出的三个交互模型，可以在以下三个阶段描述两个连接节点之间的每个距离的动力学：</a:t>
            </a:r>
            <a:endParaRPr lang="zh-CN" altLang="en-US" sz="1400" b="1">
              <a:solidFill>
                <a:schemeClr val="bg1"/>
              </a:solidFill>
              <a:cs typeface="+mn-ea"/>
            </a:endParaRPr>
          </a:p>
          <a:p>
            <a:r>
              <a:rPr lang="zh-CN" altLang="en-US" sz="1400" b="1">
                <a:solidFill>
                  <a:schemeClr val="bg1"/>
                </a:solidFill>
                <a:cs typeface="+mn-ea"/>
              </a:rPr>
              <a:t>       首先，每个距离以初始值开始。</a:t>
            </a:r>
            <a:endParaRPr lang="zh-CN" altLang="en-US" sz="1400" b="1">
              <a:solidFill>
                <a:schemeClr val="bg1"/>
              </a:solidFill>
              <a:cs typeface="+mn-ea"/>
            </a:endParaRPr>
          </a:p>
          <a:p>
            <a:r>
              <a:rPr lang="zh-CN" altLang="en-US" sz="1400" b="1">
                <a:solidFill>
                  <a:schemeClr val="bg1"/>
                </a:solidFill>
                <a:cs typeface="+mn-ea"/>
              </a:rPr>
              <a:t>       其次，随着时间的推移，每个距离依赖于其局部拓扑结构逐渐缩小或拉长。</a:t>
            </a:r>
            <a:endParaRPr lang="zh-CN" altLang="en-US" sz="1400" b="1">
              <a:solidFill>
                <a:schemeClr val="bg1"/>
              </a:solidFill>
              <a:cs typeface="+mn-ea"/>
            </a:endParaRPr>
          </a:p>
          <a:p>
            <a:r>
              <a:rPr lang="zh-CN" altLang="en-US" sz="1400" b="1">
                <a:solidFill>
                  <a:schemeClr val="bg1"/>
                </a:solidFill>
                <a:cs typeface="+mn-ea"/>
              </a:rPr>
              <a:t>      最后，每个距离收敛（最终为0或1）。</a:t>
            </a:r>
            <a:endParaRPr lang="zh-CN" altLang="en-US" sz="1400" b="1">
              <a:solidFill>
                <a:schemeClr val="bg1"/>
              </a:solidFill>
              <a:cs typeface="+mn-ea"/>
            </a:endParaRPr>
          </a:p>
          <a:p>
            <a:r>
              <a:rPr lang="zh-CN" altLang="en-US" sz="1400" b="1">
                <a:solidFill>
                  <a:schemeClr val="bg1"/>
                </a:solidFill>
                <a:cs typeface="+mn-ea"/>
              </a:rPr>
              <a:t>      因此，通过简单地移除距离等于1的边，网络将自然地分成几个不同的社区。</a:t>
            </a:r>
            <a:endParaRPr lang="zh-CN" altLang="en-US" sz="1400" b="1">
              <a:solidFill>
                <a:schemeClr val="bg1"/>
              </a:solidFill>
              <a:cs typeface="+mn-ea"/>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4" name="组合 8193"/>
          <p:cNvGrpSpPr/>
          <p:nvPr/>
        </p:nvGrpSpPr>
        <p:grpSpPr>
          <a:xfrm>
            <a:off x="0" y="0"/>
            <a:ext cx="9144000" cy="5140325"/>
            <a:chOff x="0" y="0"/>
            <a:chExt cx="5760" cy="3238"/>
          </a:xfrm>
        </p:grpSpPr>
        <p:pic>
          <p:nvPicPr>
            <p:cNvPr id="8195" name="图片 8194" descr="shutterstock_59596342 [转换]"/>
            <p:cNvPicPr>
              <a:picLocks noChangeAspect="1"/>
            </p:cNvPicPr>
            <p:nvPr/>
          </p:nvPicPr>
          <p:blipFill>
            <a:blip r:embed="rId1"/>
            <a:srcRect l="2855" t="1799" r="18312"/>
            <a:stretch>
              <a:fillRect/>
            </a:stretch>
          </p:blipFill>
          <p:spPr>
            <a:xfrm>
              <a:off x="0" y="0"/>
              <a:ext cx="5760" cy="3238"/>
            </a:xfrm>
            <a:prstGeom prst="rect">
              <a:avLst/>
            </a:prstGeom>
            <a:noFill/>
            <a:ln w="9525">
              <a:noFill/>
            </a:ln>
          </p:spPr>
        </p:pic>
        <p:grpSp>
          <p:nvGrpSpPr>
            <p:cNvPr id="8196" name="组合 8195"/>
            <p:cNvGrpSpPr/>
            <p:nvPr/>
          </p:nvGrpSpPr>
          <p:grpSpPr>
            <a:xfrm>
              <a:off x="1429" y="441"/>
              <a:ext cx="3947" cy="2413"/>
              <a:chOff x="0" y="0"/>
              <a:chExt cx="3947" cy="2413"/>
            </a:xfrm>
          </p:grpSpPr>
          <p:sp>
            <p:nvSpPr>
              <p:cNvPr id="8197" name="圆角矩形 8196"/>
              <p:cNvSpPr/>
              <p:nvPr/>
            </p:nvSpPr>
            <p:spPr>
              <a:xfrm>
                <a:off x="0" y="46"/>
                <a:ext cx="3947" cy="2313"/>
              </a:xfrm>
              <a:prstGeom prst="roundRect">
                <a:avLst>
                  <a:gd name="adj" fmla="val 1079"/>
                </a:avLst>
              </a:prstGeom>
              <a:solidFill>
                <a:schemeClr val="bg1">
                  <a:alpha val="20000"/>
                </a:schemeClr>
              </a:solidFill>
              <a:ln w="9525">
                <a:noFill/>
              </a:ln>
            </p:spPr>
            <p:txBody>
              <a:bodyPr/>
              <a:p>
                <a:endParaRPr lang="zh-CN" altLang="en-US"/>
              </a:p>
            </p:txBody>
          </p:sp>
          <p:pic>
            <p:nvPicPr>
              <p:cNvPr id="8198" name="图片 8197"/>
              <p:cNvPicPr>
                <a:picLocks noChangeAspect="1"/>
              </p:cNvPicPr>
              <p:nvPr/>
            </p:nvPicPr>
            <p:blipFill>
              <a:blip r:embed="rId2">
                <a:clrChange>
                  <a:clrFrom>
                    <a:srgbClr val="000000"/>
                  </a:clrFrom>
                  <a:clrTo>
                    <a:srgbClr val="000000">
                      <a:alpha val="0"/>
                    </a:srgbClr>
                  </a:clrTo>
                </a:clrChange>
              </a:blip>
              <a:stretch>
                <a:fillRect/>
              </a:stretch>
            </p:blipFill>
            <p:spPr>
              <a:xfrm>
                <a:off x="0" y="0"/>
                <a:ext cx="3946" cy="51"/>
              </a:xfrm>
              <a:prstGeom prst="rect">
                <a:avLst/>
              </a:prstGeom>
              <a:noFill/>
              <a:ln w="9525">
                <a:noFill/>
              </a:ln>
            </p:spPr>
          </p:pic>
          <p:pic>
            <p:nvPicPr>
              <p:cNvPr id="8199" name="图片 8198"/>
              <p:cNvPicPr>
                <a:picLocks noChangeAspect="1"/>
              </p:cNvPicPr>
              <p:nvPr/>
            </p:nvPicPr>
            <p:blipFill>
              <a:blip r:embed="rId2">
                <a:clrChange>
                  <a:clrFrom>
                    <a:srgbClr val="000000"/>
                  </a:clrFrom>
                  <a:clrTo>
                    <a:srgbClr val="000000">
                      <a:alpha val="0"/>
                    </a:srgbClr>
                  </a:clrTo>
                </a:clrChange>
              </a:blip>
              <a:stretch>
                <a:fillRect/>
              </a:stretch>
            </p:blipFill>
            <p:spPr>
              <a:xfrm rot="10800000">
                <a:off x="0" y="2362"/>
                <a:ext cx="3946" cy="51"/>
              </a:xfrm>
              <a:prstGeom prst="rect">
                <a:avLst/>
              </a:prstGeom>
              <a:noFill/>
              <a:ln w="9525">
                <a:noFill/>
              </a:ln>
            </p:spPr>
          </p:pic>
        </p:grpSp>
      </p:grpSp>
      <p:sp>
        <p:nvSpPr>
          <p:cNvPr id="2" name="文本框 1"/>
          <p:cNvSpPr txBox="1"/>
          <p:nvPr/>
        </p:nvSpPr>
        <p:spPr>
          <a:xfrm>
            <a:off x="2633345" y="781685"/>
            <a:ext cx="5534660" cy="2956560"/>
          </a:xfrm>
          <a:prstGeom prst="rect">
            <a:avLst/>
          </a:prstGeom>
          <a:noFill/>
        </p:spPr>
        <p:txBody>
          <a:bodyPr wrap="square" rtlCol="0">
            <a:spAutoFit/>
          </a:bodyPr>
          <a:p>
            <a:r>
              <a:rPr lang="zh-CN" altLang="en-US" sz="2400" b="1">
                <a:solidFill>
                  <a:schemeClr val="bg1"/>
                </a:solidFill>
              </a:rPr>
              <a:t>基本思想：</a:t>
            </a:r>
            <a:endParaRPr lang="zh-CN" altLang="en-US" sz="2400" b="1">
              <a:solidFill>
                <a:schemeClr val="bg1"/>
              </a:solidFill>
            </a:endParaRPr>
          </a:p>
          <a:p>
            <a:endParaRPr lang="zh-CN" altLang="en-US" sz="2400" b="1">
              <a:solidFill>
                <a:schemeClr val="bg1"/>
              </a:solidFill>
            </a:endParaRPr>
          </a:p>
          <a:p>
            <a:r>
              <a:rPr lang="zh-CN" altLang="en-US" sz="1400" b="1">
                <a:solidFill>
                  <a:schemeClr val="bg1"/>
                </a:solidFill>
              </a:rPr>
              <a:t>       </a:t>
            </a:r>
            <a:r>
              <a:rPr lang="zh-CN" altLang="en-US" sz="1400" b="1">
                <a:solidFill>
                  <a:schemeClr val="bg1"/>
                </a:solidFill>
                <a:cs typeface="+mn-ea"/>
              </a:rPr>
              <a:t>以社交网络为例。图1为由多人组成的人造社交网络和一组相互关系（虚线）的距离动态。在这个网络中，根据不同的兴趣分成三组（用不同颜色的卡通人物代表）。假设一些新技术已经插入到手机中，而这个网络中的人正在讨论它们的缺点和专长。一开始，每个人通常都有自己的想法，与邻居的意见差距是不同的（第一阶段：人们初步意见差异，见图1（a））。由于他/她的知名人士（即有关系的人）的影响，这些人之间的意见差距随时间逐渐变化（增减）（第二阶段：模拟距离动态，见图1（b） ）。最后，所有人的意见差距趋于收敛，三个社区在人际“距离”方面自然弹出（第三阶段：稳定模式，见图1（c））。</a:t>
            </a:r>
            <a:endParaRPr lang="zh-CN" altLang="en-US" sz="1400" b="1">
              <a:solidFill>
                <a:schemeClr val="bg1"/>
              </a:solidFill>
              <a:cs typeface="+mn-ea"/>
            </a:endParaRPr>
          </a:p>
        </p:txBody>
      </p:sp>
      <p:pic>
        <p:nvPicPr>
          <p:cNvPr id="1027" name="图片 2"/>
          <p:cNvPicPr/>
          <p:nvPr/>
        </p:nvPicPr>
        <p:blipFill>
          <a:blip r:embed="rId3" cstate="print"/>
          <a:srcRect/>
          <a:stretch>
            <a:fillRect/>
          </a:stretch>
        </p:blipFill>
        <p:spPr>
          <a:xfrm>
            <a:off x="1884680" y="1490980"/>
            <a:ext cx="7031990" cy="2247265"/>
          </a:xfrm>
          <a:prstGeom prst="rect">
            <a:avLst/>
          </a:prstGeom>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wipe(down)">
                                      <p:cBhvr>
                                        <p:cTn id="7" dur="580">
                                          <p:stCondLst>
                                            <p:cond delay="0"/>
                                          </p:stCondLst>
                                        </p:cTn>
                                        <p:tgtEl>
                                          <p:spTgt spid="1027"/>
                                        </p:tgtEl>
                                      </p:cBhvr>
                                    </p:animEffect>
                                    <p:anim calcmode="lin" valueType="num">
                                      <p:cBhvr>
                                        <p:cTn id="8" dur="1822" tmFilter="0,0; 0.14,0.36; 0.43,0.73; 0.71,0.91; 1.0,1.0">
                                          <p:stCondLst>
                                            <p:cond delay="0"/>
                                          </p:stCondLst>
                                        </p:cTn>
                                        <p:tgtEl>
                                          <p:spTgt spid="102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7"/>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7"/>
                                        </p:tgtEl>
                                      </p:cBhvr>
                                      <p:to x="100000" y="60000"/>
                                    </p:animScale>
                                    <p:animScale>
                                      <p:cBhvr>
                                        <p:cTn id="14" dur="166" decel="50000">
                                          <p:stCondLst>
                                            <p:cond delay="676"/>
                                          </p:stCondLst>
                                        </p:cTn>
                                        <p:tgtEl>
                                          <p:spTgt spid="1027"/>
                                        </p:tgtEl>
                                      </p:cBhvr>
                                      <p:to x="100000" y="100000"/>
                                    </p:animScale>
                                    <p:animScale>
                                      <p:cBhvr>
                                        <p:cTn id="15" dur="26">
                                          <p:stCondLst>
                                            <p:cond delay="1312"/>
                                          </p:stCondLst>
                                        </p:cTn>
                                        <p:tgtEl>
                                          <p:spTgt spid="1027"/>
                                        </p:tgtEl>
                                      </p:cBhvr>
                                      <p:to x="100000" y="80000"/>
                                    </p:animScale>
                                    <p:animScale>
                                      <p:cBhvr>
                                        <p:cTn id="16" dur="166" decel="50000">
                                          <p:stCondLst>
                                            <p:cond delay="1338"/>
                                          </p:stCondLst>
                                        </p:cTn>
                                        <p:tgtEl>
                                          <p:spTgt spid="1027"/>
                                        </p:tgtEl>
                                      </p:cBhvr>
                                      <p:to x="100000" y="100000"/>
                                    </p:animScale>
                                    <p:animScale>
                                      <p:cBhvr>
                                        <p:cTn id="17" dur="26">
                                          <p:stCondLst>
                                            <p:cond delay="1642"/>
                                          </p:stCondLst>
                                        </p:cTn>
                                        <p:tgtEl>
                                          <p:spTgt spid="1027"/>
                                        </p:tgtEl>
                                      </p:cBhvr>
                                      <p:to x="100000" y="90000"/>
                                    </p:animScale>
                                    <p:animScale>
                                      <p:cBhvr>
                                        <p:cTn id="18" dur="166" decel="50000">
                                          <p:stCondLst>
                                            <p:cond delay="1668"/>
                                          </p:stCondLst>
                                        </p:cTn>
                                        <p:tgtEl>
                                          <p:spTgt spid="1027"/>
                                        </p:tgtEl>
                                      </p:cBhvr>
                                      <p:to x="100000" y="100000"/>
                                    </p:animScale>
                                    <p:animScale>
                                      <p:cBhvr>
                                        <p:cTn id="19" dur="26">
                                          <p:stCondLst>
                                            <p:cond delay="1808"/>
                                          </p:stCondLst>
                                        </p:cTn>
                                        <p:tgtEl>
                                          <p:spTgt spid="1027"/>
                                        </p:tgtEl>
                                      </p:cBhvr>
                                      <p:to x="100000" y="95000"/>
                                    </p:animScale>
                                    <p:animScale>
                                      <p:cBhvr>
                                        <p:cTn id="20" dur="166" decel="50000">
                                          <p:stCondLst>
                                            <p:cond delay="1834"/>
                                          </p:stCondLst>
                                        </p:cTn>
                                        <p:tgtEl>
                                          <p:spTgt spid="102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4" name="组合 8193"/>
          <p:cNvGrpSpPr/>
          <p:nvPr/>
        </p:nvGrpSpPr>
        <p:grpSpPr>
          <a:xfrm>
            <a:off x="0" y="0"/>
            <a:ext cx="9144000" cy="5140325"/>
            <a:chOff x="0" y="0"/>
            <a:chExt cx="5760" cy="3238"/>
          </a:xfrm>
        </p:grpSpPr>
        <p:pic>
          <p:nvPicPr>
            <p:cNvPr id="8195" name="图片 8194" descr="shutterstock_59596342 [转换]"/>
            <p:cNvPicPr>
              <a:picLocks noChangeAspect="1"/>
            </p:cNvPicPr>
            <p:nvPr/>
          </p:nvPicPr>
          <p:blipFill>
            <a:blip r:embed="rId1"/>
            <a:srcRect l="2855" t="1799" r="18312"/>
            <a:stretch>
              <a:fillRect/>
            </a:stretch>
          </p:blipFill>
          <p:spPr>
            <a:xfrm>
              <a:off x="0" y="0"/>
              <a:ext cx="5760" cy="3238"/>
            </a:xfrm>
            <a:prstGeom prst="rect">
              <a:avLst/>
            </a:prstGeom>
            <a:noFill/>
            <a:ln w="9525">
              <a:noFill/>
            </a:ln>
          </p:spPr>
        </p:pic>
        <p:grpSp>
          <p:nvGrpSpPr>
            <p:cNvPr id="8196" name="组合 8195"/>
            <p:cNvGrpSpPr/>
            <p:nvPr/>
          </p:nvGrpSpPr>
          <p:grpSpPr>
            <a:xfrm>
              <a:off x="1429" y="441"/>
              <a:ext cx="3947" cy="2413"/>
              <a:chOff x="0" y="0"/>
              <a:chExt cx="3947" cy="2413"/>
            </a:xfrm>
          </p:grpSpPr>
          <p:sp>
            <p:nvSpPr>
              <p:cNvPr id="8197" name="圆角矩形 8196"/>
              <p:cNvSpPr/>
              <p:nvPr/>
            </p:nvSpPr>
            <p:spPr>
              <a:xfrm>
                <a:off x="0" y="46"/>
                <a:ext cx="3947" cy="2313"/>
              </a:xfrm>
              <a:prstGeom prst="roundRect">
                <a:avLst>
                  <a:gd name="adj" fmla="val 1079"/>
                </a:avLst>
              </a:prstGeom>
              <a:solidFill>
                <a:schemeClr val="bg1">
                  <a:alpha val="20000"/>
                </a:schemeClr>
              </a:solidFill>
              <a:ln w="9525">
                <a:noFill/>
              </a:ln>
            </p:spPr>
            <p:txBody>
              <a:bodyPr/>
              <a:p>
                <a:endParaRPr lang="zh-CN" altLang="en-US"/>
              </a:p>
            </p:txBody>
          </p:sp>
          <p:pic>
            <p:nvPicPr>
              <p:cNvPr id="8198" name="图片 8197"/>
              <p:cNvPicPr>
                <a:picLocks noChangeAspect="1"/>
              </p:cNvPicPr>
              <p:nvPr/>
            </p:nvPicPr>
            <p:blipFill>
              <a:blip r:embed="rId2">
                <a:clrChange>
                  <a:clrFrom>
                    <a:srgbClr val="000000"/>
                  </a:clrFrom>
                  <a:clrTo>
                    <a:srgbClr val="000000">
                      <a:alpha val="0"/>
                    </a:srgbClr>
                  </a:clrTo>
                </a:clrChange>
              </a:blip>
              <a:stretch>
                <a:fillRect/>
              </a:stretch>
            </p:blipFill>
            <p:spPr>
              <a:xfrm>
                <a:off x="0" y="0"/>
                <a:ext cx="3946" cy="51"/>
              </a:xfrm>
              <a:prstGeom prst="rect">
                <a:avLst/>
              </a:prstGeom>
              <a:noFill/>
              <a:ln w="9525">
                <a:noFill/>
              </a:ln>
            </p:spPr>
          </p:pic>
          <p:pic>
            <p:nvPicPr>
              <p:cNvPr id="8199" name="图片 8198"/>
              <p:cNvPicPr>
                <a:picLocks noChangeAspect="1"/>
              </p:cNvPicPr>
              <p:nvPr/>
            </p:nvPicPr>
            <p:blipFill>
              <a:blip r:embed="rId2">
                <a:clrChange>
                  <a:clrFrom>
                    <a:srgbClr val="000000"/>
                  </a:clrFrom>
                  <a:clrTo>
                    <a:srgbClr val="000000">
                      <a:alpha val="0"/>
                    </a:srgbClr>
                  </a:clrTo>
                </a:clrChange>
              </a:blip>
              <a:stretch>
                <a:fillRect/>
              </a:stretch>
            </p:blipFill>
            <p:spPr>
              <a:xfrm rot="10800000">
                <a:off x="0" y="2362"/>
                <a:ext cx="3946" cy="51"/>
              </a:xfrm>
              <a:prstGeom prst="rect">
                <a:avLst/>
              </a:prstGeom>
              <a:noFill/>
              <a:ln w="9525">
                <a:noFill/>
              </a:ln>
            </p:spPr>
          </p:pic>
        </p:grpSp>
      </p:grpSp>
      <p:sp>
        <p:nvSpPr>
          <p:cNvPr id="2" name="文本框 1"/>
          <p:cNvSpPr txBox="1"/>
          <p:nvPr/>
        </p:nvSpPr>
        <p:spPr>
          <a:xfrm>
            <a:off x="2633345" y="781685"/>
            <a:ext cx="5534660" cy="2956560"/>
          </a:xfrm>
          <a:prstGeom prst="rect">
            <a:avLst/>
          </a:prstGeom>
          <a:noFill/>
        </p:spPr>
        <p:txBody>
          <a:bodyPr wrap="square" rtlCol="0">
            <a:spAutoFit/>
          </a:bodyPr>
          <a:p>
            <a:r>
              <a:rPr lang="zh-CN" altLang="en-US" sz="2400" b="1">
                <a:solidFill>
                  <a:schemeClr val="bg1"/>
                </a:solidFill>
              </a:rPr>
              <a:t>算法预备：</a:t>
            </a:r>
            <a:endParaRPr lang="zh-CN" altLang="en-US" sz="2400" b="1">
              <a:solidFill>
                <a:schemeClr val="bg1"/>
              </a:solidFill>
            </a:endParaRPr>
          </a:p>
          <a:p>
            <a:endParaRPr lang="zh-CN" altLang="en-US" sz="2400" b="1">
              <a:solidFill>
                <a:schemeClr val="bg1"/>
              </a:solidFill>
            </a:endParaRPr>
          </a:p>
          <a:p>
            <a:r>
              <a:rPr lang="zh-CN" altLang="en-US" sz="1400" b="1">
                <a:solidFill>
                  <a:schemeClr val="bg1"/>
                </a:solidFill>
              </a:rPr>
              <a:t>       </a:t>
            </a:r>
            <a:r>
              <a:rPr lang="zh-CN" altLang="en-US" sz="1400" b="1">
                <a:solidFill>
                  <a:schemeClr val="bg1"/>
                </a:solidFill>
                <a:cs typeface="+mn-ea"/>
              </a:rPr>
              <a:t>定义1（无向图）：令</a:t>
            </a:r>
            <a:r>
              <a:rPr lang="zh-CN" altLang="en-US" sz="1400" b="1">
                <a:solidFill>
                  <a:srgbClr val="FFFF00"/>
                </a:solidFill>
                <a:cs typeface="+mn-ea"/>
              </a:rPr>
              <a:t>G =（V，E，W）</a:t>
            </a:r>
            <a:r>
              <a:rPr lang="zh-CN" altLang="en-US" sz="1400" b="1">
                <a:solidFill>
                  <a:schemeClr val="bg1"/>
                </a:solidFill>
                <a:cs typeface="+mn-ea"/>
              </a:rPr>
              <a:t>为无向图，其中V为节点集，E为边集，W为对应的权重集。 </a:t>
            </a:r>
            <a:r>
              <a:rPr lang="zh-CN" altLang="en-US" sz="1400" b="1">
                <a:solidFill>
                  <a:srgbClr val="FFFF00"/>
                </a:solidFill>
                <a:cs typeface="+mn-ea"/>
              </a:rPr>
              <a:t>e = {u，v}∈E</a:t>
            </a:r>
            <a:r>
              <a:rPr lang="zh-CN" altLang="en-US" sz="1400" b="1">
                <a:solidFill>
                  <a:schemeClr val="bg1"/>
                </a:solidFill>
                <a:cs typeface="+mn-ea"/>
              </a:rPr>
              <a:t>表示节点u和v之间的连接，</a:t>
            </a:r>
            <a:r>
              <a:rPr lang="zh-CN" altLang="en-US" sz="1400" b="1">
                <a:solidFill>
                  <a:srgbClr val="FFFF00"/>
                </a:solidFill>
                <a:cs typeface="+mn-ea"/>
              </a:rPr>
              <a:t>w（u，v）</a:t>
            </a:r>
            <a:r>
              <a:rPr lang="zh-CN" altLang="en-US" sz="1400" b="1">
                <a:solidFill>
                  <a:schemeClr val="bg1"/>
                </a:solidFill>
                <a:cs typeface="+mn-ea"/>
              </a:rPr>
              <a:t>表示边e的权重。 在未加权图的情况下，∀e= {u，v}∈E，w（u，v）= 1。 </a:t>
            </a:r>
            <a:endParaRPr lang="zh-CN" altLang="en-US" sz="1400" b="1">
              <a:solidFill>
                <a:schemeClr val="bg1"/>
              </a:solidFill>
              <a:cs typeface="+mn-ea"/>
            </a:endParaRPr>
          </a:p>
          <a:p>
            <a:endParaRPr lang="zh-CN" altLang="en-US" sz="1400" b="1">
              <a:solidFill>
                <a:schemeClr val="bg1"/>
              </a:solidFill>
              <a:cs typeface="+mn-ea"/>
            </a:endParaRPr>
          </a:p>
          <a:p>
            <a:r>
              <a:rPr lang="zh-CN" altLang="en-US" sz="1400" b="1">
                <a:solidFill>
                  <a:schemeClr val="bg1"/>
                </a:solidFill>
                <a:cs typeface="+mn-ea"/>
              </a:rPr>
              <a:t>       定义2（节点u的邻居）：给定无向图G =（V，E，W），节点u∈V的</a:t>
            </a:r>
            <a:r>
              <a:rPr lang="zh-CN" altLang="en-US" sz="1400" b="1">
                <a:solidFill>
                  <a:srgbClr val="FFFF00"/>
                </a:solidFill>
                <a:cs typeface="+mn-ea"/>
              </a:rPr>
              <a:t>邻域</a:t>
            </a:r>
            <a:r>
              <a:rPr lang="zh-CN" altLang="en-US" sz="1400" b="1">
                <a:solidFill>
                  <a:schemeClr val="bg1"/>
                </a:solidFill>
                <a:cs typeface="+mn-ea"/>
              </a:rPr>
              <a:t>是包含节点u及其相邻节点的集合Γ（u）。</a:t>
            </a:r>
            <a:endParaRPr lang="zh-CN" altLang="en-US" sz="1400" b="1">
              <a:solidFill>
                <a:schemeClr val="bg1"/>
              </a:solidFill>
              <a:cs typeface="+mn-ea"/>
            </a:endParaRPr>
          </a:p>
          <a:p>
            <a:endParaRPr lang="zh-CN" altLang="en-US" sz="1400" b="1">
              <a:solidFill>
                <a:schemeClr val="bg1"/>
              </a:solidFill>
              <a:cs typeface="+mn-ea"/>
            </a:endParaRPr>
          </a:p>
          <a:p>
            <a:r>
              <a:rPr lang="zh-CN" altLang="en-US" sz="1400" b="1">
                <a:solidFill>
                  <a:schemeClr val="bg1"/>
                </a:solidFill>
                <a:cs typeface="+mn-ea"/>
              </a:rPr>
              <a:t>             </a:t>
            </a:r>
            <a:r>
              <a:rPr lang="zh-CN" altLang="en-US" sz="1400" b="1">
                <a:solidFill>
                  <a:srgbClr val="FFFF00"/>
                </a:solidFill>
                <a:cs typeface="+mn-ea"/>
              </a:rPr>
              <a:t>Γ(u) ={v∈V|{u, v} ∈E} ∪ {u}	(1)</a:t>
            </a:r>
            <a:endParaRPr lang="zh-CN" altLang="en-US" sz="1400" b="1">
              <a:solidFill>
                <a:srgbClr val="FFFF00"/>
              </a:solidFill>
              <a:cs typeface="+mn-ea"/>
            </a:endParaRPr>
          </a:p>
          <a:p>
            <a:endParaRPr lang="zh-CN" altLang="en-US" sz="1400" b="1">
              <a:solidFill>
                <a:srgbClr val="FFFF00"/>
              </a:solidFill>
              <a:cs typeface="+mn-ea"/>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4" name="组合 8193"/>
          <p:cNvGrpSpPr/>
          <p:nvPr/>
        </p:nvGrpSpPr>
        <p:grpSpPr>
          <a:xfrm>
            <a:off x="0" y="0"/>
            <a:ext cx="9144000" cy="5140325"/>
            <a:chOff x="0" y="0"/>
            <a:chExt cx="5760" cy="3238"/>
          </a:xfrm>
        </p:grpSpPr>
        <p:pic>
          <p:nvPicPr>
            <p:cNvPr id="8195" name="图片 8194" descr="shutterstock_59596342 [转换]"/>
            <p:cNvPicPr>
              <a:picLocks noChangeAspect="1"/>
            </p:cNvPicPr>
            <p:nvPr/>
          </p:nvPicPr>
          <p:blipFill>
            <a:blip r:embed="rId1"/>
            <a:srcRect l="2855" t="1799" r="18312"/>
            <a:stretch>
              <a:fillRect/>
            </a:stretch>
          </p:blipFill>
          <p:spPr>
            <a:xfrm>
              <a:off x="0" y="0"/>
              <a:ext cx="5760" cy="3238"/>
            </a:xfrm>
            <a:prstGeom prst="rect">
              <a:avLst/>
            </a:prstGeom>
            <a:noFill/>
            <a:ln w="9525">
              <a:noFill/>
            </a:ln>
          </p:spPr>
        </p:pic>
        <p:grpSp>
          <p:nvGrpSpPr>
            <p:cNvPr id="8196" name="组合 8195"/>
            <p:cNvGrpSpPr/>
            <p:nvPr/>
          </p:nvGrpSpPr>
          <p:grpSpPr>
            <a:xfrm>
              <a:off x="1429" y="441"/>
              <a:ext cx="3947" cy="2413"/>
              <a:chOff x="0" y="0"/>
              <a:chExt cx="3947" cy="2413"/>
            </a:xfrm>
          </p:grpSpPr>
          <p:sp>
            <p:nvSpPr>
              <p:cNvPr id="8197" name="圆角矩形 8196"/>
              <p:cNvSpPr/>
              <p:nvPr/>
            </p:nvSpPr>
            <p:spPr>
              <a:xfrm>
                <a:off x="0" y="46"/>
                <a:ext cx="3947" cy="2313"/>
              </a:xfrm>
              <a:prstGeom prst="roundRect">
                <a:avLst>
                  <a:gd name="adj" fmla="val 1079"/>
                </a:avLst>
              </a:prstGeom>
              <a:solidFill>
                <a:schemeClr val="bg1">
                  <a:alpha val="20000"/>
                </a:schemeClr>
              </a:solidFill>
              <a:ln w="9525">
                <a:noFill/>
              </a:ln>
            </p:spPr>
            <p:txBody>
              <a:bodyPr/>
              <a:p>
                <a:endParaRPr lang="zh-CN" altLang="en-US"/>
              </a:p>
            </p:txBody>
          </p:sp>
          <p:pic>
            <p:nvPicPr>
              <p:cNvPr id="8198" name="图片 8197"/>
              <p:cNvPicPr>
                <a:picLocks noChangeAspect="1"/>
              </p:cNvPicPr>
              <p:nvPr/>
            </p:nvPicPr>
            <p:blipFill>
              <a:blip r:embed="rId2">
                <a:clrChange>
                  <a:clrFrom>
                    <a:srgbClr val="000000"/>
                  </a:clrFrom>
                  <a:clrTo>
                    <a:srgbClr val="000000">
                      <a:alpha val="0"/>
                    </a:srgbClr>
                  </a:clrTo>
                </a:clrChange>
              </a:blip>
              <a:stretch>
                <a:fillRect/>
              </a:stretch>
            </p:blipFill>
            <p:spPr>
              <a:xfrm>
                <a:off x="0" y="0"/>
                <a:ext cx="3946" cy="51"/>
              </a:xfrm>
              <a:prstGeom prst="rect">
                <a:avLst/>
              </a:prstGeom>
              <a:noFill/>
              <a:ln w="9525">
                <a:noFill/>
              </a:ln>
            </p:spPr>
          </p:pic>
          <p:pic>
            <p:nvPicPr>
              <p:cNvPr id="8199" name="图片 8198"/>
              <p:cNvPicPr>
                <a:picLocks noChangeAspect="1"/>
              </p:cNvPicPr>
              <p:nvPr/>
            </p:nvPicPr>
            <p:blipFill>
              <a:blip r:embed="rId2">
                <a:clrChange>
                  <a:clrFrom>
                    <a:srgbClr val="000000"/>
                  </a:clrFrom>
                  <a:clrTo>
                    <a:srgbClr val="000000">
                      <a:alpha val="0"/>
                    </a:srgbClr>
                  </a:clrTo>
                </a:clrChange>
              </a:blip>
              <a:stretch>
                <a:fillRect/>
              </a:stretch>
            </p:blipFill>
            <p:spPr>
              <a:xfrm rot="10800000">
                <a:off x="0" y="2362"/>
                <a:ext cx="3946" cy="51"/>
              </a:xfrm>
              <a:prstGeom prst="rect">
                <a:avLst/>
              </a:prstGeom>
              <a:noFill/>
              <a:ln w="9525">
                <a:noFill/>
              </a:ln>
            </p:spPr>
          </p:pic>
        </p:grpSp>
      </p:grpSp>
      <p:sp>
        <p:nvSpPr>
          <p:cNvPr id="2" name="文本框 1"/>
          <p:cNvSpPr txBox="1"/>
          <p:nvPr/>
        </p:nvSpPr>
        <p:spPr>
          <a:xfrm>
            <a:off x="2633345" y="781685"/>
            <a:ext cx="5534660" cy="3596640"/>
          </a:xfrm>
          <a:prstGeom prst="rect">
            <a:avLst/>
          </a:prstGeom>
          <a:noFill/>
        </p:spPr>
        <p:txBody>
          <a:bodyPr wrap="square" rtlCol="0">
            <a:spAutoFit/>
          </a:bodyPr>
          <a:p>
            <a:r>
              <a:rPr lang="zh-CN" altLang="en-US" sz="2400" b="1">
                <a:solidFill>
                  <a:schemeClr val="bg1"/>
                </a:solidFill>
              </a:rPr>
              <a:t>算法预备：</a:t>
            </a:r>
            <a:endParaRPr lang="zh-CN" altLang="en-US" sz="2400" b="1">
              <a:solidFill>
                <a:schemeClr val="bg1"/>
              </a:solidFill>
            </a:endParaRPr>
          </a:p>
          <a:p>
            <a:endParaRPr lang="zh-CN" altLang="en-US" sz="2400" b="1">
              <a:solidFill>
                <a:schemeClr val="bg1"/>
              </a:solidFill>
            </a:endParaRPr>
          </a:p>
          <a:p>
            <a:r>
              <a:rPr lang="zh-CN" altLang="en-US" sz="1400" b="1">
                <a:solidFill>
                  <a:schemeClr val="bg1"/>
                </a:solidFill>
              </a:rPr>
              <a:t>       </a:t>
            </a:r>
            <a:r>
              <a:rPr lang="zh-CN" altLang="en-US" sz="1400" b="1">
                <a:solidFill>
                  <a:schemeClr val="bg1"/>
                </a:solidFill>
                <a:cs typeface="+mn-ea"/>
              </a:rPr>
              <a:t> 定义3（Jaccard距离）：给定无向图G =（V，E，W），两个节点u和v的Jaccard距离（初始距离）定义为：</a:t>
            </a:r>
            <a:endParaRPr lang="zh-CN" altLang="en-US" sz="1400" b="1">
              <a:solidFill>
                <a:schemeClr val="bg1"/>
              </a:solidFill>
              <a:cs typeface="+mn-ea"/>
            </a:endParaRPr>
          </a:p>
          <a:p>
            <a:endParaRPr lang="zh-CN" altLang="en-US" sz="1400" b="1">
              <a:solidFill>
                <a:schemeClr val="bg1"/>
              </a:solidFill>
              <a:cs typeface="+mn-ea"/>
            </a:endParaRPr>
          </a:p>
          <a:p>
            <a:endParaRPr lang="zh-CN" altLang="en-US" sz="1400" b="1">
              <a:solidFill>
                <a:schemeClr val="bg1"/>
              </a:solidFill>
              <a:cs typeface="+mn-ea"/>
            </a:endParaRPr>
          </a:p>
          <a:p>
            <a:endParaRPr lang="zh-CN" altLang="en-US" sz="1400" b="1">
              <a:solidFill>
                <a:schemeClr val="bg1"/>
              </a:solidFill>
              <a:cs typeface="+mn-ea"/>
            </a:endParaRPr>
          </a:p>
          <a:p>
            <a:endParaRPr lang="zh-CN" altLang="en-US" sz="1400" b="1">
              <a:solidFill>
                <a:schemeClr val="bg1"/>
              </a:solidFill>
              <a:cs typeface="+mn-ea"/>
            </a:endParaRPr>
          </a:p>
          <a:p>
            <a:r>
              <a:rPr lang="zh-CN" altLang="en-US" sz="1400" b="1">
                <a:solidFill>
                  <a:schemeClr val="bg1"/>
                </a:solidFill>
                <a:cs typeface="+mn-ea"/>
              </a:rPr>
              <a:t>对于加权图，两个节点u和v的Jaccard距离进一步扩展为：</a:t>
            </a:r>
            <a:endParaRPr lang="zh-CN" altLang="en-US" sz="1400" b="1">
              <a:solidFill>
                <a:schemeClr val="bg1"/>
              </a:solidFill>
              <a:cs typeface="+mn-ea"/>
            </a:endParaRPr>
          </a:p>
          <a:p>
            <a:endParaRPr lang="zh-CN" altLang="en-US" sz="1400" b="1">
              <a:solidFill>
                <a:schemeClr val="bg1"/>
              </a:solidFill>
              <a:cs typeface="+mn-ea"/>
            </a:endParaRPr>
          </a:p>
          <a:p>
            <a:endParaRPr lang="zh-CN" altLang="en-US" sz="1400" b="1">
              <a:solidFill>
                <a:schemeClr val="bg1"/>
              </a:solidFill>
              <a:cs typeface="+mn-ea"/>
            </a:endParaRPr>
          </a:p>
          <a:p>
            <a:endParaRPr lang="zh-CN" altLang="en-US" sz="1400" b="1">
              <a:solidFill>
                <a:schemeClr val="bg1"/>
              </a:solidFill>
              <a:cs typeface="+mn-ea"/>
            </a:endParaRPr>
          </a:p>
          <a:p>
            <a:endParaRPr lang="zh-CN" altLang="en-US" sz="1400" b="1">
              <a:solidFill>
                <a:schemeClr val="bg1"/>
              </a:solidFill>
              <a:cs typeface="+mn-ea"/>
            </a:endParaRPr>
          </a:p>
          <a:p>
            <a:endParaRPr lang="zh-CN" altLang="en-US" sz="1400" b="1">
              <a:solidFill>
                <a:schemeClr val="bg1"/>
              </a:solidFill>
              <a:cs typeface="+mn-ea"/>
            </a:endParaRPr>
          </a:p>
          <a:p>
            <a:endParaRPr lang="zh-CN" altLang="en-US" sz="1400" b="1">
              <a:solidFill>
                <a:schemeClr val="bg1"/>
              </a:solidFill>
              <a:cs typeface="+mn-ea"/>
            </a:endParaRPr>
          </a:p>
        </p:txBody>
      </p:sp>
      <p:pic>
        <p:nvPicPr>
          <p:cNvPr id="1032" name="图片 28"/>
          <p:cNvPicPr/>
          <p:nvPr/>
        </p:nvPicPr>
        <p:blipFill>
          <a:blip r:embed="rId3" cstate="print"/>
          <a:srcRect/>
          <a:stretch>
            <a:fillRect/>
          </a:stretch>
        </p:blipFill>
        <p:spPr>
          <a:xfrm>
            <a:off x="3258503" y="2060257"/>
            <a:ext cx="3629025" cy="628650"/>
          </a:xfrm>
          <a:prstGeom prst="rect">
            <a:avLst/>
          </a:prstGeom>
          <a:ln>
            <a:noFill/>
          </a:ln>
        </p:spPr>
      </p:pic>
      <p:pic>
        <p:nvPicPr>
          <p:cNvPr id="1033" name="图片 29"/>
          <p:cNvPicPr/>
          <p:nvPr/>
        </p:nvPicPr>
        <p:blipFill>
          <a:blip r:embed="rId4" cstate="print"/>
          <a:srcRect/>
          <a:stretch>
            <a:fillRect/>
          </a:stretch>
        </p:blipFill>
        <p:spPr>
          <a:xfrm>
            <a:off x="2734310" y="3159125"/>
            <a:ext cx="5021580" cy="986790"/>
          </a:xfrm>
          <a:prstGeom prst="rect">
            <a:avLst/>
          </a:prstGeom>
          <a:ln>
            <a:noFill/>
          </a:ln>
        </p:spPr>
      </p:pic>
    </p:spTree>
  </p:cSld>
  <p:clrMapOvr>
    <a:masterClrMapping/>
  </p:clrMapOvr>
  <p:transition>
    <p:fade/>
  </p:transition>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4411</Words>
  <Application>WPS 演示</Application>
  <PresentationFormat>自定义</PresentationFormat>
  <Paragraphs>200</Paragraphs>
  <Slides>32</Slides>
  <Notes>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32</vt:i4>
      </vt:variant>
    </vt:vector>
  </HeadingPairs>
  <TitlesOfParts>
    <vt:vector size="43" baseType="lpstr">
      <vt:lpstr>Arial</vt:lpstr>
      <vt:lpstr>宋体</vt:lpstr>
      <vt:lpstr>Wingdings</vt:lpstr>
      <vt:lpstr>Edwardian Script ITC</vt:lpstr>
      <vt:lpstr>黑体</vt:lpstr>
      <vt:lpstr>Monotype Corsiva</vt:lpstr>
      <vt:lpstr>微软雅黑</vt:lpstr>
      <vt:lpstr>Segoe Print</vt:lpstr>
      <vt:lpstr>默认设计模板</vt:lpstr>
      <vt:lpstr>默认设计模板_2</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www.ftpdown.com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FtpDown</dc:creator>
  <cp:lastModifiedBy>lhc</cp:lastModifiedBy>
  <cp:revision>88</cp:revision>
  <dcterms:created xsi:type="dcterms:W3CDTF">2003-12-31T17:18:00Z</dcterms:created>
  <dcterms:modified xsi:type="dcterms:W3CDTF">2017-05-03T02:57:34Z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