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56" r:id="rId2"/>
    <p:sldId id="267" r:id="rId3"/>
    <p:sldId id="257" r:id="rId4"/>
    <p:sldId id="270" r:id="rId5"/>
    <p:sldId id="271" r:id="rId6"/>
    <p:sldId id="272" r:id="rId7"/>
    <p:sldId id="273" r:id="rId8"/>
    <p:sldId id="274" r:id="rId9"/>
    <p:sldId id="276" r:id="rId10"/>
    <p:sldId id="275" r:id="rId11"/>
    <p:sldId id="277" r:id="rId12"/>
    <p:sldId id="278" r:id="rId13"/>
    <p:sldId id="279" r:id="rId14"/>
    <p:sldId id="281" r:id="rId15"/>
    <p:sldId id="280" r:id="rId16"/>
    <p:sldId id="282" r:id="rId17"/>
    <p:sldId id="283" r:id="rId18"/>
    <p:sldId id="286" r:id="rId19"/>
    <p:sldId id="285" r:id="rId20"/>
    <p:sldId id="284" r:id="rId21"/>
    <p:sldId id="287" r:id="rId22"/>
    <p:sldId id="289" r:id="rId23"/>
    <p:sldId id="288" r:id="rId24"/>
    <p:sldId id="291" r:id="rId25"/>
    <p:sldId id="293" r:id="rId26"/>
    <p:sldId id="290" r:id="rId27"/>
    <p:sldId id="292" r:id="rId28"/>
    <p:sldId id="294" r:id="rId29"/>
    <p:sldId id="296" r:id="rId30"/>
    <p:sldId id="295" r:id="rId31"/>
    <p:sldId id="26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56"/>
  </p:normalViewPr>
  <p:slideViewPr>
    <p:cSldViewPr snapToGrid="0">
      <p:cViewPr varScale="1">
        <p:scale>
          <a:sx n="97" d="100"/>
          <a:sy n="97" d="100"/>
        </p:scale>
        <p:origin x="86" y="3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E5A66-61A6-4733-967C-30F429B1C76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DE5B0-3ABD-42E6-90FC-FB5F971F5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91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DE5B0-3ABD-42E6-90FC-FB5F971F5E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1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60303" y="1531258"/>
            <a:ext cx="10471393" cy="5109091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Project Title:G2M insight for Cab Investment Firm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Report date: March 17,2023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Internship Batch: LISUM19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Name:Gladys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Kalas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12608"/>
            <a:ext cx="10515600" cy="435133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Outliers: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EF631-5714-4C89-4CDB-F5C48A0FA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85" y="1371600"/>
            <a:ext cx="4506687" cy="5486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CADC6A-BDFF-1FA0-B999-01361777D90F}"/>
              </a:ext>
            </a:extLst>
          </p:cNvPr>
          <p:cNvSpPr txBox="1"/>
          <p:nvPr/>
        </p:nvSpPr>
        <p:spPr>
          <a:xfrm>
            <a:off x="6477000" y="2950029"/>
            <a:ext cx="5323114" cy="1186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869680-A6F3-DCAC-BA52-45AE5A8D2018}"/>
              </a:ext>
            </a:extLst>
          </p:cNvPr>
          <p:cNvSpPr txBox="1"/>
          <p:nvPr/>
        </p:nvSpPr>
        <p:spPr>
          <a:xfrm>
            <a:off x="5769429" y="3140529"/>
            <a:ext cx="6117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  <a:latin typeface="Helvetica Neue"/>
              </a:rPr>
              <a:t>F</a:t>
            </a:r>
            <a:r>
              <a:rPr lang="en-US" b="0" i="0" dirty="0">
                <a:solidFill>
                  <a:srgbClr val="FF6600"/>
                </a:solidFill>
                <a:effectLst/>
                <a:latin typeface="Helvetica Neue"/>
              </a:rPr>
              <a:t>eature(column) 'Price Changed' contains Outliers. These observations will not deleted as they might be required in further analysis.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401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12608"/>
            <a:ext cx="10515600" cy="435133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Company: Yellow cab and Pink cab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B8DCBF-22C1-D1F6-3CFA-D8FB23E5E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371600"/>
            <a:ext cx="7505700" cy="4924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E1E22E-96A0-062E-752B-DB0C34179F52}"/>
              </a:ext>
            </a:extLst>
          </p:cNvPr>
          <p:cNvSpPr txBox="1"/>
          <p:nvPr/>
        </p:nvSpPr>
        <p:spPr>
          <a:xfrm>
            <a:off x="6919231" y="3665111"/>
            <a:ext cx="393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Helvetica Neue"/>
              </a:rPr>
              <a:t>Yellow cab has majority coverage with 76%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562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12608"/>
            <a:ext cx="10515600" cy="435133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Transaction per Company: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B3C4A-0BEC-A109-C8AA-B4E2E3C12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795"/>
            <a:ext cx="12192000" cy="49505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EC14AD-C101-7DD9-1F81-DD900B6975C6}"/>
              </a:ext>
            </a:extLst>
          </p:cNvPr>
          <p:cNvSpPr txBox="1"/>
          <p:nvPr/>
        </p:nvSpPr>
        <p:spPr>
          <a:xfrm>
            <a:off x="1137557" y="6332674"/>
            <a:ext cx="709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Yellow cab company exceeds in the number of transactions </a:t>
            </a:r>
            <a:r>
              <a:rPr lang="en-US" dirty="0" err="1">
                <a:solidFill>
                  <a:srgbClr val="FF6600"/>
                </a:solidFill>
              </a:rPr>
              <a:t>occured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647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 companies across cities: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64446-9925-5465-7E95-31B5C8D23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395973" cy="548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56AA53-36B7-BDFC-462A-43D53C250766}"/>
              </a:ext>
            </a:extLst>
          </p:cNvPr>
          <p:cNvSpPr txBox="1"/>
          <p:nvPr/>
        </p:nvSpPr>
        <p:spPr>
          <a:xfrm>
            <a:off x="9395973" y="1496786"/>
            <a:ext cx="26887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New York City NY state ,Washington </a:t>
            </a:r>
            <a:r>
              <a:rPr lang="en-US" dirty="0" err="1">
                <a:solidFill>
                  <a:srgbClr val="FF6600"/>
                </a:solidFill>
              </a:rPr>
              <a:t>DC,Chicago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IL,Los</a:t>
            </a:r>
            <a:r>
              <a:rPr lang="en-US" dirty="0">
                <a:solidFill>
                  <a:srgbClr val="FF6600"/>
                </a:solidFill>
              </a:rPr>
              <a:t> Angeles CA and Boston MA cities have the highest Cab presence and Yellow Cab is of </a:t>
            </a:r>
            <a:r>
              <a:rPr lang="en-US" dirty="0" err="1">
                <a:solidFill>
                  <a:srgbClr val="FF6600"/>
                </a:solidFill>
              </a:rPr>
              <a:t>prefered</a:t>
            </a:r>
            <a:r>
              <a:rPr lang="en-US" dirty="0">
                <a:solidFill>
                  <a:srgbClr val="FF6600"/>
                </a:solidFill>
              </a:rPr>
              <a:t> over Pink Cab in most of the cities 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4F6D86-61F0-B7CA-E000-39B8FB55759D}"/>
              </a:ext>
            </a:extLst>
          </p:cNvPr>
          <p:cNvSpPr txBox="1"/>
          <p:nvPr/>
        </p:nvSpPr>
        <p:spPr>
          <a:xfrm>
            <a:off x="9280071" y="4114800"/>
            <a:ext cx="28248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Pink Cab is higher in cities –San </a:t>
            </a:r>
            <a:r>
              <a:rPr lang="en-US" dirty="0" err="1">
                <a:solidFill>
                  <a:srgbClr val="FF6600"/>
                </a:solidFill>
              </a:rPr>
              <a:t>Diego,Nashville,Sacramento,Pittsburg</a:t>
            </a:r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789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 rides on different dates: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12652-253A-99C2-EE62-F9C6DCAD6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4441"/>
            <a:ext cx="9154886" cy="54175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4FFA9D-5C80-41D2-2CD9-8CFEEFA0B61F}"/>
              </a:ext>
            </a:extLst>
          </p:cNvPr>
          <p:cNvSpPr txBox="1"/>
          <p:nvPr/>
        </p:nvSpPr>
        <p:spPr>
          <a:xfrm>
            <a:off x="9252857" y="2766041"/>
            <a:ext cx="2901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Yellow Cabs seem to have more number of rides during days of travel.</a:t>
            </a:r>
          </a:p>
        </p:txBody>
      </p:sp>
    </p:spTree>
    <p:extLst>
      <p:ext uri="{BB962C8B-B14F-4D97-AF65-F5344CB8AC3E}">
        <p14:creationId xmlns:p14="http://schemas.microsoft.com/office/powerpoint/2010/main" val="1998769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472" y="2814094"/>
            <a:ext cx="10515600" cy="435133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 rides Yearly, Monthly and Days of week: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8171FB-C9F5-E18A-9D9B-5355AB39E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986" y="1417637"/>
            <a:ext cx="5546271" cy="37970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9DEFE5-77CC-B0F0-F72A-72DAB33EF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635" y="1417637"/>
            <a:ext cx="6588579" cy="38431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3F5063-E2AB-FB75-3928-AFFFC92149B5}"/>
              </a:ext>
            </a:extLst>
          </p:cNvPr>
          <p:cNvSpPr txBox="1"/>
          <p:nvPr/>
        </p:nvSpPr>
        <p:spPr>
          <a:xfrm>
            <a:off x="217714" y="5366657"/>
            <a:ext cx="5279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Yellow Cab company have out passed Pink Cab all the years 2016-2018 and highest rides in 2017.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5E1E8C-4F0A-FC45-D7DC-EC60807453F7}"/>
              </a:ext>
            </a:extLst>
          </p:cNvPr>
          <p:cNvSpPr txBox="1"/>
          <p:nvPr/>
        </p:nvSpPr>
        <p:spPr>
          <a:xfrm>
            <a:off x="5904138" y="5366657"/>
            <a:ext cx="6041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Cabs are at peak usage during December, October and November months and Yellow cabs are mostly preferred </a:t>
            </a:r>
          </a:p>
        </p:txBody>
      </p:sp>
    </p:spTree>
    <p:extLst>
      <p:ext uri="{BB962C8B-B14F-4D97-AF65-F5344CB8AC3E}">
        <p14:creationId xmlns:p14="http://schemas.microsoft.com/office/powerpoint/2010/main" val="989575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12608"/>
            <a:ext cx="10515600" cy="435133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4D9027-1652-F581-6348-6A5BC05B6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1371600"/>
            <a:ext cx="5138060" cy="3581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05721F-A8C2-1EE4-5E9D-E1BE3C2EE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685" y="1589313"/>
            <a:ext cx="6806288" cy="34072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2F1A0E-EE24-3C8C-C48A-1B135731CC1B}"/>
              </a:ext>
            </a:extLst>
          </p:cNvPr>
          <p:cNvSpPr txBox="1"/>
          <p:nvPr/>
        </p:nvSpPr>
        <p:spPr>
          <a:xfrm>
            <a:off x="348343" y="5246914"/>
            <a:ext cx="4757057" cy="9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8F027D-0D9A-B9C9-A772-D9EC916B92A0}"/>
              </a:ext>
            </a:extLst>
          </p:cNvPr>
          <p:cNvSpPr txBox="1"/>
          <p:nvPr/>
        </p:nvSpPr>
        <p:spPr>
          <a:xfrm>
            <a:off x="293511" y="5384800"/>
            <a:ext cx="4811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Cabs rides are higher during the 12</a:t>
            </a:r>
            <a:r>
              <a:rPr lang="en-US" baseline="30000" dirty="0">
                <a:solidFill>
                  <a:srgbClr val="FF6600"/>
                </a:solidFill>
              </a:rPr>
              <a:t>th</a:t>
            </a:r>
            <a:r>
              <a:rPr lang="en-US" dirty="0">
                <a:solidFill>
                  <a:srgbClr val="FF6600"/>
                </a:solidFill>
              </a:rPr>
              <a:t>, 11</a:t>
            </a:r>
            <a:r>
              <a:rPr lang="en-US" baseline="30000" dirty="0">
                <a:solidFill>
                  <a:srgbClr val="FF6600"/>
                </a:solidFill>
              </a:rPr>
              <a:t>th</a:t>
            </a:r>
            <a:r>
              <a:rPr lang="en-US" dirty="0">
                <a:solidFill>
                  <a:srgbClr val="FF6600"/>
                </a:solidFill>
              </a:rPr>
              <a:t>, 10</a:t>
            </a:r>
            <a:r>
              <a:rPr lang="en-US" baseline="30000" dirty="0">
                <a:solidFill>
                  <a:srgbClr val="FF6600"/>
                </a:solidFill>
              </a:rPr>
              <a:t>th</a:t>
            </a:r>
            <a:r>
              <a:rPr lang="en-US" dirty="0">
                <a:solidFill>
                  <a:srgbClr val="FF6600"/>
                </a:solidFill>
              </a:rPr>
              <a:t> of the month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48CD4B-1EEE-F908-04EF-0A7BF36DC526}"/>
              </a:ext>
            </a:extLst>
          </p:cNvPr>
          <p:cNvSpPr txBox="1"/>
          <p:nvPr/>
        </p:nvSpPr>
        <p:spPr>
          <a:xfrm>
            <a:off x="5441647" y="5381576"/>
            <a:ext cx="637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Cab rides clearly peak during the weekend(6-Sunday,5-Saturday,0-Monday) and Mondays</a:t>
            </a:r>
          </a:p>
        </p:txBody>
      </p:sp>
    </p:spTree>
    <p:extLst>
      <p:ext uri="{BB962C8B-B14F-4D97-AF65-F5344CB8AC3E}">
        <p14:creationId xmlns:p14="http://schemas.microsoft.com/office/powerpoint/2010/main" val="105765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12608"/>
            <a:ext cx="10515600" cy="435133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EBEEB-52D7-4D85-EB90-A11312332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838"/>
            <a:ext cx="12020550" cy="47872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BDFD9B-D817-4191-DF61-DA38FB634AB0}"/>
              </a:ext>
            </a:extLst>
          </p:cNvPr>
          <p:cNvSpPr txBox="1"/>
          <p:nvPr/>
        </p:nvSpPr>
        <p:spPr>
          <a:xfrm>
            <a:off x="2322688" y="6218630"/>
            <a:ext cx="874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Average KM Travelled-22.56 miles with a max of 48 miles and min of 1.9 miles</a:t>
            </a:r>
          </a:p>
        </p:txBody>
      </p:sp>
    </p:spTree>
    <p:extLst>
      <p:ext uri="{BB962C8B-B14F-4D97-AF65-F5344CB8AC3E}">
        <p14:creationId xmlns:p14="http://schemas.microsoft.com/office/powerpoint/2010/main" val="3118864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12608"/>
            <a:ext cx="10515600" cy="435133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Price Charged by respective Cab companies: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8FE2E-4FCE-61F4-5CEE-ACA1DD176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959" y="1417637"/>
            <a:ext cx="4772025" cy="106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C78323-CC8F-8E23-87F8-04EF22E5B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79" y="1371600"/>
            <a:ext cx="6362700" cy="3848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26F040-8E0F-6295-5BDC-E56DC0FA4CE1}"/>
              </a:ext>
            </a:extLst>
          </p:cNvPr>
          <p:cNvSpPr txBox="1"/>
          <p:nvPr/>
        </p:nvSpPr>
        <p:spPr>
          <a:xfrm>
            <a:off x="6366933" y="3234267"/>
            <a:ext cx="491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Yellow Cab company’s Price total is greater than Pink Cab company.</a:t>
            </a:r>
          </a:p>
        </p:txBody>
      </p:sp>
    </p:spTree>
    <p:extLst>
      <p:ext uri="{BB962C8B-B14F-4D97-AF65-F5344CB8AC3E}">
        <p14:creationId xmlns:p14="http://schemas.microsoft.com/office/powerpoint/2010/main" val="276694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12608"/>
            <a:ext cx="10515600" cy="435133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BA864E-1147-12C1-0E03-DDCBCC7DA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489301"/>
            <a:ext cx="5905500" cy="37970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F6C0BD-AF9B-B941-10DF-1BB269CBA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641" y="1371600"/>
            <a:ext cx="6581775" cy="3914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E1533C-BF12-071E-2D2E-D868121300ED}"/>
              </a:ext>
            </a:extLst>
          </p:cNvPr>
          <p:cNvSpPr txBox="1"/>
          <p:nvPr/>
        </p:nvSpPr>
        <p:spPr>
          <a:xfrm>
            <a:off x="812800" y="5396025"/>
            <a:ext cx="4769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60% Customers pay for Cab rides via Card mode and 40% prefer paying by Cash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78C6AF-572A-7E96-2F44-27A153F29109}"/>
              </a:ext>
            </a:extLst>
          </p:cNvPr>
          <p:cNvSpPr txBox="1"/>
          <p:nvPr/>
        </p:nvSpPr>
        <p:spPr>
          <a:xfrm>
            <a:off x="6019800" y="5368699"/>
            <a:ext cx="541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Among the mode of payment Yellow cab company have higher number of customers paying by Card and Cash</a:t>
            </a:r>
          </a:p>
        </p:txBody>
      </p:sp>
    </p:spTree>
    <p:extLst>
      <p:ext uri="{BB962C8B-B14F-4D97-AF65-F5344CB8AC3E}">
        <p14:creationId xmlns:p14="http://schemas.microsoft.com/office/powerpoint/2010/main" val="2871530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12608"/>
            <a:ext cx="10515600" cy="435133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Profit b</a:t>
            </a:r>
            <a:r>
              <a:rPr lang="en-US" sz="3500" b="1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Year </a:t>
            </a:r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Month: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BF41F7-46ED-CAF1-730F-D16584575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3" y="1417637"/>
            <a:ext cx="6048375" cy="3514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17EEAC-78AF-1E74-08B5-EE1367836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441" y="1371600"/>
            <a:ext cx="5591175" cy="3505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6A8B30-788B-1EA8-3468-F6ACB02BC25C}"/>
              </a:ext>
            </a:extLst>
          </p:cNvPr>
          <p:cNvSpPr txBox="1"/>
          <p:nvPr/>
        </p:nvSpPr>
        <p:spPr>
          <a:xfrm>
            <a:off x="5785557" y="5196763"/>
            <a:ext cx="5825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Yellow Cab company soars profit during May and sees a low dip during August while Pink cab profits are high during month December and lows during May</a:t>
            </a:r>
          </a:p>
          <a:p>
            <a:r>
              <a:rPr lang="en-US" dirty="0">
                <a:solidFill>
                  <a:srgbClr val="FF6600"/>
                </a:solidFill>
              </a:rPr>
              <a:t>Yellow cab has higher profit margin over pink cab company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0A90FF-7D19-B30D-850F-21F86C59389C}"/>
              </a:ext>
            </a:extLst>
          </p:cNvPr>
          <p:cNvSpPr txBox="1"/>
          <p:nvPr/>
        </p:nvSpPr>
        <p:spPr>
          <a:xfrm>
            <a:off x="383822" y="5202604"/>
            <a:ext cx="5108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Yellow Cab have higher profit over Pink Cab but both companies see a dip in profit after year 2017</a:t>
            </a:r>
          </a:p>
        </p:txBody>
      </p:sp>
    </p:spTree>
    <p:extLst>
      <p:ext uri="{BB962C8B-B14F-4D97-AF65-F5344CB8AC3E}">
        <p14:creationId xmlns:p14="http://schemas.microsoft.com/office/powerpoint/2010/main" val="3136798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Profit from each City: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2CA836-BC29-B7B7-7FCF-0020829D5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79" y="1371600"/>
            <a:ext cx="7591778" cy="5486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A03B4C-F57D-DDEA-68F6-EFEBD479B85D}"/>
              </a:ext>
            </a:extLst>
          </p:cNvPr>
          <p:cNvSpPr txBox="1"/>
          <p:nvPr/>
        </p:nvSpPr>
        <p:spPr>
          <a:xfrm>
            <a:off x="8432800" y="2731911"/>
            <a:ext cx="3601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The highest Profit grossing City is NEW YORK NY 27617219.6 and the lowest profit </a:t>
            </a:r>
            <a:r>
              <a:rPr lang="en-US" dirty="0" err="1">
                <a:solidFill>
                  <a:srgbClr val="FF6600"/>
                </a:solidFill>
              </a:rPr>
              <a:t>wrt</a:t>
            </a:r>
            <a:r>
              <a:rPr lang="en-US" dirty="0">
                <a:solidFill>
                  <a:srgbClr val="FF6600"/>
                </a:solidFill>
              </a:rPr>
              <a:t> City is from PITTSBURGH PA 83197.7</a:t>
            </a:r>
          </a:p>
        </p:txBody>
      </p:sp>
    </p:spTree>
    <p:extLst>
      <p:ext uri="{BB962C8B-B14F-4D97-AF65-F5344CB8AC3E}">
        <p14:creationId xmlns:p14="http://schemas.microsoft.com/office/powerpoint/2010/main" val="999052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12608"/>
            <a:ext cx="10515600" cy="435133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4C6FB-E845-7BC9-7870-7E26A2B47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98" y="1371600"/>
            <a:ext cx="1175780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23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 users from different Cities: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3F4DC-D4A9-848B-F08C-18853E0EF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20" y="1371600"/>
            <a:ext cx="7479094" cy="5486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45A74E-2457-5F29-CF48-C5DF011F2572}"/>
              </a:ext>
            </a:extLst>
          </p:cNvPr>
          <p:cNvSpPr txBox="1"/>
          <p:nvPr/>
        </p:nvSpPr>
        <p:spPr>
          <a:xfrm>
            <a:off x="7609114" y="3550356"/>
            <a:ext cx="4498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New York </a:t>
            </a:r>
            <a:r>
              <a:rPr lang="en-US" dirty="0" err="1">
                <a:solidFill>
                  <a:srgbClr val="FF6600"/>
                </a:solidFill>
              </a:rPr>
              <a:t>NY,Chicago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IL,Los</a:t>
            </a:r>
            <a:r>
              <a:rPr lang="en-US" dirty="0">
                <a:solidFill>
                  <a:srgbClr val="FF6600"/>
                </a:solidFill>
              </a:rPr>
              <a:t> Angeles CA and Washington DC contribute to the higher number of users riding cabs</a:t>
            </a:r>
          </a:p>
        </p:txBody>
      </p:sp>
    </p:spTree>
    <p:extLst>
      <p:ext uri="{BB962C8B-B14F-4D97-AF65-F5344CB8AC3E}">
        <p14:creationId xmlns:p14="http://schemas.microsoft.com/office/powerpoint/2010/main" val="3600540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52119"/>
            <a:ext cx="10515600" cy="435133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39511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548"/>
            <a:ext cx="10515600" cy="1325563"/>
          </a:xfrm>
        </p:spPr>
        <p:txBody>
          <a:bodyPr>
            <a:normAutofit/>
          </a:bodyPr>
          <a:lstStyle/>
          <a:p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71AA1D-85F6-48CC-E945-FEDB20857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956757"/>
            <a:ext cx="5781675" cy="3905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5EDF6C-05AD-8BB3-673C-DEB11057F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430575"/>
            <a:ext cx="6467475" cy="3962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11326F-C5F5-AAD2-E7AB-25FB00B36A6F}"/>
              </a:ext>
            </a:extLst>
          </p:cNvPr>
          <p:cNvSpPr txBox="1"/>
          <p:nvPr/>
        </p:nvSpPr>
        <p:spPr>
          <a:xfrm>
            <a:off x="914400" y="5919330"/>
            <a:ext cx="463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57 % are Male cab service users and 43% users are Female riders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CAF14B-E15A-40F9-339B-61B28FFE3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674" y="5032009"/>
            <a:ext cx="28289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15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12608"/>
            <a:ext cx="10515600" cy="435133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 users (gender across cities):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F905D-B729-064F-F7CE-A4FA94B8B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7" y="1371600"/>
            <a:ext cx="8652932" cy="54863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F0587F-1014-D13D-3538-FD90E48C6FF7}"/>
              </a:ext>
            </a:extLst>
          </p:cNvPr>
          <p:cNvSpPr txBox="1"/>
          <p:nvPr/>
        </p:nvSpPr>
        <p:spPr>
          <a:xfrm>
            <a:off x="8545689" y="2653631"/>
            <a:ext cx="3601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Max users Male, city-New </a:t>
            </a:r>
            <a:r>
              <a:rPr lang="en-US" dirty="0" err="1">
                <a:solidFill>
                  <a:srgbClr val="FF6600"/>
                </a:solidFill>
              </a:rPr>
              <a:t>York,NY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>
                <a:solidFill>
                  <a:srgbClr val="FF6600"/>
                </a:solidFill>
              </a:rPr>
              <a:t>Max users Female, city-San </a:t>
            </a:r>
            <a:r>
              <a:rPr lang="en-US" dirty="0" err="1">
                <a:solidFill>
                  <a:srgbClr val="FF6600"/>
                </a:solidFill>
              </a:rPr>
              <a:t>Diego,CA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1F79B4-1ED6-7618-00E1-F6EA7C85EBFB}"/>
              </a:ext>
            </a:extLst>
          </p:cNvPr>
          <p:cNvSpPr txBox="1"/>
          <p:nvPr/>
        </p:nvSpPr>
        <p:spPr>
          <a:xfrm>
            <a:off x="8545689" y="4689237"/>
            <a:ext cx="3699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Min users Male, city-</a:t>
            </a:r>
            <a:r>
              <a:rPr lang="en-US" dirty="0" err="1">
                <a:solidFill>
                  <a:srgbClr val="FF6600"/>
                </a:solidFill>
              </a:rPr>
              <a:t>Pittsburgh,PA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>
                <a:solidFill>
                  <a:srgbClr val="FF6600"/>
                </a:solidFill>
              </a:rPr>
              <a:t>Min users Female, city-</a:t>
            </a:r>
            <a:r>
              <a:rPr lang="en-US" dirty="0" err="1">
                <a:solidFill>
                  <a:srgbClr val="FF6600"/>
                </a:solidFill>
              </a:rPr>
              <a:t>Pittsburgh,PA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859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12608"/>
            <a:ext cx="10515600" cy="435133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 age: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F8CF7-9209-42F6-C84C-3754BB914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9252"/>
            <a:ext cx="9691511" cy="5486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F4B171-0754-E12B-E185-43F89429FB9C}"/>
              </a:ext>
            </a:extLst>
          </p:cNvPr>
          <p:cNvSpPr txBox="1"/>
          <p:nvPr/>
        </p:nvSpPr>
        <p:spPr>
          <a:xfrm>
            <a:off x="9366955" y="3414008"/>
            <a:ext cx="2173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Average age of cab users is 35 years.</a:t>
            </a:r>
          </a:p>
        </p:txBody>
      </p:sp>
    </p:spTree>
    <p:extLst>
      <p:ext uri="{BB962C8B-B14F-4D97-AF65-F5344CB8AC3E}">
        <p14:creationId xmlns:p14="http://schemas.microsoft.com/office/powerpoint/2010/main" val="1609928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12608"/>
            <a:ext cx="10515600" cy="435133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Income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D8FF6-7DDA-DD89-B3F6-C317D8798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85" y="1494014"/>
            <a:ext cx="7432221" cy="41651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0E4024-280A-A93E-587C-72E6C8824C36}"/>
              </a:ext>
            </a:extLst>
          </p:cNvPr>
          <p:cNvSpPr txBox="1"/>
          <p:nvPr/>
        </p:nvSpPr>
        <p:spPr>
          <a:xfrm>
            <a:off x="8133644" y="2918178"/>
            <a:ext cx="3680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Average income of users is $15015.63</a:t>
            </a:r>
          </a:p>
        </p:txBody>
      </p:sp>
    </p:spTree>
    <p:extLst>
      <p:ext uri="{BB962C8B-B14F-4D97-AF65-F5344CB8AC3E}">
        <p14:creationId xmlns:p14="http://schemas.microsoft.com/office/powerpoint/2010/main" val="2955436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12608"/>
            <a:ext cx="10515600" cy="435133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 users in terms of </a:t>
            </a:r>
            <a:r>
              <a:rPr lang="en-US" sz="3500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Population:l</a:t>
            </a:r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3CF6C-17DC-C28D-3067-C18A5867C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719733" cy="53993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C39DAA-C464-E714-ADBA-C9DC8428B1FB}"/>
              </a:ext>
            </a:extLst>
          </p:cNvPr>
          <p:cNvSpPr txBox="1"/>
          <p:nvPr/>
        </p:nvSpPr>
        <p:spPr>
          <a:xfrm>
            <a:off x="9674578" y="3189111"/>
            <a:ext cx="228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In terms of population demographics</a:t>
            </a:r>
          </a:p>
          <a:p>
            <a:r>
              <a:rPr lang="en-US" dirty="0">
                <a:solidFill>
                  <a:srgbClr val="FF6600"/>
                </a:solidFill>
              </a:rPr>
              <a:t> San Francisco CA,</a:t>
            </a:r>
          </a:p>
          <a:p>
            <a:r>
              <a:rPr lang="en-US" dirty="0">
                <a:solidFill>
                  <a:srgbClr val="FF6600"/>
                </a:solidFill>
              </a:rPr>
              <a:t>Boston MA and Washington DC are higher</a:t>
            </a:r>
          </a:p>
        </p:txBody>
      </p:sp>
    </p:spTree>
    <p:extLst>
      <p:ext uri="{BB962C8B-B14F-4D97-AF65-F5344CB8AC3E}">
        <p14:creationId xmlns:p14="http://schemas.microsoft.com/office/powerpoint/2010/main" val="2410496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747" y="1417637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H0: Age does not have significant effect on the </a:t>
            </a:r>
            <a:r>
              <a:rPr lang="en-US" sz="2000" dirty="0" err="1"/>
              <a:t>Compnay</a:t>
            </a:r>
            <a:r>
              <a:rPr lang="en-US" sz="2000" dirty="0"/>
              <a:t> chosen</a:t>
            </a:r>
          </a:p>
          <a:p>
            <a:r>
              <a:rPr lang="en-US" sz="2000" dirty="0"/>
              <a:t>H1:Age does have significant effect on the </a:t>
            </a:r>
            <a:r>
              <a:rPr lang="en-US" sz="2000" dirty="0" err="1"/>
              <a:t>Compnay</a:t>
            </a:r>
            <a:r>
              <a:rPr lang="en-US" sz="2000" dirty="0"/>
              <a:t> chosen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 testing: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71A2D-9801-0A54-3D03-D1E84024E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42" y="2241911"/>
            <a:ext cx="2000250" cy="676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0BE593-2E15-AC33-7CCB-776E13511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3237"/>
            <a:ext cx="12172950" cy="771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10071B-9F24-5325-0C8D-C7D885C9EE06}"/>
              </a:ext>
            </a:extLst>
          </p:cNvPr>
          <p:cNvSpPr txBox="1"/>
          <p:nvPr/>
        </p:nvSpPr>
        <p:spPr>
          <a:xfrm>
            <a:off x="838200" y="3666623"/>
            <a:ext cx="61016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H0: Gender does not have significant effect on the </a:t>
            </a:r>
            <a:r>
              <a:rPr lang="en-US" dirty="0" err="1"/>
              <a:t>Compnay</a:t>
            </a:r>
            <a:r>
              <a:rPr lang="en-US" dirty="0"/>
              <a:t>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H1:Gender does have significant effect on the </a:t>
            </a:r>
            <a:r>
              <a:rPr lang="en-US" dirty="0" err="1"/>
              <a:t>Compnay</a:t>
            </a:r>
            <a:r>
              <a:rPr lang="en-US" dirty="0"/>
              <a:t> profit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D7F79B-E0AE-28B9-189F-997526AEC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942" y="5333432"/>
            <a:ext cx="2657475" cy="7334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80BD0-EBFC-5C1A-388B-0893F14C1D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297" y="6209732"/>
            <a:ext cx="106870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1260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FF6600"/>
                </a:solidFill>
                <a:effectLst/>
              </a:rPr>
              <a:t>Problem Statement :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2D3B45"/>
                </a:solidFill>
                <a:effectLst/>
              </a:rPr>
              <a:t>XYZ is a private firm in the US. Due to the remarkable growth in the Cab </a:t>
            </a:r>
            <a:r>
              <a:rPr lang="en-US" sz="2000" dirty="0">
                <a:solidFill>
                  <a:srgbClr val="2D3B45"/>
                </a:solidFill>
              </a:rPr>
              <a:t>i</a:t>
            </a:r>
            <a:r>
              <a:rPr lang="en-US" sz="2000" b="0" i="0" dirty="0">
                <a:solidFill>
                  <a:srgbClr val="2D3B45"/>
                </a:solidFill>
                <a:effectLst/>
              </a:rPr>
              <a:t>ndustry company XYZ is planning for an investment in the Cab industry. The industry </a:t>
            </a:r>
            <a:r>
              <a:rPr lang="en-US" sz="2000" dirty="0">
                <a:solidFill>
                  <a:srgbClr val="2D3B45"/>
                </a:solidFill>
              </a:rPr>
              <a:t>is not an easy ordeal with many potential competitors and market conditions hence based on their </a:t>
            </a:r>
            <a:r>
              <a:rPr lang="en-US" sz="2000" b="0" i="0" dirty="0">
                <a:solidFill>
                  <a:srgbClr val="2D3B45"/>
                </a:solidFill>
                <a:effectLst/>
              </a:rPr>
              <a:t>Go-to-Market(G2M) strategy, the company intends to understand the market and execute the final decision of investing in the right firm.</a:t>
            </a:r>
          </a:p>
          <a:p>
            <a:pPr marL="0" indent="0">
              <a:buNone/>
            </a:pPr>
            <a:endParaRPr lang="en-US" sz="2000" dirty="0">
              <a:solidFill>
                <a:srgbClr val="2D3B45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6600"/>
                </a:solidFill>
              </a:rPr>
              <a:t>Objective: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D3B45"/>
                </a:solidFill>
              </a:rPr>
              <a:t>Use of analytical approaches and hypotheses to produce meaningful unique insights to present to firm XYZ who is planning on investing in the right Cab company</a:t>
            </a:r>
            <a:r>
              <a:rPr lang="en-US" sz="1400" dirty="0">
                <a:solidFill>
                  <a:srgbClr val="2D3B45"/>
                </a:solidFill>
              </a:rPr>
              <a:t>.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 and Objective:</a:t>
            </a:r>
          </a:p>
        </p:txBody>
      </p:sp>
    </p:spTree>
    <p:extLst>
      <p:ext uri="{BB962C8B-B14F-4D97-AF65-F5344CB8AC3E}">
        <p14:creationId xmlns:p14="http://schemas.microsoft.com/office/powerpoint/2010/main" val="3504532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Insights and Recommendations: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755" y="1532112"/>
            <a:ext cx="10515600" cy="484046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1800" dirty="0"/>
              <a:t>Maximum Transactions :Yellow Cab</a:t>
            </a:r>
          </a:p>
          <a:p>
            <a:pPr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/>
              <a:t>Company prominence across cities: Yellow Cab</a:t>
            </a:r>
          </a:p>
          <a:p>
            <a:pPr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/>
              <a:t>Price Charged(Affordability): Pink Cab</a:t>
            </a:r>
          </a:p>
          <a:p>
            <a:pPr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/>
              <a:t>Higher profit earned: Yellow Cab</a:t>
            </a:r>
          </a:p>
          <a:p>
            <a:pPr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/>
              <a:t>Yellow Cabs have more users every month, year and days compared to Pink</a:t>
            </a:r>
          </a:p>
          <a:p>
            <a:pPr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/>
              <a:t>Yellow cabs have more outreach in both metropolitan and small cities compared to pink cab which exceeds in only 4 cities.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b="1" dirty="0">
                <a:solidFill>
                  <a:srgbClr val="FF0000"/>
                </a:solidFill>
              </a:rPr>
              <a:t>Hence, based on the entire analysis it is visualized that Yellow cabs are popular, profitable, advanced and have a good number of users . All these qualities project for a successful venture in the investment business, therefore Yellow cab company is recommended for investment</a:t>
            </a:r>
          </a:p>
          <a:p>
            <a:pPr>
              <a:lnSpc>
                <a:spcPct val="110000"/>
              </a:lnSpc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Insights and Recommendations: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47434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1260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Steps in the analysis:</a:t>
            </a:r>
          </a:p>
          <a:p>
            <a:r>
              <a:rPr lang="en-US" sz="2000" dirty="0"/>
              <a:t>Study and investigate the given data sets.</a:t>
            </a:r>
          </a:p>
          <a:p>
            <a:r>
              <a:rPr lang="en-US" sz="2000" dirty="0"/>
              <a:t>Understand field names and data types</a:t>
            </a:r>
          </a:p>
          <a:p>
            <a:r>
              <a:rPr lang="en-US" sz="2000" dirty="0"/>
              <a:t>Transformation of features according to analysis.</a:t>
            </a:r>
          </a:p>
          <a:p>
            <a:r>
              <a:rPr lang="en-US" sz="2000" dirty="0"/>
              <a:t>To identify relationships and merging the right data sets.</a:t>
            </a:r>
          </a:p>
          <a:p>
            <a:r>
              <a:rPr lang="en-US" sz="2000" dirty="0"/>
              <a:t>Clean data free from duplicates and null values.</a:t>
            </a:r>
          </a:p>
          <a:p>
            <a:r>
              <a:rPr lang="en-US" sz="2000" dirty="0"/>
              <a:t>Exploratory data analysis</a:t>
            </a:r>
          </a:p>
          <a:p>
            <a:r>
              <a:rPr lang="en-US" sz="2000" dirty="0"/>
              <a:t>Hypothesis testing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33195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57EAA-3A74-726B-BB22-24F40E28AC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dirty="0"/>
              <a:t>Data sets:</a:t>
            </a:r>
          </a:p>
          <a:p>
            <a:pPr marL="0" indent="0">
              <a:buNone/>
            </a:pPr>
            <a:r>
              <a:rPr lang="en-US" sz="4000" dirty="0"/>
              <a:t>File format-CSV Files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/>
              <a:t>Cab_Data</a:t>
            </a:r>
            <a:r>
              <a:rPr lang="en-US" dirty="0"/>
              <a:t>:</a:t>
            </a: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Features-7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Observations-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359392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</a:rPr>
              <a:t>Size-20.1 MB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/>
              <a:t>2. </a:t>
            </a:r>
            <a:r>
              <a:rPr lang="en-US" sz="2800" dirty="0" err="1"/>
              <a:t>Transaction_ID</a:t>
            </a:r>
            <a:r>
              <a:rPr lang="en-US" dirty="0"/>
              <a:t>:</a:t>
            </a: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Features-3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Observations-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</a:rPr>
              <a:t>440098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</a:rPr>
              <a:t>Size-8.58 MB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75E54-82DD-0823-1929-99B2D58D62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3. </a:t>
            </a:r>
            <a:r>
              <a:rPr lang="en-US" sz="2800" dirty="0" err="1"/>
              <a:t>Customer_ID</a:t>
            </a:r>
            <a:r>
              <a:rPr lang="en-US" sz="2800" dirty="0"/>
              <a:t>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Features-4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Observations-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49171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</a:rPr>
              <a:t>Size-1 MB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4. City:</a:t>
            </a: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Features-3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Observations-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</a:rPr>
              <a:t>Size-4 KB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3A2C81-5779-34DA-8C57-29C3EC51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set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5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07671"/>
            <a:ext cx="10515600" cy="465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-90034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set Analysis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7CBC9A-ADEF-7187-E06A-B2B1EEE26514}"/>
              </a:ext>
            </a:extLst>
          </p:cNvPr>
          <p:cNvGrpSpPr/>
          <p:nvPr/>
        </p:nvGrpSpPr>
        <p:grpSpPr>
          <a:xfrm>
            <a:off x="2504754" y="1971004"/>
            <a:ext cx="6285460" cy="1376354"/>
            <a:chOff x="2249499" y="4635398"/>
            <a:chExt cx="3072630" cy="208362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0AF0740-D904-FB66-2892-925FBE6A37AE}"/>
                </a:ext>
              </a:extLst>
            </p:cNvPr>
            <p:cNvGrpSpPr/>
            <p:nvPr/>
          </p:nvGrpSpPr>
          <p:grpSpPr>
            <a:xfrm>
              <a:off x="2249499" y="4635398"/>
              <a:ext cx="3072630" cy="445684"/>
              <a:chOff x="2249499" y="5208509"/>
              <a:chExt cx="3072630" cy="445684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B74918-EA0D-CF45-E208-209ED04D0224}"/>
                  </a:ext>
                </a:extLst>
              </p:cNvPr>
              <p:cNvSpPr txBox="1"/>
              <p:nvPr/>
            </p:nvSpPr>
            <p:spPr>
              <a:xfrm>
                <a:off x="2249499" y="5208509"/>
                <a:ext cx="564357" cy="41605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/>
                  <a:t>Cab_Data</a:t>
                </a:r>
                <a:r>
                  <a:rPr lang="en-US" sz="1200" dirty="0"/>
                  <a:t> 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A4E2B4-D127-B07B-3DE6-8720AC8EC8CE}"/>
                  </a:ext>
                </a:extLst>
              </p:cNvPr>
              <p:cNvSpPr txBox="1"/>
              <p:nvPr/>
            </p:nvSpPr>
            <p:spPr>
              <a:xfrm>
                <a:off x="3979585" y="5238143"/>
                <a:ext cx="527311" cy="41605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/>
                  <a:t>Customer_ID</a:t>
                </a:r>
                <a:r>
                  <a:rPr lang="en-US" sz="1200" dirty="0"/>
                  <a:t> 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3F7D50-D893-5632-45F0-4A9B736B652D}"/>
                  </a:ext>
                </a:extLst>
              </p:cNvPr>
              <p:cNvSpPr txBox="1"/>
              <p:nvPr/>
            </p:nvSpPr>
            <p:spPr>
              <a:xfrm>
                <a:off x="3105887" y="5212299"/>
                <a:ext cx="564357" cy="41605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err="1"/>
                  <a:t>Transaction_ID</a:t>
                </a:r>
                <a:r>
                  <a:rPr lang="en-US" sz="1200" dirty="0"/>
                  <a:t> 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CE5F50-D75B-E6D4-7A39-D1C6B46F92AC}"/>
                  </a:ext>
                </a:extLst>
              </p:cNvPr>
              <p:cNvSpPr txBox="1"/>
              <p:nvPr/>
            </p:nvSpPr>
            <p:spPr>
              <a:xfrm>
                <a:off x="4773649" y="5238141"/>
                <a:ext cx="548480" cy="41605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City</a:t>
                </a: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44D7EC6-6F64-9E75-8C0B-BEE732229548}"/>
                </a:ext>
              </a:extLst>
            </p:cNvPr>
            <p:cNvCxnSpPr>
              <a:cxnSpLocks/>
            </p:cNvCxnSpPr>
            <p:nvPr/>
          </p:nvCxnSpPr>
          <p:spPr>
            <a:xfrm>
              <a:off x="2813856" y="5079766"/>
              <a:ext cx="560563" cy="9686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0353906-4A13-25CF-BEBE-DD645BAAC8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9040" y="5079766"/>
              <a:ext cx="654054" cy="10497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FACFF6-88B9-FA13-8911-8E6576D0C6CC}"/>
                </a:ext>
              </a:extLst>
            </p:cNvPr>
            <p:cNvSpPr txBox="1"/>
            <p:nvPr/>
          </p:nvSpPr>
          <p:spPr>
            <a:xfrm>
              <a:off x="3388352" y="5609554"/>
              <a:ext cx="752199" cy="110946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 err="1"/>
                <a:t>Masterdata</a:t>
              </a:r>
              <a:endParaRPr lang="en-US" sz="1200" dirty="0"/>
            </a:p>
            <a:p>
              <a:endParaRPr lang="en-US" dirty="0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6733C8-465A-8508-FCE1-166AEA774E36}"/>
              </a:ext>
            </a:extLst>
          </p:cNvPr>
          <p:cNvCxnSpPr>
            <a:stCxn id="26" idx="2"/>
          </p:cNvCxnSpPr>
          <p:nvPr/>
        </p:nvCxnSpPr>
        <p:spPr>
          <a:xfrm>
            <a:off x="4833839" y="2248334"/>
            <a:ext cx="358647" cy="340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AFD868-B4A4-D6F1-AFE7-A39D7A919922}"/>
              </a:ext>
            </a:extLst>
          </p:cNvPr>
          <p:cNvCxnSpPr>
            <a:stCxn id="25" idx="2"/>
          </p:cNvCxnSpPr>
          <p:nvPr/>
        </p:nvCxnSpPr>
        <p:spPr>
          <a:xfrm flipH="1">
            <a:off x="6024659" y="2265404"/>
            <a:ext cx="558550" cy="32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A9FDD17-32D1-1110-7C4C-CF065AD1E924}"/>
              </a:ext>
            </a:extLst>
          </p:cNvPr>
          <p:cNvSpPr txBox="1"/>
          <p:nvPr/>
        </p:nvSpPr>
        <p:spPr>
          <a:xfrm>
            <a:off x="838200" y="3835808"/>
            <a:ext cx="9154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Masterdata</a:t>
            </a: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Features-19 including 5 features gleaned from the given data sources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Observations-355032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Given time frame- 31/01/2016 to 31/12/2018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File type-CSV </a:t>
            </a:r>
          </a:p>
        </p:txBody>
      </p:sp>
    </p:spTree>
    <p:extLst>
      <p:ext uri="{BB962C8B-B14F-4D97-AF65-F5344CB8AC3E}">
        <p14:creationId xmlns:p14="http://schemas.microsoft.com/office/powerpoint/2010/main" val="323015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12608"/>
            <a:ext cx="10515600" cy="435133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Univariate visualization: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E3674-E357-4167-0EE2-657C854FD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7"/>
            <a:ext cx="12192000" cy="499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1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12608"/>
            <a:ext cx="10515600" cy="435133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F3D07-A314-4970-319E-4A0D86BB8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11713029" cy="46917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B3A42D-5819-47AB-D03D-F8F8787B64D1}"/>
              </a:ext>
            </a:extLst>
          </p:cNvPr>
          <p:cNvSpPr txBox="1"/>
          <p:nvPr/>
        </p:nvSpPr>
        <p:spPr>
          <a:xfrm>
            <a:off x="914400" y="6063343"/>
            <a:ext cx="7979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  <a:latin typeface="Helvetica Neue"/>
              </a:rPr>
              <a:t>A</a:t>
            </a:r>
            <a:r>
              <a:rPr lang="en-US" b="0" i="0" dirty="0">
                <a:solidFill>
                  <a:srgbClr val="FF6600"/>
                </a:solidFill>
                <a:effectLst/>
                <a:latin typeface="Helvetica Neue"/>
              </a:rPr>
              <a:t> linear positive correlation between * features KM Travelled, Price Charged, Cost of Trip and * features Population and Users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669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12608"/>
            <a:ext cx="10515600" cy="435133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CA8D60-12D4-7CCC-F4BE-4267473C1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157"/>
            <a:ext cx="5887240" cy="5491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A19C2-781F-CE42-B19D-B5FC0EF7D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477509"/>
            <a:ext cx="6266660" cy="41939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9E6A4F-37DF-2681-B32B-771122F018A3}"/>
              </a:ext>
            </a:extLst>
          </p:cNvPr>
          <p:cNvSpPr txBox="1"/>
          <p:nvPr/>
        </p:nvSpPr>
        <p:spPr>
          <a:xfrm>
            <a:off x="5715000" y="5949043"/>
            <a:ext cx="641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Scatter plots indicating positive correlation between features</a:t>
            </a:r>
          </a:p>
        </p:txBody>
      </p:sp>
    </p:spTree>
    <p:extLst>
      <p:ext uri="{BB962C8B-B14F-4D97-AF65-F5344CB8AC3E}">
        <p14:creationId xmlns:p14="http://schemas.microsoft.com/office/powerpoint/2010/main" val="165402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3671</TotalTime>
  <Words>984</Words>
  <Application>Microsoft Office PowerPoint</Application>
  <PresentationFormat>Widescreen</PresentationFormat>
  <Paragraphs>159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Helvetica Neue</vt:lpstr>
      <vt:lpstr>Times New Roman</vt:lpstr>
      <vt:lpstr>Wingdings</vt:lpstr>
      <vt:lpstr>Office Theme</vt:lpstr>
      <vt:lpstr>PowerPoint Presentation</vt:lpstr>
      <vt:lpstr>   Agenda</vt:lpstr>
      <vt:lpstr>Problem statement and Objective:</vt:lpstr>
      <vt:lpstr>Approach</vt:lpstr>
      <vt:lpstr>Data set Analysis</vt:lpstr>
      <vt:lpstr>Data set Analysis</vt:lpstr>
      <vt:lpstr>Univariate visualization:</vt:lpstr>
      <vt:lpstr>PowerPoint Presentation</vt:lpstr>
      <vt:lpstr>PowerPoint Presentation</vt:lpstr>
      <vt:lpstr>Outliers:</vt:lpstr>
      <vt:lpstr>Company: Yellow cab and Pink cab</vt:lpstr>
      <vt:lpstr>Transaction per Company:</vt:lpstr>
      <vt:lpstr>Cab companies across cities:</vt:lpstr>
      <vt:lpstr>Cab rides on different dates:</vt:lpstr>
      <vt:lpstr>Cab rides Yearly, Monthly and Days of week:</vt:lpstr>
      <vt:lpstr>PowerPoint Presentation</vt:lpstr>
      <vt:lpstr>PowerPoint Presentation</vt:lpstr>
      <vt:lpstr>Price Charged by respective Cab companies:</vt:lpstr>
      <vt:lpstr>PowerPoint Presentation</vt:lpstr>
      <vt:lpstr>Profit by Year and Month:</vt:lpstr>
      <vt:lpstr>Profit from each City:</vt:lpstr>
      <vt:lpstr>PowerPoint Presentation</vt:lpstr>
      <vt:lpstr>Cab users from different Cities:</vt:lpstr>
      <vt:lpstr>PowerPoint Presentation</vt:lpstr>
      <vt:lpstr>Cab users (gender across cities):</vt:lpstr>
      <vt:lpstr>Average age:</vt:lpstr>
      <vt:lpstr>Income :</vt:lpstr>
      <vt:lpstr>Cab users in terms of Population:l</vt:lpstr>
      <vt:lpstr>Hypothesis testing:</vt:lpstr>
      <vt:lpstr>Insights and Recommendations: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NammaPC</dc:creator>
  <cp:lastModifiedBy>NammaPC</cp:lastModifiedBy>
  <cp:revision>46</cp:revision>
  <dcterms:created xsi:type="dcterms:W3CDTF">2023-03-15T19:18:08Z</dcterms:created>
  <dcterms:modified xsi:type="dcterms:W3CDTF">2023-03-21T14:19:03Z</dcterms:modified>
</cp:coreProperties>
</file>