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7"/>
  </p:notesMasterIdLst>
  <p:sldIdLst>
    <p:sldId id="258" r:id="rId2"/>
    <p:sldId id="257" r:id="rId3"/>
    <p:sldId id="259" r:id="rId4"/>
    <p:sldId id="260" r:id="rId5"/>
    <p:sldId id="275" r:id="rId6"/>
    <p:sldId id="276" r:id="rId7"/>
    <p:sldId id="277" r:id="rId8"/>
    <p:sldId id="278" r:id="rId9"/>
    <p:sldId id="271" r:id="rId10"/>
    <p:sldId id="272" r:id="rId11"/>
    <p:sldId id="270" r:id="rId12"/>
    <p:sldId id="268" r:id="rId13"/>
    <p:sldId id="269" r:id="rId14"/>
    <p:sldId id="256" r:id="rId15"/>
    <p:sldId id="290" r:id="rId16"/>
    <p:sldId id="291" r:id="rId17"/>
    <p:sldId id="281" r:id="rId18"/>
    <p:sldId id="279" r:id="rId19"/>
    <p:sldId id="261" r:id="rId20"/>
    <p:sldId id="264" r:id="rId21"/>
    <p:sldId id="262" r:id="rId22"/>
    <p:sldId id="263" r:id="rId23"/>
    <p:sldId id="265" r:id="rId24"/>
    <p:sldId id="266" r:id="rId25"/>
    <p:sldId id="267" r:id="rId26"/>
    <p:sldId id="280" r:id="rId27"/>
    <p:sldId id="288" r:id="rId28"/>
    <p:sldId id="284" r:id="rId29"/>
    <p:sldId id="285" r:id="rId30"/>
    <p:sldId id="286" r:id="rId31"/>
    <p:sldId id="287" r:id="rId32"/>
    <p:sldId id="289" r:id="rId33"/>
    <p:sldId id="294" r:id="rId34"/>
    <p:sldId id="293" r:id="rId35"/>
    <p:sldId id="292"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F40D5-647B-45C9-BF08-5B108C56FA89}" type="datetimeFigureOut">
              <a:rPr lang="en-US" smtClean="0"/>
              <a:t>5/12/2023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EA3D5-7D9E-45E7-AF33-DAD7E3256277}" type="slidenum">
              <a:rPr lang="en-US" smtClean="0"/>
              <a:t>‹#›</a:t>
            </a:fld>
            <a:endParaRPr lang="en-US" dirty="0"/>
          </a:p>
        </p:txBody>
      </p:sp>
    </p:spTree>
    <p:extLst>
      <p:ext uri="{BB962C8B-B14F-4D97-AF65-F5344CB8AC3E}">
        <p14:creationId xmlns:p14="http://schemas.microsoft.com/office/powerpoint/2010/main" val="360429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E39773-9C79-4CAF-9DBB-D5A3D04EF025}" type="slidenum">
              <a:rPr lang="en-US" smtClean="0"/>
              <a:t>25</a:t>
            </a:fld>
            <a:endParaRPr lang="en-US"/>
          </a:p>
        </p:txBody>
      </p:sp>
    </p:spTree>
    <p:extLst>
      <p:ext uri="{BB962C8B-B14F-4D97-AF65-F5344CB8AC3E}">
        <p14:creationId xmlns:p14="http://schemas.microsoft.com/office/powerpoint/2010/main" val="193430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7466"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60958" indent="0" algn="r">
              <a:buNone/>
              <a:defRPr>
                <a:solidFill>
                  <a:schemeClr val="tx1"/>
                </a:solidFill>
              </a:defRPr>
            </a:lvl1pPr>
            <a:lvl2pPr marL="609585" indent="0" algn="ctr">
              <a:buNone/>
            </a:lvl2pPr>
            <a:lvl3pPr marL="1219170" indent="0" algn="ctr">
              <a:buNone/>
            </a:lvl3pPr>
            <a:lvl4pPr marL="1828754" indent="0" algn="ctr">
              <a:buNone/>
            </a:lvl4pPr>
            <a:lvl5pPr marL="2438339" indent="0" algn="ctr">
              <a:buNone/>
            </a:lvl5pPr>
            <a:lvl6pPr marL="3047924" indent="0" algn="ctr">
              <a:buNone/>
            </a:lvl6pPr>
            <a:lvl7pPr marL="3657509" indent="0" algn="ctr">
              <a:buNone/>
            </a:lvl7pPr>
            <a:lvl8pPr marL="4267093" indent="0" algn="ctr">
              <a:buNone/>
            </a:lvl8pPr>
            <a:lvl9pPr marL="4876678"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998734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30205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1"/>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24559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95000" y="2855000"/>
            <a:ext cx="10469600" cy="11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9" name="Google Shape;19;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8CE6569-6B49-4628-A0FD-FAFB46276745}" type="slidenum">
              <a:rPr lang="en-US" smtClean="0"/>
              <a:t>‹#›</a:t>
            </a:fld>
            <a:endParaRPr lang="en-US" dirty="0"/>
          </a:p>
        </p:txBody>
      </p:sp>
    </p:spTree>
    <p:extLst>
      <p:ext uri="{BB962C8B-B14F-4D97-AF65-F5344CB8AC3E}">
        <p14:creationId xmlns:p14="http://schemas.microsoft.com/office/powerpoint/2010/main" val="212042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08902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1"/>
              </a:buClr>
              <a:buSzPts val="2100"/>
              <a:buFont typeface="Oswald"/>
              <a:buNone/>
              <a:defRPr sz="2800">
                <a:solidFill>
                  <a:schemeClr val="dk1"/>
                </a:solidFill>
                <a:latin typeface="Oswald"/>
                <a:ea typeface="Oswald"/>
                <a:cs typeface="Oswald"/>
                <a:sym typeface="Oswald"/>
              </a:defRPr>
            </a:lvl1pPr>
          </a:lstStyle>
          <a:p>
            <a:pPr lvl="0"/>
            <a:r>
              <a:rPr lang="en-US"/>
              <a:t>Click to edit Master text styles</a:t>
            </a:r>
          </a:p>
        </p:txBody>
      </p:sp>
      <p:sp>
        <p:nvSpPr>
          <p:cNvPr id="48" name="Google Shape;48;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13415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4417" y="613918"/>
            <a:ext cx="10183164" cy="879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147076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202577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7466"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933">
                <a:solidFill>
                  <a:schemeClr val="tx1"/>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32888671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3467"/>
            </a:lvl1pPr>
            <a:lvl2pPr>
              <a:defRPr sz="3200"/>
            </a:lvl2pPr>
            <a:lvl3pPr>
              <a:defRPr sz="2667"/>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3467"/>
            </a:lvl1pPr>
            <a:lvl2pPr>
              <a:defRPr sz="3200"/>
            </a:lvl2pPr>
            <a:lvl3pPr>
              <a:defRPr sz="2667"/>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269976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3200" b="1" cap="none" baseline="0">
                <a:solidFill>
                  <a:schemeClr val="tx2"/>
                </a:solidFill>
                <a:effectLst/>
              </a:defRPr>
            </a:lvl1pPr>
            <a:lvl2pPr>
              <a:buNone/>
              <a:defRPr sz="2667" b="1"/>
            </a:lvl2pPr>
            <a:lvl3pPr>
              <a:buNone/>
              <a:defRPr sz="2400" b="1"/>
            </a:lvl3pPr>
            <a:lvl4pPr>
              <a:buNone/>
              <a:defRPr sz="2133" b="1"/>
            </a:lvl4pPr>
            <a:lvl5pPr>
              <a:buNone/>
              <a:defRPr sz="21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1859757"/>
            <a:ext cx="5389033" cy="654843"/>
          </a:xfrm>
        </p:spPr>
        <p:txBody>
          <a:bodyPr lIns="45720" tIns="0" rIns="45720" bIns="0" anchor="ctr"/>
          <a:lstStyle>
            <a:lvl1pPr marL="0" indent="0">
              <a:buNone/>
              <a:defRPr sz="3200" b="1" cap="none" baseline="0">
                <a:solidFill>
                  <a:schemeClr val="tx2"/>
                </a:solidFill>
                <a:effectLst/>
              </a:defRPr>
            </a:lvl1pPr>
            <a:lvl2pPr>
              <a:buNone/>
              <a:defRPr sz="2667" b="1"/>
            </a:lvl2pPr>
            <a:lvl3pPr>
              <a:buNone/>
              <a:defRPr sz="2400" b="1"/>
            </a:lvl3pPr>
            <a:lvl4pPr>
              <a:buNone/>
              <a:defRPr sz="2133" b="1"/>
            </a:lvl4pPr>
            <a:lvl5pPr>
              <a:buNone/>
              <a:defRPr sz="213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933"/>
            </a:lvl1pPr>
            <a:lvl2pPr>
              <a:defRPr sz="2667"/>
            </a:lvl2pPr>
            <a:lvl3pPr>
              <a:defRPr sz="2400"/>
            </a:lvl3pPr>
            <a:lvl4pPr>
              <a:defRPr sz="2133"/>
            </a:lvl4pPr>
            <a:lvl5pPr>
              <a:defRPr sz="213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2514600"/>
            <a:ext cx="5389033" cy="3845720"/>
          </a:xfrm>
        </p:spPr>
        <p:txBody>
          <a:bodyPr tIns="0"/>
          <a:lstStyle>
            <a:lvl1pPr>
              <a:defRPr sz="2933"/>
            </a:lvl1pPr>
            <a:lvl2pPr>
              <a:defRPr sz="2667"/>
            </a:lvl2pPr>
            <a:lvl3pPr>
              <a:defRPr sz="2400"/>
            </a:lvl3pPr>
            <a:lvl4pPr>
              <a:defRPr sz="2133"/>
            </a:lvl4pPr>
            <a:lvl5pPr>
              <a:defRPr sz="213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169085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667"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236027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187030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1"/>
          </a:xfrm>
        </p:spPr>
        <p:txBody>
          <a:bodyPr lIns="0" anchor="b">
            <a:noAutofit/>
          </a:bodyPr>
          <a:lstStyle>
            <a:lvl1pPr algn="l" rtl="0">
              <a:spcBef>
                <a:spcPct val="0"/>
              </a:spcBef>
              <a:buNone/>
              <a:defRPr sz="3467"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867"/>
            </a:lvl1pPr>
            <a:lvl2pPr indent="0" algn="l">
              <a:buNone/>
              <a:defRPr sz="1600"/>
            </a:lvl2pPr>
            <a:lvl3pPr indent="0" algn="l">
              <a:buNone/>
              <a:defRPr sz="1333"/>
            </a:lvl3pPr>
            <a:lvl4pPr indent="0" algn="l">
              <a:buNone/>
              <a:defRPr sz="1200"/>
            </a:lvl4pPr>
            <a:lvl5pPr indent="0" algn="l">
              <a:buNone/>
              <a:defRPr sz="12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3733"/>
            </a:lvl1pPr>
            <a:lvl2pPr>
              <a:defRPr sz="3467"/>
            </a:lvl2pPr>
            <a:lvl3pPr>
              <a:defRPr sz="3200"/>
            </a:lvl3pPr>
            <a:lvl4pPr>
              <a:defRPr sz="2667"/>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CE6569-6B49-4628-A0FD-FAFB46276745}" type="slidenum">
              <a:rPr lang="en-US" smtClean="0"/>
              <a:t>‹#›</a:t>
            </a:fld>
            <a:endParaRPr lang="en-US" dirty="0"/>
          </a:p>
        </p:txBody>
      </p:sp>
    </p:spTree>
    <p:extLst>
      <p:ext uri="{BB962C8B-B14F-4D97-AF65-F5344CB8AC3E}">
        <p14:creationId xmlns:p14="http://schemas.microsoft.com/office/powerpoint/2010/main" val="155578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dirty="0"/>
          </a:p>
        </p:txBody>
      </p:sp>
      <p:sp>
        <p:nvSpPr>
          <p:cNvPr id="2" name="Title 1"/>
          <p:cNvSpPr>
            <a:spLocks noGrp="1"/>
          </p:cNvSpPr>
          <p:nvPr>
            <p:ph type="title"/>
          </p:nvPr>
        </p:nvSpPr>
        <p:spPr>
          <a:xfrm>
            <a:off x="812800" y="1176996"/>
            <a:ext cx="2950464" cy="1582621"/>
          </a:xfrm>
        </p:spPr>
        <p:txBody>
          <a:bodyPr vert="horz" lIns="45720" tIns="45720" rIns="45720" bIns="45720" anchor="b"/>
          <a:lstStyle>
            <a:lvl1pPr algn="l">
              <a:buNone/>
              <a:defRPr sz="2667"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333"/>
              </a:spcBef>
              <a:buFontTx/>
              <a:buNone/>
              <a:defRPr sz="1733"/>
            </a:lvl1pPr>
            <a:lvl2pPr>
              <a:defRPr sz="1600"/>
            </a:lvl2pPr>
            <a:lvl3pPr>
              <a:defRPr sz="1333"/>
            </a:lvl3pPr>
            <a:lvl4pPr>
              <a:defRPr sz="1200"/>
            </a:lvl4pPr>
            <a:lvl5pPr>
              <a:defRPr sz="1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B0847FE-7317-43E8-8C4E-2401E2ED31AE}" type="datetimeFigureOut">
              <a:rPr lang="en-US" smtClean="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58CE6569-6B49-4628-A0FD-FAFB46276745}" type="slidenum">
              <a:rPr lang="en-US" smtClean="0"/>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4267"/>
            </a:lvl1pPr>
          </a:lstStyle>
          <a:p>
            <a:r>
              <a:rPr kumimoji="0" lang="en-US" dirty="0"/>
              <a:t>Click icon to add picture</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anchor="t" compatLnSpc="1"/>
          <a:lstStyle/>
          <a:p>
            <a:pPr marL="0" algn="l" rtl="0" eaLnBrk="1" latinLnBrk="0" hangingPunct="1"/>
            <a:endParaRPr kumimoji="0" lang="en-US" sz="24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anchor="t" compatLnSpc="1"/>
          <a:lstStyle/>
          <a:p>
            <a:pPr marL="0" algn="l" rtl="0" eaLnBrk="1" latinLnBrk="0" hangingPunct="1"/>
            <a:endParaRPr kumimoji="0" lang="en-US" sz="2400" dirty="0">
              <a:solidFill>
                <a:schemeClr val="tx1"/>
              </a:solidFill>
              <a:latin typeface="+mn-lt"/>
              <a:ea typeface="+mn-ea"/>
              <a:cs typeface="+mn-cs"/>
            </a:endParaRPr>
          </a:p>
        </p:txBody>
      </p:sp>
    </p:spTree>
    <p:extLst>
      <p:ext uri="{BB962C8B-B14F-4D97-AF65-F5344CB8AC3E}">
        <p14:creationId xmlns:p14="http://schemas.microsoft.com/office/powerpoint/2010/main" val="48166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anchor="t" compatLnSpc="1"/>
          <a:lstStyle/>
          <a:p>
            <a:pPr marL="0" algn="l" rtl="0" eaLnBrk="1" latinLnBrk="0" hangingPunct="1"/>
            <a:endParaRPr kumimoji="0" lang="en-US" sz="2400"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anchor="t" compatLnSpc="1"/>
          <a:lstStyle/>
          <a:p>
            <a:pPr marL="0" algn="l" rtl="0" eaLnBrk="1" latinLnBrk="0" hangingPunct="1"/>
            <a:endParaRPr kumimoji="0" lang="en-US" sz="2400"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fld id="{DB0847FE-7317-43E8-8C4E-2401E2ED31AE}" type="datetimeFigureOut">
              <a:rPr lang="en-US" smtClean="0"/>
              <a:t>5/12/2023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600">
                <a:solidFill>
                  <a:schemeClr val="tx2">
                    <a:shade val="90000"/>
                  </a:schemeClr>
                </a:solidFill>
              </a:defRPr>
            </a:lvl1pPr>
          </a:lstStyle>
          <a:p>
            <a:fld id="{58CE6569-6B49-4628-A0FD-FAFB46276745}" type="slidenum">
              <a:rPr lang="en-US" smtClean="0"/>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dirty="0"/>
            </a:p>
          </p:txBody>
        </p:sp>
      </p:grpSp>
    </p:spTree>
    <p:extLst>
      <p:ext uri="{BB962C8B-B14F-4D97-AF65-F5344CB8AC3E}">
        <p14:creationId xmlns:p14="http://schemas.microsoft.com/office/powerpoint/2010/main" val="34324327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Lst>
  <p:txStyles>
    <p:titleStyle>
      <a:lvl1pPr algn="l" rtl="0" eaLnBrk="1" latinLnBrk="0" hangingPunct="1">
        <a:spcBef>
          <a:spcPct val="0"/>
        </a:spcBef>
        <a:buNone/>
        <a:defRPr kumimoji="0" sz="6667" b="0" kern="1200">
          <a:ln>
            <a:noFill/>
          </a:ln>
          <a:solidFill>
            <a:schemeClr val="tx2"/>
          </a:solidFill>
          <a:effectLst/>
          <a:latin typeface="+mj-lt"/>
          <a:ea typeface="+mj-ea"/>
          <a:cs typeface="+mj-cs"/>
        </a:defRPr>
      </a:lvl1pPr>
    </p:titleStyle>
    <p:bodyStyle>
      <a:lvl1pPr marL="365751" indent="-365751" algn="l" rtl="0" eaLnBrk="1" latinLnBrk="0" hangingPunct="1">
        <a:spcBef>
          <a:spcPct val="20000"/>
        </a:spcBef>
        <a:buClr>
          <a:schemeClr val="accent3"/>
        </a:buClr>
        <a:buSzPct val="95000"/>
        <a:buFont typeface="Wingdings 2"/>
        <a:buChar char=""/>
        <a:defRPr kumimoji="0" sz="3467" kern="1200">
          <a:solidFill>
            <a:schemeClr val="tx1"/>
          </a:solidFill>
          <a:latin typeface="+mn-lt"/>
          <a:ea typeface="+mn-ea"/>
          <a:cs typeface="+mn-cs"/>
        </a:defRPr>
      </a:lvl1pPr>
      <a:lvl2pPr marL="853419" indent="-329176" algn="l" rtl="0" eaLnBrk="1" latinLnBrk="0" hangingPunct="1">
        <a:spcBef>
          <a:spcPct val="20000"/>
        </a:spcBef>
        <a:buClr>
          <a:schemeClr val="accent1"/>
        </a:buClr>
        <a:buSzPct val="85000"/>
        <a:buFont typeface="Wingdings 2"/>
        <a:buChar char=""/>
        <a:defRPr kumimoji="0" sz="3200" kern="1200">
          <a:solidFill>
            <a:schemeClr val="tx1"/>
          </a:solidFill>
          <a:latin typeface="+mn-lt"/>
          <a:ea typeface="+mn-ea"/>
          <a:cs typeface="+mn-cs"/>
        </a:defRPr>
      </a:lvl2pPr>
      <a:lvl3pPr marL="1219170" indent="-329176" algn="l" rtl="0" eaLnBrk="1" latinLnBrk="0" hangingPunct="1">
        <a:spcBef>
          <a:spcPct val="20000"/>
        </a:spcBef>
        <a:buClr>
          <a:schemeClr val="accent2"/>
        </a:buClr>
        <a:buSzPct val="70000"/>
        <a:buFont typeface="Wingdings 2"/>
        <a:buChar char=""/>
        <a:defRPr kumimoji="0" sz="2800" kern="1200">
          <a:solidFill>
            <a:schemeClr val="tx1"/>
          </a:solidFill>
          <a:latin typeface="+mn-lt"/>
          <a:ea typeface="+mn-ea"/>
          <a:cs typeface="+mn-cs"/>
        </a:defRPr>
      </a:lvl3pPr>
      <a:lvl4pPr marL="1584920" indent="-280409" algn="l" rtl="0" eaLnBrk="1" latinLnBrk="0" hangingPunct="1">
        <a:spcBef>
          <a:spcPct val="20000"/>
        </a:spcBef>
        <a:buClr>
          <a:schemeClr val="accent3"/>
        </a:buClr>
        <a:buSzPct val="65000"/>
        <a:buFont typeface="Wingdings 2"/>
        <a:buChar char=""/>
        <a:defRPr kumimoji="0" sz="2667" kern="1200">
          <a:solidFill>
            <a:schemeClr val="tx1"/>
          </a:solidFill>
          <a:latin typeface="+mn-lt"/>
          <a:ea typeface="+mn-ea"/>
          <a:cs typeface="+mn-cs"/>
        </a:defRPr>
      </a:lvl4pPr>
      <a:lvl5pPr marL="1950671" indent="-280409" algn="l" rtl="0" eaLnBrk="1" latinLnBrk="0" hangingPunct="1">
        <a:spcBef>
          <a:spcPct val="20000"/>
        </a:spcBef>
        <a:buClr>
          <a:schemeClr val="accent4"/>
        </a:buClr>
        <a:buSzPct val="65000"/>
        <a:buFont typeface="Wingdings 2"/>
        <a:buChar char=""/>
        <a:defRPr kumimoji="0" sz="2667" kern="1200">
          <a:solidFill>
            <a:schemeClr val="tx1"/>
          </a:solidFill>
          <a:latin typeface="+mn-lt"/>
          <a:ea typeface="+mn-ea"/>
          <a:cs typeface="+mn-cs"/>
        </a:defRPr>
      </a:lvl5pPr>
      <a:lvl6pPr marL="2316422" indent="-280409" algn="l" rtl="0" eaLnBrk="1" latinLnBrk="0" hangingPunct="1">
        <a:spcBef>
          <a:spcPct val="20000"/>
        </a:spcBef>
        <a:buClr>
          <a:schemeClr val="accent5"/>
        </a:buClr>
        <a:buSzPct val="80000"/>
        <a:buFont typeface="Wingdings 2"/>
        <a:buChar char=""/>
        <a:defRPr kumimoji="0" sz="2400" kern="1200">
          <a:solidFill>
            <a:schemeClr val="tx1"/>
          </a:solidFill>
          <a:latin typeface="+mn-lt"/>
          <a:ea typeface="+mn-ea"/>
          <a:cs typeface="+mn-cs"/>
        </a:defRPr>
      </a:lvl6pPr>
      <a:lvl7pPr marL="2560256" indent="-243834" algn="l" rtl="0" eaLnBrk="1" latinLnBrk="0" hangingPunct="1">
        <a:spcBef>
          <a:spcPct val="20000"/>
        </a:spcBef>
        <a:buClr>
          <a:schemeClr val="accent6"/>
        </a:buClr>
        <a:buSzPct val="80000"/>
        <a:buFont typeface="Wingdings 2"/>
        <a:buChar char=""/>
        <a:defRPr kumimoji="0" sz="2133" kern="1200" baseline="0">
          <a:solidFill>
            <a:schemeClr val="tx1"/>
          </a:solidFill>
          <a:latin typeface="+mn-lt"/>
          <a:ea typeface="+mn-ea"/>
          <a:cs typeface="+mn-cs"/>
        </a:defRPr>
      </a:lvl7pPr>
      <a:lvl8pPr marL="2926007" indent="-243834" algn="l" rtl="0" eaLnBrk="1" latinLnBrk="0" hangingPunct="1">
        <a:spcBef>
          <a:spcPct val="20000"/>
        </a:spcBef>
        <a:buClr>
          <a:schemeClr val="tx2"/>
        </a:buClr>
        <a:buChar char="•"/>
        <a:defRPr kumimoji="0" sz="2133" kern="1200">
          <a:solidFill>
            <a:schemeClr val="tx1"/>
          </a:solidFill>
          <a:latin typeface="+mn-lt"/>
          <a:ea typeface="+mn-ea"/>
          <a:cs typeface="+mn-cs"/>
        </a:defRPr>
      </a:lvl8pPr>
      <a:lvl9pPr marL="3291758" indent="-243834" algn="l" rtl="0" eaLnBrk="1" latinLnBrk="0" hangingPunct="1">
        <a:spcBef>
          <a:spcPct val="20000"/>
        </a:spcBef>
        <a:buClr>
          <a:schemeClr val="tx2"/>
        </a:buClr>
        <a:buFontTx/>
        <a:buChar char="•"/>
        <a:defRPr kumimoji="0" sz="1867"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F84-B1FB-4004-9BD4-5E8250684051}"/>
              </a:ext>
            </a:extLst>
          </p:cNvPr>
          <p:cNvSpPr>
            <a:spLocks noGrp="1"/>
          </p:cNvSpPr>
          <p:nvPr>
            <p:ph type="ctrTitle"/>
          </p:nvPr>
        </p:nvSpPr>
        <p:spPr>
          <a:xfrm>
            <a:off x="2220684" y="771193"/>
            <a:ext cx="7197726" cy="2421464"/>
          </a:xfrm>
        </p:spPr>
        <p:txBody>
          <a:bodyPr>
            <a:noAutofit/>
          </a:bodyPr>
          <a:lstStyle/>
          <a:p>
            <a:pPr algn="ctr"/>
            <a:r>
              <a:rPr lang="en-US" sz="2800" dirty="0">
                <a:solidFill>
                  <a:schemeClr val="tx1"/>
                </a:solidFill>
                <a:latin typeface="Times New Roman" panose="02020603050405020304" pitchFamily="18" charset="0"/>
                <a:ea typeface="+mn-ea"/>
                <a:cs typeface="Times New Roman" panose="02020603050405020304" pitchFamily="18" charset="0"/>
              </a:rPr>
              <a:t>CROSS SELLING RECOMMENDATIONS</a:t>
            </a:r>
            <a:br>
              <a:rPr lang="en-US" sz="2800" dirty="0">
                <a:solidFill>
                  <a:schemeClr val="tx1"/>
                </a:solidFill>
                <a:latin typeface="Times New Roman" panose="02020603050405020304" pitchFamily="18" charset="0"/>
                <a:ea typeface="+mn-ea"/>
                <a:cs typeface="Times New Roman" panose="02020603050405020304" pitchFamily="18" charset="0"/>
              </a:rPr>
            </a:br>
            <a:r>
              <a:rPr lang="en-US" sz="2800" dirty="0">
                <a:solidFill>
                  <a:schemeClr val="tx1"/>
                </a:solidFill>
                <a:effectLst/>
                <a:latin typeface="Times New Roman" panose="02020603050405020304" pitchFamily="18" charset="0"/>
                <a:ea typeface="+mn-ea"/>
                <a:cs typeface="Times New Roman" panose="02020603050405020304" pitchFamily="18" charset="0"/>
              </a:rPr>
              <a:t>Exploratory</a:t>
            </a:r>
            <a:r>
              <a:rPr lang="en-US" sz="2800" dirty="0">
                <a:solidFill>
                  <a:schemeClr val="tx1"/>
                </a:solidFill>
                <a:latin typeface="Times New Roman" panose="02020603050405020304" pitchFamily="18" charset="0"/>
                <a:ea typeface="+mn-ea"/>
                <a:cs typeface="Times New Roman" panose="02020603050405020304" pitchFamily="18" charset="0"/>
              </a:rPr>
              <a:t> Data Analysis</a:t>
            </a:r>
            <a:br>
              <a:rPr lang="en-US" sz="2800" dirty="0">
                <a:solidFill>
                  <a:schemeClr val="tx1"/>
                </a:solidFill>
                <a:latin typeface="Times New Roman" panose="02020603050405020304" pitchFamily="18" charset="0"/>
                <a:ea typeface="+mn-ea"/>
                <a:cs typeface="Times New Roman" panose="02020603050405020304" pitchFamily="18" charset="0"/>
              </a:rPr>
            </a:br>
            <a:br>
              <a:rPr lang="en-US" sz="2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2DCED40-0A74-437F-A605-BE925964C2C3}"/>
              </a:ext>
            </a:extLst>
          </p:cNvPr>
          <p:cNvSpPr>
            <a:spLocks noGrp="1"/>
          </p:cNvSpPr>
          <p:nvPr>
            <p:ph type="subTitle" idx="1"/>
          </p:nvPr>
        </p:nvSpPr>
        <p:spPr>
          <a:xfrm>
            <a:off x="783771" y="3514875"/>
            <a:ext cx="7363188" cy="2746588"/>
          </a:xfrm>
        </p:spPr>
        <p:txBody>
          <a:bodyPr>
            <a:noAutofit/>
          </a:bodyPr>
          <a:lstStyle/>
          <a:p>
            <a:pPr algn="l"/>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DATA GLACIER VIRTUAL INTERNSHIP</a:t>
            </a:r>
            <a:endParaRPr lang="en-US" sz="2000"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GROUP NAME: HEGY</a:t>
            </a:r>
          </a:p>
          <a:p>
            <a:pPr algn="l"/>
            <a:r>
              <a:rPr lang="en-US" sz="2000" dirty="0">
                <a:latin typeface="Times New Roman" panose="02020603050405020304" pitchFamily="18" charset="0"/>
                <a:cs typeface="Times New Roman" panose="02020603050405020304" pitchFamily="18" charset="0"/>
              </a:rPr>
              <a:t>B. Harika</a:t>
            </a:r>
          </a:p>
          <a:p>
            <a:pPr algn="l"/>
            <a:r>
              <a:rPr lang="en-US" sz="2000" dirty="0">
                <a:latin typeface="Times New Roman" panose="02020603050405020304" pitchFamily="18" charset="0"/>
                <a:cs typeface="Times New Roman" panose="02020603050405020304" pitchFamily="18" charset="0"/>
              </a:rPr>
              <a:t>Yusuf </a:t>
            </a:r>
            <a:r>
              <a:rPr lang="en-US" sz="2000" dirty="0" err="1">
                <a:latin typeface="Times New Roman" panose="02020603050405020304" pitchFamily="18" charset="0"/>
                <a:cs typeface="Times New Roman" panose="02020603050405020304" pitchFamily="18" charset="0"/>
              </a:rPr>
              <a:t>Yuhan</a:t>
            </a:r>
            <a:r>
              <a:rPr lang="en-US" sz="2000" dirty="0">
                <a:latin typeface="Times New Roman" panose="02020603050405020304" pitchFamily="18" charset="0"/>
                <a:cs typeface="Times New Roman" panose="02020603050405020304" pitchFamily="18" charset="0"/>
              </a:rPr>
              <a:t> </a:t>
            </a:r>
          </a:p>
          <a:p>
            <a:pPr algn="l"/>
            <a:r>
              <a:rPr lang="en-US" sz="2000" dirty="0" err="1">
                <a:latin typeface="Times New Roman" panose="02020603050405020304" pitchFamily="18" charset="0"/>
                <a:cs typeface="Times New Roman" panose="02020603050405020304" pitchFamily="18" charset="0"/>
              </a:rPr>
              <a:t>Ebaghae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Imhanlahimi</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Gladys </a:t>
            </a:r>
            <a:r>
              <a:rPr lang="en-US" sz="2000" dirty="0" err="1">
                <a:latin typeface="Times New Roman" panose="02020603050405020304" pitchFamily="18" charset="0"/>
                <a:cs typeface="Times New Roman" panose="02020603050405020304" pitchFamily="18" charset="0"/>
              </a:rPr>
              <a:t>Kalas</a:t>
            </a:r>
            <a:endParaRPr lang="en-US" sz="2000"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82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10</a:t>
            </a:fld>
            <a:endParaRPr lang="en"/>
          </a:p>
        </p:txBody>
      </p:sp>
      <p:pic>
        <p:nvPicPr>
          <p:cNvPr id="3" name="Picture 2" descr="Gender Counts.png"/>
          <p:cNvPicPr>
            <a:picLocks noChangeAspect="1"/>
          </p:cNvPicPr>
          <p:nvPr/>
        </p:nvPicPr>
        <p:blipFill>
          <a:blip r:embed="rId2"/>
          <a:stretch>
            <a:fillRect/>
          </a:stretch>
        </p:blipFill>
        <p:spPr>
          <a:xfrm>
            <a:off x="154151" y="877915"/>
            <a:ext cx="5745657" cy="5157076"/>
          </a:xfrm>
          <a:prstGeom prst="rect">
            <a:avLst/>
          </a:prstGeom>
        </p:spPr>
      </p:pic>
      <p:pic>
        <p:nvPicPr>
          <p:cNvPr id="4" name="Picture 3" descr="Employee Index Proportions.png"/>
          <p:cNvPicPr>
            <a:picLocks noChangeAspect="1"/>
          </p:cNvPicPr>
          <p:nvPr/>
        </p:nvPicPr>
        <p:blipFill>
          <a:blip r:embed="rId3"/>
          <a:stretch>
            <a:fillRect/>
          </a:stretch>
        </p:blipFill>
        <p:spPr>
          <a:xfrm>
            <a:off x="6096000" y="868904"/>
            <a:ext cx="5913821" cy="5166087"/>
          </a:xfrm>
          <a:prstGeom prst="rect">
            <a:avLst/>
          </a:prstGeom>
        </p:spPr>
      </p:pic>
      <p:sp>
        <p:nvSpPr>
          <p:cNvPr id="7" name="TextBox 6"/>
          <p:cNvSpPr txBox="1"/>
          <p:nvPr/>
        </p:nvSpPr>
        <p:spPr>
          <a:xfrm>
            <a:off x="210208" y="6034991"/>
            <a:ext cx="5689600" cy="584775"/>
          </a:xfrm>
          <a:prstGeom prst="rect">
            <a:avLst/>
          </a:prstGeom>
          <a:noFill/>
        </p:spPr>
        <p:txBody>
          <a:bodyPr wrap="square" rtlCol="0">
            <a:spAutoFit/>
          </a:bodyPr>
          <a:lstStyle/>
          <a:p>
            <a:pPr marL="285750" indent="-285750">
              <a:spcBef>
                <a:spcPct val="20000"/>
              </a:spcBef>
              <a:buClr>
                <a:schemeClr val="accent3"/>
              </a:buClr>
              <a:buSzPct val="95000"/>
              <a:buFont typeface="Arial" panose="020B0604020202020204" pitchFamily="34" charset="0"/>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 From graph, Females customers are higher in the company than Male customers.</a:t>
            </a:r>
          </a:p>
        </p:txBody>
      </p:sp>
      <p:sp>
        <p:nvSpPr>
          <p:cNvPr id="8" name="TextBox 7"/>
          <p:cNvSpPr txBox="1"/>
          <p:nvPr/>
        </p:nvSpPr>
        <p:spPr>
          <a:xfrm>
            <a:off x="6124028" y="6004863"/>
            <a:ext cx="5885793" cy="584775"/>
          </a:xfrm>
          <a:prstGeom prst="rect">
            <a:avLst/>
          </a:prstGeom>
          <a:noFill/>
        </p:spPr>
        <p:txBody>
          <a:bodyPr wrap="square" rtlCol="0">
            <a:spAutoFit/>
          </a:bodyPr>
          <a:lstStyle/>
          <a:p>
            <a:pPr marL="285750" indent="-285750">
              <a:spcBef>
                <a:spcPct val="20000"/>
              </a:spcBef>
              <a:buClr>
                <a:schemeClr val="accent3"/>
              </a:buClr>
              <a:buSzPct val="95000"/>
              <a:buFont typeface="Arial" panose="020B0604020202020204" pitchFamily="34" charset="0"/>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 From graph, we can conclude that Majority of customers are Not-employee.</a:t>
            </a:r>
          </a:p>
        </p:txBody>
      </p:sp>
      <p:cxnSp>
        <p:nvCxnSpPr>
          <p:cNvPr id="10" name="Straight Connector 9"/>
          <p:cNvCxnSpPr/>
          <p:nvPr/>
        </p:nvCxnSpPr>
        <p:spPr>
          <a:xfrm rot="16200000" flipH="1">
            <a:off x="2645979" y="3421993"/>
            <a:ext cx="6858000" cy="1401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11</a:t>
            </a:fld>
            <a:endParaRPr lang="en"/>
          </a:p>
        </p:txBody>
      </p:sp>
      <p:pic>
        <p:nvPicPr>
          <p:cNvPr id="3" name="Picture 2" descr="Customers Age Distribution.png"/>
          <p:cNvPicPr>
            <a:picLocks noChangeAspect="1"/>
          </p:cNvPicPr>
          <p:nvPr/>
        </p:nvPicPr>
        <p:blipFill>
          <a:blip r:embed="rId2"/>
          <a:stretch>
            <a:fillRect/>
          </a:stretch>
        </p:blipFill>
        <p:spPr>
          <a:xfrm>
            <a:off x="478271" y="1020105"/>
            <a:ext cx="6362263" cy="5030952"/>
          </a:xfrm>
          <a:prstGeom prst="rect">
            <a:avLst/>
          </a:prstGeom>
        </p:spPr>
      </p:pic>
      <p:sp>
        <p:nvSpPr>
          <p:cNvPr id="4" name="TextBox 3"/>
          <p:cNvSpPr txBox="1"/>
          <p:nvPr/>
        </p:nvSpPr>
        <p:spPr>
          <a:xfrm>
            <a:off x="883069" y="6076768"/>
            <a:ext cx="6236139" cy="584775"/>
          </a:xfrm>
          <a:prstGeom prst="rect">
            <a:avLst/>
          </a:prstGeom>
          <a:noFill/>
        </p:spPr>
        <p:txBody>
          <a:bodyPr wrap="square" rtlCol="0">
            <a:spAutoFit/>
          </a:bodyPr>
          <a:lstStyle/>
          <a:p>
            <a:pPr marL="285750" indent="-285750">
              <a:buClr>
                <a:schemeClr val="tx2">
                  <a:lumMod val="60000"/>
                  <a:lumOff val="40000"/>
                </a:schemeClr>
              </a:buClr>
              <a:buFont typeface="Arial" panose="020B0604020202020204" pitchFamily="34" charset="0"/>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The graph shows that the majority of the customers in the bank are in their 20’s and second majority of customers are in 50’s.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png"/>
          <p:cNvPicPr>
            <a:picLocks noChangeAspect="1"/>
          </p:cNvPicPr>
          <p:nvPr/>
        </p:nvPicPr>
        <p:blipFill>
          <a:blip r:embed="rId2"/>
          <a:stretch>
            <a:fillRect/>
          </a:stretch>
        </p:blipFill>
        <p:spPr>
          <a:xfrm>
            <a:off x="448512" y="1013799"/>
            <a:ext cx="11056883" cy="4596525"/>
          </a:xfrm>
          <a:prstGeom prst="rect">
            <a:avLst/>
          </a:prstGeom>
        </p:spPr>
      </p:pic>
      <p:sp>
        <p:nvSpPr>
          <p:cNvPr id="6" name="TextBox 5"/>
          <p:cNvSpPr txBox="1"/>
          <p:nvPr/>
        </p:nvSpPr>
        <p:spPr>
          <a:xfrm>
            <a:off x="448512" y="5739093"/>
            <a:ext cx="11603421" cy="830997"/>
          </a:xfrm>
          <a:prstGeom prst="rect">
            <a:avLst/>
          </a:prstGeom>
          <a:noFill/>
        </p:spPr>
        <p:txBody>
          <a:bodyPr wrap="square" rtlCol="0">
            <a:spAutoFit/>
          </a:bodyPr>
          <a:lstStyle/>
          <a:p>
            <a:pPr marL="285750" indent="-285750">
              <a:buClr>
                <a:schemeClr val="tx2">
                  <a:lumMod val="60000"/>
                  <a:lumOff val="40000"/>
                </a:schemeClr>
              </a:buClr>
              <a:buFont typeface="Arial" panose="020B0604020202020204" pitchFamily="34" charset="0"/>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 From graph of Average Age and Customer Join Date, it can be observed that the Average Age of customers who have joined the bank was highest in the year 1995 and gradually the customers joining the bank is decreased. The sudden fall of Average Age of customers is seen in between year 2010 – 2011, and bank started seeing the increase of Customers age in year 2015.</a:t>
            </a:r>
          </a:p>
        </p:txBody>
      </p:sp>
      <p:sp>
        <p:nvSpPr>
          <p:cNvPr id="7" name="Slide Number Placeholder 6"/>
          <p:cNvSpPr>
            <a:spLocks noGrp="1"/>
          </p:cNvSpPr>
          <p:nvPr>
            <p:ph type="sldNum" idx="12"/>
          </p:nvPr>
        </p:nvSpPr>
        <p:spPr/>
        <p:txBody>
          <a:bodyPr/>
          <a:lstStyle/>
          <a:p>
            <a:fld id="{00000000-1234-1234-1234-123412341234}" type="slidenum">
              <a:rPr lang="en" smtClean="0"/>
              <a:pP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pPr/>
              <a:t>13</a:t>
            </a:fld>
            <a:endParaRPr lang="en"/>
          </a:p>
        </p:txBody>
      </p:sp>
      <p:pic>
        <p:nvPicPr>
          <p:cNvPr id="4" name="Picture 3" descr="Customer joining over the time.png"/>
          <p:cNvPicPr>
            <a:picLocks noChangeAspect="1"/>
          </p:cNvPicPr>
          <p:nvPr/>
        </p:nvPicPr>
        <p:blipFill>
          <a:blip r:embed="rId2"/>
          <a:stretch>
            <a:fillRect/>
          </a:stretch>
        </p:blipFill>
        <p:spPr>
          <a:xfrm>
            <a:off x="218217" y="1038268"/>
            <a:ext cx="11365185" cy="4781464"/>
          </a:xfrm>
          <a:prstGeom prst="rect">
            <a:avLst/>
          </a:prstGeom>
        </p:spPr>
      </p:pic>
      <p:sp>
        <p:nvSpPr>
          <p:cNvPr id="5" name="TextBox 4"/>
          <p:cNvSpPr txBox="1"/>
          <p:nvPr/>
        </p:nvSpPr>
        <p:spPr>
          <a:xfrm>
            <a:off x="280276" y="5873593"/>
            <a:ext cx="11589407" cy="892552"/>
          </a:xfrm>
          <a:prstGeom prst="rect">
            <a:avLst/>
          </a:prstGeom>
          <a:noFill/>
        </p:spPr>
        <p:txBody>
          <a:bodyPr wrap="square" rtlCol="0">
            <a:spAutoFit/>
          </a:bodyPr>
          <a:lstStyle/>
          <a:p>
            <a:pPr marL="285750" indent="-285750">
              <a:buClr>
                <a:schemeClr val="tx2">
                  <a:lumMod val="60000"/>
                  <a:lumOff val="40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1600" kern="1200" dirty="0">
                <a:solidFill>
                  <a:schemeClr val="tx1"/>
                </a:solidFill>
                <a:latin typeface="Times New Roman" panose="02020603050405020304" pitchFamily="18" charset="0"/>
                <a:ea typeface="+mn-ea"/>
                <a:cs typeface="Times New Roman" panose="02020603050405020304" pitchFamily="18" charset="0"/>
              </a:rPr>
              <a:t>Based on graph of Customer Join Date and Customer Count, In starting year 1995 the no. of customers joining is very less,  Customers joining the bank has been gradually increased after 1995. In year 2011 there was sudden increase in customers joining the bank and sudden drop started from year 2015-2016.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7519B-8E6E-5DEA-4841-1F7A81A9DCE1}"/>
              </a:ext>
            </a:extLst>
          </p:cNvPr>
          <p:cNvSpPr txBox="1"/>
          <p:nvPr/>
        </p:nvSpPr>
        <p:spPr>
          <a:xfrm>
            <a:off x="165463" y="1376933"/>
            <a:ext cx="4532221" cy="35695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Clr>
                <a:schemeClr val="tx2">
                  <a:lumMod val="60000"/>
                  <a:lumOff val="40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bar chart shows the total number of customers grouped according to the amount of products they buy.</a:t>
            </a:r>
          </a:p>
          <a:p>
            <a:pPr marL="285750" indent="-228600">
              <a:lnSpc>
                <a:spcPct val="90000"/>
              </a:lnSpc>
              <a:spcAft>
                <a:spcPts val="600"/>
              </a:spcAft>
              <a:buClr>
                <a:schemeClr val="tx2">
                  <a:lumMod val="60000"/>
                  <a:lumOff val="40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About 7 million customers purchase only  one product, about  4 million customers purchase more than one product and about 2 million customers purchase no product. </a:t>
            </a:r>
          </a:p>
        </p:txBody>
      </p:sp>
      <p:pic>
        <p:nvPicPr>
          <p:cNvPr id="5" name="Picture 5" descr="Chart, bar chart&#10;&#10;Description automatically generated">
            <a:extLst>
              <a:ext uri="{FF2B5EF4-FFF2-40B4-BE49-F238E27FC236}">
                <a16:creationId xmlns:a16="http://schemas.microsoft.com/office/drawing/2014/main" id="{DB0BC371-D2F6-BCD1-97AA-32B344E35CFA}"/>
              </a:ext>
            </a:extLst>
          </p:cNvPr>
          <p:cNvPicPr>
            <a:picLocks noChangeAspect="1"/>
          </p:cNvPicPr>
          <p:nvPr/>
        </p:nvPicPr>
        <p:blipFill>
          <a:blip r:embed="rId2"/>
          <a:stretch>
            <a:fillRect/>
          </a:stretch>
        </p:blipFill>
        <p:spPr>
          <a:xfrm>
            <a:off x="4697684" y="975360"/>
            <a:ext cx="7497034" cy="58829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C6C197E-C1E3-7AED-2317-AC2B4F43867F}"/>
              </a:ext>
            </a:extLst>
          </p:cNvPr>
          <p:cNvPicPr>
            <a:picLocks noChangeAspect="1"/>
          </p:cNvPicPr>
          <p:nvPr/>
        </p:nvPicPr>
        <p:blipFill>
          <a:blip r:embed="rId2"/>
          <a:stretch>
            <a:fillRect/>
          </a:stretch>
        </p:blipFill>
        <p:spPr>
          <a:xfrm>
            <a:off x="0" y="844731"/>
            <a:ext cx="8534426" cy="5585517"/>
          </a:xfrm>
          <a:prstGeom prst="rect">
            <a:avLst/>
          </a:prstGeom>
        </p:spPr>
      </p:pic>
      <p:sp>
        <p:nvSpPr>
          <p:cNvPr id="3" name="TextBox 2">
            <a:extLst>
              <a:ext uri="{FF2B5EF4-FFF2-40B4-BE49-F238E27FC236}">
                <a16:creationId xmlns:a16="http://schemas.microsoft.com/office/drawing/2014/main" id="{303A49B9-199E-974A-F35D-B556E6DCB89B}"/>
              </a:ext>
            </a:extLst>
          </p:cNvPr>
          <p:cNvSpPr txBox="1"/>
          <p:nvPr/>
        </p:nvSpPr>
        <p:spPr>
          <a:xfrm>
            <a:off x="8386355" y="2502100"/>
            <a:ext cx="3727044" cy="213354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Clr>
                <a:schemeClr val="tx2">
                  <a:lumMod val="60000"/>
                  <a:lumOff val="40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bar chart shows the total number of customers in each customer relation category.</a:t>
            </a:r>
          </a:p>
          <a:p>
            <a:pPr marL="285750" indent="-228600">
              <a:lnSpc>
                <a:spcPct val="90000"/>
              </a:lnSpc>
              <a:spcAft>
                <a:spcPts val="600"/>
              </a:spcAft>
              <a:buClr>
                <a:schemeClr val="tx2">
                  <a:lumMod val="60000"/>
                  <a:lumOff val="40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shows that majority of customers are inactive.</a:t>
            </a:r>
          </a:p>
        </p:txBody>
      </p:sp>
    </p:spTree>
    <p:extLst>
      <p:ext uri="{BB962C8B-B14F-4D97-AF65-F5344CB8AC3E}">
        <p14:creationId xmlns:p14="http://schemas.microsoft.com/office/powerpoint/2010/main" val="26242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69DDEB4-9EEA-9682-5898-9B492167C34C}"/>
              </a:ext>
            </a:extLst>
          </p:cNvPr>
          <p:cNvPicPr>
            <a:picLocks noChangeAspect="1"/>
          </p:cNvPicPr>
          <p:nvPr/>
        </p:nvPicPr>
        <p:blipFill rotWithShape="1">
          <a:blip r:embed="rId2"/>
          <a:srcRect r="7554" b="-1"/>
          <a:stretch/>
        </p:blipFill>
        <p:spPr>
          <a:xfrm>
            <a:off x="0" y="1008616"/>
            <a:ext cx="8115280" cy="5849384"/>
          </a:xfrm>
          <a:prstGeom prst="rect">
            <a:avLst/>
          </a:prstGeom>
        </p:spPr>
      </p:pic>
      <p:sp>
        <p:nvSpPr>
          <p:cNvPr id="3" name="TextBox 2">
            <a:extLst>
              <a:ext uri="{FF2B5EF4-FFF2-40B4-BE49-F238E27FC236}">
                <a16:creationId xmlns:a16="http://schemas.microsoft.com/office/drawing/2014/main" id="{5F5E5E71-9A7A-D4EB-4FB9-214B08A20CA0}"/>
              </a:ext>
            </a:extLst>
          </p:cNvPr>
          <p:cNvSpPr txBox="1"/>
          <p:nvPr/>
        </p:nvSpPr>
        <p:spPr>
          <a:xfrm>
            <a:off x="8573524" y="1582385"/>
            <a:ext cx="3522682" cy="445265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Clr>
                <a:schemeClr val="tx2">
                  <a:lumMod val="60000"/>
                  <a:lumOff val="40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bar chart shows the total number of customers grouped according to the period of time they have spent with the bank.</a:t>
            </a:r>
          </a:p>
          <a:p>
            <a:pPr marL="285750" indent="-228600">
              <a:lnSpc>
                <a:spcPct val="90000"/>
              </a:lnSpc>
              <a:spcAft>
                <a:spcPts val="600"/>
              </a:spcAft>
              <a:buClr>
                <a:schemeClr val="tx2">
                  <a:lumMod val="60000"/>
                  <a:lumOff val="40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shows that majority of customers have been in the bank for less than 4years.</a:t>
            </a:r>
          </a:p>
          <a:p>
            <a:pPr marL="285750" indent="-228600">
              <a:lnSpc>
                <a:spcPct val="90000"/>
              </a:lnSpc>
              <a:spcAft>
                <a:spcPts val="600"/>
              </a:spcAft>
              <a:buClr>
                <a:schemeClr val="tx2">
                  <a:lumMod val="60000"/>
                  <a:lumOff val="40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Also a small amount of customers have been in the bank for at least 18years.</a:t>
            </a:r>
          </a:p>
          <a:p>
            <a:pPr marL="285750" indent="-228600">
              <a:lnSpc>
                <a:spcPct val="90000"/>
              </a:lnSpc>
              <a:spcAft>
                <a:spcPts val="600"/>
              </a:spcAft>
              <a:buClr>
                <a:schemeClr val="tx2">
                  <a:lumMod val="60000"/>
                  <a:lumOff val="40000"/>
                </a:schemeClr>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48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046" y="2877846"/>
            <a:ext cx="4380411" cy="487185"/>
          </a:xfrm>
          <a:prstGeom prst="rect">
            <a:avLst/>
          </a:prstGeom>
        </p:spPr>
        <p:txBody>
          <a:bodyPr vert="horz" wrap="square" lIns="0" tIns="98425" rIns="0" bIns="0" rtlCol="0">
            <a:spAutoFit/>
          </a:bodyPr>
          <a:lstStyle/>
          <a:p>
            <a:pPr marL="12700" marR="5080">
              <a:lnSpc>
                <a:spcPct val="90000"/>
              </a:lnSpc>
              <a:spcBef>
                <a:spcPts val="775"/>
              </a:spcBef>
            </a:pPr>
            <a:r>
              <a:rPr sz="2800" spc="-5" dirty="0">
                <a:latin typeface="Times New Roman" panose="02020603050405020304" pitchFamily="18" charset="0"/>
                <a:cs typeface="Times New Roman" panose="02020603050405020304" pitchFamily="18" charset="0"/>
              </a:rPr>
              <a:t>Cor</a:t>
            </a:r>
            <a:r>
              <a:rPr sz="2800" spc="-7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el</a:t>
            </a:r>
            <a:r>
              <a:rPr sz="2800" spc="-60"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tion</a:t>
            </a:r>
            <a:r>
              <a:rPr lang="en-US"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between </a:t>
            </a:r>
            <a:r>
              <a:rPr lang="en-US" sz="2800" spc="-15" dirty="0">
                <a:latin typeface="Times New Roman" panose="02020603050405020304" pitchFamily="18" charset="0"/>
                <a:cs typeface="Times New Roman" panose="02020603050405020304" pitchFamily="18" charset="0"/>
              </a:rPr>
              <a:t>P</a:t>
            </a:r>
            <a:r>
              <a:rPr sz="2800" spc="-15" dirty="0">
                <a:latin typeface="Times New Roman" panose="02020603050405020304" pitchFamily="18" charset="0"/>
                <a:cs typeface="Times New Roman" panose="02020603050405020304" pitchFamily="18" charset="0"/>
              </a:rPr>
              <a:t>roducts</a:t>
            </a:r>
            <a:endParaRPr sz="28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4693919" y="1299934"/>
            <a:ext cx="7210041" cy="511759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8223433-F8FE-4091-AA34-2DC2F4D56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359" y="1190625"/>
            <a:ext cx="4206240" cy="4476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003BC9A-F36D-4AA6-9BCB-D2625DF62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44" y="1190625"/>
            <a:ext cx="4362450" cy="4476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1684D0A-A26D-4D3C-890C-5F6E8E2E46D1}"/>
              </a:ext>
            </a:extLst>
          </p:cNvPr>
          <p:cNvSpPr/>
          <p:nvPr/>
        </p:nvSpPr>
        <p:spPr>
          <a:xfrm>
            <a:off x="339633" y="5901286"/>
            <a:ext cx="5451566" cy="584775"/>
          </a:xfrm>
          <a:prstGeom prst="rect">
            <a:avLst/>
          </a:prstGeom>
        </p:spPr>
        <p:txBody>
          <a:bodyPr wrap="square">
            <a:spAutoFit/>
          </a:bodyPr>
          <a:lstStyle/>
          <a:p>
            <a:pPr marL="342900" indent="-34290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99% of the customers reside in the country same as the XYZ credit union bank</a:t>
            </a:r>
          </a:p>
        </p:txBody>
      </p:sp>
      <p:sp>
        <p:nvSpPr>
          <p:cNvPr id="5" name="Rectangle 4">
            <a:extLst>
              <a:ext uri="{FF2B5EF4-FFF2-40B4-BE49-F238E27FC236}">
                <a16:creationId xmlns:a16="http://schemas.microsoft.com/office/drawing/2014/main" id="{876B7ECA-EA49-4A99-AB9C-86B680D66B58}"/>
              </a:ext>
            </a:extLst>
          </p:cNvPr>
          <p:cNvSpPr/>
          <p:nvPr/>
        </p:nvSpPr>
        <p:spPr>
          <a:xfrm>
            <a:off x="6244045" y="5831617"/>
            <a:ext cx="6096000" cy="584775"/>
          </a:xfrm>
          <a:prstGeom prst="rect">
            <a:avLst/>
          </a:prstGeom>
        </p:spPr>
        <p:txBody>
          <a:bodyPr>
            <a:spAutoFit/>
          </a:bodyPr>
          <a:lstStyle/>
          <a:p>
            <a:pPr marL="285750" indent="-285750">
              <a:buClr>
                <a:schemeClr val="tx2">
                  <a:lumMod val="60000"/>
                  <a:lumOff val="40000"/>
                </a:schemeClr>
              </a:buCl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95% of the customers are non-foreigners while the 4% population are foreign nationals</a:t>
            </a:r>
          </a:p>
        </p:txBody>
      </p:sp>
    </p:spTree>
    <p:extLst>
      <p:ext uri="{BB962C8B-B14F-4D97-AF65-F5344CB8AC3E}">
        <p14:creationId xmlns:p14="http://schemas.microsoft.com/office/powerpoint/2010/main" val="415556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44F392F-1595-4617-8436-A506AFB04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219" y="1314994"/>
            <a:ext cx="4897347" cy="4476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48BB1F5-4028-4264-A72A-203F8D860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434" y="1314994"/>
            <a:ext cx="4572000" cy="4476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FC94A4-CF1A-4D48-AE89-2CC792E4CDE8}"/>
              </a:ext>
            </a:extLst>
          </p:cNvPr>
          <p:cNvSpPr/>
          <p:nvPr/>
        </p:nvSpPr>
        <p:spPr>
          <a:xfrm>
            <a:off x="313508" y="5944829"/>
            <a:ext cx="6096000" cy="584775"/>
          </a:xfrm>
          <a:prstGeom prst="rect">
            <a:avLst/>
          </a:prstGeom>
        </p:spPr>
        <p:txBody>
          <a:bodyPr>
            <a:spAutoFit/>
          </a:bodyPr>
          <a:lstStyle/>
          <a:p>
            <a:pPr marL="285750" indent="-28575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95% of the customers are non-foreigners while the 4% population are foreign nationals</a:t>
            </a:r>
          </a:p>
        </p:txBody>
      </p:sp>
      <p:sp>
        <p:nvSpPr>
          <p:cNvPr id="3" name="Rectangle 2">
            <a:extLst>
              <a:ext uri="{FF2B5EF4-FFF2-40B4-BE49-F238E27FC236}">
                <a16:creationId xmlns:a16="http://schemas.microsoft.com/office/drawing/2014/main" id="{4BD337BF-9ECE-4644-ACA1-236F80731548}"/>
              </a:ext>
            </a:extLst>
          </p:cNvPr>
          <p:cNvSpPr/>
          <p:nvPr/>
        </p:nvSpPr>
        <p:spPr>
          <a:xfrm>
            <a:off x="6522721" y="5944828"/>
            <a:ext cx="5644310" cy="584775"/>
          </a:xfrm>
          <a:prstGeom prst="rect">
            <a:avLst/>
          </a:prstGeom>
        </p:spPr>
        <p:txBody>
          <a:bodyPr wrap="square">
            <a:spAutoFit/>
          </a:bodyPr>
          <a:lstStyle/>
          <a:p>
            <a:pPr marL="285750" indent="-28575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45.9% are active account holders in the bank while 54% are </a:t>
            </a:r>
          </a:p>
          <a:p>
            <a:pPr>
              <a:buClr>
                <a:schemeClr val="tx2">
                  <a:lumMod val="60000"/>
                  <a:lumOff val="40000"/>
                </a:schemeClr>
              </a:buClr>
            </a:pPr>
            <a:r>
              <a:rPr lang="en-US" sz="1600" dirty="0">
                <a:latin typeface="Times New Roman" panose="02020603050405020304" pitchFamily="18" charset="0"/>
                <a:cs typeface="Times New Roman" panose="02020603050405020304" pitchFamily="18" charset="0"/>
              </a:rPr>
              <a:t>      inactive.</a:t>
            </a:r>
          </a:p>
        </p:txBody>
      </p:sp>
    </p:spTree>
    <p:extLst>
      <p:ext uri="{BB962C8B-B14F-4D97-AF65-F5344CB8AC3E}">
        <p14:creationId xmlns:p14="http://schemas.microsoft.com/office/powerpoint/2010/main" val="116107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8235-0BC9-4173-9778-0EABF21F126F}"/>
              </a:ext>
            </a:extLst>
          </p:cNvPr>
          <p:cNvSpPr>
            <a:spLocks noGrp="1"/>
          </p:cNvSpPr>
          <p:nvPr>
            <p:ph type="title"/>
          </p:nvPr>
        </p:nvSpPr>
        <p:spPr>
          <a:xfrm>
            <a:off x="624840" y="557349"/>
            <a:ext cx="10131425" cy="1456267"/>
          </a:xfrm>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CEC63E1-7A30-4B50-941A-A2A337A0FB5F}"/>
              </a:ext>
            </a:extLst>
          </p:cNvPr>
          <p:cNvSpPr>
            <a:spLocks noGrp="1"/>
          </p:cNvSpPr>
          <p:nvPr>
            <p:ph idx="1"/>
          </p:nvPr>
        </p:nvSpPr>
        <p:spPr>
          <a:xfrm>
            <a:off x="624839" y="2290113"/>
            <a:ext cx="10131425" cy="3649133"/>
          </a:xfrm>
        </p:spPr>
        <p:txBody>
          <a:bodyPr>
            <a:normAutofit/>
          </a:bodyPr>
          <a:lstStyle/>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PROBLEM DESCRIPTION</a:t>
            </a:r>
          </a:p>
          <a:p>
            <a:r>
              <a:rPr lang="en-US" sz="2400" dirty="0">
                <a:latin typeface="Times New Roman" panose="02020603050405020304" pitchFamily="18" charset="0"/>
                <a:cs typeface="Times New Roman" panose="02020603050405020304" pitchFamily="18" charset="0"/>
              </a:rPr>
              <a:t>BUSINESS UNDERSTANDING</a:t>
            </a:r>
          </a:p>
        </p:txBody>
      </p:sp>
    </p:spTree>
    <p:extLst>
      <p:ext uri="{BB962C8B-B14F-4D97-AF65-F5344CB8AC3E}">
        <p14:creationId xmlns:p14="http://schemas.microsoft.com/office/powerpoint/2010/main" val="596725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A823C3D-CAB3-4388-B21F-2357207DE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1654628"/>
            <a:ext cx="4429125" cy="3857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9711366-E686-47A8-AB47-45714D766BE3}"/>
              </a:ext>
            </a:extLst>
          </p:cNvPr>
          <p:cNvSpPr/>
          <p:nvPr/>
        </p:nvSpPr>
        <p:spPr>
          <a:xfrm>
            <a:off x="1533340" y="6065912"/>
            <a:ext cx="9385903" cy="369332"/>
          </a:xfrm>
          <a:prstGeom prst="rect">
            <a:avLst/>
          </a:prstGeom>
        </p:spPr>
        <p:txBody>
          <a:bodyPr wrap="none">
            <a:spAutoFit/>
          </a:bodyPr>
          <a:lstStyle/>
          <a:p>
            <a:pPr marL="285750" indent="-285750">
              <a:buClr>
                <a:schemeClr val="tx2">
                  <a:lumMod val="60000"/>
                  <a:lumOff val="40000"/>
                </a:schemeClr>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Individuals form the highest accounts holder population followed by college graduates and VIPs</a:t>
            </a:r>
          </a:p>
        </p:txBody>
      </p:sp>
    </p:spTree>
    <p:extLst>
      <p:ext uri="{BB962C8B-B14F-4D97-AF65-F5344CB8AC3E}">
        <p14:creationId xmlns:p14="http://schemas.microsoft.com/office/powerpoint/2010/main" val="3440173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56A428A-2EF1-4AA3-BC9D-8D9B18844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83" y="888275"/>
            <a:ext cx="7410450" cy="5210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C8350D-6082-4E81-8730-C0082C21DE9D}"/>
              </a:ext>
            </a:extLst>
          </p:cNvPr>
          <p:cNvSpPr/>
          <p:nvPr/>
        </p:nvSpPr>
        <p:spPr>
          <a:xfrm>
            <a:off x="2895400" y="6380109"/>
            <a:ext cx="5908990" cy="338554"/>
          </a:xfrm>
          <a:prstGeom prst="rect">
            <a:avLst/>
          </a:prstGeom>
        </p:spPr>
        <p:txBody>
          <a:bodyPr wrap="none">
            <a:spAutoFit/>
          </a:bodyPr>
          <a:lstStyle/>
          <a:p>
            <a:pPr marL="285750" indent="-28575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Channels KHE, KAT, KFC have the highest number of customers</a:t>
            </a:r>
          </a:p>
        </p:txBody>
      </p:sp>
    </p:spTree>
    <p:extLst>
      <p:ext uri="{BB962C8B-B14F-4D97-AF65-F5344CB8AC3E}">
        <p14:creationId xmlns:p14="http://schemas.microsoft.com/office/powerpoint/2010/main" val="332034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0867300-CAE9-4258-92E8-849600F56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82" y="823912"/>
            <a:ext cx="7372350" cy="5210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B611C9B-A749-4398-B109-702936C216DD}"/>
              </a:ext>
            </a:extLst>
          </p:cNvPr>
          <p:cNvSpPr/>
          <p:nvPr/>
        </p:nvSpPr>
        <p:spPr>
          <a:xfrm>
            <a:off x="2537681" y="6362692"/>
            <a:ext cx="6817892" cy="338554"/>
          </a:xfrm>
          <a:prstGeom prst="rect">
            <a:avLst/>
          </a:prstGeom>
        </p:spPr>
        <p:txBody>
          <a:bodyPr wrap="none">
            <a:spAutoFit/>
          </a:bodyPr>
          <a:lstStyle/>
          <a:p>
            <a:pPr marL="285750" indent="-28575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Channels KFD,KHL, KBZ are among those with least number of  customers </a:t>
            </a:r>
          </a:p>
        </p:txBody>
      </p:sp>
    </p:spTree>
    <p:extLst>
      <p:ext uri="{BB962C8B-B14F-4D97-AF65-F5344CB8AC3E}">
        <p14:creationId xmlns:p14="http://schemas.microsoft.com/office/powerpoint/2010/main" val="51721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72018C6-99F1-44D7-ABF9-FFDA1BF88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43" y="923109"/>
            <a:ext cx="10602913" cy="53592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A6CB546-FEE2-4171-BF46-8551141B69D2}"/>
              </a:ext>
            </a:extLst>
          </p:cNvPr>
          <p:cNvSpPr/>
          <p:nvPr/>
        </p:nvSpPr>
        <p:spPr>
          <a:xfrm>
            <a:off x="516170" y="6282345"/>
            <a:ext cx="11159660" cy="800219"/>
          </a:xfrm>
          <a:prstGeom prst="rect">
            <a:avLst/>
          </a:prstGeom>
        </p:spPr>
        <p:txBody>
          <a:bodyPr wrap="square">
            <a:spAutoFit/>
          </a:bodyPr>
          <a:lstStyle/>
          <a:p>
            <a:pPr marL="285750" indent="-28575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above plot depicts </a:t>
            </a:r>
            <a:r>
              <a:rPr lang="en-US" sz="1600" dirty="0" err="1">
                <a:latin typeface="Times New Roman" panose="02020603050405020304" pitchFamily="18" charset="0"/>
                <a:cs typeface="Times New Roman" panose="02020603050405020304" pitchFamily="18" charset="0"/>
              </a:rPr>
              <a:t>Current_accounts</a:t>
            </a:r>
            <a:r>
              <a:rPr lang="en-US" sz="1600" dirty="0">
                <a:latin typeface="Times New Roman" panose="02020603050405020304" pitchFamily="18" charset="0"/>
                <a:cs typeface="Times New Roman" panose="02020603050405020304" pitchFamily="18" charset="0"/>
              </a:rPr>
              <a:t> across provinces-Madrid has highest current account holders followed by </a:t>
            </a:r>
          </a:p>
          <a:p>
            <a:pPr>
              <a:buClr>
                <a:schemeClr val="tx2">
                  <a:lumMod val="60000"/>
                  <a:lumOff val="40000"/>
                </a:schemeClr>
              </a:buClr>
            </a:pPr>
            <a:r>
              <a:rPr lang="en-US" sz="1600" dirty="0">
                <a:latin typeface="Times New Roman" panose="02020603050405020304" pitchFamily="18" charset="0"/>
                <a:cs typeface="Times New Roman" panose="02020603050405020304" pitchFamily="18" charset="0"/>
              </a:rPr>
              <a:t>Barcelona and Valladolid.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935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85D28E1-3A3D-4F2D-9529-4A1510BC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 y="1088571"/>
            <a:ext cx="11696700" cy="50273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927484C-0668-4CE7-8131-B54E42E29280}"/>
              </a:ext>
            </a:extLst>
          </p:cNvPr>
          <p:cNvSpPr/>
          <p:nvPr/>
        </p:nvSpPr>
        <p:spPr>
          <a:xfrm>
            <a:off x="870857" y="6115875"/>
            <a:ext cx="10067109" cy="584775"/>
          </a:xfrm>
          <a:prstGeom prst="rect">
            <a:avLst/>
          </a:prstGeom>
        </p:spPr>
        <p:txBody>
          <a:bodyPr wrap="square">
            <a:spAutoFit/>
          </a:bodyPr>
          <a:lstStyle/>
          <a:p>
            <a:pPr marL="285750" indent="-28575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Highest number of customers hail from Province Madrid and the lowest number of customers are from province Cantabria</a:t>
            </a: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4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43842AB-AA2E-4F29-A829-378CE01FE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 y="1105989"/>
            <a:ext cx="11630025"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5204D59-3F68-49C2-8F47-F573E362F0EE}"/>
              </a:ext>
            </a:extLst>
          </p:cNvPr>
          <p:cNvSpPr/>
          <p:nvPr/>
        </p:nvSpPr>
        <p:spPr>
          <a:xfrm>
            <a:off x="1802675" y="6397526"/>
            <a:ext cx="9988730" cy="338554"/>
          </a:xfrm>
          <a:prstGeom prst="rect">
            <a:avLst/>
          </a:prstGeom>
        </p:spPr>
        <p:txBody>
          <a:bodyPr wrap="square">
            <a:spAutoFit/>
          </a:bodyPr>
          <a:lstStyle/>
          <a:p>
            <a:pPr marL="285750" indent="-28575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above depictions show the population of customers across different provinces in Latin America</a:t>
            </a:r>
            <a:endParaRPr lang="en-US" sz="1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981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ACCDDFB9-D92F-4D7B-B097-728901DF4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40526"/>
            <a:ext cx="11620500" cy="53035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0094206-2F43-47C7-BE75-CC3D5B0EDCE8}"/>
              </a:ext>
            </a:extLst>
          </p:cNvPr>
          <p:cNvSpPr/>
          <p:nvPr/>
        </p:nvSpPr>
        <p:spPr>
          <a:xfrm>
            <a:off x="1881051" y="6327858"/>
            <a:ext cx="9084673" cy="338554"/>
          </a:xfrm>
          <a:prstGeom prst="rect">
            <a:avLst/>
          </a:prstGeom>
        </p:spPr>
        <p:txBody>
          <a:bodyPr wrap="square">
            <a:spAutoFit/>
          </a:bodyPr>
          <a:lstStyle/>
          <a:p>
            <a:pPr marL="285750" indent="-285750">
              <a:buClr>
                <a:schemeClr val="tx2">
                  <a:lumMod val="60000"/>
                  <a:lumOff val="40000"/>
                </a:schemeClr>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plot depicts Gross income is higher among people with multiple account holders</a:t>
            </a: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462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3313" y="5197203"/>
            <a:ext cx="10709275" cy="1053494"/>
          </a:xfrm>
          <a:prstGeom prst="rect">
            <a:avLst/>
          </a:prstGeom>
        </p:spPr>
        <p:txBody>
          <a:bodyPr vert="horz" wrap="square" lIns="0" tIns="57785" rIns="0" bIns="0" rtlCol="0">
            <a:spAutoFit/>
          </a:bodyPr>
          <a:lstStyle/>
          <a:p>
            <a:pPr marL="297815" marR="5080" indent="-285750">
              <a:lnSpc>
                <a:spcPts val="2810"/>
              </a:lnSpc>
              <a:spcBef>
                <a:spcPts val="455"/>
              </a:spcBef>
              <a:buClr>
                <a:schemeClr val="tx2">
                  <a:lumMod val="60000"/>
                  <a:lumOff val="40000"/>
                </a:schemeClr>
              </a:buClr>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You</a:t>
            </a:r>
            <a:r>
              <a:rPr sz="1800" spc="-10" dirty="0">
                <a:latin typeface="Times New Roman" panose="02020603050405020304" pitchFamily="18" charset="0"/>
                <a:cs typeface="Times New Roman" panose="02020603050405020304" pitchFamily="18" charset="0"/>
              </a:rPr>
              <a:t>nger </a:t>
            </a:r>
            <a:r>
              <a:rPr sz="1800" spc="-15" dirty="0">
                <a:latin typeface="Times New Roman" panose="02020603050405020304" pitchFamily="18" charset="0"/>
                <a:cs typeface="Times New Roman" panose="02020603050405020304" pitchFamily="18" charset="0"/>
              </a:rPr>
              <a:t>customers may </a:t>
            </a:r>
            <a:r>
              <a:rPr sz="1800" dirty="0">
                <a:latin typeface="Times New Roman" panose="02020603050405020304" pitchFamily="18" charset="0"/>
                <a:cs typeface="Times New Roman" panose="02020603050405020304" pitchFamily="18" charset="0"/>
              </a:rPr>
              <a:t>be </a:t>
            </a:r>
            <a:r>
              <a:rPr sz="1800" spc="-10" dirty="0">
                <a:latin typeface="Times New Roman" panose="02020603050405020304" pitchFamily="18" charset="0"/>
                <a:cs typeface="Times New Roman" panose="02020603050405020304" pitchFamily="18" charset="0"/>
              </a:rPr>
              <a:t>more </a:t>
            </a:r>
            <a:r>
              <a:rPr sz="1800" spc="-15" dirty="0">
                <a:latin typeface="Times New Roman" panose="02020603050405020304" pitchFamily="18" charset="0"/>
                <a:cs typeface="Times New Roman" panose="02020603050405020304" pitchFamily="18" charset="0"/>
              </a:rPr>
              <a:t>likely to </a:t>
            </a:r>
            <a:r>
              <a:rPr sz="1800" spc="-5" dirty="0">
                <a:latin typeface="Times New Roman" panose="02020603050405020304" pitchFamily="18" charset="0"/>
                <a:cs typeface="Times New Roman" panose="02020603050405020304" pitchFamily="18" charset="0"/>
              </a:rPr>
              <a:t>purchase </a:t>
            </a:r>
            <a:r>
              <a:rPr sz="1800" spc="-10" dirty="0">
                <a:latin typeface="Times New Roman" panose="02020603050405020304" pitchFamily="18" charset="0"/>
                <a:cs typeface="Times New Roman" panose="02020603050405020304" pitchFamily="18" charset="0"/>
              </a:rPr>
              <a:t>products </a:t>
            </a:r>
            <a:r>
              <a:rPr sz="1800" spc="-20" dirty="0">
                <a:latin typeface="Times New Roman" panose="02020603050405020304" pitchFamily="18" charset="0"/>
                <a:cs typeface="Times New Roman" panose="02020603050405020304" pitchFamily="18" charset="0"/>
              </a:rPr>
              <a:t>like </a:t>
            </a:r>
            <a:r>
              <a:rPr sz="1800" spc="-57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savings</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accounts,</a:t>
            </a:r>
            <a:r>
              <a:rPr sz="1800" spc="-4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payroll</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accounts,</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Derivative</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account</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current</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accounts</a:t>
            </a:r>
            <a:endParaRPr sz="1800" dirty="0">
              <a:latin typeface="Times New Roman" panose="02020603050405020304" pitchFamily="18" charset="0"/>
              <a:cs typeface="Times New Roman" panose="02020603050405020304" pitchFamily="18" charset="0"/>
            </a:endParaRPr>
          </a:p>
          <a:p>
            <a:pPr marL="288290" indent="-285750">
              <a:lnSpc>
                <a:spcPct val="100000"/>
              </a:lnSpc>
              <a:buClr>
                <a:schemeClr val="tx2">
                  <a:lumMod val="60000"/>
                  <a:lumOff val="40000"/>
                </a:schemeClr>
              </a:buClr>
              <a:buFont typeface="Arial" panose="020B0604020202020204" pitchFamily="34" charset="0"/>
              <a:buChar char="•"/>
            </a:pPr>
            <a:r>
              <a:rPr lang="en-US" sz="1800" spc="-15" dirty="0">
                <a:latin typeface="Times New Roman" panose="02020603050405020304" pitchFamily="18" charset="0"/>
                <a:cs typeface="Times New Roman" panose="02020603050405020304" pitchFamily="18" charset="0"/>
              </a:rPr>
              <a:t>Y</a:t>
            </a:r>
            <a:r>
              <a:rPr sz="1800" spc="-15" dirty="0">
                <a:latin typeface="Times New Roman" panose="02020603050405020304" pitchFamily="18" charset="0"/>
                <a:cs typeface="Times New Roman" panose="02020603050405020304" pitchFamily="18" charset="0"/>
              </a:rPr>
              <a:t>ou</a:t>
            </a:r>
            <a:r>
              <a:rPr lang="en-US" sz="1800" spc="-15" dirty="0">
                <a:latin typeface="Times New Roman" panose="02020603050405020304" pitchFamily="18" charset="0"/>
                <a:cs typeface="Times New Roman" panose="02020603050405020304" pitchFamily="18" charset="0"/>
              </a:rPr>
              <a:t>n</a:t>
            </a:r>
            <a:r>
              <a:rPr sz="1800" spc="-15" dirty="0">
                <a:latin typeface="Times New Roman" panose="02020603050405020304" pitchFamily="18" charset="0"/>
                <a:cs typeface="Times New Roman" panose="02020603050405020304" pitchFamily="18" charset="0"/>
              </a:rPr>
              <a:t>ger</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people</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have</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more </a:t>
            </a:r>
            <a:r>
              <a:rPr sz="1800" spc="-5" dirty="0">
                <a:latin typeface="Times New Roman" panose="02020603050405020304" pitchFamily="18" charset="0"/>
                <a:cs typeface="Times New Roman" panose="02020603050405020304" pitchFamily="18" charset="0"/>
              </a:rPr>
              <a:t>pu</a:t>
            </a:r>
            <a:r>
              <a:rPr lang="en-US" sz="1800" spc="-5" dirty="0">
                <a:latin typeface="Times New Roman" panose="02020603050405020304" pitchFamily="18" charset="0"/>
                <a:cs typeface="Times New Roman" panose="02020603050405020304" pitchFamily="18" charset="0"/>
              </a:rPr>
              <a:t>r</a:t>
            </a:r>
            <a:r>
              <a:rPr sz="1800" spc="-5" dirty="0">
                <a:latin typeface="Times New Roman" panose="02020603050405020304" pitchFamily="18" charset="0"/>
                <a:cs typeface="Times New Roman" panose="02020603050405020304" pitchFamily="18" charset="0"/>
              </a:rPr>
              <a:t>chase</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interests</a:t>
            </a:r>
            <a:r>
              <a:rPr sz="1800" dirty="0">
                <a:latin typeface="Times New Roman" panose="02020603050405020304" pitchFamily="18" charset="0"/>
                <a:cs typeface="Times New Roman" panose="02020603050405020304" pitchFamily="18" charset="0"/>
              </a:rPr>
              <a:t> in</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Current_account</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 </a:t>
            </a:r>
            <a:r>
              <a:rPr sz="1800" spc="-15" dirty="0">
                <a:latin typeface="Times New Roman" panose="02020603050405020304" pitchFamily="18" charset="0"/>
                <a:cs typeface="Times New Roman" panose="02020603050405020304" pitchFamily="18" charset="0"/>
              </a:rPr>
              <a:t>Payroll_accounts</a:t>
            </a:r>
            <a:endParaRPr sz="1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065294" y="1244109"/>
            <a:ext cx="4591245" cy="3724120"/>
          </a:xfrm>
          <a:prstGeom prst="rect">
            <a:avLst/>
          </a:prstGeom>
        </p:spPr>
      </p:pic>
      <p:sp>
        <p:nvSpPr>
          <p:cNvPr id="4" name="object 2">
            <a:extLst>
              <a:ext uri="{FF2B5EF4-FFF2-40B4-BE49-F238E27FC236}">
                <a16:creationId xmlns:a16="http://schemas.microsoft.com/office/drawing/2014/main" id="{48BBC470-C8DD-4983-B587-0F5FE5A96F63}"/>
              </a:ext>
            </a:extLst>
          </p:cNvPr>
          <p:cNvSpPr txBox="1">
            <a:spLocks/>
          </p:cNvSpPr>
          <p:nvPr/>
        </p:nvSpPr>
        <p:spPr>
          <a:xfrm>
            <a:off x="3311812" y="607303"/>
            <a:ext cx="4493623" cy="404213"/>
          </a:xfrm>
          <a:prstGeom prst="rect">
            <a:avLst/>
          </a:prstGeom>
        </p:spPr>
        <p:txBody>
          <a:bodyPr vert="horz" wrap="square" lIns="0" tIns="71120" rIns="0" bIns="0" rtlCol="0">
            <a:spAutoFit/>
          </a:bodyPr>
          <a:lstStyle>
            <a:lvl1pPr algn="l" rtl="0" eaLnBrk="1" latinLnBrk="0" hangingPunct="1">
              <a:spcBef>
                <a:spcPct val="0"/>
              </a:spcBef>
              <a:buNone/>
              <a:defRPr kumimoji="0" sz="6667" b="0" kern="1200">
                <a:ln>
                  <a:noFill/>
                </a:ln>
                <a:solidFill>
                  <a:schemeClr val="tx2"/>
                </a:solidFill>
                <a:effectLst/>
                <a:latin typeface="+mj-lt"/>
                <a:ea typeface="+mj-ea"/>
                <a:cs typeface="+mj-cs"/>
              </a:defRPr>
            </a:lvl1pPr>
          </a:lstStyle>
          <a:p>
            <a:pPr marL="12700" marR="5080">
              <a:lnSpc>
                <a:spcPct val="90000"/>
              </a:lnSpc>
              <a:spcBef>
                <a:spcPts val="560"/>
              </a:spcBef>
              <a:buClrTx/>
              <a:buFontTx/>
            </a:pPr>
            <a:r>
              <a:rPr lang="en-US" sz="2400" spc="-15" dirty="0">
                <a:latin typeface="Times New Roman" panose="02020603050405020304" pitchFamily="18" charset="0"/>
                <a:cs typeface="Times New Roman" panose="02020603050405020304" pitchFamily="18" charset="0"/>
              </a:rPr>
              <a:t>P</a:t>
            </a:r>
            <a:r>
              <a:rPr lang="en-US" sz="2400" spc="-10" dirty="0">
                <a:latin typeface="Times New Roman" panose="02020603050405020304" pitchFamily="18" charset="0"/>
                <a:cs typeface="Times New Roman" panose="02020603050405020304" pitchFamily="18" charset="0"/>
              </a:rPr>
              <a:t>roducts </a:t>
            </a:r>
            <a:r>
              <a:rPr lang="en-US" sz="2400" spc="-20" dirty="0">
                <a:latin typeface="Times New Roman" panose="02020603050405020304" pitchFamily="18" charset="0"/>
                <a:cs typeface="Times New Roman" panose="02020603050405020304" pitchFamily="18" charset="0"/>
              </a:rPr>
              <a:t>by Age group</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3393" y="690751"/>
            <a:ext cx="4380411" cy="429220"/>
          </a:xfrm>
          <a:prstGeom prst="rect">
            <a:avLst/>
          </a:prstGeom>
        </p:spPr>
        <p:txBody>
          <a:bodyPr vert="horz" wrap="square" lIns="0" tIns="95885" rIns="0" bIns="0" rtlCol="0">
            <a:spAutoFit/>
          </a:bodyPr>
          <a:lstStyle/>
          <a:p>
            <a:pPr marL="12700" marR="5080">
              <a:lnSpc>
                <a:spcPct val="90000"/>
              </a:lnSpc>
              <a:spcBef>
                <a:spcPts val="755"/>
              </a:spcBef>
            </a:pPr>
            <a:r>
              <a:rPr sz="2400" spc="-25" dirty="0">
                <a:latin typeface="Times New Roman" panose="02020603050405020304" pitchFamily="18" charset="0"/>
                <a:cs typeface="Times New Roman" panose="02020603050405020304" pitchFamily="18" charset="0"/>
              </a:rPr>
              <a:t>Purchase </a:t>
            </a:r>
            <a:r>
              <a:rPr sz="2400" spc="-1230"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rate</a:t>
            </a:r>
            <a:r>
              <a:rPr sz="2400" spc="-4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of </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products </a:t>
            </a:r>
            <a:r>
              <a:rPr sz="2400" spc="-123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year</a:t>
            </a:r>
            <a:r>
              <a:rPr sz="2400" spc="-8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wise</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2283636" y="1331030"/>
            <a:ext cx="7067378" cy="4551940"/>
          </a:xfrm>
          <a:prstGeom prst="rect">
            <a:avLst/>
          </a:prstGeom>
        </p:spPr>
      </p:pic>
      <p:sp>
        <p:nvSpPr>
          <p:cNvPr id="5" name="object 7">
            <a:extLst>
              <a:ext uri="{FF2B5EF4-FFF2-40B4-BE49-F238E27FC236}">
                <a16:creationId xmlns:a16="http://schemas.microsoft.com/office/drawing/2014/main" id="{38152D3F-3535-445D-A9A6-5B2DDB49592C}"/>
              </a:ext>
            </a:extLst>
          </p:cNvPr>
          <p:cNvSpPr txBox="1"/>
          <p:nvPr/>
        </p:nvSpPr>
        <p:spPr>
          <a:xfrm>
            <a:off x="2167795" y="6094029"/>
            <a:ext cx="8082194" cy="566822"/>
          </a:xfrm>
          <a:prstGeom prst="rect">
            <a:avLst/>
          </a:prstGeom>
        </p:spPr>
        <p:txBody>
          <a:bodyPr vert="horz" wrap="square" lIns="0" tIns="12700" rIns="0" bIns="0" rtlCol="0">
            <a:spAutoFit/>
          </a:bodyPr>
          <a:lstStyle/>
          <a:p>
            <a:pPr marL="298450" marR="5080" indent="-285750">
              <a:lnSpc>
                <a:spcPct val="100000"/>
              </a:lnSpc>
              <a:spcBef>
                <a:spcPts val="100"/>
              </a:spcBef>
              <a:buClr>
                <a:schemeClr val="tx2">
                  <a:lumMod val="60000"/>
                  <a:lumOff val="40000"/>
                </a:schemeClr>
              </a:buClr>
              <a:buFont typeface="Arial" panose="020B0604020202020204" pitchFamily="34" charset="0"/>
              <a:buChar char="•"/>
            </a:pPr>
            <a:r>
              <a:rPr sz="1800" spc="-10" dirty="0">
                <a:latin typeface="Times New Roman" panose="02020603050405020304" pitchFamily="18" charset="0"/>
                <a:cs typeface="Times New Roman" panose="02020603050405020304" pitchFamily="18" charset="0"/>
              </a:rPr>
              <a:t>Product</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popularity</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trends</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over</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time </a:t>
            </a:r>
            <a:r>
              <a:rPr sz="1800" spc="-39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for</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'Saving_account',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'Current_accounts',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'Derivative_account',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'Payroll_account',</a:t>
            </a:r>
            <a:r>
              <a:rPr sz="1800" spc="2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'Junior_account'</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6873" y="857361"/>
            <a:ext cx="4511040" cy="404213"/>
          </a:xfrm>
          <a:prstGeom prst="rect">
            <a:avLst/>
          </a:prstGeom>
        </p:spPr>
        <p:txBody>
          <a:bodyPr vert="horz" wrap="square" lIns="0" tIns="71120" rIns="0" bIns="0" rtlCol="0">
            <a:spAutoFit/>
          </a:bodyPr>
          <a:lstStyle/>
          <a:p>
            <a:pPr marL="12700" marR="5080">
              <a:lnSpc>
                <a:spcPct val="90000"/>
              </a:lnSpc>
              <a:spcBef>
                <a:spcPts val="755"/>
              </a:spcBef>
            </a:pPr>
            <a:r>
              <a:rPr sz="2400" spc="-25" dirty="0">
                <a:latin typeface="Times New Roman" panose="02020603050405020304" pitchFamily="18" charset="0"/>
                <a:cs typeface="Times New Roman" panose="02020603050405020304" pitchFamily="18" charset="0"/>
              </a:rPr>
              <a:t>Purchase rate of  products year  wise</a:t>
            </a:r>
          </a:p>
        </p:txBody>
      </p:sp>
      <p:sp>
        <p:nvSpPr>
          <p:cNvPr id="6" name="object 6"/>
          <p:cNvSpPr txBox="1"/>
          <p:nvPr/>
        </p:nvSpPr>
        <p:spPr>
          <a:xfrm>
            <a:off x="2046316" y="6000639"/>
            <a:ext cx="7907582" cy="544764"/>
          </a:xfrm>
          <a:prstGeom prst="rect">
            <a:avLst/>
          </a:prstGeom>
        </p:spPr>
        <p:txBody>
          <a:bodyPr vert="horz" wrap="square" lIns="0" tIns="45719" rIns="0" bIns="0" rtlCol="0">
            <a:spAutoFit/>
          </a:bodyPr>
          <a:lstStyle/>
          <a:p>
            <a:pPr marL="355600" marR="5080" indent="-342900">
              <a:lnSpc>
                <a:spcPct val="90000"/>
              </a:lnSpc>
              <a:spcBef>
                <a:spcPts val="359"/>
              </a:spcBef>
              <a:buClr>
                <a:schemeClr val="tx2">
                  <a:lumMod val="60000"/>
                  <a:lumOff val="40000"/>
                </a:schemeClr>
              </a:buClr>
              <a:buFont typeface="Arial" panose="020B0604020202020204" pitchFamily="34" charset="0"/>
              <a:buChar char="•"/>
              <a:tabLst>
                <a:tab pos="240665" algn="l"/>
                <a:tab pos="241300" algn="l"/>
              </a:tabLst>
            </a:pPr>
            <a:r>
              <a:rPr sz="1800" spc="-10" dirty="0">
                <a:latin typeface="Times New Roman" panose="02020603050405020304" pitchFamily="18" charset="0"/>
                <a:cs typeface="Times New Roman" panose="02020603050405020304" pitchFamily="18" charset="0"/>
              </a:rPr>
              <a:t>Product</a:t>
            </a:r>
            <a:r>
              <a:rPr sz="1800" spc="-4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popularity</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trends </a:t>
            </a:r>
            <a:r>
              <a:rPr sz="1800" spc="-48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over</a:t>
            </a:r>
            <a:r>
              <a:rPr sz="1800" spc="-5" dirty="0">
                <a:latin typeface="Times New Roman" panose="02020603050405020304" pitchFamily="18" charset="0"/>
                <a:cs typeface="Times New Roman" panose="02020603050405020304" pitchFamily="18" charset="0"/>
              </a:rPr>
              <a:t> time</a:t>
            </a:r>
            <a:r>
              <a:rPr sz="1800" spc="2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for </a:t>
            </a:r>
            <a:r>
              <a:rPr sz="1800" spc="-15" dirty="0">
                <a:latin typeface="Times New Roman" panose="02020603050405020304" pitchFamily="18" charset="0"/>
                <a:cs typeface="Times New Roman" panose="02020603050405020304" pitchFamily="18" charset="0"/>
              </a:rPr>
              <a:t> 'More_private_account',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'Private_account', </a:t>
            </a:r>
            <a:r>
              <a:rPr sz="1800" spc="-10" dirty="0">
                <a:latin typeface="Times New Roman" panose="02020603050405020304" pitchFamily="18" charset="0"/>
                <a:cs typeface="Times New Roman" panose="02020603050405020304" pitchFamily="18" charset="0"/>
              </a:rPr>
              <a:t> 'Private_plus_account', </a:t>
            </a:r>
            <a:r>
              <a:rPr sz="1800" spc="-5" dirty="0">
                <a:latin typeface="Times New Roman" panose="02020603050405020304" pitchFamily="18" charset="0"/>
                <a:cs typeface="Times New Roman" panose="02020603050405020304" pitchFamily="18" charset="0"/>
              </a:rPr>
              <a:t> 'Short_term_deposits',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'Medium_term_deposits'</a:t>
            </a: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2189974" y="1492249"/>
            <a:ext cx="6764992" cy="42915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FAE-0F1D-4710-B30B-D04342ED56A1}"/>
              </a:ext>
            </a:extLst>
          </p:cNvPr>
          <p:cNvSpPr>
            <a:spLocks noGrp="1"/>
          </p:cNvSpPr>
          <p:nvPr>
            <p:ph type="title"/>
          </p:nvPr>
        </p:nvSpPr>
        <p:spPr/>
        <p:txBody>
          <a:bodyPr>
            <a:normAutofit/>
          </a:bodyPr>
          <a:lstStyle/>
          <a:p>
            <a:r>
              <a:rPr lang="en" sz="3200" dirty="0">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781F23-F1EF-4B5D-8EDF-DDBF989E1D63}"/>
              </a:ext>
            </a:extLst>
          </p:cNvPr>
          <p:cNvSpPr>
            <a:spLocks noGrp="1"/>
          </p:cNvSpPr>
          <p:nvPr>
            <p:ph idx="1"/>
          </p:nvPr>
        </p:nvSpPr>
        <p:spPr>
          <a:xfrm>
            <a:off x="609600" y="2394616"/>
            <a:ext cx="10131425" cy="364913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 XYZ credit union in Latin America is performing very well in selling the Banking products (e.g.: Credit card, deposit account, retirement account, safe deposit box etc.) but their existing customer is not buying more than 1 product which means bank is not performing good in cross selling (Bank is not able to sell their other offerings to existing customer). XYZ Credit Union decided to approach ABC analytics to solve their problem</a:t>
            </a:r>
          </a:p>
        </p:txBody>
      </p:sp>
    </p:spTree>
    <p:extLst>
      <p:ext uri="{BB962C8B-B14F-4D97-AF65-F5344CB8AC3E}">
        <p14:creationId xmlns:p14="http://schemas.microsoft.com/office/powerpoint/2010/main" val="1171802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069" y="860177"/>
            <a:ext cx="4493623" cy="404213"/>
          </a:xfrm>
          <a:prstGeom prst="rect">
            <a:avLst/>
          </a:prstGeom>
        </p:spPr>
        <p:txBody>
          <a:bodyPr vert="horz" wrap="square" lIns="0" tIns="71120" rIns="0" bIns="0" rtlCol="0">
            <a:spAutoFit/>
          </a:bodyPr>
          <a:lstStyle/>
          <a:p>
            <a:pPr marL="12700" marR="5080">
              <a:lnSpc>
                <a:spcPct val="90000"/>
              </a:lnSpc>
              <a:spcBef>
                <a:spcPts val="560"/>
              </a:spcBef>
            </a:pPr>
            <a:r>
              <a:rPr sz="2400" spc="-15" dirty="0">
                <a:latin typeface="Times New Roman" panose="02020603050405020304" pitchFamily="18" charset="0"/>
                <a:cs typeface="Times New Roman" panose="02020603050405020304" pitchFamily="18" charset="0"/>
              </a:rPr>
              <a:t>Purchase </a:t>
            </a:r>
            <a:r>
              <a:rPr sz="2400" spc="-45" dirty="0">
                <a:latin typeface="Times New Roman" panose="02020603050405020304" pitchFamily="18" charset="0"/>
                <a:cs typeface="Times New Roman" panose="02020603050405020304" pitchFamily="18" charset="0"/>
              </a:rPr>
              <a:t>rate </a:t>
            </a:r>
            <a:r>
              <a:rPr sz="2400" spc="-5" dirty="0">
                <a:latin typeface="Times New Roman" panose="02020603050405020304" pitchFamily="18" charset="0"/>
                <a:cs typeface="Times New Roman" panose="02020603050405020304" pitchFamily="18" charset="0"/>
              </a:rPr>
              <a:t>of </a:t>
            </a:r>
            <a:r>
              <a:rPr sz="2400" spc="-844"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products </a:t>
            </a:r>
            <a:r>
              <a:rPr sz="2400" spc="-20" dirty="0">
                <a:latin typeface="Times New Roman" panose="02020603050405020304" pitchFamily="18" charset="0"/>
                <a:cs typeface="Times New Roman" panose="02020603050405020304" pitchFamily="18" charset="0"/>
              </a:rPr>
              <a:t>year </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wise</a:t>
            </a:r>
          </a:p>
        </p:txBody>
      </p:sp>
      <p:sp>
        <p:nvSpPr>
          <p:cNvPr id="6" name="object 6"/>
          <p:cNvSpPr txBox="1"/>
          <p:nvPr/>
        </p:nvSpPr>
        <p:spPr>
          <a:xfrm>
            <a:off x="2568521" y="6146935"/>
            <a:ext cx="7054958" cy="544764"/>
          </a:xfrm>
          <a:prstGeom prst="rect">
            <a:avLst/>
          </a:prstGeom>
        </p:spPr>
        <p:txBody>
          <a:bodyPr vert="horz" wrap="square" lIns="0" tIns="45719" rIns="0" bIns="0" rtlCol="0">
            <a:spAutoFit/>
          </a:bodyPr>
          <a:lstStyle/>
          <a:p>
            <a:pPr marL="12700" marR="5080">
              <a:lnSpc>
                <a:spcPct val="90000"/>
              </a:lnSpc>
              <a:spcBef>
                <a:spcPts val="359"/>
              </a:spcBef>
              <a:buClr>
                <a:schemeClr val="tx2">
                  <a:lumMod val="60000"/>
                  <a:lumOff val="40000"/>
                </a:schemeClr>
              </a:buClr>
              <a:buFont typeface="Arial MT"/>
              <a:buChar char="•"/>
              <a:tabLst>
                <a:tab pos="240665" algn="l"/>
                <a:tab pos="241300" algn="l"/>
              </a:tabLst>
            </a:pPr>
            <a:r>
              <a:rPr lang="en-US"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Product</a:t>
            </a:r>
            <a:r>
              <a:rPr sz="1800" spc="-4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popularity</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trends </a:t>
            </a:r>
            <a:r>
              <a:rPr sz="1800" spc="-48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over</a:t>
            </a:r>
            <a:r>
              <a:rPr sz="1800" spc="-5" dirty="0">
                <a:latin typeface="Times New Roman" panose="02020603050405020304" pitchFamily="18" charset="0"/>
                <a:cs typeface="Times New Roman" panose="02020603050405020304" pitchFamily="18" charset="0"/>
              </a:rPr>
              <a:t> time</a:t>
            </a:r>
            <a:r>
              <a:rPr sz="1800" spc="2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for </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'Long_term_deposits',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'E_Account'</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,'Loans'</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'Credit_card', </a:t>
            </a:r>
            <a:r>
              <a:rPr sz="1800" spc="-5" dirty="0">
                <a:latin typeface="Times New Roman" panose="02020603050405020304" pitchFamily="18" charset="0"/>
                <a:cs typeface="Times New Roman" panose="02020603050405020304" pitchFamily="18" charset="0"/>
              </a:rPr>
              <a:t>'Securities',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'Home_account',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'Direct_debit'</a:t>
            </a: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2437384" y="1497239"/>
            <a:ext cx="6764992" cy="429157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97187" y="839787"/>
            <a:ext cx="10173335" cy="382797"/>
          </a:xfrm>
          <a:prstGeom prst="rect">
            <a:avLst/>
          </a:prstGeom>
        </p:spPr>
        <p:txBody>
          <a:bodyPr vert="horz" wrap="square" lIns="0" tIns="13335" rIns="0" bIns="0" rtlCol="0">
            <a:spAutoFit/>
          </a:bodyPr>
          <a:lstStyle/>
          <a:p>
            <a:pPr marL="12700">
              <a:lnSpc>
                <a:spcPct val="100000"/>
              </a:lnSpc>
              <a:spcBef>
                <a:spcPts val="105"/>
              </a:spcBef>
            </a:pPr>
            <a:r>
              <a:rPr sz="2400" kern="1200" spc="-15" dirty="0">
                <a:solidFill>
                  <a:schemeClr val="tx2"/>
                </a:solidFill>
                <a:latin typeface="Times New Roman" panose="02020603050405020304" pitchFamily="18" charset="0"/>
                <a:ea typeface="+mj-ea"/>
                <a:cs typeface="Times New Roman" panose="02020603050405020304" pitchFamily="18" charset="0"/>
              </a:rPr>
              <a:t>Purchase rate of products year wise</a:t>
            </a:r>
          </a:p>
        </p:txBody>
      </p:sp>
      <p:sp>
        <p:nvSpPr>
          <p:cNvPr id="3" name="object 3"/>
          <p:cNvSpPr txBox="1"/>
          <p:nvPr/>
        </p:nvSpPr>
        <p:spPr>
          <a:xfrm>
            <a:off x="2370368" y="6031841"/>
            <a:ext cx="10297160" cy="289182"/>
          </a:xfrm>
          <a:prstGeom prst="rect">
            <a:avLst/>
          </a:prstGeom>
        </p:spPr>
        <p:txBody>
          <a:bodyPr vert="horz" wrap="square" lIns="0" tIns="12065" rIns="0" bIns="0" rtlCol="0">
            <a:spAutoFit/>
          </a:bodyPr>
          <a:lstStyle/>
          <a:p>
            <a:pPr marL="298450" indent="-285750">
              <a:lnSpc>
                <a:spcPct val="100000"/>
              </a:lnSpc>
              <a:spcBef>
                <a:spcPts val="95"/>
              </a:spcBef>
              <a:buClr>
                <a:schemeClr val="tx2">
                  <a:lumMod val="60000"/>
                  <a:lumOff val="40000"/>
                </a:schemeClr>
              </a:buClr>
              <a:buFont typeface="Arial" panose="020B0604020202020204" pitchFamily="34" charset="0"/>
              <a:buChar char="•"/>
            </a:pPr>
            <a:r>
              <a:rPr sz="1800" spc="-10" dirty="0">
                <a:latin typeface="Times New Roman" panose="02020603050405020304" pitchFamily="18" charset="0"/>
                <a:cs typeface="Times New Roman" panose="02020603050405020304" pitchFamily="18" charset="0"/>
              </a:rPr>
              <a:t>Purchase</a:t>
            </a:r>
            <a:r>
              <a:rPr sz="180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rate</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trend</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over</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time</a:t>
            </a:r>
            <a:r>
              <a:rPr sz="1800" spc="2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for</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Guarantees,Funds,</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Mortgage,</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Pensions2,</a:t>
            </a:r>
            <a:r>
              <a:rPr sz="1800" spc="10" dirty="0">
                <a:latin typeface="Times New Roman" panose="02020603050405020304" pitchFamily="18" charset="0"/>
                <a:cs typeface="Times New Roman" panose="02020603050405020304" pitchFamily="18" charset="0"/>
              </a:rPr>
              <a:t> </a:t>
            </a:r>
            <a:r>
              <a:rPr sz="1800" spc="-45" dirty="0">
                <a:latin typeface="Times New Roman" panose="02020603050405020304" pitchFamily="18" charset="0"/>
                <a:cs typeface="Times New Roman" panose="02020603050405020304" pitchFamily="18" charset="0"/>
              </a:rPr>
              <a:t>Taxes,</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Pensions</a:t>
            </a: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2868707" y="1698619"/>
            <a:ext cx="6490446" cy="414636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228165" y="5836470"/>
            <a:ext cx="10890581" cy="642740"/>
          </a:xfrm>
          <a:prstGeom prst="rect">
            <a:avLst/>
          </a:prstGeom>
        </p:spPr>
        <p:txBody>
          <a:bodyPr vert="horz" wrap="square" lIns="0" tIns="49530" rIns="0" bIns="0" rtlCol="0">
            <a:spAutoFit/>
          </a:bodyPr>
          <a:lstStyle/>
          <a:p>
            <a:pPr marL="12700" marR="5080">
              <a:lnSpc>
                <a:spcPts val="2380"/>
              </a:lnSpc>
              <a:spcBef>
                <a:spcPts val="390"/>
              </a:spcBef>
              <a:buClr>
                <a:schemeClr val="tx2">
                  <a:lumMod val="60000"/>
                  <a:lumOff val="40000"/>
                </a:schemeClr>
              </a:buClr>
              <a:buFont typeface="Arial MT"/>
              <a:buChar char="•"/>
              <a:tabLst>
                <a:tab pos="240665" algn="l"/>
                <a:tab pos="241300" algn="l"/>
              </a:tabLst>
            </a:pPr>
            <a:r>
              <a:rPr lang="en-US" sz="1800" spc="-10" dirty="0">
                <a:latin typeface="Times New Roman" panose="02020603050405020304" pitchFamily="18" charset="0"/>
                <a:cs typeface="Times New Roman" panose="02020603050405020304" pitchFamily="18" charset="0"/>
              </a:rPr>
              <a:t>  B</a:t>
            </a:r>
            <a:r>
              <a:rPr sz="1800" spc="-10" dirty="0">
                <a:latin typeface="Times New Roman" panose="02020603050405020304" pitchFamily="18" charset="0"/>
                <a:cs typeface="Times New Roman" panose="02020603050405020304" pitchFamily="18" charset="0"/>
              </a:rPr>
              <a:t>ank has</a:t>
            </a:r>
            <a:r>
              <a:rPr sz="1800" spc="-5" dirty="0">
                <a:latin typeface="Times New Roman" panose="02020603050405020304" pitchFamily="18" charset="0"/>
                <a:cs typeface="Times New Roman" panose="02020603050405020304" pitchFamily="18" charset="0"/>
              </a:rPr>
              <a:t> less</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amount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age</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&gt;60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peoples</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so</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when</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its</a:t>
            </a:r>
            <a:r>
              <a:rPr sz="1800" spc="-10" dirty="0">
                <a:latin typeface="Times New Roman" panose="02020603050405020304" pitchFamily="18" charset="0"/>
                <a:cs typeface="Times New Roman" panose="02020603050405020304" pitchFamily="18" charset="0"/>
              </a:rPr>
              <a:t> comes</a:t>
            </a:r>
            <a:r>
              <a:rPr sz="1800" spc="3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to</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age</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older </a:t>
            </a:r>
            <a:r>
              <a:rPr sz="1800" spc="-48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peoples</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buying</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more</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Pensions</a:t>
            </a:r>
            <a:r>
              <a:rPr sz="1800" spc="-5" dirty="0">
                <a:latin typeface="Times New Roman" panose="02020603050405020304" pitchFamily="18" charset="0"/>
                <a:cs typeface="Times New Roman" panose="02020603050405020304" pitchFamily="18" charset="0"/>
              </a:rPr>
              <a:t> and </a:t>
            </a:r>
            <a:r>
              <a:rPr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Mortgages</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compare</a:t>
            </a:r>
            <a:r>
              <a:rPr sz="1800" spc="1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to</a:t>
            </a:r>
            <a:r>
              <a:rPr sz="1800" dirty="0">
                <a:latin typeface="Times New Roman" panose="02020603050405020304" pitchFamily="18" charset="0"/>
                <a:cs typeface="Times New Roman" panose="02020603050405020304" pitchFamily="18" charset="0"/>
              </a:rPr>
              <a:t> </a:t>
            </a:r>
            <a:r>
              <a:rPr sz="1800" spc="-35" dirty="0">
                <a:latin typeface="Times New Roman" panose="02020603050405020304" pitchFamily="18" charset="0"/>
                <a:cs typeface="Times New Roman" panose="02020603050405020304" pitchFamily="18" charset="0"/>
              </a:rPr>
              <a:t>Younger</a:t>
            </a:r>
            <a:r>
              <a:rPr sz="1800" spc="1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group</a:t>
            </a: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2738151" y="1538114"/>
            <a:ext cx="6353598" cy="4209543"/>
          </a:xfrm>
          <a:prstGeom prst="rect">
            <a:avLst/>
          </a:prstGeom>
        </p:spPr>
      </p:pic>
      <p:sp>
        <p:nvSpPr>
          <p:cNvPr id="5" name="object 2">
            <a:extLst>
              <a:ext uri="{FF2B5EF4-FFF2-40B4-BE49-F238E27FC236}">
                <a16:creationId xmlns:a16="http://schemas.microsoft.com/office/drawing/2014/main" id="{7E38579C-BD0A-496F-932C-9E543070F2AF}"/>
              </a:ext>
            </a:extLst>
          </p:cNvPr>
          <p:cNvSpPr txBox="1">
            <a:spLocks noGrp="1"/>
          </p:cNvSpPr>
          <p:nvPr>
            <p:ph type="title"/>
          </p:nvPr>
        </p:nvSpPr>
        <p:spPr>
          <a:xfrm>
            <a:off x="2738151" y="790509"/>
            <a:ext cx="7532914" cy="404213"/>
          </a:xfrm>
          <a:prstGeom prst="rect">
            <a:avLst/>
          </a:prstGeom>
        </p:spPr>
        <p:txBody>
          <a:bodyPr vert="horz" wrap="square" lIns="0" tIns="71120" rIns="0" bIns="0" rtlCol="0">
            <a:spAutoFit/>
          </a:bodyPr>
          <a:lstStyle/>
          <a:p>
            <a:pPr marL="12700" marR="5080">
              <a:lnSpc>
                <a:spcPct val="90000"/>
              </a:lnSpc>
              <a:spcBef>
                <a:spcPts val="560"/>
              </a:spcBef>
            </a:pPr>
            <a:r>
              <a:rPr sz="2400" spc="-15" dirty="0">
                <a:latin typeface="Times New Roman" panose="02020603050405020304" pitchFamily="18" charset="0"/>
                <a:cs typeface="Times New Roman" panose="02020603050405020304" pitchFamily="18" charset="0"/>
              </a:rPr>
              <a:t>Purchase </a:t>
            </a:r>
            <a:r>
              <a:rPr sz="2400" spc="-45" dirty="0">
                <a:latin typeface="Times New Roman" panose="02020603050405020304" pitchFamily="18" charset="0"/>
                <a:cs typeface="Times New Roman" panose="02020603050405020304" pitchFamily="18" charset="0"/>
              </a:rPr>
              <a:t>rate </a:t>
            </a:r>
            <a:r>
              <a:rPr sz="2400" spc="-5" dirty="0">
                <a:latin typeface="Times New Roman" panose="02020603050405020304" pitchFamily="18" charset="0"/>
                <a:cs typeface="Times New Roman" panose="02020603050405020304" pitchFamily="18" charset="0"/>
              </a:rPr>
              <a:t>of </a:t>
            </a:r>
            <a:r>
              <a:rPr lang="en-US" sz="2400" spc="-5" dirty="0">
                <a:latin typeface="Times New Roman" panose="02020603050405020304" pitchFamily="18" charset="0"/>
                <a:cs typeface="Times New Roman" panose="02020603050405020304" pitchFamily="18" charset="0"/>
              </a:rPr>
              <a:t>Pensions and Mortgages </a:t>
            </a:r>
            <a:r>
              <a:rPr sz="2400" spc="-844"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products </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EA26-DF62-4966-9D80-CFC2F5C452C6}"/>
              </a:ext>
            </a:extLst>
          </p:cNvPr>
          <p:cNvSpPr>
            <a:spLocks noGrp="1"/>
          </p:cNvSpPr>
          <p:nvPr>
            <p:ph type="title"/>
          </p:nvPr>
        </p:nvSpPr>
        <p:spPr>
          <a:xfrm>
            <a:off x="740228" y="251242"/>
            <a:ext cx="10972800" cy="1143000"/>
          </a:xfrm>
        </p:spPr>
        <p:txBody>
          <a:bodyPr>
            <a:normAutofit/>
          </a:bodyPr>
          <a:lstStyle/>
          <a:p>
            <a:r>
              <a:rPr lang="en-US" sz="3200" dirty="0">
                <a:latin typeface="Times New Roman" panose="02020603050405020304" pitchFamily="18" charset="0"/>
                <a:cs typeface="Times New Roman" panose="02020603050405020304" pitchFamily="18" charset="0"/>
              </a:rPr>
              <a:t>RECOMMENDATIONS:</a:t>
            </a:r>
          </a:p>
        </p:txBody>
      </p:sp>
      <p:sp>
        <p:nvSpPr>
          <p:cNvPr id="5" name="Content Placeholder 4">
            <a:extLst>
              <a:ext uri="{FF2B5EF4-FFF2-40B4-BE49-F238E27FC236}">
                <a16:creationId xmlns:a16="http://schemas.microsoft.com/office/drawing/2014/main" id="{823ED34B-04DF-4E48-A2E5-2FF5B9BE1EAB}"/>
              </a:ext>
            </a:extLst>
          </p:cNvPr>
          <p:cNvSpPr>
            <a:spLocks noGrp="1"/>
          </p:cNvSpPr>
          <p:nvPr>
            <p:ph idx="1"/>
          </p:nvPr>
        </p:nvSpPr>
        <p:spPr/>
        <p:txBody>
          <a:bodyPr>
            <a:normAutofit fontScale="92500" lnSpcReduction="20000"/>
          </a:bodyPr>
          <a:lstStyle/>
          <a:p>
            <a:r>
              <a:rPr lang="en-US" sz="1400" dirty="0">
                <a:latin typeface="Times New Roman" panose="02020603050405020304" pitchFamily="18" charset="0"/>
                <a:cs typeface="Times New Roman" panose="02020603050405020304" pitchFamily="18" charset="0"/>
              </a:rPr>
              <a:t>From the data, we saw that customers who have been with the bank for at least 10 years are few, but majority of these customers purchase more than 1 product. It is recommended that promotional products should be offered to customers who have been in the bank for at least 10 years as a way of rewarding their loyalty, this may encourage purchase of more than one product by these customers.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data also showed that majority of existing customers have been in the bank for less than 10 years, and a good number of these customers purchase only one product. It is recommended that customer loyalty be built by implementing policies that will build customer trust in the bank and its products. This may help to build customers confidence in the bank and encourage purchase of multiple products.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data also showed that majority of existing customers have been in the bank for less than 10 years, and a good number of these customers purchase only one product. It is recommended that customer loyalty be built by implementing policies that will build customer trust in the bank and its products. This may help to build customers confidence in the bank and encourage purchase of multiple products.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From analysis of the data, we find that majority of existing customers who have an active relation with the bank purchased more than 1 product. The results from the chi square test shows that purchase of products is associated with customer relation categories; this implies that customers who have active relation with the bank are more likely to purchase multiple products. XYZ credit union should target active customers when advertising products, this may increase purchase of multiple products by customers.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Since Payroll Account and Direct Debit are commonly purchased together, it would be beneficial for the bank to create bundle offers for these two products, this may help to encourage purchase of multiple products by customers.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Saving Account is commonly purchased alone, which could indicate that customers are not aware of the benefits of bundling their products. The bank should consider creating awareness campaigns targeted towards customers with only savings account, to create awareness of the benefits of bundling.</a:t>
            </a:r>
          </a:p>
        </p:txBody>
      </p:sp>
    </p:spTree>
    <p:extLst>
      <p:ext uri="{BB962C8B-B14F-4D97-AF65-F5344CB8AC3E}">
        <p14:creationId xmlns:p14="http://schemas.microsoft.com/office/powerpoint/2010/main" val="4025941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FB7D-6EBB-4CD2-A20D-907644A0F3C8}"/>
              </a:ext>
            </a:extLst>
          </p:cNvPr>
          <p:cNvSpPr>
            <a:spLocks noGrp="1"/>
          </p:cNvSpPr>
          <p:nvPr>
            <p:ph type="title"/>
          </p:nvPr>
        </p:nvSpPr>
        <p:spPr>
          <a:xfrm>
            <a:off x="809897" y="399288"/>
            <a:ext cx="10972800" cy="915706"/>
          </a:xfrm>
        </p:spPr>
        <p:txBody>
          <a:bodyPr>
            <a:normAutofit/>
          </a:bodyPr>
          <a:lstStyle/>
          <a:p>
            <a:r>
              <a:rPr lang="en-US" sz="3200" dirty="0">
                <a:latin typeface="Times New Roman" panose="02020603050405020304" pitchFamily="18" charset="0"/>
                <a:cs typeface="Times New Roman" panose="02020603050405020304" pitchFamily="18" charset="0"/>
              </a:rPr>
              <a:t>RECOMMENDATIONS:</a:t>
            </a:r>
            <a:endParaRPr lang="en-US" sz="3200" dirty="0"/>
          </a:p>
        </p:txBody>
      </p:sp>
      <p:sp>
        <p:nvSpPr>
          <p:cNvPr id="3" name="Content Placeholder 2">
            <a:extLst>
              <a:ext uri="{FF2B5EF4-FFF2-40B4-BE49-F238E27FC236}">
                <a16:creationId xmlns:a16="http://schemas.microsoft.com/office/drawing/2014/main" id="{3EADD3CE-AD68-4896-9F30-BC2CE11CC46E}"/>
              </a:ext>
            </a:extLst>
          </p:cNvPr>
          <p:cNvSpPr>
            <a:spLocks noGrp="1"/>
          </p:cNvSpPr>
          <p:nvPr>
            <p:ph idx="1"/>
          </p:nvPr>
        </p:nvSpPr>
        <p:spPr>
          <a:xfrm>
            <a:off x="609600" y="1481328"/>
            <a:ext cx="10972800" cy="5376672"/>
          </a:xfrm>
        </p:spPr>
        <p:txBody>
          <a:bodyPr>
            <a:normAutofit fontScale="92500" lnSpcReduction="10000"/>
          </a:bodyPr>
          <a:lstStyle/>
          <a:p>
            <a:r>
              <a:rPr lang="en-US" sz="1400" dirty="0">
                <a:latin typeface="Times New Roman" panose="02020603050405020304" pitchFamily="18" charset="0"/>
                <a:cs typeface="Times New Roman" panose="02020603050405020304" pitchFamily="18" charset="0"/>
              </a:rPr>
              <a:t>As there has been a decline in the purchase of several products year on year, the bank should review and analyze the causes of the decline. This will enable them to identify the issues and take corrective actions to prevent future occurrence.</a:t>
            </a: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four most popular products are Current Accounts, Private Account, Direct Debit, and E-Account. The bank should focus on improving these products further and continue to promote them to attract more customers.</a:t>
            </a: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data suggests that older age customers are buying more Pensions and Mortgage products than younger age customers. The bank should consider promoting these products more to the older age group, while also introducing more age-specific products.</a:t>
            </a: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Younger age customers are buying more Current Accounts and Payroll Accounts than older age customers. The bank could create more personalized products to attract more younger age customers. These products should cater to their needs and offer additional benefits to meet their specific requirements.</a:t>
            </a: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From analyses, the trend in customers joining the bank overtime showed that in the year 2014, the highest number of customers joined the bank. After this year, there was a great decline in the number 0f customers who joined the bank. It is recommended that the bank implements strategies to attract more customers towards the bank.</a:t>
            </a: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From the analysis, we also see that female customers purchase multiple products more than male customers. Based on this, it is recommended that promotions should be made to encourage increased purchase of products by male customers. Also, since female customers purchase multiple products more, they can serve as a target market when advertising or marketing products for cross selling.</a:t>
            </a: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Establishments of more banking facilities and XYZ branches across provinces with lower customer strength For provinces with higher customer presence like Madrid, Barcelona engaging customers with new or unique programs in mortgages(for businesses), travel/foreigner accounts(leisure activity, travel industry),insurances ,car loans etc. Marketing through a broad spectrum of Channels and introducing engagement programs will increase the customer presence throughout demographics Engaging more with college-graduates with their upcoming transitions may be from short term account to long term, in terms of Education loans, travel insurances, rental loans.</a:t>
            </a:r>
          </a:p>
        </p:txBody>
      </p:sp>
    </p:spTree>
    <p:extLst>
      <p:ext uri="{BB962C8B-B14F-4D97-AF65-F5344CB8AC3E}">
        <p14:creationId xmlns:p14="http://schemas.microsoft.com/office/powerpoint/2010/main" val="1556149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9032-9580-583A-C694-B704DBFA9F9F}"/>
              </a:ext>
            </a:extLst>
          </p:cNvPr>
          <p:cNvSpPr>
            <a:spLocks noGrp="1"/>
          </p:cNvSpPr>
          <p:nvPr>
            <p:ph type="title"/>
          </p:nvPr>
        </p:nvSpPr>
        <p:spPr>
          <a:xfrm>
            <a:off x="924450" y="643122"/>
            <a:ext cx="9895951" cy="1033669"/>
          </a:xfrm>
        </p:spPr>
        <p:txBody>
          <a:bodyPr>
            <a:normAutofit/>
          </a:bodyPr>
          <a:lstStyle/>
          <a:p>
            <a:r>
              <a:rPr lang="en-US" sz="2400" b="1" spc="-5"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F629B1-CA6D-1299-624A-8F96CD5F6301}"/>
              </a:ext>
            </a:extLst>
          </p:cNvPr>
          <p:cNvSpPr>
            <a:spLocks noGrp="1"/>
          </p:cNvSpPr>
          <p:nvPr>
            <p:ph idx="1"/>
          </p:nvPr>
        </p:nvSpPr>
        <p:spPr>
          <a:xfrm>
            <a:off x="924450" y="1159957"/>
            <a:ext cx="9724031" cy="3683358"/>
          </a:xfrm>
        </p:spPr>
        <p:txBody>
          <a:bodyPr vert="horz" lIns="91440" tIns="45720" rIns="91440" bIns="45720" rtlCol="0" anchor="ctr">
            <a:normAutofit/>
          </a:bodyPr>
          <a:lstStyle/>
          <a:p>
            <a:pPr marL="0" indent="0">
              <a:buNone/>
            </a:pPr>
            <a:r>
              <a:rPr lang="en-US" sz="2000" dirty="0">
                <a:latin typeface="Times New Roman" panose="02020603050405020304" pitchFamily="18" charset="0"/>
                <a:cs typeface="Times New Roman" panose="02020603050405020304" pitchFamily="18" charset="0"/>
              </a:rPr>
              <a:t>This presentation summarized the analysis and results from the analysis carried out on XYZ credit union data. From the data, various visualizations have been created to show; the demographic features of customers, customers categories etc. and how these various features and categories affect or relate to the purchase behavior of customers. Results from the analysis provided great insights from which recommendations have been made in hopes of boosting cross selling in XYZ credit union.</a:t>
            </a:r>
          </a:p>
        </p:txBody>
      </p:sp>
    </p:spTree>
    <p:extLst>
      <p:ext uri="{BB962C8B-B14F-4D97-AF65-F5344CB8AC3E}">
        <p14:creationId xmlns:p14="http://schemas.microsoft.com/office/powerpoint/2010/main" val="158586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3247-FE5E-4311-AF4E-71047B5213EE}"/>
              </a:ext>
            </a:extLst>
          </p:cNvPr>
          <p:cNvSpPr>
            <a:spLocks noGrp="1"/>
          </p:cNvSpPr>
          <p:nvPr>
            <p:ph type="title"/>
          </p:nvPr>
        </p:nvSpPr>
        <p:spPr>
          <a:xfrm>
            <a:off x="859972" y="1045030"/>
            <a:ext cx="10131425" cy="888274"/>
          </a:xfrm>
        </p:spPr>
        <p:txBody>
          <a:bodyPr>
            <a:normAutofit fontScale="90000"/>
          </a:bodyPr>
          <a:lstStyle/>
          <a:p>
            <a:r>
              <a:rPr lang="en-US" sz="3200" dirty="0">
                <a:latin typeface="Times New Roman" panose="02020603050405020304" pitchFamily="18" charset="0"/>
                <a:cs typeface="Times New Roman" panose="02020603050405020304" pitchFamily="18" charset="0"/>
              </a:rPr>
              <a:t>PROBLEM DESCRIPTION:</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F22671CC-1945-4065-8E07-A0738CD3CDC4}"/>
              </a:ext>
            </a:extLst>
          </p:cNvPr>
          <p:cNvSpPr>
            <a:spLocks noGrp="1"/>
          </p:cNvSpPr>
          <p:nvPr>
            <p:ph idx="1"/>
          </p:nvPr>
        </p:nvSpPr>
        <p:spPr>
          <a:xfrm>
            <a:off x="502921" y="1850570"/>
            <a:ext cx="10131425" cy="4524104"/>
          </a:xfrm>
        </p:spPr>
        <p:txBody>
          <a:bodyPr>
            <a:noAutofit/>
          </a:bodyPr>
          <a:lstStyle/>
          <a:p>
            <a:r>
              <a:rPr lang="en-US" sz="1600" dirty="0">
                <a:latin typeface="Times New Roman" panose="02020603050405020304" pitchFamily="18" charset="0"/>
                <a:cs typeface="Times New Roman" panose="02020603050405020304" pitchFamily="18" charset="0"/>
              </a:rPr>
              <a:t>XYZ Credit Union is a financial institution based in Latin America that offers a variety of banking products to its customers, including credit cards, deposit accounts, retirement accounts, and safe deposit boxes. While the credit union has been successful in selling these products individually, it has not been as successful in cross-selling its products to existing customers.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Cross-selling is the process of selling additional products to existing customers who have already purchased a product or service from the same organization. It is an important strategy for businesses because it can increase revenue, improve customer loyalty, and reduce marketing costs.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lack of success in cross-selling suggests that there may be several barriers preventing XYZ Credit Union from selling additional products to its existing customers. These barriers could include a lack of awareness of the products, low perceived value, inadequate marketing efforts, or a lack of trust in the credit union.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address this problem, XYZ Credit Union has decided to work with ABC Analytics, a data analytics consulting firm, to identify the barriers to cross-selling and develop strategies to overcome them. ABC Analytics will work with the credit union to analyze customer data, identify patterns and trends, and develop targeted marketing campaigns that are designed to increase awareness and interest in the credit union's other banking products.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69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97" y="964434"/>
            <a:ext cx="11360800" cy="840828"/>
          </a:xfrm>
        </p:spPr>
        <p:txBody>
          <a:bodyPr/>
          <a:lstStyle/>
          <a:p>
            <a:r>
              <a:rPr lang="en-US" sz="3200" dirty="0">
                <a:latin typeface="Times New Roman" panose="02020603050405020304" pitchFamily="18" charset="0"/>
                <a:cs typeface="Times New Roman" panose="02020603050405020304" pitchFamily="18" charset="0"/>
              </a:rPr>
              <a:t>Business Understanding:</a:t>
            </a:r>
          </a:p>
        </p:txBody>
      </p:sp>
      <p:sp>
        <p:nvSpPr>
          <p:cNvPr id="3" name="Text Placeholder 2"/>
          <p:cNvSpPr>
            <a:spLocks noGrp="1"/>
          </p:cNvSpPr>
          <p:nvPr>
            <p:ph type="body" idx="1"/>
          </p:nvPr>
        </p:nvSpPr>
        <p:spPr>
          <a:xfrm>
            <a:off x="325333" y="2067284"/>
            <a:ext cx="11360800" cy="5381297"/>
          </a:xfrm>
        </p:spPr>
        <p:txBody>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banking industry is highly competitive, and it is crucial for banks to maintain their existing customers while attracting new ones. Cross selling is one of the strategies that banks use to increase their revenue by offering additional products to their existing customers. The benefits of cross-selling are two-fold: firstly, it increases the revenue per customer, and secondly, it strengthens the relationship between the bank and the customer. </a:t>
            </a:r>
          </a:p>
          <a:p>
            <a:pPr>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cross-selling is not an easy task, and banks need to carefully plan and execute their cross-selling strategies. Banks need to identify the right products to offer to the right customers at the right time. This requires a deep understanding of the customer's financial needs, behavior, and preferences.</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Moreover, banks need to be mindful of their customer's privacy and should not be seen as intrusive. If customers feel that the bank is pushing products aggressively, they may end up leaving the bank. Therefore, it is essential to strike a balance between cross-selling and customer satisfaction.</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In summary, the key to successful cross-selling is to have a deep understanding of customer needs, offer the right products at the right 4 Cross-Selling Recommendation time, and maintain a balance between cross-selling and customer satisfaction. </a:t>
            </a:r>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BF4B-5813-408F-A963-2FA2DF0FDD9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Overview:</a:t>
            </a:r>
          </a:p>
        </p:txBody>
      </p:sp>
      <p:graphicFrame>
        <p:nvGraphicFramePr>
          <p:cNvPr id="5" name="Table 5">
            <a:extLst>
              <a:ext uri="{FF2B5EF4-FFF2-40B4-BE49-F238E27FC236}">
                <a16:creationId xmlns:a16="http://schemas.microsoft.com/office/drawing/2014/main" id="{9878559E-C046-4FB1-8687-F000965A5597}"/>
              </a:ext>
            </a:extLst>
          </p:cNvPr>
          <p:cNvGraphicFramePr>
            <a:graphicFrameLocks noGrp="1"/>
          </p:cNvGraphicFramePr>
          <p:nvPr>
            <p:ph idx="1"/>
            <p:extLst>
              <p:ext uri="{D42A27DB-BD31-4B8C-83A1-F6EECF244321}">
                <p14:modId xmlns:p14="http://schemas.microsoft.com/office/powerpoint/2010/main" val="1106522859"/>
              </p:ext>
            </p:extLst>
          </p:nvPr>
        </p:nvGraphicFramePr>
        <p:xfrm>
          <a:off x="775063" y="2185851"/>
          <a:ext cx="10120538" cy="3518418"/>
        </p:xfrm>
        <a:graphic>
          <a:graphicData uri="http://schemas.openxmlformats.org/drawingml/2006/table">
            <a:tbl>
              <a:tblPr firstRow="1" bandRow="1">
                <a:tableStyleId>{5C22544A-7EE6-4342-B048-85BDC9FD1C3A}</a:tableStyleId>
              </a:tblPr>
              <a:tblGrid>
                <a:gridCol w="5060269">
                  <a:extLst>
                    <a:ext uri="{9D8B030D-6E8A-4147-A177-3AD203B41FA5}">
                      <a16:colId xmlns:a16="http://schemas.microsoft.com/office/drawing/2014/main" val="3471120645"/>
                    </a:ext>
                  </a:extLst>
                </a:gridCol>
                <a:gridCol w="5060269">
                  <a:extLst>
                    <a:ext uri="{9D8B030D-6E8A-4147-A177-3AD203B41FA5}">
                      <a16:colId xmlns:a16="http://schemas.microsoft.com/office/drawing/2014/main" val="3445909707"/>
                    </a:ext>
                  </a:extLst>
                </a:gridCol>
              </a:tblGrid>
              <a:tr h="586403">
                <a:tc>
                  <a:txBody>
                    <a:bodyPr/>
                    <a:lstStyle/>
                    <a:p>
                      <a:pPr marL="0" marR="0">
                        <a:lnSpc>
                          <a:spcPct val="107000"/>
                        </a:lnSpc>
                        <a:spcBef>
                          <a:spcPts val="0"/>
                        </a:spcBef>
                        <a:spcAft>
                          <a:spcPts val="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File name</a:t>
                      </a:r>
                      <a:endPar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dirty="0">
                          <a:solidFill>
                            <a:schemeClr val="bg1"/>
                          </a:solidFill>
                          <a:latin typeface="Times New Roman" panose="02020603050405020304" pitchFamily="18" charset="0"/>
                          <a:cs typeface="Times New Roman" panose="02020603050405020304" pitchFamily="18" charset="0"/>
                        </a:rPr>
                        <a:t>Train.csv</a:t>
                      </a:r>
                    </a:p>
                  </a:txBody>
                  <a:tcPr/>
                </a:tc>
                <a:extLst>
                  <a:ext uri="{0D108BD9-81ED-4DB2-BD59-A6C34878D82A}">
                    <a16:rowId xmlns:a16="http://schemas.microsoft.com/office/drawing/2014/main" val="90993315"/>
                  </a:ext>
                </a:extLst>
              </a:tr>
              <a:tr h="586403">
                <a:tc>
                  <a:txBody>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 of observations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13393927</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0830143"/>
                  </a:ext>
                </a:extLst>
              </a:tr>
              <a:tr h="586403">
                <a:tc>
                  <a:txBody>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 features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dirty="0">
                          <a:latin typeface="Times New Roman" panose="02020603050405020304" pitchFamily="18" charset="0"/>
                          <a:cs typeface="Times New Roman" panose="02020603050405020304" pitchFamily="18" charset="0"/>
                        </a:rPr>
                        <a:t>48</a:t>
                      </a:r>
                    </a:p>
                  </a:txBody>
                  <a:tcPr/>
                </a:tc>
                <a:extLst>
                  <a:ext uri="{0D108BD9-81ED-4DB2-BD59-A6C34878D82A}">
                    <a16:rowId xmlns:a16="http://schemas.microsoft.com/office/drawing/2014/main" val="1930182030"/>
                  </a:ext>
                </a:extLst>
              </a:tr>
              <a:tr h="586403">
                <a:tc>
                  <a:txBody>
                    <a:bodyPr/>
                    <a:lstStyle/>
                    <a:p>
                      <a:pPr marL="0" marR="0">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File Size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dirty="0">
                          <a:latin typeface="Times New Roman" panose="02020603050405020304" pitchFamily="18" charset="0"/>
                          <a:cs typeface="Times New Roman" panose="02020603050405020304" pitchFamily="18" charset="0"/>
                        </a:rPr>
                        <a:t>3.005 GB</a:t>
                      </a:r>
                    </a:p>
                  </a:txBody>
                  <a:tcPr/>
                </a:tc>
                <a:extLst>
                  <a:ext uri="{0D108BD9-81ED-4DB2-BD59-A6C34878D82A}">
                    <a16:rowId xmlns:a16="http://schemas.microsoft.com/office/drawing/2014/main" val="2516582818"/>
                  </a:ext>
                </a:extLst>
              </a:tr>
              <a:tr h="586403">
                <a:tc>
                  <a:txBody>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File type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dirty="0">
                          <a:latin typeface="Times New Roman" panose="02020603050405020304" pitchFamily="18" charset="0"/>
                          <a:cs typeface="Times New Roman" panose="02020603050405020304" pitchFamily="18" charset="0"/>
                        </a:rPr>
                        <a:t>CSV file</a:t>
                      </a:r>
                    </a:p>
                  </a:txBody>
                  <a:tcPr/>
                </a:tc>
                <a:extLst>
                  <a:ext uri="{0D108BD9-81ED-4DB2-BD59-A6C34878D82A}">
                    <a16:rowId xmlns:a16="http://schemas.microsoft.com/office/drawing/2014/main" val="4260481764"/>
                  </a:ext>
                </a:extLst>
              </a:tr>
              <a:tr h="586403">
                <a:tc>
                  <a:txBody>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 of files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886168240"/>
                  </a:ext>
                </a:extLst>
              </a:tr>
            </a:tbl>
          </a:graphicData>
        </a:graphic>
      </p:graphicFrame>
    </p:spTree>
    <p:extLst>
      <p:ext uri="{BB962C8B-B14F-4D97-AF65-F5344CB8AC3E}">
        <p14:creationId xmlns:p14="http://schemas.microsoft.com/office/powerpoint/2010/main" val="331711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BE48AE-7373-4A6E-86F5-166EEF47BED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Quality Highlights:</a:t>
            </a:r>
          </a:p>
        </p:txBody>
      </p:sp>
      <p:sp>
        <p:nvSpPr>
          <p:cNvPr id="3" name="Content Placeholder 2">
            <a:extLst>
              <a:ext uri="{FF2B5EF4-FFF2-40B4-BE49-F238E27FC236}">
                <a16:creationId xmlns:a16="http://schemas.microsoft.com/office/drawing/2014/main" id="{2CA73BEF-58B7-4DE9-BF8F-90C33CB813BA}"/>
              </a:ext>
            </a:extLst>
          </p:cNvPr>
          <p:cNvSpPr>
            <a:spLocks noGrp="1"/>
          </p:cNvSpPr>
          <p:nvPr>
            <p:ph idx="1"/>
          </p:nvPr>
        </p:nvSpPr>
        <p:spPr>
          <a:xfrm>
            <a:off x="609600" y="2127068"/>
            <a:ext cx="10972800" cy="438912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data for the EDA is a cleaned data set which is:</a:t>
            </a:r>
          </a:p>
          <a:p>
            <a:pPr lvl="0"/>
            <a:r>
              <a:rPr lang="en-US" sz="1800" dirty="0">
                <a:latin typeface="Times New Roman" panose="02020603050405020304" pitchFamily="18" charset="0"/>
                <a:cs typeface="Times New Roman" panose="02020603050405020304" pitchFamily="18" charset="0"/>
              </a:rPr>
              <a:t>Free from duplicates</a:t>
            </a:r>
          </a:p>
          <a:p>
            <a:pPr lvl="0"/>
            <a:r>
              <a:rPr lang="en-US" sz="1800" dirty="0">
                <a:latin typeface="Times New Roman" panose="02020603050405020304" pitchFamily="18" charset="0"/>
                <a:cs typeface="Times New Roman" panose="02020603050405020304" pitchFamily="18" charset="0"/>
              </a:rPr>
              <a:t>Checked for missing values and handled the missing values</a:t>
            </a:r>
          </a:p>
          <a:p>
            <a:pPr lvl="0"/>
            <a:r>
              <a:rPr lang="en-US" sz="1800" dirty="0">
                <a:latin typeface="Times New Roman" panose="02020603050405020304" pitchFamily="18" charset="0"/>
                <a:cs typeface="Times New Roman" panose="02020603050405020304" pitchFamily="18" charset="0"/>
              </a:rPr>
              <a:t>Detected outliers and treated the outliers with appropriate methods</a:t>
            </a:r>
          </a:p>
          <a:p>
            <a:pPr lvl="0"/>
            <a:r>
              <a:rPr lang="en-US" sz="1800" dirty="0">
                <a:latin typeface="Times New Roman" panose="02020603050405020304" pitchFamily="18" charset="0"/>
                <a:cs typeface="Times New Roman" panose="02020603050405020304" pitchFamily="18" charset="0"/>
              </a:rPr>
              <a:t>Checked the data types and appropriate conversions in places of incorrect types</a:t>
            </a:r>
          </a:p>
          <a:p>
            <a:pPr lvl="0"/>
            <a:r>
              <a:rPr lang="en-US" sz="1800" dirty="0">
                <a:latin typeface="Times New Roman" panose="02020603050405020304" pitchFamily="18" charset="0"/>
                <a:cs typeface="Times New Roman" panose="02020603050405020304" pitchFamily="18" charset="0"/>
              </a:rPr>
              <a:t>Organized feature headings (from Spanish language to English)</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1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5D47-99D0-4C08-BE50-33522A3710D9}"/>
              </a:ext>
            </a:extLst>
          </p:cNvPr>
          <p:cNvSpPr>
            <a:spLocks noGrp="1"/>
          </p:cNvSpPr>
          <p:nvPr>
            <p:ph type="title"/>
          </p:nvPr>
        </p:nvSpPr>
        <p:spPr>
          <a:xfrm>
            <a:off x="685801" y="609601"/>
            <a:ext cx="10131425" cy="975360"/>
          </a:xfrm>
        </p:spPr>
        <p:txBody>
          <a:bodyPr>
            <a:normAutofit/>
          </a:bodyPr>
          <a:lstStyle/>
          <a:p>
            <a:r>
              <a:rPr lang="en-US" sz="3200" dirty="0">
                <a:latin typeface="Times New Roman" panose="02020603050405020304" pitchFamily="18" charset="0"/>
                <a:cs typeface="Times New Roman" panose="02020603050405020304" pitchFamily="18" charset="0"/>
              </a:rPr>
              <a:t>DATA CLEANING HIGHLIGHTS:</a:t>
            </a:r>
          </a:p>
        </p:txBody>
      </p:sp>
      <p:sp>
        <p:nvSpPr>
          <p:cNvPr id="3" name="Content Placeholder 2">
            <a:extLst>
              <a:ext uri="{FF2B5EF4-FFF2-40B4-BE49-F238E27FC236}">
                <a16:creationId xmlns:a16="http://schemas.microsoft.com/office/drawing/2014/main" id="{93E7A780-2FB0-41B4-8FD1-48D0A9061CE5}"/>
              </a:ext>
            </a:extLst>
          </p:cNvPr>
          <p:cNvSpPr>
            <a:spLocks noGrp="1"/>
          </p:cNvSpPr>
          <p:nvPr>
            <p:ph idx="1"/>
          </p:nvPr>
        </p:nvSpPr>
        <p:spPr>
          <a:xfrm>
            <a:off x="685801" y="1706881"/>
            <a:ext cx="10131425" cy="4084320"/>
          </a:xfrm>
        </p:spPr>
        <p:txBody>
          <a:bodyPr>
            <a:noAutofit/>
          </a:bodyPr>
          <a:lstStyle/>
          <a:p>
            <a:pPr marL="0" lvl="0" indent="0">
              <a:buNone/>
            </a:pPr>
            <a:r>
              <a:rPr lang="en-US" sz="1800" dirty="0">
                <a:latin typeface="Times New Roman" panose="02020603050405020304" pitchFamily="18" charset="0"/>
                <a:cs typeface="Times New Roman" panose="02020603050405020304" pitchFamily="18" charset="0"/>
              </a:rPr>
              <a:t>The data received is in its raw format with language in Spanish literacy, erroneous inputs, incompatible data types which needed to be addressed to obtain a clean organized data for further analysis</a:t>
            </a:r>
          </a:p>
          <a:p>
            <a:pPr lvl="0"/>
            <a:r>
              <a:rPr lang="en-US" sz="1800" dirty="0">
                <a:latin typeface="Times New Roman" panose="02020603050405020304" pitchFamily="18" charset="0"/>
                <a:cs typeface="Times New Roman" panose="02020603050405020304" pitchFamily="18" charset="0"/>
              </a:rPr>
              <a:t>Changed the feature names from Spanish literacy to English for easy understanding.</a:t>
            </a:r>
          </a:p>
          <a:p>
            <a:r>
              <a:rPr lang="en-US" sz="1800" dirty="0">
                <a:latin typeface="Times New Roman" panose="02020603050405020304" pitchFamily="18" charset="0"/>
                <a:cs typeface="Times New Roman" panose="02020603050405020304" pitchFamily="18" charset="0"/>
              </a:rPr>
              <a:t>Dropped some null values and duplicates</a:t>
            </a:r>
          </a:p>
          <a:p>
            <a:pPr lvl="0"/>
            <a:r>
              <a:rPr lang="en-US" sz="1800" dirty="0">
                <a:latin typeface="Times New Roman" panose="02020603050405020304" pitchFamily="18" charset="0"/>
                <a:cs typeface="Times New Roman" panose="02020603050405020304" pitchFamily="18" charset="0"/>
              </a:rPr>
              <a:t>Checked for null values in the data set Train.csv and imputed some features’ missing /null values with the Mean, Median, Mode, ffill and bfill techniques for the respective columns.</a:t>
            </a:r>
          </a:p>
          <a:p>
            <a:pPr lvl="0"/>
            <a:r>
              <a:rPr lang="en-US" sz="1800" dirty="0">
                <a:latin typeface="Times New Roman" panose="02020603050405020304" pitchFamily="18" charset="0"/>
                <a:cs typeface="Times New Roman" panose="02020603050405020304" pitchFamily="18" charset="0"/>
              </a:rPr>
              <a:t>Replaced some features with their equivalent category values interpretations.</a:t>
            </a:r>
          </a:p>
          <a:p>
            <a:pPr marL="0" indent="0">
              <a:buNone/>
            </a:pPr>
            <a:r>
              <a:rPr lang="en-US" sz="1800" dirty="0">
                <a:latin typeface="Times New Roman" panose="02020603050405020304" pitchFamily="18" charset="0"/>
                <a:cs typeface="Times New Roman" panose="02020603050405020304" pitchFamily="18" charset="0"/>
              </a:rPr>
              <a:t>        Example- [‘H’-Male, ‘V’- ‘Female’]</a:t>
            </a:r>
          </a:p>
          <a:p>
            <a:pPr marL="0" indent="0">
              <a:buNone/>
            </a:pPr>
            <a:r>
              <a:rPr lang="en-US" sz="1800" dirty="0">
                <a:latin typeface="Times New Roman" panose="02020603050405020304" pitchFamily="18" charset="0"/>
                <a:cs typeface="Times New Roman" panose="02020603050405020304" pitchFamily="18" charset="0"/>
              </a:rPr>
              <a:t>                           [‘S’ to ‘Yes’ and ‘N’ to ‘No’]</a:t>
            </a:r>
          </a:p>
          <a:p>
            <a:r>
              <a:rPr lang="en-US" sz="1800" dirty="0">
                <a:latin typeface="Times New Roman" panose="02020603050405020304" pitchFamily="18" charset="0"/>
                <a:cs typeface="Times New Roman" panose="02020603050405020304" pitchFamily="18" charset="0"/>
              </a:rPr>
              <a:t> Detection of outliers and treating Outliers in the data using Standard deviation, IQR, Percentile methods and treating outliers by capping, clipping, trimming outliers.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55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9</a:t>
            </a:fld>
            <a:endParaRPr lang="en"/>
          </a:p>
        </p:txBody>
      </p:sp>
      <p:pic>
        <p:nvPicPr>
          <p:cNvPr id="3" name="Picture 2" descr="No.of Products purchased by Age group.png"/>
          <p:cNvPicPr>
            <a:picLocks noChangeAspect="1"/>
          </p:cNvPicPr>
          <p:nvPr/>
        </p:nvPicPr>
        <p:blipFill>
          <a:blip r:embed="rId2"/>
          <a:stretch>
            <a:fillRect/>
          </a:stretch>
        </p:blipFill>
        <p:spPr>
          <a:xfrm>
            <a:off x="41970" y="742405"/>
            <a:ext cx="5745656" cy="4666592"/>
          </a:xfrm>
          <a:prstGeom prst="rect">
            <a:avLst/>
          </a:prstGeom>
        </p:spPr>
      </p:pic>
      <p:pic>
        <p:nvPicPr>
          <p:cNvPr id="4" name="Picture 3" descr="Total Product Sums by Purchase Group and Gender.png"/>
          <p:cNvPicPr>
            <a:picLocks noChangeAspect="1"/>
          </p:cNvPicPr>
          <p:nvPr/>
        </p:nvPicPr>
        <p:blipFill>
          <a:blip r:embed="rId3"/>
          <a:stretch>
            <a:fillRect/>
          </a:stretch>
        </p:blipFill>
        <p:spPr>
          <a:xfrm>
            <a:off x="6039875" y="649598"/>
            <a:ext cx="5955863" cy="4694619"/>
          </a:xfrm>
          <a:prstGeom prst="rect">
            <a:avLst/>
          </a:prstGeom>
        </p:spPr>
      </p:pic>
      <p:sp>
        <p:nvSpPr>
          <p:cNvPr id="6" name="TextBox 5"/>
          <p:cNvSpPr txBox="1"/>
          <p:nvPr/>
        </p:nvSpPr>
        <p:spPr>
          <a:xfrm>
            <a:off x="189186" y="5344217"/>
            <a:ext cx="5703613" cy="1421928"/>
          </a:xfrm>
          <a:prstGeom prst="rect">
            <a:avLst/>
          </a:prstGeom>
          <a:noFill/>
        </p:spPr>
        <p:txBody>
          <a:bodyPr wrap="square" rtlCol="0">
            <a:spAutoFit/>
          </a:bodyPr>
          <a:lstStyle/>
          <a:p>
            <a:pPr marL="285750" indent="-285750">
              <a:spcBef>
                <a:spcPct val="20000"/>
              </a:spcBef>
              <a:buClr>
                <a:schemeClr val="accent3"/>
              </a:buClr>
              <a:buSzPct val="95000"/>
              <a:buFont typeface="Arial" panose="020B0604020202020204" pitchFamily="34" charset="0"/>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From the bar graph, it was observed that Age Group of 40-60 has purchased more products than others. </a:t>
            </a:r>
          </a:p>
          <a:p>
            <a:pPr marL="285750" indent="-285750">
              <a:spcBef>
                <a:spcPct val="20000"/>
              </a:spcBef>
              <a:buClr>
                <a:schemeClr val="accent3"/>
              </a:buClr>
              <a:buSzPct val="95000"/>
              <a:buFont typeface="Arial" panose="020B0604020202020204" pitchFamily="34" charset="0"/>
              <a:buChar char="•"/>
            </a:pPr>
            <a:endParaRPr lang="en-US" sz="1600"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spcBef>
                <a:spcPct val="20000"/>
              </a:spcBef>
              <a:buClr>
                <a:schemeClr val="accent3"/>
              </a:buClr>
              <a:buSzPct val="95000"/>
              <a:buFont typeface="Arial" panose="020B0604020202020204" pitchFamily="34" charset="0"/>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 Age group of 20-40 has second highest purchases than other age groups.</a:t>
            </a:r>
          </a:p>
        </p:txBody>
      </p:sp>
      <p:sp>
        <p:nvSpPr>
          <p:cNvPr id="7" name="TextBox 6"/>
          <p:cNvSpPr txBox="1"/>
          <p:nvPr/>
        </p:nvSpPr>
        <p:spPr>
          <a:xfrm>
            <a:off x="6152126" y="5344217"/>
            <a:ext cx="5899807" cy="1421928"/>
          </a:xfrm>
          <a:prstGeom prst="rect">
            <a:avLst/>
          </a:prstGeom>
          <a:noFill/>
        </p:spPr>
        <p:txBody>
          <a:bodyPr wrap="square" rtlCol="0">
            <a:spAutoFit/>
          </a:bodyPr>
          <a:lstStyle/>
          <a:p>
            <a:pPr marL="285750" indent="-285750">
              <a:spcBef>
                <a:spcPct val="20000"/>
              </a:spcBef>
              <a:buClr>
                <a:schemeClr val="accent3"/>
              </a:buClr>
              <a:buSzPct val="95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kern="1200" dirty="0">
                <a:solidFill>
                  <a:schemeClr val="tx1"/>
                </a:solidFill>
                <a:latin typeface="Times New Roman" panose="02020603050405020304" pitchFamily="18" charset="0"/>
                <a:ea typeface="+mn-ea"/>
                <a:cs typeface="Times New Roman" panose="02020603050405020304" pitchFamily="18" charset="0"/>
              </a:rPr>
              <a:t>From the bar graph, both Male and Female has purchased maximum products of “More_than_1”, where Male customers has higher count of purchases than Female customers. </a:t>
            </a:r>
          </a:p>
          <a:p>
            <a:pPr marL="285750" indent="-285750">
              <a:spcBef>
                <a:spcPct val="20000"/>
              </a:spcBef>
              <a:buClr>
                <a:schemeClr val="accent3"/>
              </a:buClr>
              <a:buSzPct val="95000"/>
              <a:buFont typeface="Arial" panose="020B0604020202020204" pitchFamily="34" charset="0"/>
              <a:buChar char="•"/>
            </a:pPr>
            <a:endParaRPr lang="en-US" sz="1600"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spcBef>
                <a:spcPct val="20000"/>
              </a:spcBef>
              <a:buClr>
                <a:schemeClr val="accent3"/>
              </a:buClr>
              <a:buSzPct val="95000"/>
              <a:buFont typeface="Arial" panose="020B0604020202020204" pitchFamily="34" charset="0"/>
              <a:buChar char="•"/>
            </a:pPr>
            <a:r>
              <a:rPr lang="en-US" sz="1600" kern="1200" dirty="0">
                <a:solidFill>
                  <a:schemeClr val="tx1"/>
                </a:solidFill>
                <a:latin typeface="Times New Roman" panose="02020603050405020304" pitchFamily="18" charset="0"/>
                <a:ea typeface="+mn-ea"/>
                <a:cs typeface="Times New Roman" panose="02020603050405020304" pitchFamily="18" charset="0"/>
              </a:rPr>
              <a:t>1_product has equal no.of purchases among both genders. </a:t>
            </a:r>
          </a:p>
        </p:txBody>
      </p:sp>
      <p:cxnSp>
        <p:nvCxnSpPr>
          <p:cNvPr id="11" name="Straight Connector 10"/>
          <p:cNvCxnSpPr/>
          <p:nvPr/>
        </p:nvCxnSpPr>
        <p:spPr>
          <a:xfrm rot="16200000" flipH="1">
            <a:off x="2540876" y="3414987"/>
            <a:ext cx="6858000" cy="2802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Cross selling recommendation.</Template>
  <TotalTime>1046</TotalTime>
  <Words>2263</Words>
  <Application>Microsoft Office PowerPoint</Application>
  <PresentationFormat>Widescreen</PresentationFormat>
  <Paragraphs>141</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MT</vt:lpstr>
      <vt:lpstr>Calibri</vt:lpstr>
      <vt:lpstr>Constantia</vt:lpstr>
      <vt:lpstr>Oswald</vt:lpstr>
      <vt:lpstr>Times New Roman</vt:lpstr>
      <vt:lpstr>Wingdings 2</vt:lpstr>
      <vt:lpstr>Flow</vt:lpstr>
      <vt:lpstr>CROSS SELLING RECOMMENDATIONS Exploratory Data Analysis  </vt:lpstr>
      <vt:lpstr>INTRODUCTION:</vt:lpstr>
      <vt:lpstr>Problem Statement:</vt:lpstr>
      <vt:lpstr>PROBLEM DESCRIPTION: </vt:lpstr>
      <vt:lpstr>Business Understanding:</vt:lpstr>
      <vt:lpstr>Data Overview:</vt:lpstr>
      <vt:lpstr>Data Quality Highlights:</vt:lpstr>
      <vt:lpstr>DATA CLEANING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between Products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Purchase  rate of  products  year wise</vt:lpstr>
      <vt:lpstr>Purchase rate of  products year  wise</vt:lpstr>
      <vt:lpstr>Purchase rate of  products year  wise</vt:lpstr>
      <vt:lpstr>PowerPoint Presentation</vt:lpstr>
      <vt:lpstr>Purchase rate of Pensions and Mortgages  products </vt:lpstr>
      <vt:lpstr>RECOMMENDATIONS: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nammaPC</dc:creator>
  <cp:lastModifiedBy>nammaPC</cp:lastModifiedBy>
  <cp:revision>36</cp:revision>
  <dcterms:created xsi:type="dcterms:W3CDTF">2023-05-11T09:52:34Z</dcterms:created>
  <dcterms:modified xsi:type="dcterms:W3CDTF">2023-05-12T17:31:28Z</dcterms:modified>
</cp:coreProperties>
</file>