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418" r:id="rId2"/>
    <p:sldId id="517" r:id="rId3"/>
    <p:sldId id="582" r:id="rId4"/>
    <p:sldId id="531" r:id="rId5"/>
    <p:sldId id="552" r:id="rId6"/>
    <p:sldId id="553" r:id="rId7"/>
    <p:sldId id="551" r:id="rId8"/>
    <p:sldId id="554" r:id="rId9"/>
    <p:sldId id="555" r:id="rId10"/>
    <p:sldId id="560" r:id="rId11"/>
    <p:sldId id="563" r:id="rId12"/>
    <p:sldId id="581" r:id="rId13"/>
    <p:sldId id="556" r:id="rId14"/>
    <p:sldId id="557" r:id="rId15"/>
    <p:sldId id="558" r:id="rId16"/>
    <p:sldId id="559" r:id="rId17"/>
    <p:sldId id="584" r:id="rId18"/>
    <p:sldId id="561" r:id="rId19"/>
    <p:sldId id="564" r:id="rId20"/>
    <p:sldId id="565" r:id="rId21"/>
    <p:sldId id="570" r:id="rId22"/>
    <p:sldId id="569" r:id="rId23"/>
    <p:sldId id="567" r:id="rId24"/>
    <p:sldId id="568" r:id="rId25"/>
    <p:sldId id="562" r:id="rId26"/>
    <p:sldId id="591" r:id="rId27"/>
    <p:sldId id="587" r:id="rId28"/>
    <p:sldId id="588" r:id="rId29"/>
    <p:sldId id="592" r:id="rId30"/>
    <p:sldId id="585" r:id="rId31"/>
    <p:sldId id="573" r:id="rId32"/>
    <p:sldId id="574" r:id="rId33"/>
    <p:sldId id="576" r:id="rId34"/>
    <p:sldId id="577" r:id="rId35"/>
    <p:sldId id="578" r:id="rId36"/>
    <p:sldId id="580" r:id="rId37"/>
    <p:sldId id="583" r:id="rId38"/>
    <p:sldId id="572" r:id="rId39"/>
    <p:sldId id="579" r:id="rId40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3C6"/>
    <a:srgbClr val="3782C5"/>
    <a:srgbClr val="285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4" autoAdjust="0"/>
    <p:restoredTop sz="81911" autoAdjust="0"/>
  </p:normalViewPr>
  <p:slideViewPr>
    <p:cSldViewPr>
      <p:cViewPr varScale="1">
        <p:scale>
          <a:sx n="111" d="100"/>
          <a:sy n="111" d="100"/>
        </p:scale>
        <p:origin x="1686" y="10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60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85617-E155-42B9-84DE-B6F08CC38C33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7D96C-E990-4993-938B-CFA77FEA92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36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187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011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185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140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834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529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1172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654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4161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249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603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7698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8272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8166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2206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3160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4415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8843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7138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9363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1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4166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9269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9612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5683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814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1735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3350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2782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2996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5921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974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648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732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217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884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284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10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>
            <a:fillRect/>
          </a:stretch>
        </p:blipFill>
        <p:spPr>
          <a:xfrm>
            <a:off x="-1" y="0"/>
            <a:ext cx="9171769" cy="5715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55510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>
            <a:fillRect/>
          </a:stretch>
        </p:blipFill>
        <p:spPr>
          <a:xfrm>
            <a:off x="-1" y="0"/>
            <a:ext cx="9171769" cy="5715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971600" y="0"/>
            <a:ext cx="8200168" cy="5715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1396"/>
            <a:ext cx="7385510" cy="37606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7E3A-73D9-4AC5-8448-3312727E0F5B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553244"/>
            <a:ext cx="7772400" cy="12250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面向对象设计（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-UML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1422010"/>
            <a:ext cx="6400800" cy="2736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刘欣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QQ: 3340792577    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微信：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liuxinlehan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微信公众号：码农翻身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coderising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721596"/>
            <a:ext cx="1588765" cy="158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47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常见的多重性关联关系</a:t>
            </a:r>
            <a:r>
              <a:rPr lang="en-US" altLang="zh-CN" sz="2400" dirty="0">
                <a:latin typeface="+mn-ea"/>
              </a:rPr>
              <a:t>(Multiplicity)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66879"/>
              </p:ext>
            </p:extLst>
          </p:nvPr>
        </p:nvGraphicFramePr>
        <p:xfrm>
          <a:off x="1501676" y="1561356"/>
          <a:ext cx="7174780" cy="31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156">
                  <a:extLst>
                    <a:ext uri="{9D8B030D-6E8A-4147-A177-3AD203B41FA5}">
                      <a16:colId xmlns:a16="http://schemas.microsoft.com/office/drawing/2014/main" val="3046379909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3419107816"/>
                    </a:ext>
                  </a:extLst>
                </a:gridCol>
              </a:tblGrid>
              <a:tr h="633670">
                <a:tc>
                  <a:txBody>
                    <a:bodyPr/>
                    <a:lstStyle/>
                    <a:p>
                      <a:r>
                        <a:rPr lang="zh-CN" altLang="en-US" dirty="0"/>
                        <a:t>表达方式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652480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正好有一个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63989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0..*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可以没有，或者有多个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259028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1..*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至少有一个，可以有多个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314847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没有或者有一个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780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397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557" y="841276"/>
            <a:ext cx="7777089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61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例子</a:t>
            </a:r>
            <a:endParaRPr lang="en-US" altLang="zh-CN" sz="2400" dirty="0">
              <a:latin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3454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计算机 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CPU</a:t>
            </a:r>
            <a:r>
              <a:rPr lang="zh-CN" altLang="en-US" sz="2000" dirty="0">
                <a:latin typeface="+mn-ea"/>
              </a:rPr>
              <a:t>，主板，硬盘，键盘，鼠标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航母编队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航空母舰，预警机，潜艇，驱逐舰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订单</a:t>
            </a:r>
            <a:r>
              <a:rPr lang="en-US" altLang="zh-CN" sz="2200" dirty="0">
                <a:latin typeface="+mn-ea"/>
              </a:rPr>
              <a:t>(Order)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订单项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 err="1">
                <a:latin typeface="+mn-ea"/>
              </a:rPr>
              <a:t>LineItem</a:t>
            </a:r>
            <a:r>
              <a:rPr lang="en-US" altLang="zh-CN" sz="20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调查问卷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问卷选项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0707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Class </a:t>
            </a:r>
            <a:r>
              <a:rPr lang="zh-CN" altLang="en-US" sz="2800" dirty="0">
                <a:latin typeface="+mn-ea"/>
              </a:rPr>
              <a:t>之间的关系： 依赖</a:t>
            </a:r>
            <a:endParaRPr lang="en-US" altLang="zh-CN" sz="2800" dirty="0">
              <a:latin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体现为</a:t>
            </a:r>
            <a:r>
              <a:rPr lang="zh-CN" altLang="en-US" sz="2200" b="1" dirty="0">
                <a:latin typeface="+mn-ea"/>
              </a:rPr>
              <a:t>局部变量</a:t>
            </a:r>
            <a:r>
              <a:rPr lang="zh-CN" altLang="en-US" sz="2200" dirty="0">
                <a:latin typeface="+mn-ea"/>
              </a:rPr>
              <a:t>、</a:t>
            </a:r>
            <a:r>
              <a:rPr lang="zh-CN" altLang="en-US" sz="2200" b="1" dirty="0">
                <a:latin typeface="+mn-ea"/>
              </a:rPr>
              <a:t>方法的参数</a:t>
            </a:r>
            <a:r>
              <a:rPr lang="zh-CN" altLang="en-US" sz="2200" dirty="0">
                <a:latin typeface="+mn-ea"/>
              </a:rPr>
              <a:t>或者对</a:t>
            </a:r>
            <a:r>
              <a:rPr lang="zh-CN" altLang="en-US" sz="2200" b="1" dirty="0">
                <a:latin typeface="+mn-ea"/>
              </a:rPr>
              <a:t>静态方法的调用</a:t>
            </a:r>
            <a:endParaRPr lang="en-US" altLang="zh-CN" sz="20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998" y="2317440"/>
            <a:ext cx="7037191" cy="14401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077" y="4011141"/>
            <a:ext cx="31051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35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Class </a:t>
            </a:r>
            <a:r>
              <a:rPr lang="zh-CN" altLang="en-US" sz="2800" dirty="0">
                <a:latin typeface="+mn-ea"/>
              </a:rPr>
              <a:t>之间的关系： 继承</a:t>
            </a:r>
            <a:endParaRPr lang="en-US" altLang="zh-CN" sz="2800" dirty="0">
              <a:latin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777380"/>
            <a:ext cx="5403554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31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87624" y="1705372"/>
            <a:ext cx="7072362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dirty="0">
                <a:latin typeface="+mn-ea"/>
              </a:rPr>
              <a:t>3</a:t>
            </a:r>
            <a:r>
              <a:rPr lang="zh-CN" altLang="en-US" sz="3600" dirty="0">
                <a:latin typeface="+mn-ea"/>
              </a:rPr>
              <a:t>分钟练习</a:t>
            </a:r>
            <a:endParaRPr lang="en-US" altLang="zh-CN" sz="36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 dirty="0">
                <a:latin typeface="+mn-ea"/>
              </a:rPr>
              <a:t>画出</a:t>
            </a:r>
            <a:r>
              <a:rPr lang="en-US" altLang="zh-CN" sz="3600" dirty="0">
                <a:latin typeface="+mn-ea"/>
              </a:rPr>
              <a:t>Singleton</a:t>
            </a:r>
            <a:r>
              <a:rPr lang="zh-CN" altLang="en-US" sz="3600" dirty="0">
                <a:latin typeface="+mn-ea"/>
              </a:rPr>
              <a:t>模式的类图</a:t>
            </a:r>
            <a:endParaRPr lang="en-US" altLang="zh-CN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256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625252"/>
            <a:ext cx="517387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60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75572" y="21282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何时使用类图？</a:t>
            </a:r>
            <a:endParaRPr lang="en-US" altLang="zh-CN" sz="2800" dirty="0">
              <a:latin typeface="+mn-ea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B5D9495-A5AE-4D73-B31B-FE65FB52C6DE}"/>
              </a:ext>
            </a:extLst>
          </p:cNvPr>
          <p:cNvSpPr txBox="1">
            <a:spLocks/>
          </p:cNvSpPr>
          <p:nvPr/>
        </p:nvSpPr>
        <p:spPr>
          <a:xfrm>
            <a:off x="1175572" y="841276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要关注关键的概念和类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不要事务巨细，画出所有的类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不要只关注结构而忘了行为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类需要行为来验证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8002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-751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Sequence Diagram </a:t>
            </a:r>
            <a:r>
              <a:rPr lang="zh-CN" altLang="en-US" sz="2800" dirty="0">
                <a:latin typeface="+mn-ea"/>
              </a:rPr>
              <a:t>顺序图</a:t>
            </a:r>
            <a:r>
              <a:rPr lang="en-US" altLang="zh-CN" sz="2800" dirty="0">
                <a:latin typeface="+mn-ea"/>
              </a:rPr>
              <a:t>/</a:t>
            </a:r>
            <a:r>
              <a:rPr lang="zh-CN" altLang="en-US" sz="2800" dirty="0">
                <a:latin typeface="+mn-ea"/>
              </a:rPr>
              <a:t>时序图 </a:t>
            </a:r>
            <a:endParaRPr lang="en-US" altLang="zh-CN" sz="2800" dirty="0">
              <a:latin typeface="+mn-ea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9150" y="1129308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描述了对象之间传递消息的时间顺序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顺序图的主要元素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对象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参与者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时间线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消息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激活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6859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-751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endParaRPr lang="en-US" altLang="zh-CN" sz="2800" dirty="0"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04248" y="5377780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来源：</a:t>
            </a:r>
            <a:r>
              <a:rPr lang="en-US" altLang="zh-CN" dirty="0"/>
              <a:t>《UML</a:t>
            </a:r>
            <a:r>
              <a:rPr lang="zh-CN" altLang="en-US" dirty="0"/>
              <a:t>精粹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37220"/>
            <a:ext cx="5760640" cy="532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7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学习</a:t>
            </a:r>
            <a:r>
              <a:rPr lang="en-US" altLang="zh-CN" sz="2800" dirty="0"/>
              <a:t>UML</a:t>
            </a:r>
            <a:r>
              <a:rPr lang="zh-CN" altLang="en-US" sz="2800" dirty="0"/>
              <a:t>的好处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1457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终于能看懂领导画的</a:t>
            </a:r>
            <a:r>
              <a:rPr lang="en-US" altLang="zh-CN" sz="2200" dirty="0">
                <a:latin typeface="+mn-ea"/>
              </a:rPr>
              <a:t>UML</a:t>
            </a:r>
            <a:r>
              <a:rPr lang="zh-CN" altLang="en-US" sz="2200" dirty="0">
                <a:latin typeface="+mn-ea"/>
              </a:rPr>
              <a:t>图了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终于可以在</a:t>
            </a:r>
            <a:r>
              <a:rPr lang="zh-CN" altLang="en-US" sz="2200" b="1" dirty="0">
                <a:latin typeface="+mn-ea"/>
              </a:rPr>
              <a:t>概念层面</a:t>
            </a:r>
            <a:r>
              <a:rPr lang="zh-CN" altLang="en-US" sz="2200" dirty="0">
                <a:latin typeface="+mn-ea"/>
              </a:rPr>
              <a:t>和别人交流了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注意： </a:t>
            </a:r>
            <a:r>
              <a:rPr lang="en-US" altLang="zh-CN" sz="2200" dirty="0">
                <a:latin typeface="+mn-ea"/>
              </a:rPr>
              <a:t>UML</a:t>
            </a:r>
            <a:r>
              <a:rPr lang="zh-CN" altLang="en-US" sz="2200" dirty="0">
                <a:latin typeface="+mn-ea"/>
              </a:rPr>
              <a:t>不是</a:t>
            </a:r>
            <a:r>
              <a:rPr lang="en-US" altLang="zh-CN" sz="2200" dirty="0">
                <a:latin typeface="+mn-ea"/>
              </a:rPr>
              <a:t>OOA/OOD, </a:t>
            </a:r>
            <a:r>
              <a:rPr lang="zh-CN" altLang="en-US" sz="2200" dirty="0">
                <a:latin typeface="+mn-ea"/>
              </a:rPr>
              <a:t>它只是一种表示法</a:t>
            </a:r>
            <a:endParaRPr lang="en-US" altLang="zh-CN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7202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0"/>
            <a:ext cx="5430345" cy="5715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04248" y="5377780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来源：</a:t>
            </a:r>
            <a:r>
              <a:rPr lang="en-US" altLang="zh-CN" dirty="0"/>
              <a:t>《UML</a:t>
            </a:r>
            <a:r>
              <a:rPr lang="zh-CN" altLang="en-US" dirty="0"/>
              <a:t>精粹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312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-751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Sequence Diagram </a:t>
            </a:r>
            <a:r>
              <a:rPr lang="zh-CN" altLang="en-US" sz="2800" dirty="0">
                <a:latin typeface="+mn-ea"/>
              </a:rPr>
              <a:t>的 </a:t>
            </a:r>
            <a:r>
              <a:rPr lang="en-US" altLang="zh-CN" sz="2800" dirty="0">
                <a:latin typeface="+mn-ea"/>
              </a:rPr>
              <a:t>Combined Fragment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303212"/>
            <a:ext cx="3092046" cy="24117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057300"/>
            <a:ext cx="2736304" cy="21206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01" y="1057301"/>
            <a:ext cx="3522738" cy="211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70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-751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Sequence Diagram </a:t>
            </a:r>
            <a:r>
              <a:rPr lang="zh-CN" altLang="en-US" sz="2800" dirty="0">
                <a:latin typeface="+mn-ea"/>
              </a:rPr>
              <a:t>的 </a:t>
            </a:r>
            <a:r>
              <a:rPr lang="en-US" altLang="zh-CN" sz="2800" dirty="0">
                <a:latin typeface="+mn-ea"/>
              </a:rPr>
              <a:t>Combined Fragment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77380"/>
            <a:ext cx="3603812" cy="345638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849388"/>
            <a:ext cx="3562500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63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804248" y="5377780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来源：</a:t>
            </a:r>
            <a:r>
              <a:rPr lang="en-US" altLang="zh-CN" dirty="0"/>
              <a:t>《UML</a:t>
            </a:r>
            <a:r>
              <a:rPr lang="zh-CN" altLang="en-US" dirty="0"/>
              <a:t>精粹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73324"/>
            <a:ext cx="7843050" cy="388843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6D1CAFA-2B10-43CE-8D7A-17B64F5443C4}"/>
              </a:ext>
            </a:extLst>
          </p:cNvPr>
          <p:cNvSpPr txBox="1"/>
          <p:nvPr/>
        </p:nvSpPr>
        <p:spPr>
          <a:xfrm>
            <a:off x="1060768" y="265212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三分钟练习：画出和下列代码对应的顺序图</a:t>
            </a:r>
          </a:p>
        </p:txBody>
      </p:sp>
    </p:spTree>
    <p:extLst>
      <p:ext uri="{BB962C8B-B14F-4D97-AF65-F5344CB8AC3E}">
        <p14:creationId xmlns:p14="http://schemas.microsoft.com/office/powerpoint/2010/main" val="2091574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068098" y="5362176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来源：</a:t>
            </a:r>
            <a:r>
              <a:rPr lang="en-US" altLang="zh-CN" dirty="0"/>
              <a:t>《UML</a:t>
            </a:r>
            <a:r>
              <a:rPr lang="zh-CN" altLang="en-US" dirty="0"/>
              <a:t>精粹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38"/>
            <a:ext cx="628164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90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-751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Use case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AB2B2C4-E059-4DCF-A439-FA4A15EA2FF5}"/>
              </a:ext>
            </a:extLst>
          </p:cNvPr>
          <p:cNvSpPr txBox="1">
            <a:spLocks/>
          </p:cNvSpPr>
          <p:nvPr/>
        </p:nvSpPr>
        <p:spPr>
          <a:xfrm>
            <a:off x="1149150" y="1129308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a use case is a list of </a:t>
            </a:r>
            <a:r>
              <a:rPr lang="en-US" altLang="zh-CN" sz="2200" b="1" dirty="0">
                <a:latin typeface="+mn-ea"/>
              </a:rPr>
              <a:t>actions</a:t>
            </a:r>
            <a:r>
              <a:rPr lang="en-US" altLang="zh-CN" sz="2200" dirty="0">
                <a:latin typeface="+mn-ea"/>
              </a:rPr>
              <a:t> or </a:t>
            </a:r>
            <a:r>
              <a:rPr lang="en-US" altLang="zh-CN" sz="2200" b="1" dirty="0">
                <a:latin typeface="+mn-ea"/>
              </a:rPr>
              <a:t>event steps, </a:t>
            </a:r>
            <a:r>
              <a:rPr lang="en-US" altLang="zh-CN" sz="2200" dirty="0">
                <a:latin typeface="+mn-ea"/>
              </a:rPr>
              <a:t>typically defining the </a:t>
            </a:r>
            <a:r>
              <a:rPr lang="en-US" altLang="zh-CN" sz="2200" b="1" dirty="0">
                <a:latin typeface="+mn-ea"/>
              </a:rPr>
              <a:t>interactions</a:t>
            </a:r>
            <a:r>
              <a:rPr lang="en-US" altLang="zh-CN" sz="2200" dirty="0">
                <a:latin typeface="+mn-ea"/>
              </a:rPr>
              <a:t> between a </a:t>
            </a:r>
            <a:r>
              <a:rPr lang="en-US" altLang="zh-CN" sz="2200" b="1" dirty="0">
                <a:latin typeface="+mn-ea"/>
              </a:rPr>
              <a:t>actor</a:t>
            </a:r>
            <a:r>
              <a:rPr lang="en-US" altLang="zh-CN" sz="2200" dirty="0">
                <a:latin typeface="+mn-ea"/>
              </a:rPr>
              <a:t> and a </a:t>
            </a:r>
            <a:r>
              <a:rPr lang="en-US" altLang="zh-CN" sz="2200" b="1" dirty="0">
                <a:latin typeface="+mn-ea"/>
              </a:rPr>
              <a:t>system</a:t>
            </a:r>
            <a:r>
              <a:rPr lang="en-US" altLang="zh-CN" sz="2200" dirty="0">
                <a:latin typeface="+mn-ea"/>
              </a:rPr>
              <a:t>, to achieve a </a:t>
            </a:r>
            <a:r>
              <a:rPr lang="en-US" altLang="zh-CN" sz="2200" b="1" dirty="0">
                <a:latin typeface="+mn-ea"/>
              </a:rPr>
              <a:t>goal</a:t>
            </a:r>
            <a:r>
              <a:rPr lang="en-US" altLang="zh-CN" sz="2200" dirty="0">
                <a:latin typeface="+mn-ea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+mn-ea"/>
              </a:rPr>
              <a:t>Use case </a:t>
            </a:r>
            <a:r>
              <a:rPr lang="zh-CN" altLang="en-US" sz="1800" dirty="0">
                <a:latin typeface="+mn-ea"/>
              </a:rPr>
              <a:t>把系统当做黑盒子， 只考虑和系统的交互， 不考虑内部的实现。</a:t>
            </a:r>
            <a:endParaRPr lang="en-US" altLang="zh-CN" sz="18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是一种有效的需求分析技术</a:t>
            </a:r>
            <a:endParaRPr lang="en-US" altLang="zh-CN" sz="1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Formal use case vs informal use case </a:t>
            </a:r>
          </a:p>
        </p:txBody>
      </p:sp>
    </p:spTree>
    <p:extLst>
      <p:ext uri="{BB962C8B-B14F-4D97-AF65-F5344CB8AC3E}">
        <p14:creationId xmlns:p14="http://schemas.microsoft.com/office/powerpoint/2010/main" val="1306819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-751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Use case </a:t>
            </a:r>
            <a:r>
              <a:rPr lang="zh-CN" altLang="en-US" sz="2800" dirty="0">
                <a:latin typeface="+mn-ea"/>
              </a:rPr>
              <a:t>例子</a:t>
            </a:r>
            <a:endParaRPr lang="en-US" altLang="zh-CN" sz="2800" dirty="0">
              <a:latin typeface="+mn-ea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69E1125-11DE-44B0-9423-1014F213112D}"/>
              </a:ext>
            </a:extLst>
          </p:cNvPr>
          <p:cNvGraphicFramePr>
            <a:graphicFrameLocks noGrp="1"/>
          </p:cNvGraphicFramePr>
          <p:nvPr/>
        </p:nvGraphicFramePr>
        <p:xfrm>
          <a:off x="1403648" y="1273324"/>
          <a:ext cx="7416824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23846799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1376233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Place Order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575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Actors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已经注册过的用户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未注册的用户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订单交付系统</a:t>
                      </a:r>
                      <a:r>
                        <a:rPr lang="en-US" altLang="zh-CN" dirty="0"/>
                        <a:t> </a:t>
                      </a:r>
                    </a:p>
                    <a:p>
                      <a:r>
                        <a:rPr lang="zh-CN" altLang="en-US" dirty="0"/>
                        <a:t>计费系统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003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Triggers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用户表明他要购买他选择的商品</a:t>
                      </a:r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980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preconditions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用户已经选择了商品</a:t>
                      </a:r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721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Post-conditions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订单在系统中创建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用户会获得一个大概的到货时间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333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857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69E1125-11DE-44B0-9423-1014F2131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171122"/>
              </p:ext>
            </p:extLst>
          </p:nvPr>
        </p:nvGraphicFramePr>
        <p:xfrm>
          <a:off x="1115616" y="121196"/>
          <a:ext cx="7416824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23846799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1376233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Place Order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575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Normal flow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 </a:t>
                      </a:r>
                      <a:r>
                        <a:rPr lang="zh-CN" altLang="en-US" dirty="0"/>
                        <a:t>用户表明他想要对选中的产品下订单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2. </a:t>
                      </a:r>
                      <a:r>
                        <a:rPr lang="zh-CN" altLang="en-US" dirty="0"/>
                        <a:t>系统展示用户之前保存过的收货地址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3. </a:t>
                      </a:r>
                      <a:r>
                        <a:rPr lang="zh-CN" altLang="en-US" dirty="0"/>
                        <a:t>用户确认收货地址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4. </a:t>
                      </a:r>
                      <a:r>
                        <a:rPr lang="zh-CN" altLang="en-US" dirty="0"/>
                        <a:t>系统展示订单详情和费用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5. </a:t>
                      </a:r>
                      <a:r>
                        <a:rPr lang="zh-CN" altLang="en-US" dirty="0"/>
                        <a:t>用户确认订单信息无误。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6. </a:t>
                      </a:r>
                      <a:r>
                        <a:rPr lang="zh-CN" altLang="en-US" dirty="0"/>
                        <a:t>系统把订单信息提交给交付系统做评估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7 </a:t>
                      </a:r>
                      <a:r>
                        <a:rPr lang="zh-CN" altLang="en-US" dirty="0"/>
                        <a:t>交付系统返回一个估计的到货时间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8. </a:t>
                      </a:r>
                      <a:r>
                        <a:rPr lang="zh-CN" altLang="en-US" dirty="0"/>
                        <a:t>系统把估计到货时间展示给用户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9. </a:t>
                      </a:r>
                      <a:r>
                        <a:rPr lang="zh-CN" altLang="en-US" dirty="0"/>
                        <a:t>用户确认下订单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10. </a:t>
                      </a:r>
                      <a:r>
                        <a:rPr lang="zh-CN" altLang="en-US" dirty="0"/>
                        <a:t>系统通知计费系统对用户扣费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11. </a:t>
                      </a:r>
                      <a:r>
                        <a:rPr lang="zh-CN" altLang="en-US" dirty="0"/>
                        <a:t>计费系统确认费用已经扣除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12. </a:t>
                      </a:r>
                      <a:r>
                        <a:rPr lang="zh-CN" altLang="en-US" dirty="0"/>
                        <a:t>系统提交订单给交付系统来处理。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13. </a:t>
                      </a:r>
                      <a:r>
                        <a:rPr lang="zh-CN" altLang="en-US" dirty="0"/>
                        <a:t>交付系统确认订单正在处理中</a:t>
                      </a:r>
                      <a:endParaRPr lang="en-US" altLang="zh-CN" dirty="0"/>
                    </a:p>
                    <a:p>
                      <a:pPr marL="0" indent="0">
                        <a:buNone/>
                      </a:pPr>
                      <a:r>
                        <a:rPr lang="en-US" altLang="zh-CN" dirty="0"/>
                        <a:t>14. </a:t>
                      </a:r>
                      <a:r>
                        <a:rPr lang="zh-CN" altLang="en-US" dirty="0"/>
                        <a:t>系统告知用户订单已经付费，并且订单提交成功。</a:t>
                      </a:r>
                      <a:endParaRPr lang="en-US" altLang="zh-CN" dirty="0"/>
                    </a:p>
                    <a:p>
                      <a:pPr marL="342900" indent="-342900">
                        <a:buAutoNum type="arabicPeriod" startAt="15"/>
                      </a:pPr>
                      <a:r>
                        <a:rPr lang="zh-CN" altLang="en-US" dirty="0"/>
                        <a:t>用户退出系统</a:t>
                      </a:r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003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63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69E1125-11DE-44B0-9423-1014F2131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870685"/>
              </p:ext>
            </p:extLst>
          </p:nvPr>
        </p:nvGraphicFramePr>
        <p:xfrm>
          <a:off x="1259632" y="553244"/>
          <a:ext cx="7416824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23846799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1376233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Place Order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575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Alternative flow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dirty="0"/>
                        <a:t>2A </a:t>
                      </a:r>
                      <a:r>
                        <a:rPr lang="zh-CN" altLang="en-US" dirty="0"/>
                        <a:t>： 用户没有登录，需要提示用户登录</a:t>
                      </a:r>
                      <a:endParaRPr lang="en-US" altLang="zh-C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/>
                        <a:t>执行</a:t>
                      </a:r>
                      <a:r>
                        <a:rPr lang="en-US" altLang="zh-CN" dirty="0"/>
                        <a:t>Use case “Login”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dirty="0"/>
                        <a:t>Use case </a:t>
                      </a:r>
                      <a:r>
                        <a:rPr lang="zh-CN" altLang="en-US" dirty="0"/>
                        <a:t>继续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97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Alternative flow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3A : </a:t>
                      </a:r>
                      <a:r>
                        <a:rPr lang="zh-CN" altLang="en-US" dirty="0"/>
                        <a:t>用户想改变收货地址， 不想用之前保存的地址</a:t>
                      </a:r>
                      <a:endParaRPr lang="en-US" altLang="zh-C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/>
                        <a:t>用户表明他想用一个不同的收货地址</a:t>
                      </a:r>
                      <a:endParaRPr lang="en-US" altLang="zh-C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/>
                        <a:t>用户为这个订单输入一个新的收货地址</a:t>
                      </a:r>
                      <a:endParaRPr lang="en-US" altLang="zh-C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/>
                        <a:t>系统验证新收货地址</a:t>
                      </a:r>
                      <a:endParaRPr lang="en-US" altLang="zh-C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dirty="0"/>
                        <a:t>Use case </a:t>
                      </a:r>
                      <a:r>
                        <a:rPr lang="zh-CN" altLang="en-US" dirty="0"/>
                        <a:t>继续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003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Alternative flow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dirty="0"/>
                        <a:t>9A </a:t>
                      </a:r>
                      <a:r>
                        <a:rPr lang="zh-CN" altLang="en-US" dirty="0"/>
                        <a:t>： 用户对到货日期不满意，取消订单</a:t>
                      </a:r>
                      <a:endParaRPr lang="en-US" altLang="zh-C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/>
                        <a:t>用户请求订单取消</a:t>
                      </a:r>
                      <a:endParaRPr lang="en-US" altLang="zh-C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/>
                        <a:t>系统向用户确认订单已经取消</a:t>
                      </a:r>
                      <a:endParaRPr lang="en-US" altLang="zh-C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dirty="0"/>
                        <a:t>Use case </a:t>
                      </a:r>
                      <a:r>
                        <a:rPr lang="zh-CN" altLang="en-US" dirty="0"/>
                        <a:t>终止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173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052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69E1125-11DE-44B0-9423-1014F2131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98002"/>
              </p:ext>
            </p:extLst>
          </p:nvPr>
        </p:nvGraphicFramePr>
        <p:xfrm>
          <a:off x="1259632" y="770681"/>
          <a:ext cx="7416824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23846799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1376233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Place Order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575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Actor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已经注册过的用户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未注册的用户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订单交付系统</a:t>
                      </a:r>
                      <a:r>
                        <a:rPr lang="en-US" altLang="zh-CN" dirty="0"/>
                        <a:t> </a:t>
                      </a:r>
                    </a:p>
                    <a:p>
                      <a:r>
                        <a:rPr lang="zh-CN" altLang="en-US" dirty="0"/>
                        <a:t>计费系统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584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Basic flow 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dirty="0"/>
                        <a:t>用户对选中产品下单</a:t>
                      </a:r>
                      <a:endParaRPr lang="en-US" altLang="zh-C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/>
                        <a:t>系统展示之前保存的收货地址，用户可以确认，或者输入新的收货地址</a:t>
                      </a:r>
                      <a:endParaRPr lang="en-US" altLang="zh-C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/>
                        <a:t>系统展示订单详情和费用， 用户确认或者取消订单</a:t>
                      </a:r>
                      <a:endParaRPr lang="en-US" altLang="zh-C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/>
                        <a:t>系统通过交付系统获得估计的到货时间，展示给用户</a:t>
                      </a:r>
                      <a:endParaRPr lang="en-US" altLang="zh-C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/>
                        <a:t>用户可以确认下单，或者取消订单</a:t>
                      </a:r>
                      <a:endParaRPr lang="en-US" altLang="zh-C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/>
                        <a:t>系统通过计费系统对用户扣费，并且正式提交给交付系统</a:t>
                      </a:r>
                      <a:endParaRPr lang="en-US" altLang="zh-C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/>
                        <a:t>系统通知用户订单提交成功</a:t>
                      </a:r>
                      <a:endParaRPr lang="en-US" altLang="zh-C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/>
                        <a:t>用户退出系统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977295"/>
                  </a:ext>
                </a:extLst>
              </a:tr>
            </a:tbl>
          </a:graphicData>
        </a:graphic>
      </p:graphicFrame>
      <p:sp>
        <p:nvSpPr>
          <p:cNvPr id="4" name="标题 1">
            <a:extLst>
              <a:ext uri="{FF2B5EF4-FFF2-40B4-BE49-F238E27FC236}">
                <a16:creationId xmlns:a16="http://schemas.microsoft.com/office/drawing/2014/main" id="{21DADC52-F011-42A7-BBC5-3CE305B0797C}"/>
              </a:ext>
            </a:extLst>
          </p:cNvPr>
          <p:cNvSpPr txBox="1"/>
          <p:nvPr/>
        </p:nvSpPr>
        <p:spPr>
          <a:xfrm>
            <a:off x="1142976" y="-751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Informal use case </a:t>
            </a:r>
          </a:p>
        </p:txBody>
      </p:sp>
    </p:spTree>
    <p:extLst>
      <p:ext uri="{BB962C8B-B14F-4D97-AF65-F5344CB8AC3E}">
        <p14:creationId xmlns:p14="http://schemas.microsoft.com/office/powerpoint/2010/main" val="1334138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/>
              <a:t>UML</a:t>
            </a:r>
            <a:r>
              <a:rPr lang="zh-CN" altLang="en-US" sz="2800" dirty="0"/>
              <a:t>的阴和阳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E5B5BE-732C-4822-8FBE-782F07DC8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201316"/>
            <a:ext cx="3983999" cy="393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01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-751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Use case diagram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9150" y="1129308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Use case diagram</a:t>
            </a:r>
            <a:r>
              <a:rPr lang="zh-CN" altLang="en-US" sz="2200" dirty="0">
                <a:latin typeface="+mn-ea"/>
              </a:rPr>
              <a:t>试图回答这几个问题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软件系统是为谁建立的？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软件系统必须做什么事情？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描述了用户的各种需求，向用户展示了其所需要的系统的整体结构及其边界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Actor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Use case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Relation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2555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75572" y="21282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Actor </a:t>
            </a:r>
            <a:r>
              <a:rPr lang="zh-CN" altLang="en-US" sz="2800" dirty="0">
                <a:latin typeface="+mn-ea"/>
              </a:rPr>
              <a:t>（活动者）</a:t>
            </a:r>
            <a:endParaRPr lang="en-US" altLang="zh-CN" sz="2800" dirty="0">
              <a:latin typeface="+mn-ea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9150" y="1129308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Actor</a:t>
            </a:r>
            <a:r>
              <a:rPr lang="zh-CN" altLang="en-US" sz="2200" dirty="0">
                <a:latin typeface="+mn-ea"/>
              </a:rPr>
              <a:t>是指向软件系统发出请求，或享受系统服务的事物。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Actor</a:t>
            </a:r>
            <a:r>
              <a:rPr lang="zh-CN" altLang="en-US" sz="2200" dirty="0">
                <a:latin typeface="+mn-ea"/>
              </a:rPr>
              <a:t>可以是人，也可以是系统：定时器，时钟，硬件设备</a:t>
            </a:r>
            <a:endParaRPr lang="en-US" altLang="zh-CN" sz="1800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504082"/>
            <a:ext cx="997064" cy="11092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189" y="3433564"/>
            <a:ext cx="693904" cy="11020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153" y="3501017"/>
            <a:ext cx="697064" cy="96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81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75572" y="21282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Use case </a:t>
            </a:r>
            <a:r>
              <a:rPr lang="zh-CN" altLang="en-US" sz="2800" dirty="0">
                <a:latin typeface="+mn-ea"/>
              </a:rPr>
              <a:t>（用例）</a:t>
            </a:r>
            <a:endParaRPr lang="en-US" altLang="zh-CN" sz="2800" dirty="0">
              <a:latin typeface="+mn-ea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9150" y="1129308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用例是指系统的一个功能模块。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命名惯例： 动词</a:t>
            </a:r>
            <a:r>
              <a:rPr lang="en-US" altLang="zh-CN" sz="2200" dirty="0">
                <a:latin typeface="+mn-ea"/>
              </a:rPr>
              <a:t>+</a:t>
            </a:r>
            <a:r>
              <a:rPr lang="zh-CN" altLang="en-US" sz="2200" dirty="0">
                <a:latin typeface="+mn-ea"/>
              </a:rPr>
              <a:t>名词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237" y="3217540"/>
            <a:ext cx="6988302" cy="107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12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75572" y="21282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Use case </a:t>
            </a:r>
            <a:r>
              <a:rPr lang="zh-CN" altLang="en-US" sz="2800" dirty="0">
                <a:latin typeface="+mn-ea"/>
              </a:rPr>
              <a:t>（用例）</a:t>
            </a:r>
            <a:endParaRPr lang="en-US" altLang="zh-CN" sz="2800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3C3B64-4A67-4EBE-9DF4-91B89F098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345332"/>
            <a:ext cx="4707704" cy="329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829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75572" y="21282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Use case </a:t>
            </a:r>
            <a:r>
              <a:rPr lang="zh-CN" altLang="en-US" sz="2800" dirty="0">
                <a:latin typeface="+mn-ea"/>
              </a:rPr>
              <a:t>的关系 ： </a:t>
            </a:r>
            <a:r>
              <a:rPr lang="en-US" altLang="zh-CN" sz="2800" dirty="0">
                <a:latin typeface="+mn-ea"/>
              </a:rPr>
              <a:t>include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23E344-7447-4FC6-8752-2E8542348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129308"/>
            <a:ext cx="4773654" cy="19534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E640699-994B-44DD-8023-8BE7B5E77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001516"/>
            <a:ext cx="4673840" cy="246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2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75572" y="21282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Use case </a:t>
            </a:r>
            <a:r>
              <a:rPr lang="zh-CN" altLang="en-US" sz="2800" dirty="0">
                <a:latin typeface="+mn-ea"/>
              </a:rPr>
              <a:t>的关系 ： </a:t>
            </a:r>
            <a:r>
              <a:rPr lang="en-US" altLang="zh-CN" sz="2800" dirty="0">
                <a:latin typeface="+mn-ea"/>
              </a:rPr>
              <a:t>extend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AFA15A9-1B19-4A94-82E2-F9FF8B6F7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110529"/>
            <a:ext cx="4862740" cy="17060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0FBD4E7-5330-4618-B98E-80994D52D0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039" y="2933557"/>
            <a:ext cx="4794496" cy="278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866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75572" y="21282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Use case </a:t>
            </a:r>
            <a:r>
              <a:rPr lang="zh-CN" altLang="en-US" sz="2800" dirty="0">
                <a:latin typeface="+mn-ea"/>
              </a:rPr>
              <a:t>的关系 ： </a:t>
            </a:r>
            <a:r>
              <a:rPr lang="en-US" altLang="zh-CN" sz="2800" dirty="0">
                <a:latin typeface="+mn-ea"/>
              </a:rPr>
              <a:t>generalization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FB37AD-5A09-491B-BBC4-CD7DBEB12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852" y="1129308"/>
            <a:ext cx="7701097" cy="428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87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75572" y="21282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我的个人经验</a:t>
            </a:r>
            <a:endParaRPr lang="en-US" altLang="zh-CN" sz="2800" dirty="0">
              <a:latin typeface="+mn-ea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B5D9495-A5AE-4D73-B31B-FE65FB52C6DE}"/>
              </a:ext>
            </a:extLst>
          </p:cNvPr>
          <p:cNvSpPr txBox="1">
            <a:spLocks/>
          </p:cNvSpPr>
          <p:nvPr/>
        </p:nvSpPr>
        <p:spPr>
          <a:xfrm>
            <a:off x="1175572" y="841276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UML</a:t>
            </a:r>
            <a:r>
              <a:rPr lang="zh-CN" altLang="en-US" sz="2400" dirty="0">
                <a:latin typeface="+mn-ea"/>
              </a:rPr>
              <a:t>可以让你对系统全局有个了解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对阅读源码也很有用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但是，文档非常容易过时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把代码写完就不错了，还让我更新文档？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类图，顺序图描述了细节，容易落后于代码的更新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用例图相对稳定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在讨论或思考时用</a:t>
            </a:r>
            <a:r>
              <a:rPr lang="en-US" altLang="zh-CN" sz="2400" dirty="0">
                <a:latin typeface="+mn-ea"/>
              </a:rPr>
              <a:t>UML</a:t>
            </a:r>
            <a:r>
              <a:rPr lang="zh-CN" altLang="en-US" sz="2400" dirty="0">
                <a:latin typeface="+mn-ea"/>
              </a:rPr>
              <a:t>图沟通想法很有用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一个白板就够了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84951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-751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作业</a:t>
            </a:r>
            <a:r>
              <a:rPr lang="en-US" altLang="zh-CN" sz="2800" dirty="0">
                <a:latin typeface="+mn-ea"/>
              </a:rPr>
              <a:t>1</a:t>
            </a:r>
            <a:r>
              <a:rPr lang="zh-CN" altLang="en-US" sz="2800" dirty="0">
                <a:latin typeface="+mn-ea"/>
              </a:rPr>
              <a:t>：骰子游戏</a:t>
            </a:r>
            <a:endParaRPr lang="en-US" altLang="zh-CN" sz="2800" dirty="0">
              <a:latin typeface="+mn-ea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9150" y="1129308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骰子游戏，一次丢两个骰子，如果总和是</a:t>
            </a:r>
            <a:r>
              <a:rPr lang="en-US" altLang="zh-CN" sz="2400" dirty="0">
                <a:latin typeface="+mn-ea"/>
              </a:rPr>
              <a:t>7</a:t>
            </a:r>
            <a:r>
              <a:rPr lang="zh-CN" altLang="en-US" sz="2400" dirty="0">
                <a:latin typeface="+mn-ea"/>
              </a:rPr>
              <a:t>则赢， 否则就输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从中提取类， 画出类图和顺序图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类提示： </a:t>
            </a:r>
            <a:r>
              <a:rPr lang="en-US" altLang="zh-CN" sz="2400" dirty="0">
                <a:latin typeface="+mn-ea"/>
              </a:rPr>
              <a:t>Player , </a:t>
            </a:r>
            <a:r>
              <a:rPr lang="en-US" altLang="zh-CN" sz="2400" dirty="0" err="1">
                <a:latin typeface="+mn-ea"/>
              </a:rPr>
              <a:t>DiceGame</a:t>
            </a:r>
            <a:r>
              <a:rPr lang="en-US" altLang="zh-CN" sz="2400" dirty="0">
                <a:latin typeface="+mn-ea"/>
              </a:rPr>
              <a:t>, Dice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80837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-751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作业</a:t>
            </a:r>
            <a:r>
              <a:rPr lang="en-US" altLang="zh-CN" sz="2800" dirty="0">
                <a:latin typeface="+mn-ea"/>
              </a:rPr>
              <a:t>2</a:t>
            </a:r>
            <a:r>
              <a:rPr lang="zh-CN" altLang="en-US" sz="2800" dirty="0">
                <a:latin typeface="+mn-ea"/>
              </a:rPr>
              <a:t>：画出一个购物网站的</a:t>
            </a:r>
            <a:r>
              <a:rPr lang="en-US" altLang="zh-CN" sz="2800" dirty="0">
                <a:latin typeface="+mn-ea"/>
              </a:rPr>
              <a:t>Use case </a:t>
            </a:r>
            <a:r>
              <a:rPr lang="zh-CN" altLang="en-US" sz="2800" dirty="0">
                <a:latin typeface="+mn-ea"/>
              </a:rPr>
              <a:t>图</a:t>
            </a:r>
            <a:endParaRPr lang="en-US" altLang="zh-CN" sz="2800" dirty="0">
              <a:latin typeface="+mn-ea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9150" y="1129308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用户可以搜索产品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用户可以查看产品的细节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用户可以登录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用户可以把产品加入购物车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用户可以下订单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6528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-751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Class</a:t>
            </a:r>
            <a:r>
              <a:rPr lang="zh-CN" altLang="en-US" sz="2800" dirty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Diagram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9150" y="1129308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类</a:t>
            </a:r>
            <a:r>
              <a:rPr lang="en-US" altLang="zh-CN" sz="2200" dirty="0">
                <a:latin typeface="+mn-ea"/>
              </a:rPr>
              <a:t>(Class)</a:t>
            </a:r>
            <a:r>
              <a:rPr lang="zh-CN" altLang="en-US" sz="2200" dirty="0">
                <a:latin typeface="+mn-ea"/>
              </a:rPr>
              <a:t>封装了数据和行为，，它是具有相同属性、操作、关系的对象集合的总称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类图展示类及类之间的</a:t>
            </a:r>
            <a:r>
              <a:rPr lang="zh-CN" altLang="en-US" sz="2200" b="1" dirty="0">
                <a:latin typeface="+mn-ea"/>
              </a:rPr>
              <a:t>静态关系</a:t>
            </a:r>
            <a:endParaRPr lang="en-US" altLang="zh-CN" sz="18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和具体实现</a:t>
            </a:r>
            <a:r>
              <a:rPr lang="en-US" altLang="zh-CN" sz="2200" dirty="0">
                <a:latin typeface="+mn-ea"/>
              </a:rPr>
              <a:t>/</a:t>
            </a:r>
            <a:r>
              <a:rPr lang="zh-CN" altLang="en-US" sz="2200" dirty="0">
                <a:latin typeface="+mn-ea"/>
              </a:rPr>
              <a:t>语言无关</a:t>
            </a:r>
            <a:endParaRPr lang="en-US" altLang="zh-CN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581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-751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Class</a:t>
            </a:r>
            <a:r>
              <a:rPr lang="zh-CN" altLang="en-US" sz="2800" dirty="0">
                <a:latin typeface="+mn-ea"/>
              </a:rPr>
              <a:t>的图形化标识</a:t>
            </a:r>
            <a:endParaRPr lang="en-US" altLang="zh-CN" sz="2800" dirty="0">
              <a:latin typeface="+mn-ea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259632" y="69726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分为三部分的矩形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类名</a:t>
            </a:r>
            <a:endParaRPr lang="en-US" altLang="zh-CN" sz="18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属性（字段）</a:t>
            </a:r>
            <a:endParaRPr lang="en-US" altLang="zh-CN" sz="18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方法（操作）</a:t>
            </a:r>
            <a:endParaRPr lang="en-US" altLang="zh-CN" sz="1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修饰符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+mn-ea"/>
              </a:rPr>
              <a:t>+public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+mn-ea"/>
              </a:rPr>
              <a:t>- private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+mn-ea"/>
              </a:rPr>
              <a:t>#protected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抽象类：斜体字   （或者用</a:t>
            </a:r>
            <a:r>
              <a:rPr lang="en-US" altLang="zh-CN" sz="2200" dirty="0">
                <a:latin typeface="+mn-ea"/>
              </a:rPr>
              <a:t>&lt;&lt;abstract&gt;&gt;</a:t>
            </a:r>
            <a:r>
              <a:rPr lang="zh-CN" altLang="en-US" sz="2200" dirty="0">
                <a:latin typeface="+mn-ea"/>
              </a:rPr>
              <a:t>表达）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静态变量或者方法用下划线</a:t>
            </a:r>
            <a:endParaRPr lang="en-US" altLang="zh-CN" sz="2200" dirty="0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209428"/>
            <a:ext cx="31527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6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699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类之间的关系</a:t>
            </a:r>
            <a:endParaRPr lang="en-US" altLang="zh-CN" sz="2800" dirty="0">
              <a:latin typeface="+mn-ea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0573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Has a 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关联 ： 一个对象需要“知道”另外一个对象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聚合： 集合</a:t>
            </a:r>
            <a:r>
              <a:rPr lang="en-US" altLang="zh-CN" sz="2000" dirty="0">
                <a:latin typeface="+mn-ea"/>
              </a:rPr>
              <a:t>-</a:t>
            </a:r>
            <a:r>
              <a:rPr lang="zh-CN" altLang="en-US" sz="2000" dirty="0">
                <a:latin typeface="+mn-ea"/>
              </a:rPr>
              <a:t>成员关系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组合： 整体</a:t>
            </a:r>
            <a:r>
              <a:rPr lang="en-US" altLang="zh-CN" sz="2000" dirty="0">
                <a:latin typeface="+mn-ea"/>
              </a:rPr>
              <a:t>-</a:t>
            </a:r>
            <a:r>
              <a:rPr lang="zh-CN" altLang="en-US" sz="2000" dirty="0">
                <a:latin typeface="+mn-ea"/>
              </a:rPr>
              <a:t>部分， 具备生命周期控制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Is a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继承</a:t>
            </a:r>
            <a:endParaRPr lang="en-US" altLang="zh-CN" sz="1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依赖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7964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Class </a:t>
            </a:r>
            <a:r>
              <a:rPr lang="zh-CN" altLang="en-US" sz="2800" dirty="0">
                <a:latin typeface="+mn-ea"/>
              </a:rPr>
              <a:t>之间的关系： 关联</a:t>
            </a:r>
            <a:endParaRPr lang="en-US" altLang="zh-CN" sz="2800" dirty="0">
              <a:latin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一个类需要知道另外一个类属性和方法才能工作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关联可以是单向的也可以是双向的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Has a </a:t>
            </a:r>
            <a:r>
              <a:rPr lang="zh-CN" altLang="en-US" sz="2200" dirty="0">
                <a:latin typeface="+mn-ea"/>
              </a:rPr>
              <a:t>关系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b="1" dirty="0">
                <a:latin typeface="+mn-ea"/>
              </a:rPr>
              <a:t>实例变量</a:t>
            </a:r>
            <a:endParaRPr lang="en-US" altLang="zh-CN" sz="22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891946"/>
            <a:ext cx="4941192" cy="132932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927106"/>
            <a:ext cx="26384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79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Class </a:t>
            </a:r>
            <a:r>
              <a:rPr lang="zh-CN" altLang="en-US" sz="2200" dirty="0">
                <a:latin typeface="+mn-ea"/>
              </a:rPr>
              <a:t>之间的关系： 聚合</a:t>
            </a:r>
            <a:r>
              <a:rPr lang="en-US" altLang="zh-CN" sz="2200" dirty="0">
                <a:latin typeface="+mn-ea"/>
              </a:rPr>
              <a:t>(</a:t>
            </a:r>
            <a:r>
              <a:rPr lang="en-US" altLang="zh-CN" sz="2200" dirty="0"/>
              <a:t>Aggregation </a:t>
            </a:r>
            <a:r>
              <a:rPr lang="en-US" altLang="zh-CN" sz="2200" dirty="0">
                <a:latin typeface="+mn-ea"/>
              </a:rPr>
              <a:t>)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259632" y="9525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聚合也是一种关联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表达整体和部分的关系，仅仅通过</a:t>
            </a:r>
            <a:r>
              <a:rPr lang="zh-CN" altLang="en-US" b="1" dirty="0">
                <a:latin typeface="+mn-ea"/>
              </a:rPr>
              <a:t>语法层面无法区分是关联还是聚合</a:t>
            </a:r>
            <a:r>
              <a:rPr lang="zh-CN" altLang="en-US" dirty="0">
                <a:latin typeface="+mn-ea"/>
              </a:rPr>
              <a:t>， 需要考察类之间的逻辑关系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聚合了</a:t>
            </a:r>
            <a:r>
              <a:rPr lang="en-US" altLang="zh-CN" dirty="0">
                <a:latin typeface="+mn-ea"/>
              </a:rPr>
              <a:t>B, </a:t>
            </a:r>
            <a:r>
              <a:rPr lang="zh-CN" altLang="en-US" dirty="0">
                <a:latin typeface="+mn-ea"/>
              </a:rPr>
              <a:t>但是</a:t>
            </a:r>
            <a:r>
              <a:rPr lang="en-US" altLang="zh-CN" dirty="0">
                <a:latin typeface="+mn-ea"/>
              </a:rPr>
              <a:t>B</a:t>
            </a:r>
            <a:r>
              <a:rPr lang="zh-CN" altLang="en-US" dirty="0">
                <a:latin typeface="+mn-ea"/>
              </a:rPr>
              <a:t>可以在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创建之前就存在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实例变量</a:t>
            </a:r>
            <a:endParaRPr lang="en-US" altLang="zh-CN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332" y="3627803"/>
            <a:ext cx="4479826" cy="19442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999836"/>
            <a:ext cx="31718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2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Class </a:t>
            </a:r>
            <a:r>
              <a:rPr lang="zh-CN" altLang="en-US" sz="2400" dirty="0">
                <a:latin typeface="+mn-ea"/>
              </a:rPr>
              <a:t>之间的关系： 组合</a:t>
            </a:r>
            <a:r>
              <a:rPr lang="en-US" altLang="zh-CN" sz="2400" dirty="0">
                <a:latin typeface="+mn-ea"/>
              </a:rPr>
              <a:t>(</a:t>
            </a:r>
            <a:r>
              <a:rPr lang="en-US" altLang="zh-CN" sz="2400" dirty="0"/>
              <a:t>Composition</a:t>
            </a:r>
            <a:r>
              <a:rPr lang="en-US" altLang="zh-CN" sz="2400" dirty="0">
                <a:latin typeface="+mn-ea"/>
              </a:rPr>
              <a:t>)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3454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比聚合更强的关联， 同样， 聚合和组合无法通过语法来区别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整体的对象负责代表部分的对象的生命周期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Document</a:t>
            </a:r>
            <a:r>
              <a:rPr lang="zh-CN" altLang="en-US" sz="2000" dirty="0">
                <a:latin typeface="+mn-ea"/>
              </a:rPr>
              <a:t>由</a:t>
            </a:r>
            <a:r>
              <a:rPr lang="en-US" altLang="zh-CN" sz="2000" dirty="0">
                <a:latin typeface="+mn-ea"/>
              </a:rPr>
              <a:t>Page</a:t>
            </a:r>
            <a:r>
              <a:rPr lang="zh-CN" altLang="en-US" sz="2000" dirty="0">
                <a:latin typeface="+mn-ea"/>
              </a:rPr>
              <a:t>组合而成， </a:t>
            </a:r>
            <a:r>
              <a:rPr lang="en-US" altLang="zh-CN" sz="2000" dirty="0">
                <a:latin typeface="+mn-ea"/>
              </a:rPr>
              <a:t>Page</a:t>
            </a:r>
            <a:r>
              <a:rPr lang="zh-CN" altLang="en-US" sz="2000" dirty="0">
                <a:latin typeface="+mn-ea"/>
              </a:rPr>
              <a:t>是由</a:t>
            </a:r>
            <a:r>
              <a:rPr lang="en-US" altLang="zh-CN" sz="2000" dirty="0">
                <a:latin typeface="+mn-ea"/>
              </a:rPr>
              <a:t>Document</a:t>
            </a:r>
            <a:r>
              <a:rPr lang="zh-CN" altLang="en-US" sz="2000" dirty="0">
                <a:latin typeface="+mn-ea"/>
              </a:rPr>
              <a:t>来创建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368" y="3908778"/>
            <a:ext cx="7216721" cy="152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25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自定义 8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15486</TotalTime>
  <Words>1329</Words>
  <Application>Microsoft Office PowerPoint</Application>
  <PresentationFormat>全屏显示(16:10)</PresentationFormat>
  <Paragraphs>255</Paragraphs>
  <Slides>39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4" baseType="lpstr">
      <vt:lpstr>宋体</vt:lpstr>
      <vt:lpstr>微软雅黑</vt:lpstr>
      <vt:lpstr>Arial</vt:lpstr>
      <vt:lpstr>Calibri</vt:lpstr>
      <vt:lpstr>Office 主题​​</vt:lpstr>
      <vt:lpstr>面向对象设计（3）-UML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PowerPoint Template ]</dc:title>
  <dc:creator>王琳</dc:creator>
  <cp:lastModifiedBy>刘欣</cp:lastModifiedBy>
  <cp:revision>1826</cp:revision>
  <dcterms:created xsi:type="dcterms:W3CDTF">2012-07-25T13:29:00Z</dcterms:created>
  <dcterms:modified xsi:type="dcterms:W3CDTF">2017-06-25T13:48:52Z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