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18" r:id="rId2"/>
    <p:sldId id="50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9" r:id="rId18"/>
    <p:sldId id="521" r:id="rId19"/>
    <p:sldId id="532" r:id="rId20"/>
    <p:sldId id="531" r:id="rId21"/>
    <p:sldId id="530" r:id="rId22"/>
    <p:sldId id="522" r:id="rId23"/>
    <p:sldId id="533" r:id="rId24"/>
    <p:sldId id="534" r:id="rId25"/>
    <p:sldId id="523" r:id="rId26"/>
    <p:sldId id="524" r:id="rId27"/>
    <p:sldId id="527" r:id="rId28"/>
    <p:sldId id="528" r:id="rId29"/>
    <p:sldId id="525" r:id="rId30"/>
    <p:sldId id="526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83644" autoAdjust="0"/>
  </p:normalViewPr>
  <p:slideViewPr>
    <p:cSldViewPr>
      <p:cViewPr varScale="1">
        <p:scale>
          <a:sx n="65" d="100"/>
          <a:sy n="65" d="100"/>
        </p:scale>
        <p:origin x="1362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7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18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7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86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7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69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64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41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37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02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11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28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29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67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78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74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18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2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23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35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852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94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19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71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7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91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36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0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0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8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0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8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2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0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(4) –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薪水支付案例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5226" y="1219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支付方式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r>
              <a:rPr lang="zh-CN" altLang="en-US" sz="2000" dirty="0"/>
              <a:t>雇员可以选择</a:t>
            </a:r>
            <a:r>
              <a:rPr lang="zh-CN" altLang="en-US" sz="2000" b="1" dirty="0"/>
              <a:t>支付方式</a:t>
            </a:r>
            <a:r>
              <a:rPr lang="zh-CN" altLang="en-US" sz="2000" dirty="0"/>
              <a:t>，可以把</a:t>
            </a:r>
            <a:r>
              <a:rPr lang="zh-CN" altLang="en-US" sz="2000" b="1" dirty="0"/>
              <a:t>支票邮寄到他们指定的邮政地址</a:t>
            </a:r>
            <a:r>
              <a:rPr lang="zh-CN" altLang="en-US" sz="2000" dirty="0"/>
              <a:t>，也可以</a:t>
            </a:r>
            <a:r>
              <a:rPr lang="zh-CN" altLang="en-US" sz="2000" b="1" dirty="0"/>
              <a:t>保存在财务那里随时支取</a:t>
            </a:r>
            <a:r>
              <a:rPr lang="zh-CN" altLang="en-US" sz="2000" dirty="0"/>
              <a:t>，或者要求</a:t>
            </a:r>
            <a:r>
              <a:rPr lang="zh-CN" altLang="en-US" sz="2000" b="1" dirty="0"/>
              <a:t>直接存入他们指定的银行账户</a:t>
            </a:r>
            <a:endParaRPr lang="en-US" altLang="zh-CN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785A08-CD2C-4596-B737-C0156C1A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3" y="2707376"/>
            <a:ext cx="5544644" cy="12348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4D2A534-1F88-48E5-A8D3-183729891A24}"/>
              </a:ext>
            </a:extLst>
          </p:cNvPr>
          <p:cNvSpPr/>
          <p:nvPr/>
        </p:nvSpPr>
        <p:spPr>
          <a:xfrm>
            <a:off x="545830" y="4229408"/>
            <a:ext cx="7177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但是怎么把这三个支付方式和刚才设计的类</a:t>
            </a:r>
            <a:r>
              <a:rPr lang="en-US" altLang="zh-CN" dirty="0"/>
              <a:t>Employee</a:t>
            </a:r>
            <a:r>
              <a:rPr lang="zh-CN" altLang="en-US" dirty="0"/>
              <a:t>进行关联？</a:t>
            </a:r>
            <a:endParaRPr lang="en-US" altLang="zh-CN" dirty="0"/>
          </a:p>
          <a:p>
            <a:r>
              <a:rPr lang="zh-CN" altLang="en-US" dirty="0">
                <a:solidFill>
                  <a:srgbClr val="FFC000"/>
                </a:solidFill>
              </a:rPr>
              <a:t>毫无疑问，需要抽象</a:t>
            </a:r>
          </a:p>
        </p:txBody>
      </p:sp>
    </p:spTree>
    <p:extLst>
      <p:ext uri="{BB962C8B-B14F-4D97-AF65-F5344CB8AC3E}">
        <p14:creationId xmlns:p14="http://schemas.microsoft.com/office/powerpoint/2010/main" val="57421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5226" y="1219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 err="1"/>
              <a:t>PaymentMethod</a:t>
            </a:r>
            <a:r>
              <a:rPr lang="zh-CN" altLang="en-US" sz="2800" dirty="0"/>
              <a:t>出场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91DAED-304D-4A90-9B45-825036CA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55853"/>
            <a:ext cx="5238505" cy="31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5226" y="1219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纳入到</a:t>
            </a:r>
            <a:r>
              <a:rPr lang="en-US" altLang="zh-CN" sz="2800" dirty="0"/>
              <a:t>Employee</a:t>
            </a:r>
            <a:r>
              <a:rPr lang="zh-CN" altLang="en-US" sz="2800" dirty="0"/>
              <a:t>中来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593DEC-4281-40DA-80E5-1FDF76C6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4654"/>
            <a:ext cx="8537147" cy="54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5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8957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文档中没有描述的需求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36A7996-BAF8-48EB-8C53-2738266AD831}"/>
              </a:ext>
            </a:extLst>
          </p:cNvPr>
          <p:cNvSpPr txBox="1">
            <a:spLocks/>
          </p:cNvSpPr>
          <p:nvPr/>
        </p:nvSpPr>
        <p:spPr>
          <a:xfrm>
            <a:off x="952077" y="8412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r>
              <a:rPr lang="zh-CN" altLang="en-US" sz="2000" dirty="0"/>
              <a:t>可以把钟点工改成带薪雇员！ 可以把带薪雇员改成销售</a:t>
            </a:r>
            <a:r>
              <a:rPr lang="en-US" altLang="zh-CN" sz="2000" dirty="0"/>
              <a:t>…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反思：一些雇员按小时工作，一些雇员以月薪工作，一些雇员会支付一定数量的酬金。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思路： 可以在</a:t>
            </a:r>
            <a:r>
              <a:rPr lang="en-US" altLang="zh-CN" sz="2000" dirty="0"/>
              <a:t>Employee</a:t>
            </a:r>
            <a:r>
              <a:rPr lang="zh-CN" altLang="en-US" sz="2000" dirty="0"/>
              <a:t>中加一个</a:t>
            </a:r>
            <a:r>
              <a:rPr lang="en-US" altLang="zh-CN" sz="2000" dirty="0" err="1"/>
              <a:t>employeeType</a:t>
            </a:r>
            <a:r>
              <a:rPr lang="zh-CN" altLang="en-US" sz="2000" dirty="0"/>
              <a:t>的字段</a:t>
            </a:r>
            <a:endParaRPr lang="en-US" altLang="zh-CN" sz="2000" dirty="0"/>
          </a:p>
          <a:p>
            <a:pPr lvl="1"/>
            <a:r>
              <a:rPr lang="en-US" altLang="zh-CN" sz="1800" dirty="0"/>
              <a:t> 1 </a:t>
            </a:r>
            <a:r>
              <a:rPr lang="zh-CN" altLang="en-US" sz="1800" dirty="0"/>
              <a:t>表示 钟点工</a:t>
            </a:r>
            <a:endParaRPr lang="en-US" altLang="zh-CN" sz="1800" dirty="0"/>
          </a:p>
          <a:p>
            <a:pPr lvl="1"/>
            <a:r>
              <a:rPr lang="en-US" altLang="zh-CN" sz="1800" dirty="0"/>
              <a:t> 2 </a:t>
            </a:r>
            <a:r>
              <a:rPr lang="zh-CN" altLang="en-US" sz="1800" dirty="0"/>
              <a:t>表示带薪雇员</a:t>
            </a:r>
            <a:endParaRPr lang="en-US" altLang="zh-CN" sz="1800" dirty="0"/>
          </a:p>
          <a:p>
            <a:pPr lvl="1"/>
            <a:r>
              <a:rPr lang="en-US" altLang="zh-CN" sz="1800" dirty="0"/>
              <a:t> 3 </a:t>
            </a:r>
            <a:r>
              <a:rPr lang="zh-CN" altLang="en-US" sz="1800" dirty="0"/>
              <a:t>表示销售</a:t>
            </a: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6820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5226" y="1219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还得抽象： </a:t>
            </a:r>
            <a:r>
              <a:rPr lang="en-US" altLang="zh-CN" sz="2800" dirty="0" err="1"/>
              <a:t>PaymentClassification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920049-C993-4AE5-BF04-DCC62097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30" y="1163638"/>
            <a:ext cx="7143059" cy="43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1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5226" y="1219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3A0706-0721-420F-B4A1-8ED84DD3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54" y="121196"/>
            <a:ext cx="6975086" cy="55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4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8957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在哪里计算薪水？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36A7996-BAF8-48EB-8C53-2738266AD831}"/>
              </a:ext>
            </a:extLst>
          </p:cNvPr>
          <p:cNvSpPr txBox="1">
            <a:spLocks/>
          </p:cNvSpPr>
          <p:nvPr/>
        </p:nvSpPr>
        <p:spPr>
          <a:xfrm>
            <a:off x="952077" y="25592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endParaRPr lang="en-US" altLang="zh-CN" sz="2000" dirty="0"/>
          </a:p>
          <a:p>
            <a:r>
              <a:rPr lang="en-US" altLang="zh-CN" sz="2000" dirty="0" err="1"/>
              <a:t>PaymentClassification</a:t>
            </a:r>
            <a:r>
              <a:rPr lang="en-US" altLang="zh-CN" sz="2000" dirty="0"/>
              <a:t> </a:t>
            </a:r>
            <a:r>
              <a:rPr lang="zh-CN" altLang="en-US" sz="2000" dirty="0"/>
              <a:t>是个不错的地方</a:t>
            </a:r>
            <a:r>
              <a:rPr lang="en-US" altLang="zh-CN" sz="2000" dirty="0"/>
              <a:t>, </a:t>
            </a:r>
            <a:r>
              <a:rPr lang="zh-CN" altLang="en-US" sz="2000" dirty="0"/>
              <a:t>因为它的子类对应于不同的员工类型</a:t>
            </a:r>
            <a:endParaRPr lang="en-US" altLang="zh-CN" sz="2000" dirty="0"/>
          </a:p>
          <a:p>
            <a:pPr lvl="1"/>
            <a:r>
              <a:rPr lang="zh-CN" altLang="en-US" sz="1800" dirty="0"/>
              <a:t>对于一个给定的日期，</a:t>
            </a:r>
            <a:r>
              <a:rPr lang="zh-CN" altLang="en-US" sz="1800" b="1" dirty="0"/>
              <a:t>如果这一天应该</a:t>
            </a:r>
            <a:endParaRPr lang="en-US" altLang="zh-CN" sz="1800" b="1" dirty="0"/>
          </a:p>
          <a:p>
            <a:pPr marL="457200" lvl="1" indent="0">
              <a:buNone/>
            </a:pPr>
            <a:r>
              <a:rPr lang="zh-CN" altLang="en-US" sz="1800" b="1" dirty="0"/>
              <a:t>支付薪水</a:t>
            </a:r>
            <a:r>
              <a:rPr lang="zh-CN" altLang="en-US" sz="1800" dirty="0"/>
              <a:t>，则进行薪水的计算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D52E8E-00B1-4977-A8AD-4CC92135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864" y="2575154"/>
            <a:ext cx="374293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2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8957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在哪里计算薪水？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36A7996-BAF8-48EB-8C53-2738266AD831}"/>
              </a:ext>
            </a:extLst>
          </p:cNvPr>
          <p:cNvSpPr txBox="1">
            <a:spLocks/>
          </p:cNvSpPr>
          <p:nvPr/>
        </p:nvSpPr>
        <p:spPr>
          <a:xfrm>
            <a:off x="966763" y="229307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F0C49E-D43C-491A-B397-123E2A4C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12" y="985292"/>
            <a:ext cx="6017954" cy="38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8957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抽象再次上场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PaymentSchedule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68A25D-5922-43AA-A3D1-866A407477FC}"/>
              </a:ext>
            </a:extLst>
          </p:cNvPr>
          <p:cNvSpPr txBox="1"/>
          <p:nvPr/>
        </p:nvSpPr>
        <p:spPr>
          <a:xfrm>
            <a:off x="2483768" y="4297660"/>
            <a:ext cx="4077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dirty="0" err="1"/>
              <a:t>WeeklySchedule</a:t>
            </a:r>
            <a:r>
              <a:rPr lang="en-US" altLang="zh-CN" dirty="0"/>
              <a:t> : </a:t>
            </a:r>
            <a:r>
              <a:rPr lang="zh-CN" altLang="en-US" dirty="0"/>
              <a:t>每周五支付</a:t>
            </a:r>
            <a:endParaRPr lang="en-US" altLang="zh-CN" dirty="0"/>
          </a:p>
          <a:p>
            <a:pPr lvl="0">
              <a:defRPr/>
            </a:pPr>
            <a:r>
              <a:rPr lang="en-US" altLang="zh-CN" dirty="0" err="1"/>
              <a:t>BiWeeklySchedule</a:t>
            </a:r>
            <a:r>
              <a:rPr lang="en-US" altLang="zh-CN" dirty="0"/>
              <a:t> : </a:t>
            </a:r>
            <a:r>
              <a:rPr lang="zh-CN" altLang="en-US" dirty="0"/>
              <a:t>每隔一周支付 </a:t>
            </a:r>
            <a:endParaRPr lang="en-US" altLang="zh-CN" dirty="0"/>
          </a:p>
          <a:p>
            <a:pPr lvl="0">
              <a:defRPr/>
            </a:pPr>
            <a:r>
              <a:rPr lang="en-US" altLang="zh-CN" dirty="0" err="1"/>
              <a:t>MonthlySchedule</a:t>
            </a:r>
            <a:r>
              <a:rPr lang="en-US" altLang="zh-CN" dirty="0"/>
              <a:t> : </a:t>
            </a:r>
            <a:r>
              <a:rPr lang="zh-CN" altLang="en-US" dirty="0"/>
              <a:t>每月的最后一天支付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B78948-687D-4E55-982E-AB0333D2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84" y="1199190"/>
            <a:ext cx="5452934" cy="26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5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165A58-4FA3-4F12-8696-F646B341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15" y="171435"/>
            <a:ext cx="8692802" cy="53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先来学几个简单的单词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Salary: </a:t>
            </a:r>
            <a:r>
              <a:rPr lang="zh-CN" altLang="en-US" sz="2200" dirty="0">
                <a:latin typeface="+mn-ea"/>
              </a:rPr>
              <a:t>薪水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Employee: </a:t>
            </a:r>
            <a:r>
              <a:rPr lang="zh-CN" altLang="en-US" sz="2200" dirty="0">
                <a:latin typeface="+mn-ea"/>
              </a:rPr>
              <a:t>员工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Sales Receipt : </a:t>
            </a:r>
            <a:r>
              <a:rPr lang="zh-CN" altLang="en-US" sz="2200" dirty="0">
                <a:latin typeface="+mn-ea"/>
              </a:rPr>
              <a:t>销售凭条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Commission:  </a:t>
            </a:r>
            <a:r>
              <a:rPr lang="zh-CN" altLang="en-US" sz="2200" dirty="0">
                <a:latin typeface="+mn-ea"/>
              </a:rPr>
              <a:t>佣金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Classification: </a:t>
            </a:r>
            <a:r>
              <a:rPr lang="zh-CN" altLang="en-US" sz="2200" dirty="0">
                <a:latin typeface="+mn-ea"/>
              </a:rPr>
              <a:t>分类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Payment:  </a:t>
            </a:r>
            <a:r>
              <a:rPr lang="zh-CN" altLang="en-US" sz="2200" dirty="0">
                <a:latin typeface="+mn-ea"/>
              </a:rPr>
              <a:t>支付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Affiliation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： 从属关系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4653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504" y="880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薪水计算和</a:t>
            </a:r>
            <a:r>
              <a:rPr lang="en-US" altLang="zh-CN" sz="2800" dirty="0"/>
              <a:t>payment schedule </a:t>
            </a:r>
            <a:r>
              <a:rPr lang="zh-CN" altLang="en-US" sz="2800" dirty="0"/>
              <a:t>隔离开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B28B58-FE02-4595-BA30-AC1F5CF2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0" y="1004190"/>
            <a:ext cx="8266234" cy="16758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F0D5F5-CCD9-424C-916A-357D4F05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3" y="2848718"/>
            <a:ext cx="5581215" cy="281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8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3603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计算薪水的细节问题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36A7996-BAF8-48EB-8C53-2738266AD831}"/>
              </a:ext>
            </a:extLst>
          </p:cNvPr>
          <p:cNvSpPr txBox="1">
            <a:spLocks/>
          </p:cNvSpPr>
          <p:nvPr/>
        </p:nvSpPr>
        <p:spPr>
          <a:xfrm>
            <a:off x="952077" y="40922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r>
              <a:rPr lang="zh-CN" altLang="en-US" sz="2000" dirty="0"/>
              <a:t>钟点工： </a:t>
            </a:r>
            <a:r>
              <a:rPr lang="en-US" altLang="zh-CN" sz="2000" dirty="0"/>
              <a:t>sum (</a:t>
            </a:r>
            <a:r>
              <a:rPr lang="zh-CN" altLang="en-US" sz="2000" dirty="0"/>
              <a:t>每个时间卡 * 每小时报酬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1800" dirty="0"/>
              <a:t>对于钟点工，只计算</a:t>
            </a:r>
            <a:r>
              <a:rPr lang="zh-CN" altLang="en-US" sz="1800" b="1" dirty="0"/>
              <a:t>过去一周</a:t>
            </a:r>
            <a:r>
              <a:rPr lang="zh-CN" altLang="en-US" sz="1800" dirty="0"/>
              <a:t>的时间卡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销售： 基础薪水 </a:t>
            </a:r>
            <a:r>
              <a:rPr lang="en-US" altLang="zh-CN" sz="2000" dirty="0"/>
              <a:t>+ sum ( </a:t>
            </a:r>
            <a:r>
              <a:rPr lang="zh-CN" altLang="en-US" sz="2000" dirty="0"/>
              <a:t>每个销售凭条的销售额* </a:t>
            </a:r>
            <a:r>
              <a:rPr lang="en-US" altLang="zh-CN" sz="2000" dirty="0"/>
              <a:t>rate ) </a:t>
            </a:r>
          </a:p>
          <a:p>
            <a:pPr lvl="1"/>
            <a:r>
              <a:rPr lang="zh-CN" altLang="en-US" sz="1800" dirty="0"/>
              <a:t>对于销售， 只计算</a:t>
            </a:r>
            <a:r>
              <a:rPr lang="zh-CN" altLang="en-US" sz="1800" b="1" dirty="0"/>
              <a:t>过去两周</a:t>
            </a:r>
            <a:r>
              <a:rPr lang="zh-CN" altLang="en-US" sz="1800" dirty="0"/>
              <a:t>的销售凭条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普通员工： 固定的薪水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薪水支付程序每天都会运行， 甚至一天运行多次，会不会产生多次发薪的错误？ 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100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8957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抽象再次上场</a:t>
            </a:r>
            <a:r>
              <a:rPr lang="en-US" altLang="zh-CN" sz="2800" dirty="0"/>
              <a:t>: Paycheck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7F2730-7736-4FCB-A930-E0E12B4A2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865618"/>
            <a:ext cx="2182749" cy="253094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AF36C88-27C7-49C2-BA07-75906C0A76D8}"/>
              </a:ext>
            </a:extLst>
          </p:cNvPr>
          <p:cNvSpPr txBox="1">
            <a:spLocks/>
          </p:cNvSpPr>
          <p:nvPr/>
        </p:nvSpPr>
        <p:spPr>
          <a:xfrm>
            <a:off x="952077" y="73504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3E32CA9-07CC-4EB5-9845-CD3ECCCBB16D}"/>
              </a:ext>
            </a:extLst>
          </p:cNvPr>
          <p:cNvSpPr txBox="1">
            <a:spLocks/>
          </p:cNvSpPr>
          <p:nvPr/>
        </p:nvSpPr>
        <p:spPr>
          <a:xfrm>
            <a:off x="975702" y="860167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r>
              <a:rPr lang="zh-CN" altLang="en-US" sz="2000" dirty="0"/>
              <a:t>需要把成功运行的支付记录保存下来</a:t>
            </a:r>
            <a:endParaRPr lang="en-US" altLang="zh-CN" sz="2000" dirty="0"/>
          </a:p>
          <a:p>
            <a:pPr lvl="1"/>
            <a:r>
              <a:rPr lang="zh-CN" altLang="en-US" sz="1800" dirty="0"/>
              <a:t>可以检查是否重复运行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需要有一个时间段（</a:t>
            </a:r>
            <a:r>
              <a:rPr lang="en-US" altLang="zh-CN" sz="2000" dirty="0"/>
              <a:t>Period</a:t>
            </a:r>
            <a:r>
              <a:rPr lang="zh-CN" altLang="en-US" sz="2000" dirty="0"/>
              <a:t>）的概念</a:t>
            </a:r>
            <a:endParaRPr lang="en-US" altLang="zh-CN" sz="2000" dirty="0"/>
          </a:p>
          <a:p>
            <a:pPr lvl="1"/>
            <a:r>
              <a:rPr lang="zh-CN" altLang="en-US" dirty="0"/>
              <a:t>能表示过去一周，过去两周</a:t>
            </a:r>
            <a:endParaRPr lang="en-US" altLang="zh-CN" dirty="0"/>
          </a:p>
          <a:p>
            <a:pPr lvl="1"/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9679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8957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抽象再次上场</a:t>
            </a:r>
            <a:r>
              <a:rPr lang="en-US" altLang="zh-CN" sz="2800" dirty="0"/>
              <a:t>: Paycheck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AF36C88-27C7-49C2-BA07-75906C0A76D8}"/>
              </a:ext>
            </a:extLst>
          </p:cNvPr>
          <p:cNvSpPr txBox="1">
            <a:spLocks/>
          </p:cNvSpPr>
          <p:nvPr/>
        </p:nvSpPr>
        <p:spPr>
          <a:xfrm>
            <a:off x="952077" y="73504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F22042-6264-474E-B302-6E8CCD07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51" y="1726753"/>
            <a:ext cx="8187348" cy="26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7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25687" y="4948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计算薪水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AF36C88-27C7-49C2-BA07-75906C0A76D8}"/>
              </a:ext>
            </a:extLst>
          </p:cNvPr>
          <p:cNvSpPr txBox="1">
            <a:spLocks/>
          </p:cNvSpPr>
          <p:nvPr/>
        </p:nvSpPr>
        <p:spPr>
          <a:xfrm>
            <a:off x="952077" y="73504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28FCA6-FCE2-4120-9016-D054BF61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1252235"/>
            <a:ext cx="8788275" cy="36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0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0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Show me the code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BC4687-0B94-4C53-9798-A8E72CDC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05744"/>
            <a:ext cx="8680237" cy="18722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D532796-E7AA-47F2-8ACB-4D0989BDE4B0}"/>
              </a:ext>
            </a:extLst>
          </p:cNvPr>
          <p:cNvSpPr/>
          <p:nvPr/>
        </p:nvSpPr>
        <p:spPr>
          <a:xfrm>
            <a:off x="1855645" y="39185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问题： </a:t>
            </a:r>
            <a:endParaRPr lang="en-US" altLang="zh-CN" dirty="0"/>
          </a:p>
          <a:p>
            <a:r>
              <a:rPr lang="en-US" altLang="zh-CN" dirty="0" err="1"/>
              <a:t>e.isPayDay</a:t>
            </a:r>
            <a:r>
              <a:rPr lang="en-US" altLang="zh-CN" dirty="0"/>
              <a:t>() </a:t>
            </a:r>
            <a:r>
              <a:rPr lang="zh-CN" altLang="en-US" dirty="0"/>
              <a:t>是怎么实现的？      </a:t>
            </a:r>
            <a:r>
              <a:rPr lang="en-US" altLang="zh-CN" dirty="0" err="1"/>
              <a:t>e.getPayPeridStartDate</a:t>
            </a:r>
            <a:r>
              <a:rPr lang="en-US" altLang="zh-CN" dirty="0"/>
              <a:t>() </a:t>
            </a:r>
            <a:r>
              <a:rPr lang="zh-CN" altLang="en-US" dirty="0"/>
              <a:t>是怎么</a:t>
            </a:r>
            <a:r>
              <a:rPr lang="zh-CN" altLang="en-US"/>
              <a:t>实现的？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51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0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FD8293-2D4D-445E-ABCC-B36DCCD26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1" y="0"/>
            <a:ext cx="733868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0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2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F5369B-0295-49BD-A596-ADF3D6BE2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" y="2801512"/>
            <a:ext cx="5889197" cy="23588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D1889F-5554-492D-9B95-B90E8257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" y="337220"/>
            <a:ext cx="5647982" cy="210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1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0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2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A54904-995A-444F-B536-9E9CB86B8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7340"/>
            <a:ext cx="6788342" cy="264412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907CE0AA-B67A-4CD3-8C45-2228FA17D0AF}"/>
              </a:ext>
            </a:extLst>
          </p:cNvPr>
          <p:cNvSpPr txBox="1"/>
          <p:nvPr/>
        </p:nvSpPr>
        <p:spPr>
          <a:xfrm>
            <a:off x="107504" y="4948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每隔一周的周五支付</a:t>
            </a:r>
          </a:p>
        </p:txBody>
      </p:sp>
    </p:spTree>
    <p:extLst>
      <p:ext uri="{BB962C8B-B14F-4D97-AF65-F5344CB8AC3E}">
        <p14:creationId xmlns:p14="http://schemas.microsoft.com/office/powerpoint/2010/main" val="1960276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0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14CED2-6B70-4E0C-83A9-C4FF0DE7C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13" y="0"/>
            <a:ext cx="743537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需求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该系统由一个公司数据库以及和雇员相关的数据（例如工作时间卡）组成，系统需要准时地按照规则给员工支付薪水，同时，必须从薪水中扣除各种扣款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有些雇员是</a:t>
            </a:r>
            <a:r>
              <a:rPr lang="zh-CN" altLang="en-US" sz="2200" b="1" dirty="0">
                <a:latin typeface="+mn-ea"/>
              </a:rPr>
              <a:t>钟点工</a:t>
            </a:r>
            <a:r>
              <a:rPr lang="zh-CN" altLang="en-US" sz="2200" dirty="0">
                <a:latin typeface="+mn-ea"/>
              </a:rPr>
              <a:t>， 会按照他们雇员记录中每小时的报酬字段的值对他们进行支付，他们每天提交工作时间卡，其中记录了日期以及工作小时数，如果每天工作超过</a:t>
            </a:r>
            <a:r>
              <a:rPr lang="en-US" altLang="zh-CN" sz="2200" dirty="0">
                <a:latin typeface="+mn-ea"/>
              </a:rPr>
              <a:t>8</a:t>
            </a:r>
            <a:r>
              <a:rPr lang="zh-CN" altLang="en-US" sz="2200" dirty="0">
                <a:latin typeface="+mn-ea"/>
              </a:rPr>
              <a:t>小时，按</a:t>
            </a:r>
            <a:r>
              <a:rPr lang="en-US" altLang="zh-CN" sz="2200" dirty="0">
                <a:latin typeface="+mn-ea"/>
              </a:rPr>
              <a:t>1.5</a:t>
            </a:r>
            <a:r>
              <a:rPr lang="zh-CN" altLang="en-US" sz="2200" dirty="0">
                <a:latin typeface="+mn-ea"/>
              </a:rPr>
              <a:t>倍进行支付。 </a:t>
            </a:r>
            <a:r>
              <a:rPr lang="zh-CN" altLang="en-US" sz="2200" b="1" dirty="0">
                <a:latin typeface="+mn-ea"/>
              </a:rPr>
              <a:t>每周五</a:t>
            </a:r>
            <a:r>
              <a:rPr lang="zh-CN" altLang="en-US" sz="2200" dirty="0">
                <a:latin typeface="+mn-ea"/>
              </a:rPr>
              <a:t>对他们进行支付。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44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0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75B211-A036-4CDD-8890-D41487519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-13989"/>
            <a:ext cx="9001125" cy="3819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BE3F61-CB94-4325-A56F-03644BE35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" y="3923754"/>
            <a:ext cx="81724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9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69155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别忘了这个需求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4639C3-74C8-46D3-BFFD-9DB56B21597A}"/>
              </a:ext>
            </a:extLst>
          </p:cNvPr>
          <p:cNvSpPr/>
          <p:nvPr/>
        </p:nvSpPr>
        <p:spPr>
          <a:xfrm>
            <a:off x="1273271" y="1333500"/>
            <a:ext cx="7391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一些雇员会加入协会，在他们的雇员记录中有一个</a:t>
            </a:r>
            <a:r>
              <a:rPr lang="zh-CN" altLang="en-US" sz="2400" b="1" dirty="0"/>
              <a:t>每周应付款项字段</a:t>
            </a:r>
            <a:r>
              <a:rPr lang="zh-CN" altLang="en-US" sz="2400" dirty="0"/>
              <a:t>，这些应付款需要从他们的薪水中扣除。 </a:t>
            </a:r>
            <a:endParaRPr lang="en-US" altLang="zh-CN" sz="2400" dirty="0"/>
          </a:p>
          <a:p>
            <a:r>
              <a:rPr lang="zh-CN" altLang="en-US" sz="2400" dirty="0"/>
              <a:t>协会有时会针对单个会员征收</a:t>
            </a:r>
            <a:r>
              <a:rPr lang="zh-CN" altLang="en-US" sz="2400" b="1" dirty="0"/>
              <a:t>服务费用</a:t>
            </a:r>
            <a:r>
              <a:rPr lang="zh-CN" altLang="en-US" sz="2400" dirty="0"/>
              <a:t>。 协会</a:t>
            </a:r>
            <a:r>
              <a:rPr lang="zh-CN" altLang="en-US" sz="2400" b="1" dirty="0"/>
              <a:t>每周</a:t>
            </a:r>
            <a:r>
              <a:rPr lang="zh-CN" altLang="en-US" sz="2400" dirty="0"/>
              <a:t>会提交这些服务费用，服务费用从相应雇员薪水总额中扣除。</a:t>
            </a:r>
          </a:p>
        </p:txBody>
      </p:sp>
    </p:spTree>
    <p:extLst>
      <p:ext uri="{BB962C8B-B14F-4D97-AF65-F5344CB8AC3E}">
        <p14:creationId xmlns:p14="http://schemas.microsoft.com/office/powerpoint/2010/main" val="2904127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202" y="872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会员费用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EE4E7D-831B-4171-980A-358AF2DE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7" y="1046675"/>
            <a:ext cx="8537366" cy="46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05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202" y="872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Null Object </a:t>
            </a:r>
            <a:r>
              <a:rPr lang="zh-CN" altLang="en-US" sz="2800" dirty="0"/>
              <a:t>模式： </a:t>
            </a:r>
            <a:r>
              <a:rPr lang="en-US" altLang="zh-CN" sz="2800" dirty="0" err="1"/>
              <a:t>NonAffiliation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24908E-55F1-4778-94C3-8F36B9466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" y="1039795"/>
            <a:ext cx="8882267" cy="46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95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202" y="872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如何创建员工对象？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89AFA2-5EB2-4941-ACA9-43CBC884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18483"/>
            <a:ext cx="9144000" cy="45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7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202" y="872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模板方法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CD7A79-9660-4110-B32F-DE9A210B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14" y="1520982"/>
            <a:ext cx="8900082" cy="32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51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202" y="872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模板方法：代码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4EFA69-EBE7-4E52-B0BD-92853B1D7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7" y="1022426"/>
            <a:ext cx="71723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31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202" y="872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模板方法：代码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333500"/>
            <a:ext cx="8229600" cy="37719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1AC9F4-D04C-4AD4-9E4A-B31FE6412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386"/>
            <a:ext cx="9144000" cy="36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D407E7-6561-4122-B62C-4B5A679BDB3F}"/>
              </a:ext>
            </a:extLst>
          </p:cNvPr>
          <p:cNvSpPr txBox="1">
            <a:spLocks/>
          </p:cNvSpPr>
          <p:nvPr/>
        </p:nvSpPr>
        <p:spPr>
          <a:xfrm>
            <a:off x="20791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E73EE-0E80-4E93-853F-2C8045329B50}"/>
              </a:ext>
            </a:extLst>
          </p:cNvPr>
          <p:cNvSpPr txBox="1"/>
          <p:nvPr/>
        </p:nvSpPr>
        <p:spPr>
          <a:xfrm>
            <a:off x="1403648" y="1489348"/>
            <a:ext cx="6239209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bliqueTopLef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zh-CN" altLang="en-US" dirty="0"/>
              <a:t>作业： 自己去编码完成薪水支付案例的</a:t>
            </a:r>
            <a:r>
              <a:rPr lang="zh-CN" altLang="en-US" b="1" dirty="0"/>
              <a:t>核心接口及其实现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Employee</a:t>
            </a:r>
          </a:p>
          <a:p>
            <a:r>
              <a:rPr lang="en-US" altLang="zh-CN" dirty="0" err="1"/>
              <a:t>PaymentClassification</a:t>
            </a:r>
            <a:endParaRPr lang="en-US" altLang="zh-CN" dirty="0"/>
          </a:p>
          <a:p>
            <a:r>
              <a:rPr lang="en-US" altLang="zh-CN" dirty="0" err="1"/>
              <a:t>PaymentSchedule</a:t>
            </a:r>
            <a:endParaRPr lang="en-US" altLang="zh-CN" dirty="0"/>
          </a:p>
          <a:p>
            <a:r>
              <a:rPr lang="en-US" altLang="zh-CN" dirty="0" err="1"/>
              <a:t>PaymentMethod</a:t>
            </a:r>
            <a:endParaRPr lang="en-US" altLang="zh-CN" dirty="0"/>
          </a:p>
          <a:p>
            <a:r>
              <a:rPr lang="en-US" altLang="zh-CN" dirty="0" err="1"/>
              <a:t>PayCheck</a:t>
            </a:r>
            <a:endParaRPr lang="en-US" altLang="zh-CN" dirty="0"/>
          </a:p>
          <a:p>
            <a:r>
              <a:rPr lang="en-US" altLang="zh-CN" dirty="0"/>
              <a:t>Affiliation</a:t>
            </a:r>
          </a:p>
          <a:p>
            <a:r>
              <a:rPr lang="en-US" altLang="zh-CN" dirty="0" err="1"/>
              <a:t>SalesReceipt</a:t>
            </a:r>
            <a:endParaRPr lang="en-US" altLang="zh-CN" dirty="0"/>
          </a:p>
          <a:p>
            <a:r>
              <a:rPr lang="en-US" altLang="zh-CN" dirty="0" err="1"/>
              <a:t>TimeCard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3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需求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66677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有些雇员完全以</a:t>
            </a:r>
            <a:r>
              <a:rPr lang="zh-CN" altLang="en-US" sz="2200" b="1" dirty="0">
                <a:latin typeface="+mn-ea"/>
              </a:rPr>
              <a:t>月薪</a:t>
            </a:r>
            <a:r>
              <a:rPr lang="zh-CN" altLang="en-US" sz="2200" dirty="0">
                <a:latin typeface="+mn-ea"/>
              </a:rPr>
              <a:t>进行支付，每个月的最后一个工作日对他们进行支付，在他们的雇员记录中有个月薪字段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同时，对于一些带薪的雇员，会根据他们的销售情况，支付给他们一定数量的</a:t>
            </a:r>
            <a:r>
              <a:rPr lang="zh-CN" altLang="en-US" sz="2200" b="1" dirty="0">
                <a:latin typeface="+mn-ea"/>
              </a:rPr>
              <a:t>佣金</a:t>
            </a:r>
            <a:r>
              <a:rPr lang="zh-CN" altLang="en-US" sz="2200" dirty="0">
                <a:latin typeface="+mn-ea"/>
              </a:rPr>
              <a:t>，他们会提交</a:t>
            </a:r>
            <a:r>
              <a:rPr lang="zh-CN" altLang="en-US" sz="2200" b="1" dirty="0">
                <a:latin typeface="+mn-ea"/>
              </a:rPr>
              <a:t>销售凭条</a:t>
            </a:r>
            <a:r>
              <a:rPr lang="zh-CN" altLang="en-US" sz="2200" dirty="0">
                <a:latin typeface="+mn-ea"/>
              </a:rPr>
              <a:t>，其中记录了销售的日期和数量。在他们的雇员记录中有一个酬金报酬字段。 </a:t>
            </a:r>
            <a:r>
              <a:rPr lang="zh-CN" altLang="en-US" sz="2200" b="1" dirty="0">
                <a:latin typeface="+mn-ea"/>
              </a:rPr>
              <a:t>每隔一周</a:t>
            </a:r>
            <a:r>
              <a:rPr lang="zh-CN" altLang="en-US" sz="2200" dirty="0">
                <a:latin typeface="+mn-ea"/>
              </a:rPr>
              <a:t>的周五对他们进行支付。</a:t>
            </a:r>
          </a:p>
          <a:p>
            <a:pPr>
              <a:lnSpc>
                <a:spcPct val="150000"/>
              </a:lnSpc>
            </a:pP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62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需求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769268"/>
            <a:ext cx="7307909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r>
              <a:rPr lang="zh-CN" altLang="en-US" sz="2400" dirty="0"/>
              <a:t>雇员可以选择</a:t>
            </a:r>
            <a:r>
              <a:rPr lang="zh-CN" altLang="en-US" sz="2400" b="1" dirty="0"/>
              <a:t>支付方式</a:t>
            </a:r>
            <a:r>
              <a:rPr lang="zh-CN" altLang="en-US" sz="2400" dirty="0"/>
              <a:t>，可以把支票邮寄到他们指定的邮政地址，也可以保存在财务那里随时支取，或者要求直接存入他们指定的银行账户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一些雇员会加入协会，在他们的雇员记录中有一个每周应付款项字段，这些应付款需要从他们的薪水中扣除。 协会有时会针对单个会员征收服务费用。 协会每周会提交这些服务费用，服务费用从相应雇员的薪水总额中扣除。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7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需求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薪水支付程序每个工作日运行一次， 并在当天对相应的雇员进行支付，系统会被告知雇员的支付日期，这样它会计算从雇员上次支付日期到规定的支付日期间应付的数额。</a:t>
            </a:r>
          </a:p>
        </p:txBody>
      </p:sp>
    </p:spTree>
    <p:extLst>
      <p:ext uri="{BB962C8B-B14F-4D97-AF65-F5344CB8AC3E}">
        <p14:creationId xmlns:p14="http://schemas.microsoft.com/office/powerpoint/2010/main" val="73214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开始设计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74E49C-E402-421F-91DD-AB0177DD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85616"/>
            <a:ext cx="6244884" cy="38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5226" y="1219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很明显我们需要一个</a:t>
            </a:r>
            <a:r>
              <a:rPr lang="en-US" altLang="zh-CN" sz="2800" dirty="0"/>
              <a:t>Employee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9A7C48-ADDC-4DE1-B440-CB6B71AF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6" y="1150555"/>
            <a:ext cx="881188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1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05226" y="1219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还是把职责分离一下吧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0F7EC2-302A-4820-B5FF-96AC6599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42490"/>
            <a:ext cx="9006977" cy="4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0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14087</TotalTime>
  <Words>929</Words>
  <Application>Microsoft Office PowerPoint</Application>
  <PresentationFormat>全屏显示(16:10)</PresentationFormat>
  <Paragraphs>187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Office 主题​​</vt:lpstr>
      <vt:lpstr>面向对象(4) –薪水支付案例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1556</cp:revision>
  <dcterms:created xsi:type="dcterms:W3CDTF">2012-07-25T13:29:00Z</dcterms:created>
  <dcterms:modified xsi:type="dcterms:W3CDTF">2017-07-02T13:59:17Z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