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8" r:id="rId2"/>
    <p:sldId id="462" r:id="rId3"/>
    <p:sldId id="553" r:id="rId4"/>
    <p:sldId id="506" r:id="rId5"/>
    <p:sldId id="507" r:id="rId6"/>
    <p:sldId id="516" r:id="rId7"/>
    <p:sldId id="512" r:id="rId8"/>
    <p:sldId id="513" r:id="rId9"/>
    <p:sldId id="511" r:id="rId10"/>
    <p:sldId id="509" r:id="rId11"/>
    <p:sldId id="514" r:id="rId12"/>
    <p:sldId id="515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5" r:id="rId21"/>
    <p:sldId id="527" r:id="rId22"/>
    <p:sldId id="526" r:id="rId23"/>
    <p:sldId id="531" r:id="rId24"/>
    <p:sldId id="524" r:id="rId25"/>
    <p:sldId id="529" r:id="rId26"/>
    <p:sldId id="530" r:id="rId27"/>
    <p:sldId id="533" r:id="rId28"/>
    <p:sldId id="534" r:id="rId29"/>
    <p:sldId id="544" r:id="rId30"/>
    <p:sldId id="552" r:id="rId31"/>
    <p:sldId id="545" r:id="rId32"/>
    <p:sldId id="551" r:id="rId33"/>
    <p:sldId id="547" r:id="rId34"/>
    <p:sldId id="549" r:id="rId35"/>
    <p:sldId id="548" r:id="rId36"/>
    <p:sldId id="550" r:id="rId37"/>
    <p:sldId id="528" r:id="rId38"/>
    <p:sldId id="532" r:id="rId39"/>
    <p:sldId id="546" r:id="rId40"/>
  </p:sldIdLst>
  <p:sldSz cx="9144000" cy="5715000" type="screen16x10"/>
  <p:notesSz cx="6858000" cy="9144000"/>
  <p:defaultTextStyle>
    <a:defPPr>
      <a:defRPr lang="zh-CN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1915" autoAdjust="0"/>
  </p:normalViewPr>
  <p:slideViewPr>
    <p:cSldViewPr>
      <p:cViewPr varScale="1">
        <p:scale>
          <a:sx n="64" d="100"/>
          <a:sy n="64" d="100"/>
        </p:scale>
        <p:origin x="1398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6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2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1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96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3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14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79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94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6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97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1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70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1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5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76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228600" indent="-228600">
              <a:buAutoNum type="arabicPeriod"/>
            </a:pPr>
            <a:endParaRPr lang="en-US" altLang="zh-CN" b="1" dirty="0"/>
          </a:p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26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="1" dirty="0"/>
          </a:p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36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9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1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1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6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37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57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88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94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33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82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48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4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9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2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9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2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1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28870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2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1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22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6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6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7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2" y="529696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5296964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4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8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(6-1)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3" y="3721600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工厂方法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7EE0-F2E9-4C95-9421-EBC5643A2EDC}"/>
              </a:ext>
            </a:extLst>
          </p:cNvPr>
          <p:cNvSpPr txBox="1">
            <a:spLocks/>
          </p:cNvSpPr>
          <p:nvPr/>
        </p:nvSpPr>
        <p:spPr>
          <a:xfrm>
            <a:off x="1334531" y="114570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397EE6-7144-4A6B-B66D-50F9F1F2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9" y="265212"/>
            <a:ext cx="6737805" cy="54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工厂方法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7EE0-F2E9-4C95-9421-EBC5643A2EDC}"/>
              </a:ext>
            </a:extLst>
          </p:cNvPr>
          <p:cNvSpPr txBox="1">
            <a:spLocks/>
          </p:cNvSpPr>
          <p:nvPr/>
        </p:nvSpPr>
        <p:spPr>
          <a:xfrm>
            <a:off x="1334531" y="114570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327577-A4F0-4B51-9FEC-40CF7A992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92" y="970413"/>
            <a:ext cx="5505450" cy="79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86054D-4A63-4CD0-B0DC-BBDAD4DD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8" y="1920886"/>
            <a:ext cx="7448550" cy="186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3293C2-415F-4504-AEBE-DE120B8E8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1" y="3856061"/>
            <a:ext cx="7686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504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工厂方法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7EE0-F2E9-4C95-9421-EBC5643A2EDC}"/>
              </a:ext>
            </a:extLst>
          </p:cNvPr>
          <p:cNvSpPr txBox="1">
            <a:spLocks/>
          </p:cNvSpPr>
          <p:nvPr/>
        </p:nvSpPr>
        <p:spPr>
          <a:xfrm>
            <a:off x="1334531" y="114570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1FFC0F-C01C-4E9B-9B0B-E5F9AD89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5" y="1179055"/>
            <a:ext cx="87344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隐藏</a:t>
            </a:r>
            <a:r>
              <a:rPr lang="en-US" altLang="zh-CN" sz="2800" dirty="0">
                <a:latin typeface="+mn-ea"/>
              </a:rPr>
              <a:t>Factory</a:t>
            </a:r>
            <a:r>
              <a:rPr lang="zh-CN" altLang="en-US" sz="2800" dirty="0">
                <a:latin typeface="+mn-ea"/>
              </a:rPr>
              <a:t>实现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CAB262-9174-4DAF-9283-FF63F367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4" y="1273324"/>
            <a:ext cx="7804474" cy="33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766BE4-83B6-4EB1-9D5B-30A8C950E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7" y="766767"/>
            <a:ext cx="8296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89C6683-CAB9-4534-9861-BB4742E16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57250"/>
            <a:ext cx="8286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318DF5-B978-4955-8BAA-4C9A03CC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5372"/>
            <a:ext cx="7124700" cy="1676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03667C-08FC-4B3A-A229-E5C2045C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65212"/>
            <a:ext cx="8229600" cy="952500"/>
          </a:xfrm>
        </p:spPr>
        <p:txBody>
          <a:bodyPr/>
          <a:lstStyle/>
          <a:p>
            <a:pPr algn="l"/>
            <a:r>
              <a:rPr lang="zh-CN" altLang="en-US" dirty="0"/>
              <a:t>使用</a:t>
            </a:r>
            <a:r>
              <a:rPr lang="en-US" altLang="zh-CN" dirty="0" err="1"/>
              <a:t>ConnectionFactoryManager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07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BAF7B2E-7077-4F12-B0D6-62B2F6CBF192}"/>
              </a:ext>
            </a:extLst>
          </p:cNvPr>
          <p:cNvSpPr txBox="1"/>
          <p:nvPr/>
        </p:nvSpPr>
        <p:spPr>
          <a:xfrm>
            <a:off x="2915816" y="31531"/>
            <a:ext cx="331236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工厂方法</a:t>
            </a:r>
            <a:r>
              <a:rPr lang="en-US" altLang="zh-CN" sz="2800" dirty="0">
                <a:latin typeface="+mn-ea"/>
              </a:rPr>
              <a:t>UML </a:t>
            </a:r>
            <a:r>
              <a:rPr lang="zh-CN" altLang="en-US" sz="2800" dirty="0">
                <a:latin typeface="+mn-ea"/>
              </a:rPr>
              <a:t>类图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7AF330-A7FD-4CFC-B943-E6B6C03E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7" y="1561356"/>
            <a:ext cx="861762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5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12D2B1-C396-4124-8036-A48DFDF1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6" y="228946"/>
            <a:ext cx="9144736" cy="52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D4C781-FAF5-4270-8A4A-37234641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74"/>
            <a:ext cx="9144000" cy="52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从数据库谈起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0521E1-A3CC-48EC-AD79-81DB3F17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561356"/>
            <a:ext cx="6120680" cy="35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E650-E080-452B-85BB-B155C933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65212"/>
            <a:ext cx="8229600" cy="952500"/>
          </a:xfrm>
        </p:spPr>
        <p:txBody>
          <a:bodyPr/>
          <a:lstStyle/>
          <a:p>
            <a:pPr algn="l"/>
            <a:r>
              <a:rPr lang="zh-CN" altLang="en-US" dirty="0"/>
              <a:t>使用构造函数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0B36A-F861-4370-B772-E647017537E2}"/>
              </a:ext>
            </a:extLst>
          </p:cNvPr>
          <p:cNvSpPr txBox="1"/>
          <p:nvPr/>
        </p:nvSpPr>
        <p:spPr>
          <a:xfrm>
            <a:off x="1331640" y="1154856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 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2 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65F579-4537-4CDE-9C98-2463A1D6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33737"/>
              </p:ext>
            </p:extLst>
          </p:nvPr>
        </p:nvGraphicFramePr>
        <p:xfrm>
          <a:off x="1403648" y="1642294"/>
          <a:ext cx="69127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104506135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User </a:t>
                      </a:r>
                      <a:r>
                        <a:rPr lang="en-US" altLang="zh-CN" dirty="0" err="1">
                          <a:solidFill>
                            <a:srgbClr val="FFC000"/>
                          </a:solidFill>
                        </a:rPr>
                        <a:t>user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 = new User(“</a:t>
                      </a:r>
                      <a:r>
                        <a:rPr lang="en-US" altLang="zh-CN" dirty="0" err="1">
                          <a:solidFill>
                            <a:srgbClr val="FFC000"/>
                          </a:solidFill>
                        </a:rPr>
                        <a:t>andy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“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51035XXXXXX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,30, “Bei Jing Hai Dian”,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“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13641265751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60);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15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524CFA-573B-40E8-A533-DE573C81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06491"/>
              </p:ext>
            </p:extLst>
          </p:nvPr>
        </p:nvGraphicFramePr>
        <p:xfrm>
          <a:off x="1331640" y="3289548"/>
          <a:ext cx="65527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8686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User </a:t>
                      </a:r>
                      <a:r>
                        <a:rPr lang="en-US" altLang="zh-CN" dirty="0" err="1">
                          <a:solidFill>
                            <a:srgbClr val="FFC000"/>
                          </a:solidFill>
                        </a:rPr>
                        <a:t>user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 = new User(“</a:t>
                      </a:r>
                      <a:r>
                        <a:rPr lang="en-US" altLang="zh-CN" dirty="0" err="1">
                          <a:solidFill>
                            <a:srgbClr val="FFC000"/>
                          </a:solidFill>
                        </a:rPr>
                        <a:t>andy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“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51035XXXXXX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,-1, null,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“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13641265751</a:t>
                      </a:r>
                      <a:r>
                        <a:rPr lang="zh-CN" altLang="en-US" dirty="0">
                          <a:solidFill>
                            <a:srgbClr val="FFC000"/>
                          </a:solidFill>
                        </a:rPr>
                        <a:t>”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);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144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A5016-B2D0-455C-8533-F1FA5983D831}"/>
              </a:ext>
            </a:extLst>
          </p:cNvPr>
          <p:cNvSpPr txBox="1"/>
          <p:nvPr/>
        </p:nvSpPr>
        <p:spPr>
          <a:xfrm>
            <a:off x="1263049" y="4297660"/>
            <a:ext cx="7515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其实我想设置的是 </a:t>
            </a:r>
            <a:r>
              <a:rPr lang="en-US" altLang="zh-CN" dirty="0"/>
              <a:t>name</a:t>
            </a:r>
            <a:r>
              <a:rPr lang="zh-CN" altLang="en-US" dirty="0"/>
              <a:t>， </a:t>
            </a:r>
            <a:r>
              <a:rPr lang="en-US" altLang="zh-CN" dirty="0" err="1"/>
              <a:t>idCardNum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phone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这三个参数， </a:t>
            </a:r>
            <a:endParaRPr lang="en-US" altLang="zh-CN" dirty="0"/>
          </a:p>
          <a:p>
            <a:r>
              <a:rPr lang="zh-CN" altLang="en-US" dirty="0"/>
              <a:t>但是我得额外设置里</a:t>
            </a:r>
            <a:r>
              <a:rPr lang="en-US" altLang="zh-CN" dirty="0"/>
              <a:t> -1 , null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因为没有</a:t>
            </a:r>
            <a:r>
              <a:rPr lang="en-US" altLang="zh-CN" dirty="0"/>
              <a:t>User(String name, String </a:t>
            </a:r>
            <a:r>
              <a:rPr lang="en-US" altLang="zh-CN" dirty="0" err="1"/>
              <a:t>idCardNum</a:t>
            </a:r>
            <a:r>
              <a:rPr lang="en-US" altLang="zh-CN" dirty="0"/>
              <a:t>, String phone)</a:t>
            </a:r>
            <a:r>
              <a:rPr lang="zh-CN" altLang="en-US" dirty="0"/>
              <a:t>这样的构造函数</a:t>
            </a:r>
          </a:p>
        </p:txBody>
      </p:sp>
    </p:spTree>
    <p:extLst>
      <p:ext uri="{BB962C8B-B14F-4D97-AF65-F5344CB8AC3E}">
        <p14:creationId xmlns:p14="http://schemas.microsoft.com/office/powerpoint/2010/main" val="114230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1EF1B68-5B59-473A-A90D-4E280973E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85725"/>
            <a:ext cx="62960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E6C9CDF5-0072-475C-9F39-08CFE9AC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54390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60549C-880E-49AF-809A-32BB5D05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3324"/>
            <a:ext cx="7491091" cy="417706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F8B9A26-2856-4B11-8839-21A5B239521C}"/>
              </a:ext>
            </a:extLst>
          </p:cNvPr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使用</a:t>
            </a:r>
            <a:r>
              <a:rPr lang="en-US" altLang="zh-CN" sz="2800" dirty="0">
                <a:latin typeface="+mn-ea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33472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用</a:t>
            </a:r>
            <a:r>
              <a:rPr lang="en-US" altLang="zh-CN" sz="2800" dirty="0">
                <a:latin typeface="+mn-ea"/>
              </a:rPr>
              <a:t>Builder</a:t>
            </a:r>
            <a:r>
              <a:rPr lang="zh-CN" altLang="en-US" sz="2800" dirty="0">
                <a:latin typeface="+mn-ea"/>
              </a:rPr>
              <a:t>来代替构造函数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优点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支持多个可变参数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对于使用者清晰易读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在构造期给每个参数都赋予有意义的名称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缺点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为了创建对象，必须创建构造器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代码重复</a:t>
            </a:r>
          </a:p>
        </p:txBody>
      </p:sp>
    </p:spTree>
    <p:extLst>
      <p:ext uri="{BB962C8B-B14F-4D97-AF65-F5344CB8AC3E}">
        <p14:creationId xmlns:p14="http://schemas.microsoft.com/office/powerpoint/2010/main" val="180177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类图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873A5-7D46-46F0-A7AC-B521C479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17340"/>
            <a:ext cx="778710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6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Builder</a:t>
            </a:r>
            <a:r>
              <a:rPr lang="zh-CN" altLang="en-US" sz="2800" dirty="0">
                <a:latin typeface="+mn-ea"/>
              </a:rPr>
              <a:t>模式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2498F-B4EE-40B8-8640-C085CB0E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04" y="769267"/>
            <a:ext cx="5531448" cy="48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5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87624" y="6125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Singleton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0CDE24-B6F0-40C2-90AA-D9386D8C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67" y="1201316"/>
            <a:ext cx="51738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0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需求</a:t>
            </a:r>
            <a:r>
              <a:rPr lang="en-US" altLang="zh-CN" sz="2800" dirty="0">
                <a:latin typeface="+mn-ea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79865-B78C-4583-BC76-E43AB4358035}"/>
              </a:ext>
            </a:extLst>
          </p:cNvPr>
          <p:cNvSpPr txBox="1"/>
          <p:nvPr/>
        </p:nvSpPr>
        <p:spPr>
          <a:xfrm>
            <a:off x="1251914" y="1273324"/>
            <a:ext cx="75921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假设你开发了一个类似</a:t>
            </a:r>
            <a:r>
              <a:rPr lang="en-US" altLang="zh-CN" dirty="0" err="1"/>
              <a:t>Phtoshop</a:t>
            </a:r>
            <a:r>
              <a:rPr lang="zh-CN" altLang="en-US" dirty="0"/>
              <a:t>的图片处理程序， 可以编辑图片。</a:t>
            </a:r>
            <a:endParaRPr lang="en-US" altLang="zh-CN" dirty="0"/>
          </a:p>
          <a:p>
            <a:r>
              <a:rPr lang="zh-CN" altLang="en-US" dirty="0"/>
              <a:t>你做了如下操作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从文件中打开一个图片 </a:t>
            </a:r>
            <a:r>
              <a:rPr lang="en-US" altLang="zh-CN" dirty="0"/>
              <a:t>(</a:t>
            </a:r>
            <a:r>
              <a:rPr lang="zh-CN" altLang="en-US" dirty="0"/>
              <a:t>会创建一个内存的对象</a:t>
            </a:r>
            <a:r>
              <a:rPr lang="en-US" altLang="zh-CN" dirty="0"/>
              <a:t>)</a:t>
            </a:r>
            <a:r>
              <a:rPr lang="zh-CN" altLang="en-US" dirty="0"/>
              <a:t>， 放到画布中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把图片中的背景去掉，只留下人物图像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把它缩小为原来的</a:t>
            </a:r>
            <a:r>
              <a:rPr lang="en-US" altLang="zh-CN" dirty="0"/>
              <a:t>30%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增加一个边框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设置阴影效果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设置透明度为</a:t>
            </a:r>
            <a:r>
              <a:rPr lang="en-US" altLang="zh-CN" dirty="0"/>
              <a:t>50%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现在你用</a:t>
            </a:r>
            <a:r>
              <a:rPr lang="en-US" altLang="zh-CN" dirty="0"/>
              <a:t>Ctrl +C  , Ctrl +V  </a:t>
            </a:r>
            <a:r>
              <a:rPr lang="zh-CN" altLang="en-US" dirty="0"/>
              <a:t>要复制出</a:t>
            </a:r>
            <a:r>
              <a:rPr lang="en-US" altLang="zh-CN" dirty="0"/>
              <a:t>10</a:t>
            </a:r>
            <a:r>
              <a:rPr lang="zh-CN" altLang="en-US" dirty="0"/>
              <a:t>个这样的图片， 程序该怎么处理呢？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75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需求</a:t>
            </a:r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： 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79865-B78C-4583-BC76-E43AB4358035}"/>
              </a:ext>
            </a:extLst>
          </p:cNvPr>
          <p:cNvSpPr txBox="1"/>
          <p:nvPr/>
        </p:nvSpPr>
        <p:spPr>
          <a:xfrm>
            <a:off x="1273888" y="1753396"/>
            <a:ext cx="7948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你在开发一个数据的分析程序， 这个程序需要从数据库中</a:t>
            </a:r>
            <a:endParaRPr lang="en-US" altLang="zh-CN" sz="2400" dirty="0"/>
          </a:p>
          <a:p>
            <a:r>
              <a:rPr lang="zh-CN" altLang="en-US" sz="2400" dirty="0"/>
              <a:t>读取成千上万条数据， 然后封装成</a:t>
            </a:r>
            <a:r>
              <a:rPr lang="en-US" altLang="zh-CN" sz="2400" dirty="0"/>
              <a:t>Java </a:t>
            </a:r>
            <a:r>
              <a:rPr lang="zh-CN" altLang="en-US" sz="2400" dirty="0"/>
              <a:t>对象进行处理， </a:t>
            </a:r>
            <a:endParaRPr lang="en-US" altLang="zh-CN" sz="2400" dirty="0"/>
          </a:p>
          <a:p>
            <a:r>
              <a:rPr lang="zh-CN" altLang="en-US" sz="2400" dirty="0"/>
              <a:t>这个过程很耗时。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假设另外一个程序也需要对同样的一组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对象进行处理</a:t>
            </a:r>
            <a:endParaRPr lang="en-US" altLang="zh-CN" sz="2400" dirty="0"/>
          </a:p>
          <a:p>
            <a:r>
              <a:rPr lang="zh-CN" altLang="en-US" sz="2400" dirty="0"/>
              <a:t>（可能要修改）， 该怎么办？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121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获取数据库连接是关键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BB9DB-4345-4013-B61F-D6132CFAC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41" y="1145704"/>
            <a:ext cx="7934332" cy="42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24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137044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Prototype</a:t>
            </a:r>
            <a:r>
              <a:rPr lang="zh-CN" altLang="en-US" sz="2800" dirty="0">
                <a:latin typeface="+mn-ea"/>
              </a:rPr>
              <a:t>模式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279865-B78C-4583-BC76-E43AB4358035}"/>
              </a:ext>
            </a:extLst>
          </p:cNvPr>
          <p:cNvSpPr txBox="1"/>
          <p:nvPr/>
        </p:nvSpPr>
        <p:spPr>
          <a:xfrm>
            <a:off x="1115616" y="1753396"/>
            <a:ext cx="81868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原型模式多用于创建复杂的或者耗时的实例，</a:t>
            </a:r>
            <a:endParaRPr lang="en-US" altLang="zh-CN" sz="2400" dirty="0"/>
          </a:p>
          <a:p>
            <a:r>
              <a:rPr lang="zh-CN" altLang="en-US" sz="2400" dirty="0"/>
              <a:t>这种情况下，复制一个已经存在的实例使程序运行更高效；</a:t>
            </a:r>
            <a:endParaRPr lang="en-US" altLang="zh-CN" sz="2400" dirty="0"/>
          </a:p>
          <a:p>
            <a:r>
              <a:rPr lang="zh-CN" altLang="en-US" sz="2400" dirty="0"/>
              <a:t>或者创建值相等，只是命名不一样的同类数据。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04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47248" y="181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Java clone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32C5C-CFCE-4482-BBFE-15603527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88" y="1001162"/>
            <a:ext cx="73973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2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Java clone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68F653-DB81-41E3-A301-9541CBC07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88" y="1345332"/>
            <a:ext cx="5762625" cy="16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14C8D0-5CAB-41B1-9F3A-493FC53D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6" y="3577580"/>
            <a:ext cx="7848872" cy="20102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F331D5-08BB-470D-B374-ABE41EE2EB15}"/>
              </a:ext>
            </a:extLst>
          </p:cNvPr>
          <p:cNvSpPr txBox="1"/>
          <p:nvPr/>
        </p:nvSpPr>
        <p:spPr>
          <a:xfrm>
            <a:off x="1276153" y="976000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Java.lang.Cloneable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D137C5-E49E-4D58-B37F-67C532B1A913}"/>
              </a:ext>
            </a:extLst>
          </p:cNvPr>
          <p:cNvSpPr txBox="1"/>
          <p:nvPr/>
        </p:nvSpPr>
        <p:spPr>
          <a:xfrm>
            <a:off x="1273888" y="3107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Object.clone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470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Java clone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688D2-AB12-48BC-8884-E4168BE29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5292"/>
            <a:ext cx="7086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02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浅复制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DE796C-3A8D-4AF9-A29F-0C7A1EF6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55" y="1345332"/>
            <a:ext cx="7023095" cy="2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5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Java clone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F0B66-74BE-44B5-A270-8D2F97C4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7" y="193204"/>
            <a:ext cx="76009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1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403648" y="32307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3FFAF-E075-4BC4-881D-6DA85E0211B6}"/>
              </a:ext>
            </a:extLst>
          </p:cNvPr>
          <p:cNvSpPr txBox="1"/>
          <p:nvPr/>
        </p:nvSpPr>
        <p:spPr>
          <a:xfrm>
            <a:off x="1273888" y="3279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深复制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9CEA1-8478-4297-A5F4-9172C2A1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70" y="1489348"/>
            <a:ext cx="7023095" cy="2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3528" y="9068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：自制</a:t>
            </a:r>
            <a:r>
              <a:rPr lang="en-US" altLang="zh-CN" sz="2800" dirty="0">
                <a:latin typeface="+mn-ea"/>
              </a:rPr>
              <a:t>Builder </a:t>
            </a:r>
            <a:r>
              <a:rPr lang="zh-CN" altLang="en-US" sz="2800" dirty="0">
                <a:latin typeface="+mn-ea"/>
              </a:rPr>
              <a:t>创建</a:t>
            </a:r>
            <a:r>
              <a:rPr lang="en-US" altLang="zh-CN" sz="2800" dirty="0">
                <a:latin typeface="+mn-ea"/>
              </a:rPr>
              <a:t>xml </a:t>
            </a:r>
            <a:r>
              <a:rPr lang="zh-CN" altLang="en-US" sz="2800" dirty="0">
                <a:latin typeface="+mn-ea"/>
              </a:rPr>
              <a:t>字符串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803239-3853-4EEC-8978-350C475D4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7496"/>
            <a:ext cx="45720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9D9F91-5938-414E-B4A8-655AEBF0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1556"/>
            <a:ext cx="6032004" cy="191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5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54C95A-EF22-43AD-82CD-0E3B71D18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" y="3865612"/>
            <a:ext cx="9144000" cy="1456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DB889E-86F3-4C28-B2D4-09102EB3E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" y="0"/>
            <a:ext cx="62198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7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67544" y="4384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作业</a:t>
            </a:r>
            <a:r>
              <a:rPr lang="en-US" altLang="zh-CN" sz="2800" dirty="0">
                <a:latin typeface="+mn-ea"/>
              </a:rPr>
              <a:t>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77749-190C-401F-901B-ACF01436257D}"/>
              </a:ext>
            </a:extLst>
          </p:cNvPr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A0F61-0B4D-48E5-9915-0E3C50FC4557}"/>
              </a:ext>
            </a:extLst>
          </p:cNvPr>
          <p:cNvSpPr txBox="1"/>
          <p:nvPr/>
        </p:nvSpPr>
        <p:spPr>
          <a:xfrm>
            <a:off x="1475656" y="2065412"/>
            <a:ext cx="625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</a:t>
            </a:r>
            <a:r>
              <a:rPr lang="en-US" altLang="zh-CN" sz="2800" b="1" dirty="0"/>
              <a:t>JDK</a:t>
            </a:r>
            <a:r>
              <a:rPr lang="zh-CN" altLang="en-US" sz="2800" b="1" dirty="0"/>
              <a:t>中找出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个使用</a:t>
            </a:r>
            <a:r>
              <a:rPr lang="en-US" altLang="zh-CN" sz="2800" b="1" dirty="0"/>
              <a:t>Singleton</a:t>
            </a:r>
            <a:r>
              <a:rPr lang="zh-CN" altLang="en-US" sz="2800" b="1" dirty="0"/>
              <a:t>模式的类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353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创建数据库连接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1DEA0C-61A7-47C6-A1D6-B2128DC2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3" y="1489349"/>
            <a:ext cx="7991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简单工厂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ADE48D-346A-42A8-82AF-530EA48F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13289"/>
            <a:ext cx="5472608" cy="46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使用简单工厂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11FA10-0462-405C-98A8-37082512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" y="1273324"/>
            <a:ext cx="773080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增加灵活性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7EE0-F2E9-4C95-9421-EBC5643A2EDC}"/>
              </a:ext>
            </a:extLst>
          </p:cNvPr>
          <p:cNvSpPr txBox="1">
            <a:spLocks/>
          </p:cNvSpPr>
          <p:nvPr/>
        </p:nvSpPr>
        <p:spPr>
          <a:xfrm>
            <a:off x="1334531" y="114570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ConnectionFactory</a:t>
            </a:r>
            <a:r>
              <a:rPr lang="en-US" altLang="zh-CN" sz="2400" dirty="0">
                <a:latin typeface="+mn-ea"/>
              </a:rPr>
              <a:t> ,Connection</a:t>
            </a:r>
            <a:r>
              <a:rPr lang="zh-CN" altLang="en-US" sz="2400" dirty="0">
                <a:latin typeface="+mn-ea"/>
              </a:rPr>
              <a:t> 这些类已经打包形成了</a:t>
            </a:r>
            <a:r>
              <a:rPr lang="en-US" altLang="zh-CN" sz="2400" dirty="0">
                <a:latin typeface="+mn-ea"/>
              </a:rPr>
              <a:t>jar </a:t>
            </a:r>
            <a:r>
              <a:rPr lang="zh-CN" altLang="en-US" sz="2400" dirty="0">
                <a:latin typeface="+mn-ea"/>
              </a:rPr>
              <a:t>文件， 无法修改源码。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需求：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1. </a:t>
            </a:r>
            <a:r>
              <a:rPr lang="zh-CN" altLang="en-US" sz="2200" dirty="0">
                <a:latin typeface="+mn-ea"/>
              </a:rPr>
              <a:t>改名 </a:t>
            </a:r>
            <a:r>
              <a:rPr lang="en-US" altLang="zh-CN" sz="2200" dirty="0" err="1">
                <a:latin typeface="+mn-ea"/>
              </a:rPr>
              <a:t>com.mysql.MySqlConnection</a:t>
            </a: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</a:t>
            </a:r>
          </a:p>
          <a:p>
            <a:pPr marL="457196" lvl="1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+mn-ea"/>
                <a:sym typeface="Wingdings" panose="05000000000000000000" pitchFamily="2" charset="2"/>
              </a:rPr>
              <a:t>com.mysql.</a:t>
            </a:r>
            <a:r>
              <a:rPr lang="en-US" altLang="zh-CN" sz="2000" b="1" dirty="0" err="1">
                <a:latin typeface="+mn-ea"/>
                <a:sym typeface="Wingdings" panose="05000000000000000000" pitchFamily="2" charset="2"/>
              </a:rPr>
              <a:t>jdbc.MySqlConnectionImpl</a:t>
            </a:r>
            <a:endParaRPr lang="en-US" altLang="zh-CN" sz="2000" b="1" dirty="0">
              <a:latin typeface="+mn-ea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2.  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添加一个新的数据库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16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使用配置文件增加灵活性</a:t>
            </a:r>
            <a:endParaRPr lang="en-US" altLang="zh-CN" sz="28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BE074-8CCD-4FD1-A3AA-2F8BAC57B89B}"/>
              </a:ext>
            </a:extLst>
          </p:cNvPr>
          <p:cNvSpPr txBox="1"/>
          <p:nvPr/>
        </p:nvSpPr>
        <p:spPr>
          <a:xfrm>
            <a:off x="1331640" y="148934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Connnection-type.properties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mysql</a:t>
            </a:r>
            <a:r>
              <a:rPr lang="en-US" altLang="zh-CN" sz="2400" dirty="0"/>
              <a:t> =  </a:t>
            </a:r>
            <a:r>
              <a:rPr lang="en-US" altLang="zh-CN" sz="2400" dirty="0" err="1">
                <a:solidFill>
                  <a:srgbClr val="00B0F0"/>
                </a:solidFill>
              </a:rPr>
              <a:t>com.mysql.jdbc.MySqlConnectionImpl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/>
              <a:t>db2 = com.ibm.db2.Db2ConnectionImpl</a:t>
            </a:r>
          </a:p>
          <a:p>
            <a:r>
              <a:rPr lang="en-US" altLang="zh-CN" sz="2400" dirty="0"/>
              <a:t>oracle = </a:t>
            </a:r>
            <a:r>
              <a:rPr lang="en-US" altLang="zh-CN" sz="2400" dirty="0" err="1"/>
              <a:t>com.oracle.jdbc.OracleConnection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sqlserver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com.Microsoft.jdbc.SqlServerConnection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7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65455" y="558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使用配置文件增加灵活性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7EE0-F2E9-4C95-9421-EBC5643A2EDC}"/>
              </a:ext>
            </a:extLst>
          </p:cNvPr>
          <p:cNvSpPr txBox="1">
            <a:spLocks/>
          </p:cNvSpPr>
          <p:nvPr/>
        </p:nvSpPr>
        <p:spPr>
          <a:xfrm>
            <a:off x="1334531" y="114570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34ED72-2913-4839-8EBF-6E88BBA1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0" y="1145704"/>
            <a:ext cx="8617284" cy="4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14486</TotalTime>
  <Words>581</Words>
  <Application>Microsoft Office PowerPoint</Application>
  <PresentationFormat>全屏显示(16:10)</PresentationFormat>
  <Paragraphs>131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Wingdings</vt:lpstr>
      <vt:lpstr>Office 主题​​</vt:lpstr>
      <vt:lpstr>面向对象(6-1)：设计模式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使用ConnectionFactoryManager</vt:lpstr>
      <vt:lpstr>PowerPoint 演示文稿</vt:lpstr>
      <vt:lpstr>PowerPoint 演示文稿</vt:lpstr>
      <vt:lpstr>PowerPoint 演示文稿</vt:lpstr>
      <vt:lpstr>使用构造函数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1596</cp:revision>
  <dcterms:created xsi:type="dcterms:W3CDTF">2012-07-25T13:29:00Z</dcterms:created>
  <dcterms:modified xsi:type="dcterms:W3CDTF">2017-07-16T14:08:18Z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