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7" r:id="rId5"/>
    <p:sldId id="286" r:id="rId6"/>
    <p:sldId id="289" r:id="rId7"/>
    <p:sldId id="261" r:id="rId8"/>
    <p:sldId id="408" r:id="rId9"/>
    <p:sldId id="290" r:id="rId10"/>
    <p:sldId id="378" r:id="rId11"/>
    <p:sldId id="263" r:id="rId12"/>
    <p:sldId id="264" r:id="rId13"/>
    <p:sldId id="265" r:id="rId14"/>
    <p:sldId id="266" r:id="rId15"/>
    <p:sldId id="267" r:id="rId16"/>
    <p:sldId id="276" r:id="rId17"/>
    <p:sldId id="350" r:id="rId18"/>
    <p:sldId id="274" r:id="rId19"/>
    <p:sldId id="275" r:id="rId20"/>
    <p:sldId id="270" r:id="rId21"/>
    <p:sldId id="268" r:id="rId22"/>
    <p:sldId id="269" r:id="rId23"/>
    <p:sldId id="346" r:id="rId24"/>
    <p:sldId id="272" r:id="rId25"/>
    <p:sldId id="347" r:id="rId26"/>
    <p:sldId id="271" r:id="rId27"/>
    <p:sldId id="307" r:id="rId28"/>
    <p:sldId id="273" r:id="rId29"/>
    <p:sldId id="348" r:id="rId30"/>
    <p:sldId id="306" r:id="rId31"/>
    <p:sldId id="379" r:id="rId32"/>
    <p:sldId id="380" r:id="rId33"/>
    <p:sldId id="371" r:id="rId34"/>
    <p:sldId id="343" r:id="rId35"/>
    <p:sldId id="291" r:id="rId36"/>
    <p:sldId id="345" r:id="rId37"/>
    <p:sldId id="381" r:id="rId38"/>
    <p:sldId id="313" r:id="rId39"/>
    <p:sldId id="32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8F61EDA-79BF-49AA-9698-1DD26EE821A7}">
          <p14:sldIdLst>
            <p14:sldId id="256"/>
          </p14:sldIdLst>
        </p14:section>
        <p14:section name="无标题节" id="{00555E82-6628-4F08-8CD4-04C3D64C9F52}">
          <p14:sldIdLst>
            <p14:sldId id="287"/>
            <p14:sldId id="286"/>
            <p14:sldId id="289"/>
            <p14:sldId id="261"/>
            <p14:sldId id="408"/>
            <p14:sldId id="378"/>
            <p14:sldId id="263"/>
            <p14:sldId id="264"/>
            <p14:sldId id="265"/>
            <p14:sldId id="266"/>
            <p14:sldId id="267"/>
            <p14:sldId id="276"/>
            <p14:sldId id="350"/>
            <p14:sldId id="274"/>
            <p14:sldId id="275"/>
            <p14:sldId id="270"/>
            <p14:sldId id="268"/>
            <p14:sldId id="269"/>
            <p14:sldId id="272"/>
            <p14:sldId id="271"/>
            <p14:sldId id="273"/>
            <p14:sldId id="348"/>
            <p14:sldId id="379"/>
            <p14:sldId id="380"/>
            <p14:sldId id="371"/>
            <p14:sldId id="343"/>
            <p14:sldId id="345"/>
            <p14:sldId id="381"/>
            <p14:sldId id="313"/>
            <p14:sldId id="321"/>
            <p14:sldId id="290"/>
            <p14:sldId id="346"/>
            <p14:sldId id="347"/>
            <p14:sldId id="307"/>
            <p14:sldId id="306"/>
            <p14:sldId id="29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陈驰" initials="CFC4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0099FF"/>
    <a:srgbClr val="00CC00"/>
    <a:srgbClr val="00FF00"/>
    <a:srgbClr val="99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87134" autoAdjust="0"/>
  </p:normalViewPr>
  <p:slideViewPr>
    <p:cSldViewPr>
      <p:cViewPr varScale="1">
        <p:scale>
          <a:sx n="82" d="100"/>
          <a:sy n="82" d="100"/>
        </p:scale>
        <p:origin x="-1200" y="-90"/>
      </p:cViewPr>
      <p:guideLst>
        <p:guide orient="horz" pos="2183"/>
        <p:guide pos="2837"/>
      </p:guideLst>
    </p:cSldViewPr>
  </p:slideViewPr>
  <p:outlineViewPr>
    <p:cViewPr>
      <p:scale>
        <a:sx n="33" d="100"/>
        <a:sy n="33" d="100"/>
      </p:scale>
      <p:origin x="0" y="94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B924-339E-48ED-B778-D28F1F8648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声明：很炫的动画效果，是网上别的网友的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，很烂动画效果的，是我自己做的。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先别忙，先看下回溯。。。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还记得刚刚的“备份状态”吗？还记得是哪个元字符引起的吗？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备份状态是如何做选择的？有多个备份点的时候，选择哪个？，后进先出</a:t>
            </a:r>
            <a:endParaRPr lang="zh-CN" altLang="en-US" dirty="0" smtClean="0"/>
          </a:p>
          <a:p>
            <a:r>
              <a:rPr lang="zh-CN" altLang="en-US" dirty="0" smtClean="0"/>
              <a:t>回溯是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引擎的最帮的有点，但同时，使用不当，也是致命的弱点。</a:t>
            </a:r>
            <a:endParaRPr lang="en-US" altLang="zh-CN" dirty="0" smtClean="0"/>
          </a:p>
          <a:p>
            <a:r>
              <a:rPr lang="zh-CN" altLang="en-US" dirty="0" smtClean="0"/>
              <a:t>回溯次数多，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的堆栈溢出，但有回溯次数限制，不然，或许又</a:t>
            </a:r>
            <a:r>
              <a:rPr lang="zh-CN" altLang="en-US" baseline="0" dirty="0" smtClean="0"/>
              <a:t>成为一个溢出漏洞了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画蛇添足的做法。如何优化呢？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画蛇添足的做法。如何优化呢？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画蛇添足的做法。如何优化呢？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画蛇添足的做法。如何优化呢？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号码是有做错误的，不精确</a:t>
            </a:r>
            <a:endParaRPr lang="en-US" altLang="zh-CN" dirty="0" smtClean="0"/>
          </a:p>
          <a:p>
            <a:r>
              <a:rPr lang="zh-CN" altLang="en-US" dirty="0" smtClean="0"/>
              <a:t>手机号要精确匹配，要包括</a:t>
            </a:r>
            <a:r>
              <a:rPr lang="en-US" altLang="zh-CN" dirty="0" smtClean="0"/>
              <a:t>1【3|5|8】…….</a:t>
            </a:r>
            <a:endParaRPr lang="en-US" altLang="zh-CN" dirty="0" smtClean="0"/>
          </a:p>
          <a:p>
            <a:r>
              <a:rPr lang="zh-CN" altLang="en-US" dirty="0" smtClean="0"/>
              <a:t>日期分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要精确</a:t>
            </a:r>
            <a:r>
              <a:rPr lang="en-US" altLang="zh-CN" dirty="0" smtClean="0"/>
              <a:t>(?:25[0-5]|2[0-4][0-9]|[01]?[0-9]{2}|[01]?[01]?[0-9])\.(?:25[0-5]|2[0-4][0-9]|[01]?[0-9]{2}|[01]?[01]?[0-9])\.(?:25[0-5]|2[0-4][0-9]|[01]?[0-9]{2}|[01]?[01]?[0-9])\.(?:25[0-5]|2[0-4][0-9]|[01]?[0-9]{2}|[01]?[01]?[0-9])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号码是有做错误的，不精确</a:t>
            </a:r>
            <a:endParaRPr lang="en-US" altLang="zh-CN" dirty="0" smtClean="0"/>
          </a:p>
          <a:p>
            <a:r>
              <a:rPr lang="zh-CN" altLang="en-US" dirty="0" smtClean="0"/>
              <a:t>手机号要精确匹配，要包括</a:t>
            </a:r>
            <a:r>
              <a:rPr lang="en-US" altLang="zh-CN" dirty="0" smtClean="0"/>
              <a:t>1【3|5|8】…….</a:t>
            </a:r>
            <a:endParaRPr lang="en-US" altLang="zh-CN" dirty="0" smtClean="0"/>
          </a:p>
          <a:p>
            <a:r>
              <a:rPr lang="zh-CN" altLang="en-US" dirty="0" smtClean="0"/>
              <a:t>日期分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要精确</a:t>
            </a:r>
            <a:r>
              <a:rPr lang="en-US" altLang="zh-CN" dirty="0" smtClean="0"/>
              <a:t>(?:25[0-5]|2[0-4][0-9]|[01]?[0-9]{2}|[01]?[01]?[0-9])\.(?:25[0-5]|2[0-4][0-9]|[01]?[0-9]{2}|[01]?[01]?[0-9])\.(?:25[0-5]|2[0-4][0-9]|[01]?[0-9]{2}|[01]?[01]?[0-9])\.(?:25[0-5]|2[0-4][0-9]|[01]?[0-9]{2}|[01]?[01]?[0-9])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号码是有做错误的，不精确</a:t>
            </a:r>
            <a:endParaRPr lang="en-US" altLang="zh-CN" dirty="0" smtClean="0"/>
          </a:p>
          <a:p>
            <a:r>
              <a:rPr lang="zh-CN" altLang="en-US" dirty="0" smtClean="0"/>
              <a:t>手机号要精确匹配，要包括</a:t>
            </a:r>
            <a:r>
              <a:rPr lang="en-US" altLang="zh-CN" dirty="0" smtClean="0"/>
              <a:t>1【3|5|8】…….</a:t>
            </a:r>
            <a:endParaRPr lang="en-US" altLang="zh-CN" dirty="0" smtClean="0"/>
          </a:p>
          <a:p>
            <a:r>
              <a:rPr lang="zh-CN" altLang="en-US" dirty="0" smtClean="0"/>
              <a:t>日期分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要精确</a:t>
            </a:r>
            <a:r>
              <a:rPr lang="en-US" altLang="zh-CN" dirty="0" smtClean="0"/>
              <a:t>(?:25[0-5]|2[0-4][0-9]|[01]?[0-9]{2}|[01]?[01]?[0-9])\.(?:25[0-5]|2[0-4][0-9]|[01]?[0-9]{2}|[01]?[01]?[0-9])\.(?:25[0-5]|2[0-4][0-9]|[01]?[0-9]{2}|[01]?[01]?[0-9])\.(?:25[0-5]|2[0-4][0-9]|[01]?[0-9]{2}|[01]?[01]?[0-9])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号码是有做错误的，不精确</a:t>
            </a:r>
            <a:endParaRPr lang="en-US" altLang="zh-CN" dirty="0" smtClean="0"/>
          </a:p>
          <a:p>
            <a:r>
              <a:rPr lang="zh-CN" altLang="en-US" dirty="0" smtClean="0"/>
              <a:t>手机号要精确匹配，要包括</a:t>
            </a:r>
            <a:r>
              <a:rPr lang="en-US" altLang="zh-CN" dirty="0" smtClean="0"/>
              <a:t>1【3|5|8】…….</a:t>
            </a:r>
            <a:endParaRPr lang="en-US" altLang="zh-CN" dirty="0" smtClean="0"/>
          </a:p>
          <a:p>
            <a:r>
              <a:rPr lang="zh-CN" altLang="en-US" dirty="0" smtClean="0"/>
              <a:t>日期分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要精确</a:t>
            </a:r>
            <a:r>
              <a:rPr lang="en-US" altLang="zh-CN" dirty="0" smtClean="0"/>
              <a:t>(?:25[0-5]|2[0-4][0-9]|[01]?[0-9]{2}|[01]?[01]?[0-9])\.(?:25[0-5]|2[0-4][0-9]|[01]?[0-9]{2}|[01]?[01]?[0-9])\.(?:25[0-5]|2[0-4][0-9]|[01]?[0-9]{2}|[01]?[01]?[0-9])\.(?:25[0-5]|2[0-4][0-9]|[01]?[0-9]{2}|[01]?[01]?[0-9])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本周我事情多，加上本人生性懒惰，以及时间仓促，整理不到位，以及我个人水平较差，望各位海涵。有不足之处，各位斧正。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缺点太长了。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概念，反正就是一对比较乱的字符串。。。</a:t>
            </a:r>
            <a:endParaRPr lang="en-US" altLang="zh-CN" dirty="0" smtClean="0"/>
          </a:p>
          <a:p>
            <a:r>
              <a:rPr lang="zh-CN" altLang="en-US" dirty="0" smtClean="0"/>
              <a:t>正则里，字符串分字符与元字符，元字符就是在正则里表示其他意思的字符。非元字符表示他自己</a:t>
            </a:r>
            <a:endParaRPr lang="en-US" altLang="zh-CN" dirty="0" smtClean="0"/>
          </a:p>
          <a:p>
            <a:r>
              <a:rPr lang="zh-CN" altLang="en-US" dirty="0" smtClean="0"/>
              <a:t>蓝色匹配的是字符串。黄色表示匹配的是位置。绿色表示匹配字符的个数长度。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概念，反正就是一对比较乱的字符串。。。</a:t>
            </a:r>
            <a:endParaRPr lang="en-US" altLang="zh-CN" dirty="0" smtClean="0"/>
          </a:p>
          <a:p>
            <a:r>
              <a:rPr lang="zh-CN" altLang="en-US" dirty="0" smtClean="0"/>
              <a:t>正则里，字符串分字符与元字符，元字符就是在正则里表示其他意思的字符。非元字符表示他自己</a:t>
            </a:r>
            <a:endParaRPr lang="en-US" altLang="zh-CN" dirty="0" smtClean="0"/>
          </a:p>
          <a:p>
            <a:r>
              <a:rPr lang="zh-CN" altLang="en-US" dirty="0" smtClean="0"/>
              <a:t>蓝色匹配的是字符串。黄色表示匹配的是位置。绿色表示匹配字符的个数长度。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^(</a:t>
            </a:r>
            <a:r>
              <a:rPr lang="zh-CN" altLang="en-US" dirty="0" smtClean="0"/>
              <a:t>脱字符</a:t>
            </a:r>
            <a:r>
              <a:rPr lang="en-US" altLang="zh-CN" dirty="0" smtClean="0"/>
              <a:t>)</a:t>
            </a:r>
            <a:r>
              <a:rPr lang="zh-CN" altLang="en-US" dirty="0" smtClean="0"/>
              <a:t>字符在</a:t>
            </a:r>
            <a:r>
              <a:rPr lang="zh-CN" altLang="en-US" baseline="0" dirty="0" smtClean="0"/>
              <a:t> 字符组内代表 排除的意思。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字符 在字符组中 ，如果在字符范围前，则 表示 他本身，无需转移，如果在两个字符中间，则表示两个字符的区间</a:t>
            </a: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| </a:t>
            </a:r>
            <a:r>
              <a:rPr lang="zh-CN" altLang="en-US" baseline="0" dirty="0" smtClean="0"/>
              <a:t>可以理解为</a:t>
            </a:r>
            <a:r>
              <a:rPr lang="en-US" altLang="zh-CN" baseline="0" dirty="0" smtClean="0"/>
              <a:t>if  else </a:t>
            </a:r>
            <a:r>
              <a:rPr lang="zh-CN" altLang="en-US" baseline="0" dirty="0" smtClean="0"/>
              <a:t>，例子中的 </a:t>
            </a:r>
            <a:r>
              <a:rPr lang="en-US" altLang="zh-CN" baseline="0" dirty="0" smtClean="0"/>
              <a:t>| </a:t>
            </a:r>
            <a:r>
              <a:rPr lang="zh-CN" altLang="en-US" baseline="0" dirty="0" smtClean="0"/>
              <a:t>指的是谁跟谁的或者关系？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号码是有做错误的，不精确</a:t>
            </a:r>
            <a:endParaRPr lang="en-US" altLang="zh-CN" dirty="0" smtClean="0"/>
          </a:p>
          <a:p>
            <a:r>
              <a:rPr lang="zh-CN" altLang="en-US" dirty="0" smtClean="0"/>
              <a:t>手机号要精确匹配，要包括</a:t>
            </a:r>
            <a:r>
              <a:rPr lang="en-US" altLang="zh-CN" dirty="0" smtClean="0"/>
              <a:t>1【3|5|8】…….</a:t>
            </a:r>
            <a:endParaRPr lang="en-US" altLang="zh-CN" dirty="0" smtClean="0"/>
          </a:p>
          <a:p>
            <a:r>
              <a:rPr lang="zh-CN" altLang="en-US" dirty="0" smtClean="0"/>
              <a:t>日期分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要精确</a:t>
            </a:r>
            <a:r>
              <a:rPr lang="en-US" altLang="zh-CN" dirty="0" smtClean="0"/>
              <a:t>(?:25[0-5]|2[0-4][0-9]|[01]?[0-9]{2}|[01]?[01]?[0-9])\.(?:25[0-5]|2[0-4][0-9]|[01]?[0-9]{2}|[01]?[01]?[0-9])\.(?:25[0-5]|2[0-4][0-9]|[01]?[0-9]{2}|[01]?[01]?[0-9])\.(?:25[0-5]|2[0-4][0-9]|[01]?[0-9]{2}|[01]?[01]?[0-9])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 </a:t>
            </a:r>
            <a:r>
              <a:rPr lang="zh-CN" altLang="en-US" dirty="0" smtClean="0"/>
              <a:t>对谁生效呢？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lxcn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621" y="1787207"/>
            <a:ext cx="6480048" cy="1163010"/>
          </a:xfrm>
        </p:spPr>
        <p:txBody>
          <a:bodyPr/>
          <a:lstStyle/>
          <a:p>
            <a:pPr algn="ctr"/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40" y="5032829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http://www.cnxct.com/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85340" y="4480560"/>
            <a:ext cx="450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在下列网站下载</a:t>
            </a:r>
            <a:r>
              <a:rPr lang="en-US" altLang="zh-CN" dirty="0"/>
              <a:t>PPT</a:t>
            </a:r>
            <a:r>
              <a:rPr lang="zh-CN" altLang="en-US" dirty="0"/>
              <a:t>基础上修改</a:t>
            </a:r>
            <a:endParaRPr lang="zh-CN" altLang="en-US" dirty="0"/>
          </a:p>
        </p:txBody>
      </p:sp>
      <p:sp>
        <p:nvSpPr>
          <p:cNvPr id="4" name="TextBox 2"/>
          <p:cNvSpPr txBox="1"/>
          <p:nvPr/>
        </p:nvSpPr>
        <p:spPr>
          <a:xfrm>
            <a:off x="2317750" y="3244850"/>
            <a:ext cx="4507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2017</a:t>
            </a:r>
            <a:r>
              <a:rPr lang="zh-CN" altLang="en-US" dirty="0"/>
              <a:t>编码提高群第</a:t>
            </a:r>
            <a:r>
              <a:rPr lang="en-US" altLang="zh-CN" dirty="0"/>
              <a:t>2</a:t>
            </a:r>
            <a:r>
              <a:rPr lang="zh-CN" altLang="en-US" dirty="0"/>
              <a:t>季</a:t>
            </a:r>
            <a:endParaRPr lang="zh-CN" altLang="en-US" dirty="0"/>
          </a:p>
          <a:p>
            <a:endParaRPr lang="en-US" dirty="0"/>
          </a:p>
          <a:p>
            <a:r>
              <a:rPr lang="en-US" dirty="0"/>
              <a:t>2017.07.13  </a:t>
            </a:r>
            <a:r>
              <a:rPr lang="zh-CN" altLang="en-US" dirty="0"/>
              <a:t>刘春生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^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414338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57818" y="414338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^hi$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492919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只能匹配</a:t>
            </a:r>
            <a:endParaRPr lang="en-US" altLang="zh-CN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7818" y="4929198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1472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代表字符串的开头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86380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43570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代表字符串的结束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[ ]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8662" y="177640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方括号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匹配指定一堆字符中的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21468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214687"/>
            <a:ext cx="200026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^[a-z]at$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92906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8598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474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mat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50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zat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[ ]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8662" y="177640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方括号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匹配指定一堆字符中的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21468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214687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^[A-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Za</a:t>
            </a:r>
            <a:r>
              <a:rPr lang="en-US" altLang="zh-CN" sz="3600" dirty="0" smtClean="0">
                <a:solidFill>
                  <a:srgbClr val="FFFF00"/>
                </a:solidFill>
              </a:rPr>
              <a:t>-z]at$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92906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8598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474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50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Mat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[ ]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8662" y="177640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方括号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匹配指定一堆字符中的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21468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214687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^[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aeiou</a:t>
            </a:r>
            <a:r>
              <a:rPr lang="en-US" altLang="zh-CN" sz="3600" dirty="0" smtClean="0">
                <a:solidFill>
                  <a:srgbClr val="FFFF00"/>
                </a:solidFill>
              </a:rPr>
              <a:t>]at$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92906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8598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aat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474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eat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50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iat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转义符号“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214414" y="1643050"/>
            <a:ext cx="6786610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57290" y="1785926"/>
            <a:ext cx="6786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如果要匹配“</a:t>
            </a:r>
            <a:r>
              <a:rPr lang="en-US" altLang="zh-CN" sz="2800" dirty="0" smtClean="0">
                <a:solidFill>
                  <a:schemeClr val="bg1"/>
                </a:solidFill>
              </a:rPr>
              <a:t>[</a:t>
            </a:r>
            <a:r>
              <a:rPr lang="zh-CN" altLang="en-US" sz="2800" dirty="0" smtClean="0">
                <a:solidFill>
                  <a:schemeClr val="bg1"/>
                </a:solidFill>
              </a:rPr>
              <a:t>”“</a:t>
            </a:r>
            <a:r>
              <a:rPr lang="en-US" altLang="zh-CN" sz="2800" dirty="0" smtClean="0">
                <a:solidFill>
                  <a:schemeClr val="bg1"/>
                </a:solidFill>
              </a:rPr>
              <a:t>^</a:t>
            </a:r>
            <a:r>
              <a:rPr lang="zh-CN" altLang="en-US" sz="2800" dirty="0" smtClean="0">
                <a:solidFill>
                  <a:schemeClr val="bg1"/>
                </a:solidFill>
              </a:rPr>
              <a:t>”“</a:t>
            </a:r>
            <a:r>
              <a:rPr lang="en-US" altLang="zh-CN" sz="2800" dirty="0" smtClean="0">
                <a:solidFill>
                  <a:schemeClr val="bg1"/>
                </a:solidFill>
              </a:rPr>
              <a:t>+</a:t>
            </a:r>
            <a:r>
              <a:rPr lang="zh-CN" altLang="en-US" sz="2800" dirty="0" smtClean="0">
                <a:solidFill>
                  <a:schemeClr val="bg1"/>
                </a:solidFill>
              </a:rPr>
              <a:t>”“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</a:rPr>
              <a:t>”等等有特殊含义的字符，可以用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做转义。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42900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8292" y="3429001"/>
            <a:ext cx="378621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^1\*\(2\+3\)=6$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4143380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1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14546" y="5072074"/>
            <a:ext cx="450059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1*(2+3)=6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bldLvl="0" animBg="1"/>
      <p:bldP spid="21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467600" cy="6149340"/>
          </a:xfrm>
        </p:spPr>
        <p:txBody>
          <a:bodyPr/>
          <a:lstStyle/>
          <a:p>
            <a:r>
              <a:rPr lang="en-US" altLang="zh-CN" dirty="0" smtClean="0"/>
              <a:t>\t	\r	\n    </a:t>
            </a:r>
            <a:br>
              <a:rPr lang="en-US" altLang="zh-CN" dirty="0" smtClean="0"/>
            </a:br>
            <a:r>
              <a:rPr lang="en-US" altLang="zh-CN" dirty="0" smtClean="0"/>
              <a:t>\b	</a:t>
            </a:r>
            <a:r>
              <a:rPr lang="zh-CN" altLang="zh-CN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 \B</a:t>
            </a:r>
            <a:br>
              <a:rPr lang="en-US" altLang="zh-CN" dirty="0" smtClean="0"/>
            </a:br>
            <a:br>
              <a:rPr lang="en-US" altLang="zh-CN" dirty="0" smtClean="0">
                <a:sym typeface="+mn-ea"/>
              </a:rPr>
            </a:br>
            <a:r>
              <a:rPr lang="en-US" altLang="zh-CN" dirty="0" smtClean="0"/>
              <a:t>\s	</a:t>
            </a:r>
            <a:r>
              <a:rPr lang="zh-CN" altLang="zh-CN" dirty="0" smtClean="0"/>
              <a:t>与</a:t>
            </a:r>
            <a:r>
              <a:rPr lang="en-US" altLang="zh-CN" dirty="0" smtClean="0"/>
              <a:t> \S</a:t>
            </a:r>
            <a:br>
              <a:rPr lang="en-US" altLang="zh-CN" dirty="0" smtClean="0"/>
            </a:br>
            <a:r>
              <a:rPr lang="en-US" altLang="zh-CN" dirty="0" smtClean="0"/>
              <a:t>\d	</a:t>
            </a:r>
            <a:r>
              <a:rPr lang="zh-CN" altLang="zh-CN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 \D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\w	</a:t>
            </a:r>
            <a:r>
              <a:rPr lang="zh-CN" altLang="zh-CN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 \W</a:t>
            </a:r>
            <a:br>
              <a:rPr lang="en-US" altLang="zh-CN" dirty="0" smtClean="0">
                <a:sym typeface="+mn-ea"/>
              </a:rPr>
            </a:b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857356" y="1643050"/>
            <a:ext cx="5286412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8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分支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用来指定几个规则只要匹配一个规则即成匹配。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42900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357367" y="3496946"/>
            <a:ext cx="442915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^com$|^org$|^net$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4143380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3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28794" y="5072074"/>
            <a:ext cx="142876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com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6182" y="5072074"/>
            <a:ext cx="142876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org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3570" y="5072074"/>
            <a:ext cx="142876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net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bldLvl="0" animBg="1"/>
      <p:bldP spid="21" grpId="0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857356" y="1643050"/>
            <a:ext cx="5286412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8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分支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用来指定几个规则只要匹配一个规则即成匹配。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285749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28662" y="3571876"/>
            <a:ext cx="7000924" cy="645160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abc</a:t>
            </a:r>
            <a:r>
              <a:rPr lang="en-US" altLang="ja-JP" sz="3600" dirty="0" err="1" smtClean="0">
                <a:solidFill>
                  <a:srgbClr val="FFFF00"/>
                </a:solidFill>
              </a:rPr>
              <a:t>\</a:t>
            </a:r>
            <a:r>
              <a:rPr lang="en-US" altLang="zh-CN" sz="3600" dirty="0" smtClean="0">
                <a:solidFill>
                  <a:srgbClr val="FFFF00"/>
                </a:solidFill>
              </a:rPr>
              <a:t>.(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com|org|net</a:t>
            </a:r>
            <a:r>
              <a:rPr lang="en-US" altLang="zh-CN" sz="3600" dirty="0" smtClean="0">
                <a:solidFill>
                  <a:srgbClr val="FFFF00"/>
                </a:solidFill>
              </a:rPr>
              <a:t>)$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428625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3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28662" y="5072074"/>
            <a:ext cx="228601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abc.com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0430" y="5072074"/>
            <a:ext cx="228601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abc.org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72198" y="5072074"/>
            <a:ext cx="228601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abc.net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ldLvl="0" animBg="1"/>
      <p:bldP spid="21" grpId="0"/>
      <p:bldP spid="13" grpId="0" animBg="1"/>
      <p:bldP spid="14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“＊”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^go*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428860" y="4643446"/>
            <a:ext cx="1785950" cy="646331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860" y="5500702"/>
            <a:ext cx="392909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gooooooooooogle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go+gle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428860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860" y="5500702"/>
            <a:ext cx="392909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gooooooooooogle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85736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71934" y="2428869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3143248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00298" y="3997115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058" y="3997115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him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18" y="3997115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his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0298" y="4854371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this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9058" y="4854371"/>
            <a:ext cx="264320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Philips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7158" y="1428736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^g[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aeiou</a:t>
            </a:r>
            <a:r>
              <a:rPr lang="en-US" altLang="zh-CN" sz="3600" dirty="0" smtClean="0">
                <a:solidFill>
                  <a:srgbClr val="FFFF00"/>
                </a:solidFill>
              </a:rPr>
              <a:t>]+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8585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gagle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899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gegle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2132" y="4643446"/>
            <a:ext cx="214314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geagle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1260" y="5500702"/>
            <a:ext cx="392909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geaeeaioueagle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7500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5160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^colou?r$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85852" y="4643446"/>
            <a:ext cx="1785950" cy="645160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color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2132" y="4643446"/>
            <a:ext cx="2143140" cy="645160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colour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ldLvl="0" animBg="1"/>
      <p:bldP spid="21" grpId="0"/>
      <p:bldP spid="22" grpId="0" bldLvl="0" animBg="1"/>
      <p:bldP spid="2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{x,}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71670" y="1643050"/>
            <a:ext cx="4786346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{x,}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至少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^go{2,}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4643446"/>
            <a:ext cx="2071702" cy="645160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EA0000"/>
                </a:solidFill>
              </a:rPr>
              <a:t>google</a:t>
            </a:r>
            <a:endParaRPr lang="en-US" altLang="zh-CN" sz="3600" dirty="0" err="1" smtClean="0">
              <a:solidFill>
                <a:srgbClr val="EA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8" y="4643446"/>
            <a:ext cx="235745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EA0000"/>
                </a:solidFill>
              </a:rPr>
              <a:t>goooogle</a:t>
            </a:r>
            <a:endParaRPr lang="en-US" altLang="zh-CN" sz="3600" dirty="0" err="1" smtClean="0">
              <a:solidFill>
                <a:srgbClr val="EA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4643446"/>
            <a:ext cx="1785950" cy="645160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108" y="5500702"/>
            <a:ext cx="5072098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EA0000"/>
                </a:solidFill>
              </a:rPr>
              <a:t>goooooooooooogle</a:t>
            </a:r>
            <a:endParaRPr lang="en-US" altLang="zh-CN" sz="3600" dirty="0" err="1" smtClean="0">
              <a:solidFill>
                <a:srgbClr val="EA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3" grpId="0" bldLvl="0" animBg="1"/>
      <p:bldP spid="24" grpId="0" bldLvl="0" animBg="1"/>
      <p:bldP spid="13" grpId="0" bldLvl="0" animBg="1"/>
      <p:bldP spid="1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{x}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71670" y="1643050"/>
            <a:ext cx="4786346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5720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{x}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5160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^go{2}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4643446"/>
            <a:ext cx="2071702" cy="645160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8" y="4643446"/>
            <a:ext cx="235745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0457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0000"/>
                </a:solidFill>
              </a:rPr>
              <a:t>google</a:t>
            </a:r>
            <a:endParaRPr lang="en-US" altLang="zh-CN" sz="3600" dirty="0" err="1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108" y="5500702"/>
            <a:ext cx="5072098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goooooooooooogle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8" grpId="0"/>
      <p:bldP spid="19" grpId="0"/>
      <p:bldP spid="20" grpId="0" bldLvl="0" animBg="1"/>
      <p:bldP spid="21" grpId="0"/>
      <p:bldP spid="23" grpId="0" bldLvl="0" animBg="1"/>
      <p:bldP spid="24" grpId="0" bldLvl="0" animBg="1"/>
      <p:bldP spid="13" grpId="0" bldLvl="0" animBg="1"/>
      <p:bldP spid="1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}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71670" y="1643050"/>
            <a:ext cx="4786346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^go{2,4}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3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4643446"/>
            <a:ext cx="2071702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8" y="4643446"/>
            <a:ext cx="235745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3" grpId="0" animBg="1"/>
      <p:bldP spid="24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贪婪与非贪婪</a:t>
            </a:r>
            <a:r>
              <a:rPr lang="en-US" altLang="zh-CN" dirty="0"/>
              <a:t>(</a:t>
            </a:r>
            <a:r>
              <a:rPr lang="zh-CN" altLang="zh-CN" dirty="0"/>
              <a:t>在量子后加</a:t>
            </a:r>
            <a:r>
              <a:rPr lang="en-US" altLang="zh-CN" dirty="0"/>
              <a:t>?)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6275" cy="4526280"/>
          </a:xfrm>
        </p:spPr>
        <p:txBody>
          <a:bodyPr/>
          <a:lstStyle/>
          <a:p>
            <a:pPr marL="3683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字符串：</a:t>
            </a:r>
            <a:r>
              <a:rPr lang="en-US" altLang="zh-CN" sz="2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&lt;div&gt;</a:t>
            </a:r>
            <a:r>
              <a:rPr lang="en-US" altLang="zh-CN" sz="2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testtest</a:t>
            </a:r>
            <a:r>
              <a:rPr lang="en-US" altLang="zh-CN" sz="2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&lt;/div&gt;</a:t>
            </a:r>
            <a:r>
              <a:rPr lang="en-US" altLang="zh-CN" sz="2800" dirty="0">
                <a:solidFill>
                  <a:srgbClr val="FFC000"/>
                </a:solidFill>
                <a:sym typeface="Wingdings" panose="05000000000000000000" pitchFamily="2" charset="2"/>
              </a:rPr>
              <a:t> &lt;div&gt;</a:t>
            </a:r>
            <a:r>
              <a:rPr lang="en-US" altLang="zh-CN" sz="2800" dirty="0" err="1">
                <a:solidFill>
                  <a:srgbClr val="FFC000"/>
                </a:solidFill>
                <a:sym typeface="Wingdings" panose="05000000000000000000" pitchFamily="2" charset="2"/>
              </a:rPr>
              <a:t>testtest</a:t>
            </a:r>
            <a:r>
              <a:rPr lang="en-US" altLang="zh-CN" sz="2800" dirty="0">
                <a:solidFill>
                  <a:srgbClr val="FFC000"/>
                </a:solidFill>
                <a:sym typeface="Wingdings" panose="05000000000000000000" pitchFamily="2" charset="2"/>
              </a:rPr>
              <a:t>&lt;/div&gt;</a:t>
            </a:r>
            <a:endParaRPr lang="en-US" altLang="zh-CN" sz="2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3683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表达式：</a:t>
            </a:r>
            <a:r>
              <a:rPr lang="en-US" altLang="zh-CN" dirty="0" smtClean="0">
                <a:solidFill>
                  <a:srgbClr val="00CC00"/>
                </a:solidFill>
                <a:sym typeface="Wingdings" panose="05000000000000000000" pitchFamily="2" charset="2"/>
              </a:rPr>
              <a:t>&lt;div&gt;.+&lt;/div&gt;</a:t>
            </a:r>
            <a:endParaRPr lang="en-US" altLang="zh-CN" dirty="0" smtClean="0">
              <a:solidFill>
                <a:srgbClr val="00CC00"/>
              </a:solidFill>
              <a:sym typeface="Wingdings" panose="05000000000000000000" pitchFamily="2" charset="2"/>
            </a:endParaRPr>
          </a:p>
          <a:p>
            <a:pPr marL="3683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匹配过程是什么？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3683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如果是</a:t>
            </a:r>
            <a:r>
              <a:rPr lang="en-US" altLang="zh-CN" dirty="0" smtClean="0">
                <a:solidFill>
                  <a:srgbClr val="00CC00"/>
                </a:solidFill>
                <a:sym typeface="Wingdings" panose="05000000000000000000" pitchFamily="2" charset="2"/>
              </a:rPr>
              <a:t>&lt;div&gt;.+?&lt;/div&gt;</a:t>
            </a:r>
            <a:r>
              <a:rPr lang="zh-CN" altLang="en-US" dirty="0" smtClean="0">
                <a:sym typeface="Wingdings" panose="05000000000000000000" pitchFamily="2" charset="2"/>
              </a:rPr>
              <a:t>呢？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子表达式“</a:t>
            </a:r>
            <a:r>
              <a:rPr lang="en-US" altLang="zh-CN" dirty="0" smtClean="0"/>
              <a:t>( )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71670" y="1643050"/>
            <a:ext cx="4786346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可以指定一堆字符来匹配一个模式。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4429156" cy="645160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^(very )*large$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14348" y="5429264"/>
            <a:ext cx="250033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very large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0496" y="4643446"/>
            <a:ext cx="350043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very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large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794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large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5429264"/>
            <a:ext cx="550072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very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large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bldLvl="0" animBg="1"/>
      <p:bldP spid="21" grpId="0"/>
      <p:bldP spid="23" grpId="0" animBg="1"/>
      <p:bldP spid="24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994122"/>
          </a:xfrm>
        </p:spPr>
        <p:txBody>
          <a:bodyPr/>
          <a:lstStyle/>
          <a:p>
            <a:r>
              <a:rPr lang="zh-CN" altLang="en-US" dirty="0"/>
              <a:t>向前参照，向后参照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124585"/>
            <a:ext cx="8496935" cy="5480050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zh-CN" altLang="en-US" dirty="0">
                <a:sym typeface="+mn-ea"/>
              </a:rPr>
              <a:t>向前参照</a:t>
            </a:r>
            <a:r>
              <a:rPr lang="en-US" altLang="zh-CN" dirty="0">
                <a:sym typeface="+mn-ea"/>
              </a:rPr>
              <a:t>			</a:t>
            </a:r>
            <a:r>
              <a:rPr lang="en-US" altLang="zh-CN" dirty="0" smtClean="0"/>
              <a:t>(?</a:t>
            </a:r>
            <a:r>
              <a:rPr lang="en-US" altLang="ja-JP" dirty="0" smtClean="0"/>
              <a:t>=</a:t>
            </a:r>
            <a:r>
              <a:rPr lang="zh-CN" altLang="ja-JP" dirty="0" smtClean="0"/>
              <a:t>表达式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dirty="0">
                <a:sym typeface="+mn-ea"/>
              </a:rPr>
              <a:t>向后参照</a:t>
            </a:r>
            <a:r>
              <a:rPr lang="en-US" altLang="zh-CN" dirty="0">
                <a:sym typeface="+mn-ea"/>
              </a:rPr>
              <a:t>			</a:t>
            </a:r>
            <a:r>
              <a:rPr lang="en-US" altLang="zh-CN" dirty="0" smtClean="0">
                <a:sym typeface="+mn-ea"/>
              </a:rPr>
              <a:t>(?&lt;</a:t>
            </a:r>
            <a:r>
              <a:rPr lang="en-US" altLang="ja-JP" dirty="0" smtClean="0">
                <a:sym typeface="+mn-ea"/>
              </a:rPr>
              <a:t>=</a:t>
            </a:r>
            <a:r>
              <a:rPr lang="zh-CN" altLang="ja-JP" dirty="0" smtClean="0">
                <a:sym typeface="+mn-ea"/>
              </a:rPr>
              <a:t>表达式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dirty="0">
                <a:sym typeface="+mn-ea"/>
              </a:rPr>
              <a:t>否定向前参照</a:t>
            </a:r>
            <a:r>
              <a:rPr lang="en-US" altLang="zh-CN" dirty="0">
                <a:sym typeface="+mn-ea"/>
              </a:rPr>
              <a:t>		</a:t>
            </a:r>
            <a:r>
              <a:rPr lang="en-US" altLang="zh-CN" dirty="0" smtClean="0">
                <a:sym typeface="+mn-ea"/>
              </a:rPr>
              <a:t>(?!</a:t>
            </a:r>
            <a:r>
              <a:rPr lang="zh-CN" altLang="ja-JP" dirty="0" smtClean="0">
                <a:sym typeface="+mn-ea"/>
              </a:rPr>
              <a:t>表达式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pPr marL="36830" indent="0">
              <a:buNone/>
            </a:pPr>
            <a:r>
              <a:rPr lang="zh-CN" altLang="en-US" dirty="0">
                <a:sym typeface="+mn-ea"/>
              </a:rPr>
              <a:t>否定向后参照</a:t>
            </a:r>
            <a:r>
              <a:rPr lang="en-US" altLang="zh-CN" dirty="0">
                <a:sym typeface="+mn-ea"/>
              </a:rPr>
              <a:t>		</a:t>
            </a:r>
            <a:r>
              <a:rPr lang="en-US" altLang="zh-CN" dirty="0" smtClean="0">
                <a:sym typeface="+mn-ea"/>
              </a:rPr>
              <a:t>(?&lt;!</a:t>
            </a:r>
            <a:r>
              <a:rPr lang="zh-CN" altLang="ja-JP" dirty="0" smtClean="0">
                <a:sym typeface="+mn-ea"/>
              </a:rPr>
              <a:t>表达式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  <a:p>
            <a:pPr marL="36830" indent="0">
              <a:buNone/>
            </a:pPr>
            <a:endParaRPr lang="en-US" altLang="zh-CN" dirty="0" smtClean="0">
              <a:sym typeface="+mn-ea"/>
            </a:endParaRPr>
          </a:p>
          <a:p>
            <a:pPr marL="36830" indent="0">
              <a:buNone/>
            </a:pPr>
            <a:r>
              <a:rPr lang="zh-CN" altLang="en-US" dirty="0" smtClean="0">
                <a:sym typeface="+mn-ea"/>
              </a:rPr>
              <a:t>例子</a:t>
            </a:r>
            <a:r>
              <a:rPr lang="en-US" altLang="zh-CN" dirty="0" smtClean="0">
                <a:sym typeface="+mn-ea"/>
              </a:rPr>
              <a:t>:</a:t>
            </a:r>
            <a:r>
              <a:rPr lang="zh-CN" altLang="en-US" dirty="0" smtClean="0">
                <a:sym typeface="+mn-ea"/>
              </a:rPr>
              <a:t>匹配协议名  </a:t>
            </a:r>
            <a:endParaRPr lang="zh-CN" altLang="en-US" dirty="0" smtClean="0">
              <a:sym typeface="+mn-ea"/>
            </a:endParaRPr>
          </a:p>
          <a:p>
            <a:pPr marL="36830" indent="0">
              <a:buNone/>
            </a:pPr>
            <a:r>
              <a:rPr lang="en-US" altLang="zh-CN" dirty="0" smtClean="0">
                <a:sym typeface="+mn-ea"/>
              </a:rPr>
              <a:t>http://www.abc.com</a:t>
            </a:r>
            <a:endParaRPr lang="en-US" altLang="zh-CN" dirty="0" smtClean="0">
              <a:sym typeface="+mn-ea"/>
            </a:endParaRPr>
          </a:p>
          <a:p>
            <a:pPr marL="36830" indent="0">
              <a:buNone/>
            </a:pPr>
            <a:r>
              <a:rPr lang="en-US" altLang="zh-CN" dirty="0" smtClean="0">
                <a:sym typeface="+mn-ea"/>
              </a:rPr>
              <a:t>ftp://xyz.download.net</a:t>
            </a:r>
            <a:endParaRPr lang="en-US" altLang="zh-CN" dirty="0" smtClean="0">
              <a:sym typeface="+mn-ea"/>
            </a:endParaRPr>
          </a:p>
          <a:p>
            <a:pPr marL="36830" indent="0">
              <a:buNone/>
            </a:pPr>
            <a:endParaRPr lang="en-US" altLang="zh-CN" dirty="0" smtClean="0">
              <a:sym typeface="+mn-ea"/>
            </a:endParaRPr>
          </a:p>
          <a:p>
            <a:pPr marL="36830" indent="0">
              <a:buNone/>
            </a:pPr>
            <a:endParaRPr lang="en-US" altLang="zh-CN" dirty="0" smtClean="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363585" cy="4260850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zh-CN" altLang="en-US" sz="3200" dirty="0" smtClean="0"/>
              <a:t>例子：位置互换</a:t>
            </a:r>
            <a:r>
              <a:rPr lang="en-US" altLang="zh-CN" sz="3200" dirty="0" smtClean="0"/>
              <a:t>	</a:t>
            </a:r>
            <a:r>
              <a:rPr lang="en-US" altLang="zh-CN" sz="3200" dirty="0" smtClean="0">
                <a:sym typeface="+mn-ea"/>
              </a:rPr>
              <a:t>abc  def</a:t>
            </a:r>
            <a:endParaRPr lang="en-US" altLang="zh-CN" sz="3200" dirty="0" smtClean="0">
              <a:sym typeface="+mn-ea"/>
            </a:endParaRPr>
          </a:p>
          <a:p>
            <a:pPr marL="36830" indent="0">
              <a:buNone/>
            </a:pPr>
            <a:endParaRPr lang="zh-CN" altLang="en-US" sz="3200" dirty="0" smtClean="0"/>
          </a:p>
          <a:p>
            <a:pPr marL="36830" indent="0">
              <a:buNone/>
            </a:pPr>
            <a:r>
              <a:rPr lang="zh-CN" altLang="en-US" sz="3200" dirty="0" smtClean="0">
                <a:sym typeface="+mn-ea"/>
              </a:rPr>
              <a:t>捕获组</a:t>
            </a:r>
            <a:r>
              <a:rPr lang="zh-CN" altLang="en-US" sz="3200" dirty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()			</a:t>
            </a:r>
            <a:r>
              <a:rPr lang="zh-CN" altLang="en-US" sz="3200" dirty="0" smtClean="0">
                <a:sym typeface="+mn-ea"/>
              </a:rPr>
              <a:t>捕获不分组 </a:t>
            </a:r>
            <a:r>
              <a:rPr lang="en-US" altLang="zh-CN" sz="3200" dirty="0" smtClean="0">
                <a:sym typeface="+mn-ea"/>
              </a:rPr>
              <a:t>(?:)</a:t>
            </a:r>
            <a:endParaRPr lang="en-US" altLang="zh-CN" sz="3200" dirty="0" smtClean="0"/>
          </a:p>
          <a:p>
            <a:pPr marL="36830" indent="0">
              <a:buNone/>
            </a:pPr>
            <a:r>
              <a:rPr lang="zh-CN" altLang="en-US" sz="3200" dirty="0" smtClean="0">
                <a:sym typeface="+mn-ea"/>
              </a:rPr>
              <a:t>表达式</a:t>
            </a:r>
            <a:r>
              <a:rPr lang="en-US" altLang="zh-CN" sz="3200" dirty="0" smtClean="0">
                <a:sym typeface="+mn-ea"/>
              </a:rPr>
              <a:t>:</a:t>
            </a:r>
            <a:endParaRPr lang="en-US" altLang="zh-CN" sz="3200" dirty="0" smtClean="0"/>
          </a:p>
          <a:p>
            <a:pPr marL="36830" indent="0">
              <a:buNone/>
            </a:pPr>
            <a:r>
              <a:rPr lang="en-US" altLang="zh-CN" sz="3200" dirty="0" smtClean="0">
                <a:sym typeface="+mn-ea"/>
              </a:rPr>
              <a:t>(\w+)(\s+)(\w+)		</a:t>
            </a:r>
            <a:r>
              <a:rPr lang="en-US" altLang="zh-CN" sz="3200" dirty="0" smtClean="0"/>
              <a:t>(\w+)(?:\s+)(\w+)</a:t>
            </a:r>
            <a:endParaRPr lang="en-US" altLang="zh-CN" sz="3200" dirty="0" smtClean="0"/>
          </a:p>
          <a:p>
            <a:pPr marL="36830" indent="0">
              <a:buNone/>
            </a:pPr>
            <a:r>
              <a:rPr lang="zh-CN" altLang="en-US" sz="3200" dirty="0" smtClean="0"/>
              <a:t>替换：</a:t>
            </a:r>
            <a:endParaRPr lang="zh-CN" altLang="en-US" sz="3200" dirty="0" smtClean="0"/>
          </a:p>
          <a:p>
            <a:pPr marL="36830" indent="0">
              <a:buNone/>
            </a:pPr>
            <a:r>
              <a:rPr lang="en-US" altLang="ja-JP" sz="3200" dirty="0" smtClean="0"/>
              <a:t>\3 \1				\2 \1</a:t>
            </a:r>
            <a:endParaRPr lang="en-US" altLang="ja-JP" sz="3200" dirty="0" smtClean="0"/>
          </a:p>
          <a:p>
            <a:pPr marL="36830" indent="0">
              <a:buNone/>
            </a:pPr>
            <a:endParaRPr lang="en-US" altLang="zh-CN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363585" cy="4760595"/>
          </a:xfrm>
        </p:spPr>
        <p:txBody>
          <a:bodyPr>
            <a:normAutofit lnSpcReduction="10000"/>
          </a:bodyPr>
          <a:lstStyle/>
          <a:p>
            <a:pPr marL="36830" indent="0">
              <a:buNone/>
            </a:pPr>
            <a:r>
              <a:rPr lang="en-US" altLang="zh-CN" sz="3200" dirty="0" smtClean="0"/>
              <a:t>()</a:t>
            </a:r>
            <a:r>
              <a:rPr lang="zh-CN" altLang="en-US" sz="3200" dirty="0" smtClean="0"/>
              <a:t>是子表达式的标识，同时，匹配结果会保存起来，最后一同给出。在表达式中可以直接引用。</a:t>
            </a:r>
            <a:endParaRPr lang="en-US" altLang="zh-CN" sz="3200" dirty="0" smtClean="0"/>
          </a:p>
          <a:p>
            <a:pPr marL="36830" indent="0">
              <a:buNone/>
            </a:pPr>
            <a:r>
              <a:rPr lang="zh-CN" altLang="en-US" sz="3200" dirty="0" smtClean="0"/>
              <a:t>表达式</a:t>
            </a:r>
            <a:endParaRPr lang="zh-CN" altLang="en-US" sz="3200" dirty="0" smtClean="0"/>
          </a:p>
          <a:p>
            <a:pPr marL="36830" indent="0">
              <a:buNone/>
            </a:pPr>
            <a:r>
              <a:rPr lang="en-US" altLang="zh-CN" sz="3200" smtClean="0">
                <a:solidFill>
                  <a:srgbClr val="FFC000"/>
                </a:solidFill>
              </a:rPr>
              <a:t>&lt;a\s+href\=(['\"])[^'\"]+\1&gt;</a:t>
            </a:r>
            <a:endParaRPr lang="en-US" altLang="zh-CN" sz="3200" smtClean="0">
              <a:solidFill>
                <a:srgbClr val="FFC000"/>
              </a:solidFill>
            </a:endParaRPr>
          </a:p>
          <a:p>
            <a:pPr marL="36830" indent="0">
              <a:buNone/>
            </a:pPr>
            <a:r>
              <a:rPr lang="zh-CN" altLang="en-US" sz="3200" dirty="0" smtClean="0"/>
              <a:t>匹配字符串</a:t>
            </a:r>
            <a:endParaRPr lang="en-US" altLang="zh-CN" sz="3200" dirty="0" smtClean="0"/>
          </a:p>
          <a:p>
            <a:pPr marL="36830" indent="0">
              <a:buNone/>
            </a:pPr>
            <a:r>
              <a:rPr lang="en-US" altLang="zh-CN" sz="3200" dirty="0" smtClean="0"/>
              <a:t>&lt;a href='http….'&gt;</a:t>
            </a:r>
            <a:endParaRPr lang="en-US" altLang="zh-CN" sz="3200" dirty="0" smtClean="0"/>
          </a:p>
          <a:p>
            <a:pPr marL="36830" indent="0">
              <a:buNone/>
            </a:pPr>
            <a:r>
              <a:rPr lang="en-US" altLang="zh-CN" sz="3200" dirty="0" smtClean="0"/>
              <a:t>&lt;a href="http...."&gt;</a:t>
            </a:r>
            <a:endParaRPr lang="en-US" altLang="zh-CN" sz="3200" dirty="0" smtClean="0"/>
          </a:p>
          <a:p>
            <a:pPr marL="36830" indent="0">
              <a:buNone/>
            </a:pPr>
            <a:r>
              <a:rPr lang="en-US" altLang="zh-CN" sz="3200" dirty="0" smtClean="0"/>
              <a:t>&lt;a href='http...."&gt;</a:t>
            </a:r>
            <a:endParaRPr lang="en-US" altLang="zh-CN" sz="3200" dirty="0" smtClean="0"/>
          </a:p>
          <a:p>
            <a:pPr marL="36830" indent="0">
              <a:buNone/>
            </a:pPr>
            <a:endParaRPr lang="en-US" altLang="zh-CN" sz="3200" dirty="0" smtClean="0"/>
          </a:p>
          <a:p>
            <a:pPr marL="36830" indent="0">
              <a:buNone/>
            </a:pPr>
            <a:endParaRPr lang="en-US" altLang="zh-CN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770159"/>
            <a:ext cx="285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匹配</a:t>
            </a:r>
            <a:r>
              <a:rPr lang="en-US" altLang="zh-CN" sz="3600" dirty="0" smtClean="0"/>
              <a:t>QQ</a:t>
            </a:r>
            <a:r>
              <a:rPr lang="zh-CN" altLang="en-US" sz="3600" dirty="0" smtClean="0"/>
              <a:t>号：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04470" y="2423707"/>
            <a:ext cx="5439737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FF00"/>
                </a:solidFill>
              </a:rPr>
              <a:t>\d+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471" y="2977749"/>
            <a:ext cx="581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匹配结果：</a:t>
            </a:r>
            <a:endParaRPr lang="en-US" altLang="zh-CN" sz="3600" dirty="0" smtClean="0"/>
          </a:p>
        </p:txBody>
      </p:sp>
      <p:cxnSp>
        <p:nvCxnSpPr>
          <p:cNvPr id="13" name="直接连接符 12"/>
          <p:cNvCxnSpPr/>
          <p:nvPr/>
        </p:nvCxnSpPr>
        <p:spPr>
          <a:xfrm>
            <a:off x="357158" y="1428736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1" y="4005064"/>
            <a:ext cx="55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1234567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222222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8888888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命名组（命名子表达式）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363585" cy="5365750"/>
          </a:xfrm>
        </p:spPr>
        <p:txBody>
          <a:bodyPr>
            <a:normAutofit lnSpcReduction="10000"/>
          </a:bodyPr>
          <a:lstStyle/>
          <a:p>
            <a:pPr marL="36830" indent="0">
              <a:buNone/>
            </a:pPr>
            <a:r>
              <a:rPr lang="zh-CN" altLang="en-US" sz="3200" dirty="0" smtClean="0">
                <a:sym typeface="+mn-ea"/>
              </a:rPr>
              <a:t>注意：不同环境语法不一样</a:t>
            </a:r>
            <a:endParaRPr lang="zh-CN" altLang="en-US" sz="3200" dirty="0" smtClean="0">
              <a:sym typeface="+mn-ea"/>
            </a:endParaRPr>
          </a:p>
          <a:p>
            <a:pPr marL="36830" indent="0">
              <a:buNone/>
            </a:pPr>
            <a:r>
              <a:rPr lang="zh-CN" altLang="en-US" sz="3200" dirty="0" smtClean="0">
                <a:sym typeface="+mn-ea"/>
              </a:rPr>
              <a:t>例子：位置互换</a:t>
            </a:r>
            <a:r>
              <a:rPr lang="en-US" altLang="zh-CN" sz="3200" dirty="0" smtClean="0">
                <a:sym typeface="+mn-ea"/>
              </a:rPr>
              <a:t>	abc  def</a:t>
            </a:r>
            <a:endParaRPr lang="en-US" altLang="zh-CN" sz="3200" dirty="0" smtClean="0">
              <a:sym typeface="+mn-ea"/>
            </a:endParaRPr>
          </a:p>
          <a:p>
            <a:pPr marL="36830" indent="0">
              <a:buNone/>
            </a:pPr>
            <a:r>
              <a:rPr sz="3200" dirty="0" smtClean="0">
                <a:sym typeface="+mn-ea"/>
              </a:rPr>
              <a:t>(?&lt;first&gt;\w+)</a:t>
            </a:r>
            <a:endParaRPr sz="3200" dirty="0" smtClean="0">
              <a:sym typeface="+mn-ea"/>
            </a:endParaRPr>
          </a:p>
          <a:p>
            <a:pPr marL="36830" indent="0">
              <a:buNone/>
            </a:pPr>
            <a:r>
              <a:rPr lang="zh-CN" sz="3200" dirty="0" smtClean="0"/>
              <a:t>表达式</a:t>
            </a:r>
            <a:endParaRPr lang="zh-CN" sz="3200" dirty="0" smtClean="0"/>
          </a:p>
          <a:p>
            <a:pPr marL="36830" indent="0">
              <a:buNone/>
            </a:pPr>
            <a:r>
              <a:rPr sz="3200" dirty="0" smtClean="0"/>
              <a:t>^(?&lt;first&gt;\w+)\s+(?&lt;second&gt;\w+)$</a:t>
            </a:r>
            <a:endParaRPr sz="3200" dirty="0" smtClean="0"/>
          </a:p>
          <a:p>
            <a:pPr marL="36830" indent="0">
              <a:buNone/>
            </a:pPr>
            <a:r>
              <a:rPr sz="3200" dirty="0" smtClean="0">
                <a:sym typeface="+mn-ea"/>
              </a:rPr>
              <a:t>^(?</a:t>
            </a:r>
            <a:r>
              <a:rPr lang="en-US" sz="3200" dirty="0" smtClean="0">
                <a:sym typeface="+mn-ea"/>
              </a:rPr>
              <a:t>'</a:t>
            </a:r>
            <a:r>
              <a:rPr sz="3200" dirty="0" smtClean="0">
                <a:sym typeface="+mn-ea"/>
              </a:rPr>
              <a:t>first</a:t>
            </a:r>
            <a:r>
              <a:rPr lang="en-US" sz="3200" dirty="0" smtClean="0">
                <a:sym typeface="+mn-ea"/>
              </a:rPr>
              <a:t>'</a:t>
            </a:r>
            <a:r>
              <a:rPr sz="3200" dirty="0" smtClean="0">
                <a:sym typeface="+mn-ea"/>
              </a:rPr>
              <a:t>\w+)\s+(?</a:t>
            </a:r>
            <a:r>
              <a:rPr lang="en-US" sz="3200" dirty="0" smtClean="0">
                <a:sym typeface="+mn-ea"/>
              </a:rPr>
              <a:t>'</a:t>
            </a:r>
            <a:r>
              <a:rPr sz="3200" dirty="0" smtClean="0">
                <a:sym typeface="+mn-ea"/>
              </a:rPr>
              <a:t>second</a:t>
            </a:r>
            <a:r>
              <a:rPr lang="en-US" sz="3200" dirty="0" smtClean="0">
                <a:sym typeface="+mn-ea"/>
              </a:rPr>
              <a:t>'</a:t>
            </a:r>
            <a:r>
              <a:rPr sz="3200" dirty="0" smtClean="0">
                <a:sym typeface="+mn-ea"/>
              </a:rPr>
              <a:t>\w+)$</a:t>
            </a:r>
            <a:endParaRPr sz="3200" dirty="0" smtClean="0"/>
          </a:p>
          <a:p>
            <a:pPr marL="36830" indent="0">
              <a:buNone/>
            </a:pPr>
            <a:endParaRPr lang="en-US" altLang="zh-CN" sz="3200" dirty="0" smtClean="0"/>
          </a:p>
          <a:p>
            <a:pPr marL="36830" indent="0">
              <a:buNone/>
            </a:pPr>
            <a:r>
              <a:rPr lang="zh-CN" altLang="en-US" sz="3200" dirty="0" smtClean="0"/>
              <a:t>置换</a:t>
            </a:r>
            <a:endParaRPr lang="zh-CN" altLang="en-US" sz="3200" dirty="0" smtClean="0"/>
          </a:p>
          <a:p>
            <a:pPr marL="36830" indent="0">
              <a:buNone/>
            </a:pPr>
            <a:r>
              <a:rPr lang="zh-CN" altLang="en-US" sz="3200" dirty="0" smtClean="0"/>
              <a:t>\k&lt;second&gt;</a:t>
            </a:r>
            <a:r>
              <a:rPr lang="en-US" altLang="ja-JP" sz="3200" dirty="0" smtClean="0"/>
              <a:t>\t</a:t>
            </a:r>
            <a:r>
              <a:rPr lang="zh-CN" altLang="en-US" sz="3200" dirty="0" smtClean="0"/>
              <a:t>\k&lt;first&gt;</a:t>
            </a:r>
            <a:endParaRPr lang="zh-CN" altLang="en-US" sz="3200" dirty="0" smtClean="0"/>
          </a:p>
          <a:p>
            <a:pPr marL="36830" indent="0">
              <a:buNone/>
            </a:pPr>
            <a:r>
              <a:rPr lang="zh-CN" altLang="en-US" sz="3200" dirty="0" smtClean="0">
                <a:sym typeface="+mn-ea"/>
              </a:rPr>
              <a:t>\k</a:t>
            </a:r>
            <a:r>
              <a:rPr lang="en-US" altLang="zh-CN" sz="3200" dirty="0" smtClean="0">
                <a:sym typeface="+mn-ea"/>
              </a:rPr>
              <a:t>'</a:t>
            </a:r>
            <a:r>
              <a:rPr lang="zh-CN" altLang="en-US" sz="3200" dirty="0" smtClean="0">
                <a:sym typeface="+mn-ea"/>
              </a:rPr>
              <a:t>second</a:t>
            </a:r>
            <a:r>
              <a:rPr lang="en-US" altLang="zh-CN" sz="3200" dirty="0" smtClean="0">
                <a:sym typeface="+mn-ea"/>
              </a:rPr>
              <a:t>'</a:t>
            </a:r>
            <a:r>
              <a:rPr lang="en-US" altLang="ja-JP" sz="3200" dirty="0" smtClean="0">
                <a:sym typeface="+mn-ea"/>
              </a:rPr>
              <a:t>\t</a:t>
            </a:r>
            <a:r>
              <a:rPr lang="zh-CN" altLang="en-US" sz="3200" dirty="0" smtClean="0">
                <a:sym typeface="+mn-ea"/>
              </a:rPr>
              <a:t>\k</a:t>
            </a:r>
            <a:r>
              <a:rPr lang="en-US" altLang="zh-CN" sz="3200" dirty="0" smtClean="0">
                <a:sym typeface="+mn-ea"/>
              </a:rPr>
              <a:t>'</a:t>
            </a:r>
            <a:r>
              <a:rPr lang="zh-CN" altLang="en-US" sz="3200" dirty="0" smtClean="0">
                <a:sym typeface="+mn-ea"/>
              </a:rPr>
              <a:t>first</a:t>
            </a:r>
            <a:r>
              <a:rPr lang="en-US" altLang="zh-CN" sz="3200" dirty="0" smtClean="0">
                <a:sym typeface="+mn-ea"/>
              </a:rPr>
              <a:t>'</a:t>
            </a:r>
            <a:endParaRPr lang="en-US" altLang="zh-CN" sz="3200" dirty="0" smtClean="0">
              <a:sym typeface="+mn-ea"/>
            </a:endParaRPr>
          </a:p>
          <a:p>
            <a:pPr marL="36830" indent="0">
              <a:buNone/>
            </a:pPr>
            <a:endParaRPr lang="en-US" altLang="zh-CN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条件参照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589240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zh-CN" altLang="ja-JP" sz="2400" dirty="0" smtClean="0"/>
              <a:t>语法</a:t>
            </a:r>
            <a:r>
              <a:rPr lang="en-US" altLang="zh-CN" sz="2400" dirty="0" smtClean="0"/>
              <a:t>		</a:t>
            </a:r>
            <a:r>
              <a:rPr lang="en-US" altLang="ja-JP" sz="2400" dirty="0" smtClean="0"/>
              <a:t>?(backrefer)true-regex</a:t>
            </a:r>
            <a:endParaRPr lang="en-US" altLang="ja-JP" sz="2400" dirty="0" smtClean="0"/>
          </a:p>
          <a:p>
            <a:pPr marL="36830" indent="0">
              <a:buNone/>
            </a:pPr>
            <a:endParaRPr lang="en-US" altLang="zh-CN" sz="2400" dirty="0" smtClean="0"/>
          </a:p>
          <a:p>
            <a:pPr marL="36830" indent="0">
              <a:buNone/>
            </a:pPr>
            <a:r>
              <a:rPr lang="zh-CN" altLang="en-US" sz="2400" dirty="0" smtClean="0"/>
              <a:t>以例子来说明：正则表达式必知必会</a:t>
            </a:r>
            <a:r>
              <a:rPr lang="en-US" altLang="zh-CN" sz="2400" dirty="0" smtClean="0"/>
              <a:t>.pdf		page 93</a:t>
            </a:r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小试身手 </a:t>
            </a:r>
            <a:r>
              <a:rPr lang="en-US" altLang="zh-CN" dirty="0" smtClean="0"/>
              <a:t>- </a:t>
            </a:r>
            <a:r>
              <a:rPr lang="zh-CN" altLang="en-US" dirty="0" smtClean="0">
                <a:sym typeface="+mn-ea"/>
              </a:rPr>
              <a:t>匹配日期</a:t>
            </a:r>
            <a:r>
              <a:rPr lang="en-US" altLang="zh-CN" dirty="0" smtClean="0">
                <a:sym typeface="+mn-ea"/>
              </a:rPr>
              <a:t>(1-31</a:t>
            </a:r>
            <a:r>
              <a:rPr lang="zh-CN" altLang="en-US" dirty="0" smtClean="0">
                <a:sym typeface="+mn-ea"/>
              </a:rPr>
              <a:t>号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323340"/>
            <a:ext cx="8270240" cy="5803265"/>
          </a:xfrm>
        </p:spPr>
        <p:txBody>
          <a:bodyPr/>
          <a:lstStyle/>
          <a:p>
            <a:pPr marL="36195" indent="0">
              <a:buNone/>
            </a:pPr>
            <a:r>
              <a:rPr lang="en-US" altLang="zh-CN" dirty="0" smtClean="0"/>
              <a:t>^[1-9]|[12]\d|3[01]$</a:t>
            </a:r>
            <a:endParaRPr lang="en-US" altLang="zh-CN" dirty="0" smtClean="0"/>
          </a:p>
          <a:p>
            <a:pPr marL="36195" indent="0">
              <a:buNone/>
            </a:pPr>
            <a:endParaRPr lang="en-US" altLang="zh-CN" dirty="0" smtClean="0"/>
          </a:p>
          <a:p>
            <a:pPr marL="36195" indent="0">
              <a:buNone/>
            </a:pPr>
            <a:r>
              <a:rPr lang="en-US" altLang="zh-CN" dirty="0" smtClean="0"/>
              <a:t>1-9</a:t>
            </a:r>
            <a:endParaRPr lang="en-US" altLang="zh-CN" dirty="0" smtClean="0"/>
          </a:p>
          <a:p>
            <a:pPr marL="36195" indent="0">
              <a:buNone/>
            </a:pPr>
            <a:r>
              <a:rPr lang="en-US" altLang="zh-CN" dirty="0" smtClean="0"/>
              <a:t>10-29</a:t>
            </a:r>
            <a:endParaRPr lang="en-US" altLang="zh-CN" dirty="0" smtClean="0"/>
          </a:p>
          <a:p>
            <a:pPr marL="36195" indent="0">
              <a:buNone/>
            </a:pPr>
            <a:r>
              <a:rPr lang="en-US" altLang="zh-CN" dirty="0" smtClean="0"/>
              <a:t>30 31</a:t>
            </a:r>
            <a:endParaRPr lang="en-US" altLang="zh-CN" dirty="0" smtClean="0"/>
          </a:p>
          <a:p>
            <a:pPr marL="36195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小试身手 </a:t>
            </a:r>
            <a:r>
              <a:rPr lang="en-US" altLang="zh-CN" dirty="0" smtClean="0"/>
              <a:t>- </a:t>
            </a:r>
            <a:r>
              <a:rPr lang="zh-CN" altLang="en-US" dirty="0" smtClean="0">
                <a:sym typeface="+mn-ea"/>
              </a:rPr>
              <a:t>匹配</a:t>
            </a:r>
            <a:r>
              <a:rPr lang="en-US" altLang="zh-CN" dirty="0" smtClean="0">
                <a:sym typeface="+mn-ea"/>
              </a:rPr>
              <a:t>IPv4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0195"/>
            <a:ext cx="8270240" cy="4552950"/>
          </a:xfrm>
        </p:spPr>
        <p:txBody>
          <a:bodyPr/>
          <a:lstStyle/>
          <a:p>
            <a:pPr marL="36195" indent="0">
              <a:buNone/>
            </a:pPr>
            <a:r>
              <a:rPr lang="zh-CN" altLang="zh-CN" sz="2800" dirty="0" smtClean="0"/>
              <a:t>分解 </a:t>
            </a:r>
            <a:r>
              <a:rPr lang="en-US" altLang="zh-CN" sz="2800" dirty="0" smtClean="0"/>
              <a:t>0～9,10～99,100～199,200～249,250～255</a:t>
            </a:r>
            <a:endParaRPr lang="en-US" altLang="zh-CN" sz="2800" dirty="0" smtClean="0"/>
          </a:p>
          <a:p>
            <a:pPr marL="36195" indent="0">
              <a:buNone/>
            </a:pPr>
            <a:r>
              <a:rPr lang="zh-CN" altLang="en-US" sz="2800" dirty="0" smtClean="0"/>
              <a:t>正则 </a:t>
            </a:r>
            <a:r>
              <a:rPr lang="en-US" altLang="zh-CN" sz="2800" dirty="0" smtClean="0"/>
              <a:t>[0-9]|[1-9][0-9]|1[0-9][0-9]|2[0-4][0-9]|25[0-5]</a:t>
            </a:r>
            <a:endParaRPr lang="en-US" altLang="zh-CN" sz="2800" dirty="0" smtClean="0"/>
          </a:p>
          <a:p>
            <a:pPr marL="36195" indent="0">
              <a:buNone/>
            </a:pPr>
            <a:r>
              <a:rPr lang="zh-CN" altLang="en-US" sz="2800" dirty="0" smtClean="0"/>
              <a:t>优化 [1-9]?[0-9]|1[0-9]{2}|2[0-4][0-9]|25[0-5]</a:t>
            </a:r>
            <a:endParaRPr lang="zh-CN" altLang="en-US" sz="2800" dirty="0" smtClean="0"/>
          </a:p>
          <a:p>
            <a:endParaRPr lang="en-US" altLang="zh-CN" dirty="0" smtClean="0"/>
          </a:p>
          <a:p>
            <a:pPr marL="36195" indent="0">
              <a:buNone/>
            </a:pPr>
            <a:r>
              <a:rPr lang="zh-CN" altLang="en-US" dirty="0" smtClean="0"/>
              <a:t>最终答案</a:t>
            </a:r>
            <a:endParaRPr lang="zh-CN" altLang="en-US" dirty="0" smtClean="0"/>
          </a:p>
          <a:p>
            <a:pPr marL="36195" indent="0">
              <a:buNone/>
            </a:pPr>
            <a:r>
              <a:rPr lang="en-US" altLang="zh-CN" dirty="0" smtClean="0"/>
              <a:t>^(([1-9]?[0-9]|1[0-9]{2}|2[0-4][0-9]|25[0-5])\.){3}([1-9]?[0-9]|1[0-9]{2}|2[0-4][0-9]|25[0-5])$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小试身手 </a:t>
            </a:r>
            <a:r>
              <a:rPr lang="en-US" altLang="zh-CN" dirty="0" smtClean="0"/>
              <a:t>- </a:t>
            </a:r>
            <a:r>
              <a:rPr lang="en-US" altLang="zh-CN" dirty="0" smtClean="0">
                <a:sym typeface="+mn-ea"/>
              </a:rPr>
              <a:t>mail address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323340"/>
            <a:ext cx="8270240" cy="3581400"/>
          </a:xfrm>
        </p:spPr>
        <p:txBody>
          <a:bodyPr/>
          <a:lstStyle/>
          <a:p>
            <a:pPr marL="36195" indent="0">
              <a:buNone/>
            </a:pPr>
            <a:r>
              <a:rPr lang="en-US" altLang="zh-CN" dirty="0" smtClean="0"/>
              <a:t>google ,baidu </a:t>
            </a:r>
            <a:r>
              <a:rPr lang="zh-CN" altLang="zh-CN" dirty="0" smtClean="0"/>
              <a:t>吧</a:t>
            </a:r>
            <a:endParaRPr lang="zh-CN" altLang="zh-CN" dirty="0" smtClean="0"/>
          </a:p>
          <a:p>
            <a:pPr marL="36195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注意点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323340"/>
            <a:ext cx="8270240" cy="3581400"/>
          </a:xfrm>
        </p:spPr>
        <p:txBody>
          <a:bodyPr/>
          <a:lstStyle/>
          <a:p>
            <a:pPr marL="36195" indent="0">
              <a:buNone/>
            </a:pPr>
            <a:r>
              <a:rPr lang="zh-CN" altLang="zh-CN" dirty="0" smtClean="0"/>
              <a:t>不同的环境，正则表达式的语法有微妙差异</a:t>
            </a:r>
            <a:endParaRPr lang="zh-CN" altLang="zh-CN" dirty="0" smtClean="0"/>
          </a:p>
          <a:p>
            <a:pPr marL="36195" indent="0">
              <a:buNone/>
            </a:pPr>
            <a:endParaRPr lang="en-US" altLang="zh-CN" dirty="0" smtClean="0"/>
          </a:p>
          <a:p>
            <a:pPr marL="36195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文本编辑器</a:t>
            </a:r>
            <a:endParaRPr lang="zh-CN" altLang="zh-CN" dirty="0" smtClean="0"/>
          </a:p>
          <a:p>
            <a:pPr marL="36195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开发语言</a:t>
            </a:r>
            <a:endParaRPr lang="zh-CN" altLang="zh-CN" dirty="0" smtClean="0"/>
          </a:p>
          <a:p>
            <a:pPr marL="36195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>
              <a:buNone/>
            </a:pPr>
            <a:r>
              <a:rPr lang="en-US" altLang="zh-CN" dirty="0" smtClean="0"/>
              <a:t>PHP\PYTHON</a:t>
            </a:r>
            <a:r>
              <a:rPr lang="zh-CN" altLang="en-US" dirty="0" smtClean="0"/>
              <a:t>的环视不支持不确定长度</a:t>
            </a:r>
            <a:endParaRPr lang="en-US" altLang="zh-CN" dirty="0" smtClean="0"/>
          </a:p>
          <a:p>
            <a:pPr marL="36830" indent="0">
              <a:buNone/>
            </a:pPr>
            <a:r>
              <a:rPr lang="en-US" altLang="zh-CN" dirty="0" smtClean="0"/>
              <a:t>(?=[0-9]+),.NET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pPr marL="36830" indent="0">
              <a:buNone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连环视都不支持</a:t>
            </a:r>
            <a:endParaRPr lang="en-US" altLang="zh-CN" dirty="0" smtClean="0"/>
          </a:p>
          <a:p>
            <a:pPr marL="36830" indent="0">
              <a:buNone/>
            </a:pPr>
            <a:endParaRPr lang="en-US" altLang="zh-CN" dirty="0" smtClean="0"/>
          </a:p>
          <a:p>
            <a:pPr marL="3683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82"/>
            <a:ext cx="9144000" cy="67502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参考资料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505" y="1659890"/>
            <a:ext cx="86829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很多在线测试正则表达式的网站</a:t>
            </a:r>
            <a:endParaRPr lang="zh-CN" altLang="en-US" sz="3200" dirty="0" smtClean="0"/>
          </a:p>
          <a:p>
            <a:r>
              <a:rPr lang="en-US" altLang="zh-CN" sz="3200" dirty="0" smtClean="0"/>
              <a:t>	google,baidu</a:t>
            </a:r>
            <a:endParaRPr lang="en-US" altLang="zh-CN" sz="3200" dirty="0" smtClean="0"/>
          </a:p>
          <a:p>
            <a:endParaRPr lang="zh-CN" altLang="en-US" sz="3200" dirty="0" smtClean="0">
              <a:sym typeface="+mn-ea"/>
            </a:endParaRPr>
          </a:p>
          <a:p>
            <a:r>
              <a:rPr lang="zh-CN" altLang="en-US" sz="3200" dirty="0" smtClean="0">
                <a:sym typeface="+mn-ea"/>
              </a:rPr>
              <a:t>正则表达式必知必会</a:t>
            </a:r>
            <a:r>
              <a:rPr lang="en-US" altLang="zh-CN" sz="3200" dirty="0" smtClean="0">
                <a:sym typeface="+mn-ea"/>
              </a:rPr>
              <a:t>.pdf	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雁过无痕：</a:t>
            </a:r>
            <a:r>
              <a:rPr lang="en-US" altLang="zh-CN" sz="3200" dirty="0" smtClean="0">
                <a:hlinkClick r:id="rId1"/>
              </a:rPr>
              <a:t>http</a:t>
            </a:r>
            <a:r>
              <a:rPr lang="en-US" altLang="zh-CN" sz="3200" dirty="0">
                <a:hlinkClick r:id="rId1"/>
              </a:rPr>
              <a:t>://</a:t>
            </a:r>
            <a:r>
              <a:rPr lang="en-US" altLang="zh-CN" sz="3200" dirty="0" smtClean="0">
                <a:hlinkClick r:id="rId1"/>
              </a:rPr>
              <a:t>blog.csdn.net/lxcnn</a:t>
            </a:r>
            <a:endParaRPr lang="en-US" altLang="zh-CN" sz="3200" dirty="0" smtClean="0">
              <a:hlinkClick r:id="rId1"/>
            </a:endParaRPr>
          </a:p>
          <a:p>
            <a:r>
              <a:rPr lang="en-US" altLang="zh-CN" sz="3200" dirty="0" smtClean="0">
                <a:sym typeface="+mn-ea"/>
              </a:rPr>
              <a:t>(ppt</a:t>
            </a:r>
            <a:r>
              <a:rPr lang="zh-CN" altLang="en-US" sz="3200" dirty="0" smtClean="0">
                <a:sym typeface="+mn-ea"/>
              </a:rPr>
              <a:t>原作者</a:t>
            </a:r>
            <a:r>
              <a:rPr lang="en-US" altLang="zh-CN" sz="3200" dirty="0" smtClean="0">
                <a:sym typeface="+mn-ea"/>
              </a:rPr>
              <a:t>)</a:t>
            </a:r>
            <a:endParaRPr lang="en-US" altLang="zh-CN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然后呢？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\b   \w   \d   ()   []  \W  \s  \S ……</a:t>
            </a:r>
            <a:r>
              <a:rPr lang="zh-CN" altLang="en-US" dirty="0" smtClean="0"/>
              <a:t>这些都是什么意思？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(?&gt;)  (?&lt;=) (?&lt;!)  </a:t>
            </a:r>
            <a:r>
              <a:rPr lang="en-US" altLang="zh-CN" dirty="0"/>
              <a:t>(?P&lt;name&gt;) \p{</a:t>
            </a:r>
            <a:r>
              <a:rPr lang="en-US" altLang="zh-CN" dirty="0" err="1"/>
              <a:t>Inname</a:t>
            </a:r>
            <a:r>
              <a:rPr lang="en-US" altLang="zh-CN" dirty="0" smtClean="0"/>
              <a:t>}</a:t>
            </a:r>
            <a:r>
              <a:rPr lang="zh-CN" altLang="en-US" dirty="0" smtClean="0"/>
              <a:t>这些又是些什么呢？</a:t>
            </a:r>
            <a:endParaRPr lang="en-US" altLang="zh-CN" dirty="0" smtClean="0"/>
          </a:p>
          <a:p>
            <a:r>
              <a:rPr lang="en-US" altLang="zh-CN" dirty="0"/>
              <a:t>\x{4e00}-\x{9fa5} \x80-\</a:t>
            </a:r>
            <a:r>
              <a:rPr lang="en-US" altLang="zh-CN" dirty="0" err="1" smtClean="0"/>
              <a:t>xff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这些呢？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544616"/>
          </a:xfrm>
        </p:spPr>
        <p:txBody>
          <a:bodyPr>
            <a:normAutofit fontScale="62500" lnSpcReduction="20000"/>
          </a:bodyPr>
          <a:lstStyle/>
          <a:p>
            <a:pPr marL="36195" indent="0">
              <a:buNone/>
            </a:pPr>
            <a:r>
              <a:rPr lang="zh-CN" altLang="en-US" dirty="0" smtClean="0"/>
              <a:t>元字符：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300" dirty="0" smtClean="0">
                <a:solidFill>
                  <a:srgbClr val="0099FF"/>
                </a:solidFill>
              </a:rPr>
              <a:t> </a:t>
            </a:r>
            <a:r>
              <a:rPr lang="en-US" altLang="zh-CN" sz="2300" dirty="0" smtClean="0">
                <a:solidFill>
                  <a:srgbClr val="0099FF"/>
                </a:solidFill>
              </a:rPr>
              <a:t>.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除换行以外的其他任意字符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\s  </a:t>
            </a:r>
            <a:r>
              <a:rPr lang="zh-CN" altLang="en-US" sz="2300" dirty="0" smtClean="0">
                <a:solidFill>
                  <a:srgbClr val="0099FF"/>
                </a:solidFill>
              </a:rPr>
              <a:t>空白字符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\S 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除空白字符以外的任意字符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\w  </a:t>
            </a:r>
            <a:r>
              <a:rPr lang="zh-CN" altLang="en-US" sz="2300" dirty="0" smtClean="0">
                <a:solidFill>
                  <a:srgbClr val="0099FF"/>
                </a:solidFill>
              </a:rPr>
              <a:t>字母、数字、下划线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\W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除了字母、数字、下划线以外的任意字符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\d   </a:t>
            </a:r>
            <a:r>
              <a:rPr lang="zh-CN" altLang="en-US" sz="2300" dirty="0" smtClean="0">
                <a:solidFill>
                  <a:srgbClr val="0099FF"/>
                </a:solidFill>
              </a:rPr>
              <a:t>数字 </a:t>
            </a:r>
            <a:r>
              <a:rPr lang="en-US" altLang="zh-CN" sz="2300" dirty="0" smtClean="0">
                <a:solidFill>
                  <a:srgbClr val="0099FF"/>
                </a:solidFill>
              </a:rPr>
              <a:t>0-9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\D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除了数字之外的任意字符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…… </a:t>
            </a:r>
            <a:r>
              <a:rPr lang="zh-CN" altLang="en-US" sz="2300" dirty="0" smtClean="0">
                <a:solidFill>
                  <a:srgbClr val="0099FF"/>
                </a:solidFill>
              </a:rPr>
              <a:t>等等等等</a:t>
            </a:r>
            <a:endParaRPr lang="en-US" altLang="zh-CN" sz="2300" dirty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\b  </a:t>
            </a:r>
            <a:r>
              <a:rPr lang="zh-CN" altLang="en-US" sz="2200" dirty="0" smtClean="0">
                <a:solidFill>
                  <a:srgbClr val="FFFF00"/>
                </a:solidFill>
              </a:rPr>
              <a:t>单词边界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^  </a:t>
            </a:r>
            <a:r>
              <a:rPr lang="zh-CN" altLang="en-US" sz="2200" dirty="0" smtClean="0">
                <a:solidFill>
                  <a:srgbClr val="FFFF00"/>
                </a:solidFill>
              </a:rPr>
              <a:t>字符串的开始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$ </a:t>
            </a:r>
            <a:r>
              <a:rPr lang="zh-CN" altLang="en-US" sz="2200" dirty="0" smtClean="0">
                <a:solidFill>
                  <a:srgbClr val="FFFF00"/>
                </a:solidFill>
              </a:rPr>
              <a:t>字符串结束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(?=…)  </a:t>
            </a:r>
            <a:r>
              <a:rPr lang="zh-CN" altLang="en-US" sz="2200" dirty="0" smtClean="0">
                <a:solidFill>
                  <a:srgbClr val="FFFF00"/>
                </a:solidFill>
              </a:rPr>
              <a:t>环视</a:t>
            </a:r>
            <a:r>
              <a:rPr lang="en-US" altLang="zh-CN" sz="2200" dirty="0" smtClean="0">
                <a:solidFill>
                  <a:srgbClr val="FFFF00"/>
                </a:solidFill>
              </a:rPr>
              <a:t>(</a:t>
            </a:r>
            <a:r>
              <a:rPr lang="zh-CN" altLang="en-US" sz="2200" dirty="0" smtClean="0">
                <a:solidFill>
                  <a:srgbClr val="FFFF00"/>
                </a:solidFill>
              </a:rPr>
              <a:t>零宽断言</a:t>
            </a:r>
            <a:r>
              <a:rPr lang="en-US" altLang="zh-CN" sz="2200" dirty="0" smtClean="0">
                <a:solidFill>
                  <a:srgbClr val="FFFF00"/>
                </a:solidFill>
              </a:rPr>
              <a:t>) </a:t>
            </a:r>
            <a:r>
              <a:rPr lang="zh-CN" altLang="en-US" sz="2200" dirty="0" smtClean="0">
                <a:solidFill>
                  <a:srgbClr val="FFFF00"/>
                </a:solidFill>
              </a:rPr>
              <a:t>后面的字符串符合表达式</a:t>
            </a:r>
            <a:r>
              <a:rPr lang="en-US" altLang="zh-CN" sz="2200" dirty="0" smtClean="0">
                <a:solidFill>
                  <a:srgbClr val="FFFF00"/>
                </a:solidFill>
              </a:rPr>
              <a:t>…</a:t>
            </a:r>
            <a:r>
              <a:rPr lang="zh-CN" altLang="en-US" sz="2200" dirty="0" smtClean="0">
                <a:solidFill>
                  <a:srgbClr val="FFFF00"/>
                </a:solidFill>
              </a:rPr>
              <a:t>的时候的位置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(?!</a:t>
            </a:r>
            <a:r>
              <a:rPr lang="en-US" altLang="ja-JP" sz="2200" dirty="0" smtClean="0">
                <a:solidFill>
                  <a:srgbClr val="FFFF00"/>
                </a:solidFill>
              </a:rPr>
              <a:t>..</a:t>
            </a:r>
            <a:r>
              <a:rPr lang="en-US" altLang="zh-CN" sz="2200" dirty="0" smtClean="0">
                <a:solidFill>
                  <a:srgbClr val="FFFF00"/>
                </a:solidFill>
              </a:rPr>
              <a:t>) </a:t>
            </a:r>
            <a:endParaRPr lang="en-US" altLang="zh-CN" sz="22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*    0</a:t>
            </a:r>
            <a:r>
              <a:rPr lang="zh-CN" altLang="en-US" sz="2200" dirty="0" smtClean="0">
                <a:solidFill>
                  <a:srgbClr val="00FF00"/>
                </a:solidFill>
              </a:rPr>
              <a:t>到无数次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+   1</a:t>
            </a:r>
            <a:r>
              <a:rPr lang="zh-CN" altLang="en-US" sz="2200" dirty="0" smtClean="0">
                <a:solidFill>
                  <a:srgbClr val="00FF00"/>
                </a:solidFill>
              </a:rPr>
              <a:t>到无数次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?  0 </a:t>
            </a:r>
            <a:r>
              <a:rPr lang="zh-CN" altLang="en-US" sz="2200" dirty="0" smtClean="0">
                <a:solidFill>
                  <a:srgbClr val="00FF00"/>
                </a:solidFill>
              </a:rPr>
              <a:t>或者</a:t>
            </a:r>
            <a:r>
              <a:rPr lang="en-US" altLang="zh-CN" sz="2200" dirty="0" smtClean="0">
                <a:solidFill>
                  <a:srgbClr val="00FF00"/>
                </a:solidFill>
              </a:rPr>
              <a:t>1 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{n}  </a:t>
            </a:r>
            <a:r>
              <a:rPr lang="zh-CN" altLang="en-US" sz="2200" dirty="0" smtClean="0">
                <a:solidFill>
                  <a:srgbClr val="00FF00"/>
                </a:solidFill>
              </a:rPr>
              <a:t>重复</a:t>
            </a:r>
            <a:r>
              <a:rPr lang="en-US" altLang="zh-CN" sz="2200" dirty="0" smtClean="0">
                <a:solidFill>
                  <a:srgbClr val="00FF00"/>
                </a:solidFill>
              </a:rPr>
              <a:t>N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{n,} </a:t>
            </a:r>
            <a:r>
              <a:rPr lang="zh-CN" altLang="en-US" sz="2200" dirty="0" smtClean="0">
                <a:solidFill>
                  <a:srgbClr val="00FF00"/>
                </a:solidFill>
              </a:rPr>
              <a:t>重复至少</a:t>
            </a:r>
            <a:r>
              <a:rPr lang="en-US" altLang="zh-CN" sz="2200" dirty="0" smtClean="0">
                <a:solidFill>
                  <a:srgbClr val="00FF00"/>
                </a:solidFill>
              </a:rPr>
              <a:t>N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 {</a:t>
            </a:r>
            <a:r>
              <a:rPr lang="en-US" altLang="zh-CN" sz="2200" dirty="0" err="1" smtClean="0">
                <a:solidFill>
                  <a:srgbClr val="00FF00"/>
                </a:solidFill>
              </a:rPr>
              <a:t>n,m</a:t>
            </a:r>
            <a:r>
              <a:rPr lang="en-US" altLang="zh-CN" sz="2200" dirty="0" smtClean="0">
                <a:solidFill>
                  <a:srgbClr val="00FF00"/>
                </a:solidFill>
              </a:rPr>
              <a:t>}   n</a:t>
            </a:r>
            <a:r>
              <a:rPr lang="zh-CN" altLang="en-US" sz="2200" dirty="0" smtClean="0">
                <a:solidFill>
                  <a:srgbClr val="00FF00"/>
                </a:solidFill>
              </a:rPr>
              <a:t>到</a:t>
            </a:r>
            <a:r>
              <a:rPr lang="en-US" altLang="zh-CN" sz="2200" dirty="0" smtClean="0">
                <a:solidFill>
                  <a:srgbClr val="00FF00"/>
                </a:solidFill>
              </a:rPr>
              <a:t>m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[]  </a:t>
            </a:r>
            <a:r>
              <a:rPr lang="zh-CN" altLang="en-US" sz="2200" dirty="0" smtClean="0">
                <a:solidFill>
                  <a:srgbClr val="00FF00"/>
                </a:solidFill>
              </a:rPr>
              <a:t>字符组，字符范围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() </a:t>
            </a:r>
            <a:r>
              <a:rPr lang="zh-CN" altLang="en-US" sz="2200" dirty="0">
                <a:solidFill>
                  <a:srgbClr val="00FF00"/>
                </a:solidFill>
              </a:rPr>
              <a:t> </a:t>
            </a:r>
            <a:r>
              <a:rPr lang="zh-CN" altLang="en-US" sz="2200" dirty="0" smtClean="0">
                <a:solidFill>
                  <a:srgbClr val="00FF00"/>
                </a:solidFill>
              </a:rPr>
              <a:t>捕获组（子表达式）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……  </a:t>
            </a:r>
            <a:r>
              <a:rPr lang="zh-CN" altLang="en-US" sz="2200" dirty="0">
                <a:solidFill>
                  <a:srgbClr val="00FF00"/>
                </a:solidFill>
              </a:rPr>
              <a:t>等等</a:t>
            </a:r>
            <a:endParaRPr lang="en-US" altLang="zh-CN" sz="2200" dirty="0" smtClean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544616"/>
          </a:xfrm>
        </p:spPr>
        <p:txBody>
          <a:bodyPr>
            <a:normAutofit/>
          </a:bodyPr>
          <a:lstStyle/>
          <a:p>
            <a:pPr marL="36195" indent="0">
              <a:buNone/>
            </a:pPr>
            <a:r>
              <a:rPr lang="zh-CN" altLang="en-US" dirty="0" smtClean="0"/>
              <a:t>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300" dirty="0" smtClean="0">
                <a:solidFill>
                  <a:srgbClr val="0099FF"/>
                </a:solidFill>
              </a:rPr>
              <a:t> </a:t>
            </a:r>
            <a:r>
              <a:rPr lang="en-US" altLang="zh-CN" sz="2300" dirty="0" smtClean="0">
                <a:solidFill>
                  <a:srgbClr val="0099FF"/>
                </a:solidFill>
              </a:rPr>
              <a:t>.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除换行以外的其他任意一个</a:t>
            </a:r>
            <a:r>
              <a:rPr lang="zh-CN" altLang="en-US" sz="2300" dirty="0" smtClean="0">
                <a:solidFill>
                  <a:srgbClr val="0099FF"/>
                </a:solidFill>
              </a:rPr>
              <a:t>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 marL="36195" indent="0"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544616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zh-CN" altLang="en-US" dirty="0"/>
              <a:t>字符组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[0-9] </a:t>
            </a:r>
            <a:r>
              <a:rPr lang="zh-CN" altLang="en-US" sz="2300" dirty="0" smtClean="0">
                <a:solidFill>
                  <a:srgbClr val="0099FF"/>
                </a:solidFill>
              </a:rPr>
              <a:t>数字</a:t>
            </a:r>
            <a:r>
              <a:rPr lang="en-US" altLang="zh-CN" sz="2300" dirty="0" smtClean="0">
                <a:solidFill>
                  <a:srgbClr val="0099FF"/>
                </a:solidFill>
              </a:rPr>
              <a:t>0</a:t>
            </a:r>
            <a:r>
              <a:rPr lang="zh-CN" altLang="en-US" sz="2300" dirty="0" smtClean="0">
                <a:solidFill>
                  <a:srgbClr val="0099FF"/>
                </a:solidFill>
              </a:rPr>
              <a:t>到数组</a:t>
            </a:r>
            <a:r>
              <a:rPr lang="en-US" altLang="zh-CN" sz="2300" dirty="0" smtClean="0">
                <a:solidFill>
                  <a:srgbClr val="0099FF"/>
                </a:solidFill>
              </a:rPr>
              <a:t>9</a:t>
            </a:r>
            <a:r>
              <a:rPr lang="zh-CN" altLang="en-US" sz="2300" dirty="0" smtClean="0">
                <a:solidFill>
                  <a:srgbClr val="0099FF"/>
                </a:solidFill>
              </a:rPr>
              <a:t>之间的任意</a:t>
            </a:r>
            <a:r>
              <a:rPr lang="zh-CN" altLang="en-US" sz="2300" b="1" u="sng" dirty="0" smtClean="0">
                <a:solidFill>
                  <a:srgbClr val="0099FF"/>
                </a:solidFill>
              </a:rPr>
              <a:t>一个</a:t>
            </a:r>
            <a:endParaRPr lang="en-US" altLang="zh-CN" sz="2300" b="1" u="sng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[a-z]  </a:t>
            </a:r>
            <a:r>
              <a:rPr lang="zh-CN" altLang="en-US" sz="2300" dirty="0" smtClean="0">
                <a:solidFill>
                  <a:srgbClr val="0099FF"/>
                </a:solidFill>
              </a:rPr>
              <a:t>字母</a:t>
            </a:r>
            <a:r>
              <a:rPr lang="en-US" altLang="zh-CN" sz="2300" dirty="0" smtClean="0">
                <a:solidFill>
                  <a:srgbClr val="0099FF"/>
                </a:solidFill>
              </a:rPr>
              <a:t>a</a:t>
            </a:r>
            <a:r>
              <a:rPr lang="zh-CN" altLang="en-US" sz="2300" dirty="0" smtClean="0">
                <a:solidFill>
                  <a:srgbClr val="0099FF"/>
                </a:solidFill>
              </a:rPr>
              <a:t>到字母</a:t>
            </a:r>
            <a:r>
              <a:rPr lang="en-US" altLang="zh-CN" sz="2300" dirty="0" smtClean="0">
                <a:solidFill>
                  <a:srgbClr val="0099FF"/>
                </a:solidFill>
              </a:rPr>
              <a:t>z</a:t>
            </a:r>
            <a:r>
              <a:rPr lang="zh-CN" altLang="en-US" sz="2300" dirty="0" smtClean="0">
                <a:solidFill>
                  <a:srgbClr val="0099FF"/>
                </a:solidFill>
              </a:rPr>
              <a:t>的任意一个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[^</a:t>
            </a:r>
            <a:r>
              <a:rPr lang="en-US" altLang="zh-CN" sz="2300" dirty="0" err="1" smtClean="0">
                <a:solidFill>
                  <a:srgbClr val="0099FF"/>
                </a:solidFill>
              </a:rPr>
              <a:t>cfC</a:t>
            </a:r>
            <a:r>
              <a:rPr lang="en-US" altLang="zh-CN" sz="2300" dirty="0" smtClean="0">
                <a:solidFill>
                  <a:srgbClr val="0099FF"/>
                </a:solidFill>
              </a:rPr>
              <a:t>]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除了字母  </a:t>
            </a:r>
            <a:r>
              <a:rPr lang="en-US" altLang="zh-CN" sz="2300" dirty="0" smtClean="0">
                <a:solidFill>
                  <a:srgbClr val="0099FF"/>
                </a:solidFill>
              </a:rPr>
              <a:t>c   f    C</a:t>
            </a:r>
            <a:r>
              <a:rPr lang="zh-CN" altLang="en-US" sz="2300" dirty="0" smtClean="0">
                <a:solidFill>
                  <a:srgbClr val="0099FF"/>
                </a:solidFill>
              </a:rPr>
              <a:t>的任意一个字符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[\u4e00-\u9fa5] </a:t>
            </a:r>
            <a:r>
              <a:rPr lang="zh-CN" altLang="en-US" sz="2200" dirty="0" smtClean="0">
                <a:solidFill>
                  <a:srgbClr val="00FF00"/>
                </a:solidFill>
              </a:rPr>
              <a:t>汉字中的任意一个汉字 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[^a-z] </a:t>
            </a:r>
            <a:r>
              <a:rPr lang="zh-CN" altLang="en-US" sz="2200" dirty="0" smtClean="0">
                <a:solidFill>
                  <a:srgbClr val="0099FF"/>
                </a:solidFill>
              </a:rPr>
              <a:t>除了字母 </a:t>
            </a:r>
            <a:r>
              <a:rPr lang="en-US" altLang="zh-CN" sz="2200" dirty="0" smtClean="0">
                <a:solidFill>
                  <a:srgbClr val="0099FF"/>
                </a:solidFill>
              </a:rPr>
              <a:t>a </a:t>
            </a:r>
            <a:r>
              <a:rPr lang="zh-CN" altLang="en-US" sz="2200" dirty="0" smtClean="0">
                <a:solidFill>
                  <a:srgbClr val="0099FF"/>
                </a:solidFill>
              </a:rPr>
              <a:t>到字母</a:t>
            </a:r>
            <a:r>
              <a:rPr lang="en-US" altLang="zh-CN" sz="2200" dirty="0" smtClean="0">
                <a:solidFill>
                  <a:srgbClr val="0099FF"/>
                </a:solidFill>
              </a:rPr>
              <a:t>z</a:t>
            </a:r>
            <a:r>
              <a:rPr lang="zh-CN" altLang="en-US" sz="2200" dirty="0" smtClean="0">
                <a:solidFill>
                  <a:srgbClr val="0099FF"/>
                </a:solidFill>
              </a:rPr>
              <a:t>的任意一个字符</a:t>
            </a:r>
            <a:endParaRPr lang="en-US" altLang="zh-CN" sz="22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[^-a-c] </a:t>
            </a:r>
            <a:r>
              <a:rPr lang="zh-CN" altLang="en-US" sz="2200" dirty="0" smtClean="0">
                <a:solidFill>
                  <a:srgbClr val="0099FF"/>
                </a:solidFill>
              </a:rPr>
              <a:t>除了 </a:t>
            </a:r>
            <a:r>
              <a:rPr lang="en-US" altLang="zh-CN" sz="2200" dirty="0" smtClean="0">
                <a:solidFill>
                  <a:srgbClr val="0099FF"/>
                </a:solidFill>
              </a:rPr>
              <a:t>-  </a:t>
            </a:r>
            <a:r>
              <a:rPr lang="zh-CN" altLang="en-US" sz="2200" dirty="0" smtClean="0">
                <a:solidFill>
                  <a:srgbClr val="0099FF"/>
                </a:solidFill>
              </a:rPr>
              <a:t>字符以及字母</a:t>
            </a:r>
            <a:r>
              <a:rPr lang="en-US" altLang="zh-CN" sz="2200" dirty="0" smtClean="0">
                <a:solidFill>
                  <a:srgbClr val="0099FF"/>
                </a:solidFill>
              </a:rPr>
              <a:t>a</a:t>
            </a:r>
            <a:r>
              <a:rPr lang="zh-CN" altLang="en-US" sz="2200" dirty="0" smtClean="0">
                <a:solidFill>
                  <a:srgbClr val="0099FF"/>
                </a:solidFill>
              </a:rPr>
              <a:t>到字母</a:t>
            </a:r>
            <a:r>
              <a:rPr lang="en-US" altLang="zh-CN" sz="2200" dirty="0" smtClean="0">
                <a:solidFill>
                  <a:srgbClr val="0099FF"/>
                </a:solidFill>
              </a:rPr>
              <a:t>z</a:t>
            </a:r>
            <a:r>
              <a:rPr lang="zh-CN" altLang="en-US" sz="2200" dirty="0" smtClean="0">
                <a:solidFill>
                  <a:srgbClr val="0099FF"/>
                </a:solidFill>
              </a:rPr>
              <a:t>的任意一个字符</a:t>
            </a:r>
            <a:endParaRPr lang="en-US" altLang="zh-CN" sz="2200" dirty="0" smtClean="0">
              <a:solidFill>
                <a:srgbClr val="009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|   </a:t>
            </a:r>
            <a:r>
              <a:rPr lang="zh-CN" altLang="en-US" sz="2200" dirty="0" smtClean="0">
                <a:solidFill>
                  <a:srgbClr val="0099FF"/>
                </a:solidFill>
              </a:rPr>
              <a:t>多选分支，或者关系</a:t>
            </a:r>
            <a:endParaRPr lang="en-US" altLang="zh-CN" sz="2200" dirty="0" smtClean="0">
              <a:solidFill>
                <a:srgbClr val="0099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三个关键词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323340"/>
            <a:ext cx="8270240" cy="3581400"/>
          </a:xfrm>
        </p:spPr>
        <p:txBody>
          <a:bodyPr/>
          <a:lstStyle/>
          <a:p>
            <a:pPr marL="36195" indent="0">
              <a:buNone/>
            </a:pPr>
            <a:r>
              <a:rPr lang="zh-CN" altLang="en-US" sz="3600" dirty="0" smtClean="0"/>
              <a:t>定位</a:t>
            </a:r>
            <a:endParaRPr lang="zh-CN" altLang="en-US" sz="3600" dirty="0" smtClean="0"/>
          </a:p>
          <a:p>
            <a:pPr marL="36195" indent="0">
              <a:buNone/>
            </a:pPr>
            <a:r>
              <a:rPr lang="zh-CN" altLang="en-US" sz="3600" dirty="0" smtClean="0"/>
              <a:t>匹配</a:t>
            </a:r>
            <a:endParaRPr lang="zh-CN" altLang="en-US" sz="3600" dirty="0" smtClean="0"/>
          </a:p>
          <a:p>
            <a:pPr marL="36195" indent="0">
              <a:buNone/>
            </a:pPr>
            <a:r>
              <a:rPr lang="zh-CN" altLang="en-US" sz="3600" dirty="0" smtClean="0"/>
              <a:t>引用</a:t>
            </a:r>
            <a:endParaRPr lang="zh-CN" altLang="en-US" sz="3600" dirty="0" smtClean="0"/>
          </a:p>
          <a:p>
            <a:pPr marL="36195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^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48467" y="3646489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428625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能匹配：</a:t>
            </a:r>
            <a:endParaRPr lang="en-US" altLang="zh-CN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8662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84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him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5857892"/>
            <a:ext cx="2571768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hidden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1472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代表字符串的开头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86380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43570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代表字符串的结束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2251059" y="4036223"/>
            <a:ext cx="4642676" cy="794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29256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715140" y="364331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hi$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9256" y="428625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能匹配：</a:t>
            </a:r>
            <a:endParaRPr lang="en-US" altLang="zh-CN" sz="3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786446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3768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446" y="5854503"/>
            <a:ext cx="2571768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Orochi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animBg="1"/>
      <p:bldP spid="8" grpId="0" animBg="1"/>
      <p:bldP spid="9" grpId="0" animBg="1"/>
      <p:bldP spid="13" grpId="0" animBg="1"/>
      <p:bldP spid="14" grpId="0"/>
      <p:bldP spid="15" grpId="0" animBg="1"/>
      <p:bldP spid="16" grpId="0"/>
      <p:bldP spid="23" grpId="0"/>
      <p:bldP spid="24" grpId="0" animBg="1"/>
      <p:bldP spid="25" grpId="0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3260</Words>
  <Application>WPS 演示</Application>
  <PresentationFormat>全屏显示(4:3)</PresentationFormat>
  <Paragraphs>478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SimSun</vt:lpstr>
      <vt:lpstr>Wingdings</vt:lpstr>
      <vt:lpstr>Wingdings 2</vt:lpstr>
      <vt:lpstr>Arial</vt:lpstr>
      <vt:lpstr>Franklin Gothic Book</vt:lpstr>
      <vt:lpstr>SimHei</vt:lpstr>
      <vt:lpstr>Microsoft YaHei</vt:lpstr>
      <vt:lpstr>ＭＳ Ｐゴシック</vt:lpstr>
      <vt:lpstr>Arial Unicode MS</vt:lpstr>
      <vt:lpstr>Calibri</vt:lpstr>
      <vt:lpstr>HGｺﾞｼｯｸM</vt:lpstr>
      <vt:lpstr>技巧</vt:lpstr>
      <vt:lpstr>正则表达式</vt:lpstr>
      <vt:lpstr>最简单的正则表达式</vt:lpstr>
      <vt:lpstr>最简单的正则表达式</vt:lpstr>
      <vt:lpstr>然后呢？</vt:lpstr>
      <vt:lpstr>正则表达式</vt:lpstr>
      <vt:lpstr>正则表达式</vt:lpstr>
      <vt:lpstr>正则表达式</vt:lpstr>
      <vt:lpstr>三个关键词 </vt:lpstr>
      <vt:lpstr>“^”和“$”</vt:lpstr>
      <vt:lpstr>“^”和“$”</vt:lpstr>
      <vt:lpstr>“[ ]”</vt:lpstr>
      <vt:lpstr>“[ ]”</vt:lpstr>
      <vt:lpstr>“[ ]”</vt:lpstr>
      <vt:lpstr>转义符号“\”</vt:lpstr>
      <vt:lpstr>\t	\r	\n \b	与 \B \A	与 \Z  \s	与 \S \d	与 \D \w	与 \W </vt:lpstr>
      <vt:lpstr>分支“|”</vt:lpstr>
      <vt:lpstr>分支“|”</vt:lpstr>
      <vt:lpstr>重复符号“*”</vt:lpstr>
      <vt:lpstr>重复符号“+”</vt:lpstr>
      <vt:lpstr>重复符号“+”</vt:lpstr>
      <vt:lpstr>重复符号“?”</vt:lpstr>
      <vt:lpstr>重复符号“{x,}”</vt:lpstr>
      <vt:lpstr>重复符号“{x}”</vt:lpstr>
      <vt:lpstr>重复符号“{x,y}”</vt:lpstr>
      <vt:lpstr>贪婪与非贪婪(在量子后加?)</vt:lpstr>
      <vt:lpstr>子表达式“( )”</vt:lpstr>
      <vt:lpstr>向前参照，向后参照	</vt:lpstr>
      <vt:lpstr>捕获</vt:lpstr>
      <vt:lpstr>反向引用</vt:lpstr>
      <vt:lpstr>命名组（命名子表达式）</vt:lpstr>
      <vt:lpstr>条件参照</vt:lpstr>
      <vt:lpstr>小试身手 - 匹配日期(1-31号)</vt:lpstr>
      <vt:lpstr>小试身手 - 匹配IPv4</vt:lpstr>
      <vt:lpstr>小试身手 - mail address </vt:lpstr>
      <vt:lpstr>注意点 </vt:lpstr>
      <vt:lpstr>语言特性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cfc4n</dc:creator>
  <cp:lastModifiedBy>euler</cp:lastModifiedBy>
  <cp:revision>257</cp:revision>
  <dcterms:created xsi:type="dcterms:W3CDTF">2009-04-10T11:42:00Z</dcterms:created>
  <dcterms:modified xsi:type="dcterms:W3CDTF">2017-07-12T14:07:04Z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