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669" r:id="rId2"/>
    <p:sldId id="670" r:id="rId3"/>
    <p:sldId id="671" r:id="rId4"/>
    <p:sldId id="672" r:id="rId5"/>
    <p:sldId id="673" r:id="rId6"/>
    <p:sldId id="676" r:id="rId7"/>
    <p:sldId id="674" r:id="rId8"/>
    <p:sldId id="418" r:id="rId9"/>
    <p:sldId id="524" r:id="rId10"/>
    <p:sldId id="639" r:id="rId11"/>
    <p:sldId id="640" r:id="rId12"/>
    <p:sldId id="642" r:id="rId13"/>
    <p:sldId id="643" r:id="rId14"/>
    <p:sldId id="644" r:id="rId15"/>
    <p:sldId id="645" r:id="rId16"/>
    <p:sldId id="628" r:id="rId17"/>
    <p:sldId id="646" r:id="rId18"/>
    <p:sldId id="647" r:id="rId19"/>
    <p:sldId id="648" r:id="rId20"/>
    <p:sldId id="649" r:id="rId21"/>
    <p:sldId id="650" r:id="rId22"/>
    <p:sldId id="652" r:id="rId23"/>
    <p:sldId id="653" r:id="rId24"/>
    <p:sldId id="654" r:id="rId25"/>
    <p:sldId id="655" r:id="rId26"/>
    <p:sldId id="656" r:id="rId27"/>
    <p:sldId id="657" r:id="rId28"/>
    <p:sldId id="658" r:id="rId29"/>
    <p:sldId id="659" r:id="rId30"/>
    <p:sldId id="660" r:id="rId31"/>
    <p:sldId id="661" r:id="rId32"/>
    <p:sldId id="662" r:id="rId33"/>
    <p:sldId id="663" r:id="rId34"/>
    <p:sldId id="664" r:id="rId35"/>
    <p:sldId id="665" r:id="rId36"/>
    <p:sldId id="666" r:id="rId37"/>
    <p:sldId id="667" r:id="rId38"/>
    <p:sldId id="668" r:id="rId39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3C6"/>
    <a:srgbClr val="3782C5"/>
    <a:srgbClr val="285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77755" autoAdjust="0"/>
  </p:normalViewPr>
  <p:slideViewPr>
    <p:cSldViewPr>
      <p:cViewPr varScale="1">
        <p:scale>
          <a:sx n="63" d="100"/>
          <a:sy n="63" d="100"/>
        </p:scale>
        <p:origin x="1424" y="4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60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85617-E155-42B9-84DE-B6F08CC38C33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D96C-E990-4993-938B-CFA77FEA92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97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838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784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24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487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56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621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051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306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405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157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5654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624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1063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224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405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7504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4671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0987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3930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8054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783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947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044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1371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876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9425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0182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4432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039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058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054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670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784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36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91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55510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971600" y="0"/>
            <a:ext cx="8200168" cy="5715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1396"/>
            <a:ext cx="7385510" cy="37606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7E3A-73D9-4AC5-8448-3312727E0F5B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作业：重构该程序，使其符合</a:t>
            </a:r>
            <a:r>
              <a:rPr lang="en-US" altLang="zh-CN" sz="2800"/>
              <a:t>OCP</a:t>
            </a:r>
            <a:endParaRPr lang="zh-CN" altLang="en-US" sz="28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b="1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59" y="1256048"/>
            <a:ext cx="7158191" cy="426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34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-11122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线程池</a:t>
            </a:r>
            <a:endParaRPr lang="en-US" altLang="zh-CN" sz="28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259632" y="74622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300" dirty="0">
                <a:latin typeface="+mn-ea"/>
              </a:rPr>
              <a:t>线程池</a:t>
            </a:r>
            <a:endParaRPr lang="en-US" altLang="zh-CN" sz="23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系统预先创建指定数量的线程</a:t>
            </a:r>
            <a:endParaRPr lang="en-US" altLang="zh-CN" sz="18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对多任务重用线程， 线程创建的开销被分摊</a:t>
            </a:r>
            <a:endParaRPr lang="en-US" altLang="zh-CN" sz="18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请求到来时， 线程已经存在， 立刻就可以服务</a:t>
            </a:r>
            <a:endParaRPr lang="en-US" altLang="zh-CN" sz="18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通过限制线程池中的线程数量， 防止资源不足</a:t>
            </a:r>
            <a:endParaRPr lang="en-US" altLang="zh-CN" sz="18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004" y="3433564"/>
            <a:ext cx="4298243" cy="228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90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-11122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关于线程池的思考</a:t>
            </a:r>
            <a:endParaRPr lang="en-US" altLang="zh-CN" sz="28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259632" y="74622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300" dirty="0">
                <a:latin typeface="+mn-ea"/>
              </a:rPr>
              <a:t>1. </a:t>
            </a:r>
            <a:r>
              <a:rPr lang="zh-CN" altLang="en-US" sz="2300" dirty="0">
                <a:latin typeface="+mn-ea"/>
              </a:rPr>
              <a:t>当线程池刚刚创立，还没有</a:t>
            </a:r>
            <a:r>
              <a:rPr lang="en-US" altLang="zh-CN" sz="2300" dirty="0">
                <a:latin typeface="+mn-ea"/>
              </a:rPr>
              <a:t>Task</a:t>
            </a:r>
            <a:r>
              <a:rPr lang="zh-CN" altLang="en-US" sz="2300" dirty="0">
                <a:latin typeface="+mn-ea"/>
              </a:rPr>
              <a:t>到来的时候， 池中的线程处于什么状态？</a:t>
            </a:r>
            <a:endParaRPr lang="en-US" altLang="zh-CN" sz="23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3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300" dirty="0">
                <a:latin typeface="+mn-ea"/>
              </a:rPr>
              <a:t>2. </a:t>
            </a:r>
            <a:r>
              <a:rPr lang="zh-CN" altLang="en-US" sz="2300" dirty="0">
                <a:latin typeface="+mn-ea"/>
              </a:rPr>
              <a:t>当</a:t>
            </a:r>
            <a:r>
              <a:rPr lang="en-US" altLang="zh-CN" sz="2300" dirty="0">
                <a:latin typeface="+mn-ea"/>
              </a:rPr>
              <a:t>Task</a:t>
            </a:r>
            <a:r>
              <a:rPr lang="zh-CN" altLang="en-US" sz="2300" dirty="0">
                <a:latin typeface="+mn-ea"/>
              </a:rPr>
              <a:t>到来的时候，线程池中的线程如何得到通知？</a:t>
            </a:r>
            <a:endParaRPr lang="en-US" altLang="zh-CN" sz="23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3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300" dirty="0">
                <a:latin typeface="+mn-ea"/>
              </a:rPr>
              <a:t>3. </a:t>
            </a:r>
            <a:r>
              <a:rPr lang="zh-CN" altLang="en-US" sz="2300" dirty="0">
                <a:latin typeface="+mn-ea"/>
              </a:rPr>
              <a:t>当线程池中的线程完成工作，如何回到池中？</a:t>
            </a:r>
            <a:endParaRPr lang="en-US" altLang="zh-CN" sz="23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3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300" dirty="0">
                <a:latin typeface="+mn-ea"/>
              </a:rPr>
              <a:t>3. Task</a:t>
            </a:r>
            <a:r>
              <a:rPr lang="zh-CN" altLang="en-US" sz="2300" dirty="0">
                <a:latin typeface="+mn-ea"/>
              </a:rPr>
              <a:t>是个什么东西？</a:t>
            </a:r>
            <a:endParaRPr lang="en-US" altLang="zh-CN" sz="23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1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99725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-11122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线程池例子</a:t>
            </a:r>
            <a:endParaRPr lang="en-US" altLang="zh-CN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64" y="841276"/>
            <a:ext cx="2847975" cy="7524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64" y="1793776"/>
            <a:ext cx="73723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92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-11122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线程池例子</a:t>
            </a:r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057300"/>
            <a:ext cx="7791219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93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-11122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线程池例子： </a:t>
            </a:r>
            <a:r>
              <a:rPr lang="en-US" altLang="zh-CN" sz="2800" dirty="0" err="1"/>
              <a:t>WorkerThread</a:t>
            </a:r>
            <a:endParaRPr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97260"/>
            <a:ext cx="6696744" cy="497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06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-11122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线程池例子： </a:t>
            </a:r>
            <a:r>
              <a:rPr lang="en-US" altLang="zh-CN" sz="2800" dirty="0" err="1"/>
              <a:t>WorkerThread</a:t>
            </a:r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48" y="1345332"/>
            <a:ext cx="72009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17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4" y="0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从</a:t>
            </a:r>
            <a:r>
              <a:rPr lang="en-US" altLang="zh-CN" sz="2800" dirty="0"/>
              <a:t>JDK1.5</a:t>
            </a:r>
            <a:r>
              <a:rPr lang="zh-CN" altLang="en-US" sz="2800" dirty="0"/>
              <a:t>以后， 不用自己写线程池了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26" y="1633364"/>
            <a:ext cx="72199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9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4" y="0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从</a:t>
            </a:r>
            <a:r>
              <a:rPr lang="en-US" altLang="zh-CN" sz="2800" dirty="0"/>
              <a:t>JDK1.5</a:t>
            </a:r>
            <a:r>
              <a:rPr lang="zh-CN" altLang="en-US" sz="2800" dirty="0"/>
              <a:t>以后， 不用自己写线程池了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29308"/>
            <a:ext cx="6800850" cy="1676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952" y="3145532"/>
            <a:ext cx="55721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70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4" y="0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从</a:t>
            </a:r>
            <a:r>
              <a:rPr lang="en-US" altLang="zh-CN" sz="2800" dirty="0"/>
              <a:t>JDK1.5</a:t>
            </a:r>
            <a:r>
              <a:rPr lang="zh-CN" altLang="en-US" sz="2800" dirty="0"/>
              <a:t>以后， 不用自己写线程池了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52500"/>
            <a:ext cx="7330225" cy="449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46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-9153" y="0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800" dirty="0"/>
              <a:t>CAS (Compare And Swap)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057300"/>
            <a:ext cx="8858298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5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OCP </a:t>
            </a:r>
            <a:r>
              <a:rPr lang="zh-CN" altLang="en-US" sz="2800" dirty="0"/>
              <a:t>： 三分钟练习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b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24" y="1052634"/>
            <a:ext cx="71342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6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-9153" y="0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800" dirty="0"/>
              <a:t>CAS </a:t>
            </a:r>
            <a:r>
              <a:rPr lang="zh-CN" altLang="en-US" sz="2800" dirty="0"/>
              <a:t>的应用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01316"/>
            <a:ext cx="3611952" cy="25202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345332"/>
            <a:ext cx="4641659" cy="223224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5576" y="40816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线程不安全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289786" y="3970412"/>
            <a:ext cx="4854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同一时刻，只有一个线程可以获得锁，</a:t>
            </a:r>
            <a:endParaRPr lang="en-US" altLang="zh-CN" dirty="0"/>
          </a:p>
          <a:p>
            <a:r>
              <a:rPr lang="zh-CN" altLang="en-US" dirty="0"/>
              <a:t>进入方法执行， 其他的线程只能等待（阻塞）</a:t>
            </a:r>
            <a:endParaRPr lang="en-US" altLang="zh-CN" dirty="0"/>
          </a:p>
          <a:p>
            <a:r>
              <a:rPr lang="zh-CN" altLang="en-US" dirty="0"/>
              <a:t>等待持有锁的线程执行完 </a:t>
            </a:r>
            <a:r>
              <a:rPr lang="en-US" altLang="zh-CN" dirty="0"/>
              <a:t>----  </a:t>
            </a:r>
            <a:r>
              <a:rPr lang="zh-CN" altLang="en-US" dirty="0"/>
              <a:t>悲观锁</a:t>
            </a:r>
          </a:p>
        </p:txBody>
      </p:sp>
    </p:spTree>
    <p:extLst>
      <p:ext uri="{BB962C8B-B14F-4D97-AF65-F5344CB8AC3E}">
        <p14:creationId xmlns:p14="http://schemas.microsoft.com/office/powerpoint/2010/main" val="1121064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323528" y="0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800" dirty="0"/>
              <a:t>CAS </a:t>
            </a:r>
            <a:r>
              <a:rPr lang="zh-CN" altLang="en-US" sz="2800" dirty="0"/>
              <a:t>的应用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54648"/>
            <a:ext cx="6336704" cy="35004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23528" y="4791670"/>
            <a:ext cx="89098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乐观锁：多个线程都可以读取同一变量， 但是当他们使用</a:t>
            </a:r>
            <a:r>
              <a:rPr lang="en-US" altLang="zh-CN" dirty="0"/>
              <a:t>CAS</a:t>
            </a:r>
            <a:r>
              <a:rPr lang="zh-CN" altLang="en-US" dirty="0"/>
              <a:t>同时更新同一个变量时，</a:t>
            </a:r>
            <a:endParaRPr lang="en-US" altLang="zh-CN" dirty="0"/>
          </a:p>
          <a:p>
            <a:r>
              <a:rPr lang="zh-CN" altLang="en-US" dirty="0"/>
              <a:t>只有其中一个线程能更新变量的值，而其它线程都失败，失败的线程</a:t>
            </a:r>
            <a:r>
              <a:rPr lang="zh-CN" altLang="en-US" b="1" dirty="0"/>
              <a:t>并不会被挂起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zh-CN" altLang="en-US" dirty="0"/>
              <a:t>而是被告知这次竞争中失败，并可以再次尝试。</a:t>
            </a:r>
          </a:p>
        </p:txBody>
      </p:sp>
    </p:spTree>
    <p:extLst>
      <p:ext uri="{BB962C8B-B14F-4D97-AF65-F5344CB8AC3E}">
        <p14:creationId xmlns:p14="http://schemas.microsoft.com/office/powerpoint/2010/main" val="2517526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250256" y="-30480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800" dirty="0"/>
              <a:t>CAS </a:t>
            </a:r>
            <a:r>
              <a:rPr lang="zh-CN" altLang="en-US" sz="2800" dirty="0"/>
              <a:t> 的优点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50256" y="88776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300" dirty="0">
                <a:latin typeface="+mn-ea"/>
              </a:rPr>
              <a:t>非阻塞</a:t>
            </a:r>
            <a:endParaRPr lang="en-US" altLang="zh-CN" sz="23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100" dirty="0">
                <a:latin typeface="+mn-ea"/>
              </a:rPr>
              <a:t>线程并不会阻塞， 只是不停的检查下去</a:t>
            </a:r>
            <a:endParaRPr lang="en-US" altLang="zh-CN" sz="2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300" dirty="0">
                <a:latin typeface="+mn-ea"/>
              </a:rPr>
              <a:t>CAS </a:t>
            </a:r>
            <a:r>
              <a:rPr lang="zh-CN" altLang="en-US" sz="2300" dirty="0">
                <a:latin typeface="+mn-ea"/>
              </a:rPr>
              <a:t>不会出现死锁</a:t>
            </a:r>
            <a:endParaRPr lang="en-US" altLang="zh-CN" sz="23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100" dirty="0">
                <a:latin typeface="+mn-ea"/>
              </a:rPr>
              <a:t>线程不会挂起， 不会出现互相等待</a:t>
            </a:r>
            <a:endParaRPr lang="en-US" altLang="zh-CN" sz="2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300" dirty="0">
                <a:latin typeface="+mn-ea"/>
              </a:rPr>
              <a:t>在轻度到中度的争用情况下，非阻塞算法的性能会超越阻塞算法</a:t>
            </a:r>
            <a:endParaRPr lang="en-US" altLang="zh-CN" sz="23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100" dirty="0">
                <a:latin typeface="+mn-ea"/>
              </a:rPr>
              <a:t>只不过多了几个循环而已</a:t>
            </a:r>
            <a:endParaRPr lang="en-US" altLang="zh-CN" sz="23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300" dirty="0">
                <a:latin typeface="+mn-ea"/>
              </a:rPr>
              <a:t>问题：  可以用</a:t>
            </a:r>
            <a:r>
              <a:rPr lang="en-US" altLang="zh-CN" sz="2300" dirty="0">
                <a:latin typeface="+mn-ea"/>
              </a:rPr>
              <a:t>CAS</a:t>
            </a:r>
            <a:r>
              <a:rPr lang="zh-CN" altLang="en-US" sz="2300" dirty="0">
                <a:latin typeface="+mn-ea"/>
              </a:rPr>
              <a:t>来实现更复杂的数据结构吗？</a:t>
            </a:r>
            <a:endParaRPr lang="en-US" altLang="zh-CN" sz="23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1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62132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250256" y="-30480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800" dirty="0"/>
              <a:t>CAS </a:t>
            </a:r>
            <a:r>
              <a:rPr lang="zh-CN" altLang="en-US" sz="2800" dirty="0"/>
              <a:t> 实现非阻塞的栈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50256" y="88776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zh-CN" sz="21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985292"/>
            <a:ext cx="7956153" cy="453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29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250256" y="-30480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800" dirty="0"/>
              <a:t>CAS </a:t>
            </a:r>
            <a:r>
              <a:rPr lang="zh-CN" altLang="en-US" sz="2800" dirty="0"/>
              <a:t> 实现非阻塞的栈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50256" y="88776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zh-CN" sz="21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45" y="1273324"/>
            <a:ext cx="7973024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04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242656" y="121196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800" dirty="0"/>
              <a:t>ABA</a:t>
            </a:r>
            <a:r>
              <a:rPr lang="zh-CN" altLang="en-US" sz="2800" dirty="0"/>
              <a:t>问题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50256" y="88776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zh-CN" sz="21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02656" y="104016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300" dirty="0">
                <a:latin typeface="+mn-ea"/>
              </a:rPr>
              <a:t>线程</a:t>
            </a:r>
            <a:r>
              <a:rPr lang="en-US" altLang="zh-CN" sz="2300" dirty="0">
                <a:latin typeface="+mn-ea"/>
              </a:rPr>
              <a:t>1</a:t>
            </a:r>
            <a:r>
              <a:rPr lang="zh-CN" altLang="en-US" sz="2300" dirty="0">
                <a:latin typeface="+mn-ea"/>
              </a:rPr>
              <a:t>从内存取到值</a:t>
            </a:r>
            <a:r>
              <a:rPr lang="en-US" altLang="zh-CN" sz="2300" dirty="0">
                <a:latin typeface="+mn-ea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zh-CN" altLang="en-US" sz="2300" dirty="0">
                <a:latin typeface="+mn-ea"/>
              </a:rPr>
              <a:t>线程</a:t>
            </a:r>
            <a:r>
              <a:rPr lang="en-US" altLang="zh-CN" sz="2300" dirty="0">
                <a:latin typeface="+mn-ea"/>
              </a:rPr>
              <a:t>1</a:t>
            </a:r>
            <a:r>
              <a:rPr lang="zh-CN" altLang="en-US" sz="2300" dirty="0">
                <a:latin typeface="+mn-ea"/>
              </a:rPr>
              <a:t>停止执行（如时间片用尽）</a:t>
            </a:r>
            <a:endParaRPr lang="en-US" altLang="zh-CN" sz="23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300" dirty="0">
                <a:latin typeface="+mn-ea"/>
              </a:rPr>
              <a:t>线程</a:t>
            </a:r>
            <a:r>
              <a:rPr lang="en-US" altLang="zh-CN" sz="2300" dirty="0">
                <a:latin typeface="+mn-ea"/>
              </a:rPr>
              <a:t>2</a:t>
            </a:r>
            <a:r>
              <a:rPr lang="zh-CN" altLang="en-US" sz="2300" dirty="0">
                <a:latin typeface="+mn-ea"/>
              </a:rPr>
              <a:t>也从内存取到值</a:t>
            </a:r>
            <a:r>
              <a:rPr lang="en-US" altLang="zh-CN" sz="2300" dirty="0">
                <a:latin typeface="+mn-ea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zh-CN" altLang="en-US" sz="2300" dirty="0">
                <a:latin typeface="+mn-ea"/>
              </a:rPr>
              <a:t>线程</a:t>
            </a:r>
            <a:r>
              <a:rPr lang="en-US" altLang="zh-CN" sz="2300" dirty="0">
                <a:latin typeface="+mn-ea"/>
              </a:rPr>
              <a:t>2</a:t>
            </a:r>
            <a:r>
              <a:rPr lang="zh-CN" altLang="en-US" sz="2300" dirty="0">
                <a:latin typeface="+mn-ea"/>
              </a:rPr>
              <a:t>把</a:t>
            </a:r>
            <a:r>
              <a:rPr lang="en-US" altLang="zh-CN" sz="2300" dirty="0">
                <a:latin typeface="+mn-ea"/>
              </a:rPr>
              <a:t>A -&gt; B </a:t>
            </a:r>
            <a:r>
              <a:rPr lang="zh-CN" altLang="en-US" sz="2300" dirty="0">
                <a:latin typeface="+mn-ea"/>
              </a:rPr>
              <a:t>， 然后又从</a:t>
            </a:r>
            <a:r>
              <a:rPr lang="en-US" altLang="zh-CN" sz="2300" dirty="0">
                <a:latin typeface="+mn-ea"/>
              </a:rPr>
              <a:t>B -&gt;A</a:t>
            </a:r>
          </a:p>
          <a:p>
            <a:pPr>
              <a:lnSpc>
                <a:spcPct val="150000"/>
              </a:lnSpc>
            </a:pPr>
            <a:r>
              <a:rPr lang="zh-CN" altLang="en-US" sz="2300" dirty="0">
                <a:latin typeface="+mn-ea"/>
              </a:rPr>
              <a:t>线程</a:t>
            </a:r>
            <a:r>
              <a:rPr lang="en-US" altLang="zh-CN" sz="2300" dirty="0">
                <a:latin typeface="+mn-ea"/>
              </a:rPr>
              <a:t>1</a:t>
            </a:r>
            <a:r>
              <a:rPr lang="zh-CN" altLang="en-US" sz="2300" dirty="0">
                <a:latin typeface="+mn-ea"/>
              </a:rPr>
              <a:t>开始操作， 发现内存值还是</a:t>
            </a:r>
            <a:r>
              <a:rPr lang="en-US" altLang="zh-CN" sz="2300" dirty="0">
                <a:latin typeface="+mn-ea"/>
              </a:rPr>
              <a:t>A ,</a:t>
            </a:r>
            <a:r>
              <a:rPr lang="zh-CN" altLang="en-US" sz="2300" dirty="0">
                <a:latin typeface="+mn-ea"/>
              </a:rPr>
              <a:t>没有变化， 操作成功</a:t>
            </a:r>
            <a:endParaRPr lang="en-US" altLang="zh-CN" sz="23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300" dirty="0">
                <a:latin typeface="+mn-ea"/>
              </a:rPr>
              <a:t>好像没有什么问题吧？</a:t>
            </a:r>
            <a:endParaRPr lang="en-US" altLang="zh-CN" sz="23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3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3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19348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242656" y="121196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800" dirty="0"/>
              <a:t>ABA</a:t>
            </a:r>
            <a:r>
              <a:rPr lang="zh-CN" altLang="en-US" sz="2800" dirty="0"/>
              <a:t>问题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50256" y="88776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zh-CN" sz="21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158" y="1073696"/>
            <a:ext cx="7664921" cy="387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05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242656" y="121196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800" dirty="0"/>
              <a:t>ABA</a:t>
            </a:r>
            <a:r>
              <a:rPr lang="zh-CN" altLang="en-US" sz="2800" dirty="0"/>
              <a:t>解决办法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50256" y="88776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zh-CN" sz="21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402656" y="104016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300" dirty="0">
                <a:latin typeface="+mn-ea"/>
              </a:rPr>
              <a:t>版本戳</a:t>
            </a:r>
            <a:r>
              <a:rPr lang="en-US" altLang="zh-CN" sz="2300" dirty="0">
                <a:latin typeface="+mn-ea"/>
              </a:rPr>
              <a:t>version</a:t>
            </a:r>
            <a:r>
              <a:rPr lang="zh-CN" altLang="en-US" sz="2300" dirty="0">
                <a:latin typeface="+mn-ea"/>
              </a:rPr>
              <a:t>来对记录或对象标记</a:t>
            </a:r>
            <a:endParaRPr lang="en-US" altLang="zh-CN" sz="23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300" dirty="0" err="1">
                <a:latin typeface="+mn-ea"/>
              </a:rPr>
              <a:t>Atomic</a:t>
            </a:r>
            <a:r>
              <a:rPr lang="en-US" altLang="zh-CN" sz="2300" b="1" dirty="0" err="1">
                <a:latin typeface="+mn-ea"/>
              </a:rPr>
              <a:t>Stamped</a:t>
            </a:r>
            <a:r>
              <a:rPr lang="en-US" altLang="zh-CN" sz="2300" dirty="0" err="1">
                <a:latin typeface="+mn-ea"/>
              </a:rPr>
              <a:t>Reference</a:t>
            </a:r>
            <a:endParaRPr lang="en-US" altLang="zh-CN" sz="23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100" dirty="0">
                <a:latin typeface="+mn-ea"/>
              </a:rPr>
              <a:t>先检查当前引用是否等于预期引用，并且检查当前标志是否等于预期标志，如果全部相等，则以原子方式将该引用和该标志的值设置为给定的更新值。</a:t>
            </a:r>
            <a:endParaRPr lang="en-US" altLang="zh-CN" sz="21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3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34252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242656" y="121196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800" dirty="0" err="1"/>
              <a:t>ThreadLocal</a:t>
            </a:r>
            <a:r>
              <a:rPr lang="en-US" altLang="zh-CN" sz="2800" dirty="0"/>
              <a:t> </a:t>
            </a:r>
            <a:r>
              <a:rPr lang="zh-CN" altLang="en-US" sz="2800" dirty="0"/>
              <a:t>： 例子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50256" y="88776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zh-CN" sz="21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0CF7AC-E074-42CF-823F-558BF5B90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656" y="1201316"/>
            <a:ext cx="7863380" cy="401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03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242656" y="121196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800" dirty="0" err="1"/>
              <a:t>ThreadLocal</a:t>
            </a:r>
            <a:r>
              <a:rPr lang="en-US" altLang="zh-CN" sz="2800" dirty="0"/>
              <a:t> </a:t>
            </a:r>
            <a:r>
              <a:rPr lang="zh-CN" altLang="en-US" sz="2800" dirty="0"/>
              <a:t>： 例子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50256" y="88776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zh-CN" sz="21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8B439B2-8AE6-4600-AB3A-DFCB0D5071E0}"/>
              </a:ext>
            </a:extLst>
          </p:cNvPr>
          <p:cNvSpPr txBox="1">
            <a:spLocks/>
          </p:cNvSpPr>
          <p:nvPr/>
        </p:nvSpPr>
        <p:spPr>
          <a:xfrm>
            <a:off x="1402656" y="104016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500" dirty="0">
                <a:latin typeface="+mn-ea"/>
              </a:rPr>
              <a:t>方法</a:t>
            </a:r>
            <a:r>
              <a:rPr lang="en-US" altLang="zh-CN" sz="2500" dirty="0">
                <a:latin typeface="+mn-ea"/>
              </a:rPr>
              <a:t>1</a:t>
            </a:r>
            <a:r>
              <a:rPr lang="zh-CN" altLang="en-US" sz="2500" dirty="0">
                <a:latin typeface="+mn-ea"/>
              </a:rPr>
              <a:t>： 把</a:t>
            </a:r>
            <a:r>
              <a:rPr lang="en-US" altLang="zh-CN" sz="2500" dirty="0">
                <a:latin typeface="+mn-ea"/>
              </a:rPr>
              <a:t>Context </a:t>
            </a:r>
            <a:r>
              <a:rPr lang="zh-CN" altLang="en-US" sz="2500" dirty="0">
                <a:latin typeface="+mn-ea"/>
              </a:rPr>
              <a:t>对象一层层传递</a:t>
            </a:r>
            <a:endParaRPr lang="en-US" altLang="zh-CN" sz="25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3A8AC00-E28D-4537-88AA-75E13A0BD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894" y="1840260"/>
            <a:ext cx="7586694" cy="387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4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73352" y="1032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需要抽象的重点概念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b="1" dirty="0">
              <a:latin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408DD8B-1174-4E46-A6F3-F6902359674D}"/>
              </a:ext>
            </a:extLst>
          </p:cNvPr>
          <p:cNvSpPr txBox="1">
            <a:spLocks/>
          </p:cNvSpPr>
          <p:nvPr/>
        </p:nvSpPr>
        <p:spPr>
          <a:xfrm>
            <a:off x="1205504" y="956876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300" dirty="0">
                <a:latin typeface="+mn-ea"/>
              </a:rPr>
              <a:t>Formatter </a:t>
            </a:r>
            <a:r>
              <a:rPr lang="zh-CN" altLang="en-US" sz="2300" dirty="0">
                <a:latin typeface="+mn-ea"/>
              </a:rPr>
              <a:t>和 </a:t>
            </a:r>
            <a:r>
              <a:rPr lang="en-US" altLang="zh-CN" sz="2300" dirty="0">
                <a:latin typeface="+mn-ea"/>
              </a:rPr>
              <a:t>Sender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5C510C8-652D-44C7-8F08-D42FAEA74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896532"/>
            <a:ext cx="7529889" cy="345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79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242656" y="-111224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800" dirty="0" err="1"/>
              <a:t>ThreadLocal</a:t>
            </a:r>
            <a:r>
              <a:rPr lang="en-US" altLang="zh-CN" sz="2800" dirty="0"/>
              <a:t> </a:t>
            </a:r>
            <a:r>
              <a:rPr lang="zh-CN" altLang="en-US" sz="2800" dirty="0"/>
              <a:t>： 例子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50256" y="88776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zh-CN" sz="21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8B439B2-8AE6-4600-AB3A-DFCB0D5071E0}"/>
              </a:ext>
            </a:extLst>
          </p:cNvPr>
          <p:cNvSpPr txBox="1">
            <a:spLocks/>
          </p:cNvSpPr>
          <p:nvPr/>
        </p:nvSpPr>
        <p:spPr>
          <a:xfrm>
            <a:off x="1402656" y="69726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300" dirty="0">
                <a:latin typeface="+mn-ea"/>
              </a:rPr>
              <a:t>方法</a:t>
            </a:r>
            <a:r>
              <a:rPr lang="en-US" altLang="zh-CN" sz="2300" dirty="0">
                <a:latin typeface="+mn-ea"/>
              </a:rPr>
              <a:t>2</a:t>
            </a:r>
            <a:r>
              <a:rPr lang="zh-CN" altLang="en-US" sz="2300" dirty="0">
                <a:latin typeface="+mn-ea"/>
              </a:rPr>
              <a:t>： 把</a:t>
            </a:r>
            <a:r>
              <a:rPr lang="en-US" altLang="zh-CN" sz="2300" dirty="0">
                <a:latin typeface="+mn-ea"/>
              </a:rPr>
              <a:t>Context </a:t>
            </a:r>
            <a:r>
              <a:rPr lang="zh-CN" altLang="en-US" sz="2300" dirty="0">
                <a:latin typeface="+mn-ea"/>
              </a:rPr>
              <a:t>的 </a:t>
            </a:r>
            <a:r>
              <a:rPr lang="en-US" altLang="zh-CN" sz="2300" dirty="0" err="1">
                <a:latin typeface="+mn-ea"/>
              </a:rPr>
              <a:t>setTransactionID</a:t>
            </a:r>
            <a:r>
              <a:rPr lang="zh-CN" altLang="en-US" sz="2300" dirty="0">
                <a:latin typeface="+mn-ea"/>
              </a:rPr>
              <a:t>和</a:t>
            </a:r>
            <a:r>
              <a:rPr lang="en-US" altLang="zh-CN" sz="2300" dirty="0" err="1">
                <a:latin typeface="+mn-ea"/>
              </a:rPr>
              <a:t>getTransactionID</a:t>
            </a:r>
            <a:r>
              <a:rPr lang="zh-CN" altLang="en-US" sz="2300" dirty="0">
                <a:latin typeface="+mn-ea"/>
              </a:rPr>
              <a:t>两个方法都改成</a:t>
            </a:r>
            <a:r>
              <a:rPr lang="en-US" altLang="zh-CN" sz="2300" dirty="0">
                <a:latin typeface="+mn-ea"/>
              </a:rPr>
              <a:t>static 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2508F66-B1FD-401B-9A53-DB062CA12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086" y="1921396"/>
            <a:ext cx="7372418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9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242656" y="121196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改造</a:t>
            </a:r>
            <a:r>
              <a:rPr lang="en-US" altLang="zh-CN" sz="2800" dirty="0"/>
              <a:t>Context</a:t>
            </a:r>
            <a:r>
              <a:rPr lang="zh-CN" altLang="en-US" sz="2800" dirty="0"/>
              <a:t>类，使用</a:t>
            </a:r>
            <a:r>
              <a:rPr lang="en-US" altLang="zh-CN" sz="2800" dirty="0" err="1"/>
              <a:t>ThreadLocal</a:t>
            </a:r>
            <a:endParaRPr lang="zh-CN" altLang="en-US" sz="2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50256" y="88776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zh-CN" sz="21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8B439B2-8AE6-4600-AB3A-DFCB0D5071E0}"/>
              </a:ext>
            </a:extLst>
          </p:cNvPr>
          <p:cNvSpPr txBox="1">
            <a:spLocks/>
          </p:cNvSpPr>
          <p:nvPr/>
        </p:nvSpPr>
        <p:spPr>
          <a:xfrm>
            <a:off x="1402656" y="104016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1CC98A-1179-4FCA-8168-37F9700D2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072" y="1226096"/>
            <a:ext cx="778307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35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7504" y="179378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800" dirty="0" err="1"/>
              <a:t>ThreadLocal</a:t>
            </a:r>
            <a:r>
              <a:rPr lang="en-US" altLang="zh-CN" sz="2800" dirty="0"/>
              <a:t> </a:t>
            </a:r>
            <a:r>
              <a:rPr lang="zh-CN" altLang="en-US" sz="2800" dirty="0"/>
              <a:t>的实现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50256" y="88776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zh-CN" sz="21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8B439B2-8AE6-4600-AB3A-DFCB0D5071E0}"/>
              </a:ext>
            </a:extLst>
          </p:cNvPr>
          <p:cNvSpPr txBox="1">
            <a:spLocks/>
          </p:cNvSpPr>
          <p:nvPr/>
        </p:nvSpPr>
        <p:spPr>
          <a:xfrm>
            <a:off x="1402656" y="104016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499A145-2840-436C-B02C-7F2D3076F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705372"/>
            <a:ext cx="886342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09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07504" y="179378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800" dirty="0" err="1"/>
              <a:t>ThreadLocal</a:t>
            </a:r>
            <a:r>
              <a:rPr lang="en-US" altLang="zh-CN" sz="2800" dirty="0"/>
              <a:t> </a:t>
            </a:r>
            <a:r>
              <a:rPr lang="zh-CN" altLang="en-US" sz="2800" dirty="0"/>
              <a:t>的实现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50256" y="88776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zh-CN" sz="21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8B439B2-8AE6-4600-AB3A-DFCB0D5071E0}"/>
              </a:ext>
            </a:extLst>
          </p:cNvPr>
          <p:cNvSpPr txBox="1">
            <a:spLocks/>
          </p:cNvSpPr>
          <p:nvPr/>
        </p:nvSpPr>
        <p:spPr>
          <a:xfrm>
            <a:off x="1402656" y="104016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5463780-FAAE-40FA-BF12-D99C41AF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284278"/>
            <a:ext cx="7155963" cy="351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19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242656" y="121196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不变类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50256" y="88776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zh-CN" sz="21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402656" y="104016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300" dirty="0">
                <a:latin typeface="+mn-ea"/>
              </a:rPr>
              <a:t>对象是可变的</a:t>
            </a:r>
            <a:endParaRPr lang="en-US" altLang="zh-CN" sz="23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100" dirty="0">
                <a:latin typeface="+mn-ea"/>
              </a:rPr>
              <a:t>多个线程可以对同一个对象并发读写导致竞争条件</a:t>
            </a:r>
            <a:endParaRPr lang="en-US" altLang="zh-CN" sz="23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300" dirty="0">
                <a:latin typeface="+mn-ea"/>
              </a:rPr>
              <a:t>如果把对象设置为只读的呢？</a:t>
            </a:r>
            <a:endParaRPr lang="en-US" altLang="zh-CN" sz="23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100" dirty="0">
                <a:latin typeface="+mn-ea"/>
              </a:rPr>
              <a:t>对象的数据在创建时就已经提供， 在生命周期保持不变</a:t>
            </a:r>
            <a:endParaRPr lang="en-US" altLang="zh-CN" sz="21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100" dirty="0">
                <a:latin typeface="+mn-ea"/>
              </a:rPr>
              <a:t>简单， 只有一个状态， 就是被创建时的状态</a:t>
            </a:r>
          </a:p>
          <a:p>
            <a:pPr lvl="1">
              <a:lnSpc>
                <a:spcPct val="150000"/>
              </a:lnSpc>
            </a:pPr>
            <a:r>
              <a:rPr lang="zh-CN" altLang="en-US" sz="2100" dirty="0">
                <a:latin typeface="+mn-ea"/>
              </a:rPr>
              <a:t>线程安全 ：实例只能读，不存在并发的问题</a:t>
            </a:r>
            <a:endParaRPr lang="en-US" altLang="zh-CN" sz="21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5475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242656" y="121196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如何成为不变类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50256" y="88776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zh-CN" sz="21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402656" y="104016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不能有改变对象的方法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不能被扩展（子类化）， 使用</a:t>
            </a:r>
            <a:r>
              <a:rPr lang="en-US" altLang="zh-CN" sz="2400" dirty="0"/>
              <a:t>final</a:t>
            </a:r>
            <a:r>
              <a:rPr lang="zh-CN" altLang="en-US" sz="2400" dirty="0"/>
              <a:t>或者静态工厂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所有的字段都应该是私有的，</a:t>
            </a:r>
            <a:r>
              <a:rPr lang="en-US" altLang="zh-CN" sz="2400" dirty="0"/>
              <a:t>final</a:t>
            </a:r>
            <a:r>
              <a:rPr lang="zh-CN" altLang="en-US" sz="2400" dirty="0"/>
              <a:t>的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24184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242656" y="121196"/>
            <a:ext cx="7821513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例子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50256" y="88776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zh-CN" sz="21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A603FF2-F759-4D47-A7C8-DB844CA2F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400" y="915164"/>
            <a:ext cx="5988314" cy="467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75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2976" y="1157566"/>
            <a:ext cx="6786610" cy="3771636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对于不同的值都需要一个单独的对象，可能存在浪费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一个上百万位的</a:t>
            </a:r>
            <a:r>
              <a:rPr lang="en-US" altLang="zh-CN" dirty="0" err="1"/>
              <a:t>BigInteger</a:t>
            </a:r>
            <a:r>
              <a:rPr lang="en-US" altLang="zh-CN" dirty="0"/>
              <a:t>, </a:t>
            </a:r>
            <a:r>
              <a:rPr lang="zh-CN" altLang="en-US" dirty="0"/>
              <a:t>如果只改变其中一位，就会创建一个和原来几乎一模一样对象（只有一位不同）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对</a:t>
            </a:r>
            <a:r>
              <a:rPr lang="en-US" altLang="zh-CN" dirty="0"/>
              <a:t>String </a:t>
            </a:r>
            <a:r>
              <a:rPr lang="zh-CN" altLang="en-US" dirty="0"/>
              <a:t>对象的操作，每次都会生成新对象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可以提供一个公有的可变配套类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StringBuilder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071538" y="22886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不变类的坏处</a:t>
            </a:r>
          </a:p>
        </p:txBody>
      </p:sp>
    </p:spTree>
    <p:extLst>
      <p:ext uri="{BB962C8B-B14F-4D97-AF65-F5344CB8AC3E}">
        <p14:creationId xmlns:p14="http://schemas.microsoft.com/office/powerpoint/2010/main" val="11605751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071538" y="22886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可变 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不可变</a:t>
            </a:r>
          </a:p>
        </p:txBody>
      </p:sp>
      <p:pic>
        <p:nvPicPr>
          <p:cNvPr id="1026" name="Picture 2" descr="http://image.webreader.duokan.com/mfsv2/download/s010/p01FirHxT8M0/qldW4hdV8pBTnp.jpg?thumb=192x&amp;scale=aut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1285864"/>
            <a:ext cx="2214578" cy="2161306"/>
          </a:xfrm>
          <a:prstGeom prst="rect">
            <a:avLst/>
          </a:prstGeom>
          <a:noFill/>
        </p:spPr>
      </p:pic>
      <p:pic>
        <p:nvPicPr>
          <p:cNvPr id="1028" name="Picture 4" descr="http://image.webreader.duokan.com/mfsv2/download/s010/p01VPlIFNlnT/nlMTkLLJUcmcBP.jpg?thumb=192x&amp;scale=aut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1" y="1214426"/>
            <a:ext cx="2428892" cy="2303531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1142976" y="3714756"/>
            <a:ext cx="3143272" cy="1857388"/>
          </a:xfrm>
          <a:prstGeom prst="rect">
            <a:avLst/>
          </a:prstGeom>
          <a:solidFill>
            <a:srgbClr val="378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奔跑者儿童手翻书</a:t>
            </a: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zh-CN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当我们希望插图有所改变时，就画另一幅图，加到手翻书的末尾。翻动书页的动作，表示状态随时间改变。停到给定页面，观察特定图片，表示某一时刻奔跑者的状态</a:t>
            </a:r>
          </a:p>
        </p:txBody>
      </p:sp>
      <p:sp>
        <p:nvSpPr>
          <p:cNvPr id="8" name="矩形 7"/>
          <p:cNvSpPr/>
          <p:nvPr/>
        </p:nvSpPr>
        <p:spPr>
          <a:xfrm>
            <a:off x="5572132" y="3714756"/>
            <a:ext cx="3143272" cy="1857388"/>
          </a:xfrm>
          <a:prstGeom prst="rect">
            <a:avLst/>
          </a:prstGeom>
          <a:solidFill>
            <a:srgbClr val="378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变的奔跑者将状态改变建模为可变的，需要准备一些橡皮擦。书只有一页，状态改变时，我们必须物理擦除，根据修改重绘图片的一部分。采用这样的模型可以看出，可变性摧毁了时间、状态这些概念，变成了只有一个</a:t>
            </a:r>
          </a:p>
        </p:txBody>
      </p:sp>
    </p:spTree>
    <p:extLst>
      <p:ext uri="{BB962C8B-B14F-4D97-AF65-F5344CB8AC3E}">
        <p14:creationId xmlns:p14="http://schemas.microsoft.com/office/powerpoint/2010/main" val="366950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73352" y="1032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如何得到</a:t>
            </a:r>
            <a:r>
              <a:rPr lang="en-US" altLang="zh-CN" sz="2800" dirty="0"/>
              <a:t>Formatter</a:t>
            </a:r>
            <a:r>
              <a:rPr lang="zh-CN" altLang="en-US" sz="2800" dirty="0"/>
              <a:t>和</a:t>
            </a:r>
            <a:r>
              <a:rPr lang="en-US" altLang="zh-CN" sz="2800" dirty="0"/>
              <a:t>Sender </a:t>
            </a:r>
            <a:r>
              <a:rPr lang="zh-CN" altLang="en-US" sz="2800" dirty="0"/>
              <a:t>实例？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408DD8B-1174-4E46-A6F3-F6902359674D}"/>
              </a:ext>
            </a:extLst>
          </p:cNvPr>
          <p:cNvSpPr txBox="1">
            <a:spLocks/>
          </p:cNvSpPr>
          <p:nvPr/>
        </p:nvSpPr>
        <p:spPr>
          <a:xfrm>
            <a:off x="1205504" y="956876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300" dirty="0">
                <a:latin typeface="+mn-ea"/>
              </a:rPr>
              <a:t>直接</a:t>
            </a:r>
            <a:r>
              <a:rPr lang="en-US" altLang="zh-CN" sz="2300" dirty="0">
                <a:latin typeface="+mn-ea"/>
              </a:rPr>
              <a:t>new </a:t>
            </a:r>
            <a:r>
              <a:rPr lang="zh-CN" altLang="en-US" sz="2300" dirty="0">
                <a:latin typeface="+mn-ea"/>
              </a:rPr>
              <a:t>出来</a:t>
            </a:r>
            <a:endParaRPr lang="en-US" altLang="zh-CN" sz="23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100" dirty="0">
                <a:latin typeface="+mn-ea"/>
              </a:rPr>
              <a:t>Logger </a:t>
            </a:r>
            <a:r>
              <a:rPr lang="en-US" altLang="zh-CN" sz="2100" dirty="0" err="1">
                <a:latin typeface="+mn-ea"/>
              </a:rPr>
              <a:t>logger</a:t>
            </a:r>
            <a:r>
              <a:rPr lang="en-US" altLang="zh-CN" sz="2100" dirty="0">
                <a:latin typeface="+mn-ea"/>
              </a:rPr>
              <a:t> = new Logger(new </a:t>
            </a:r>
            <a:r>
              <a:rPr lang="en-US" altLang="zh-CN" sz="2100" dirty="0" err="1">
                <a:latin typeface="+mn-ea"/>
              </a:rPr>
              <a:t>RawFormatter</a:t>
            </a:r>
            <a:r>
              <a:rPr lang="en-US" altLang="zh-CN" sz="2100" dirty="0">
                <a:latin typeface="+mn-ea"/>
              </a:rPr>
              <a:t>(), new </a:t>
            </a:r>
            <a:r>
              <a:rPr lang="en-US" altLang="zh-CN" sz="2100" dirty="0" err="1">
                <a:latin typeface="+mn-ea"/>
              </a:rPr>
              <a:t>MailSender</a:t>
            </a:r>
            <a:r>
              <a:rPr lang="en-US" altLang="zh-CN" sz="2100" dirty="0">
                <a:latin typeface="+mn-ea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zh-CN" altLang="en-US" sz="2300" dirty="0">
                <a:latin typeface="+mn-ea"/>
              </a:rPr>
              <a:t>使用工厂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E0101B-E3C8-4729-BE08-45829C0AD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770" y="3001516"/>
            <a:ext cx="64293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1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73352" y="1032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第一个作业：发送邮件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408DD8B-1174-4E46-A6F3-F6902359674D}"/>
              </a:ext>
            </a:extLst>
          </p:cNvPr>
          <p:cNvSpPr txBox="1">
            <a:spLocks/>
          </p:cNvSpPr>
          <p:nvPr/>
        </p:nvSpPr>
        <p:spPr>
          <a:xfrm>
            <a:off x="1205504" y="956876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300" dirty="0">
                <a:latin typeface="+mn-ea"/>
              </a:rPr>
              <a:t>原始程序：使用面向对象的语言编写面向过程的程序</a:t>
            </a:r>
            <a:endParaRPr lang="en-US" altLang="zh-CN" sz="23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+mn-ea"/>
              </a:rPr>
              <a:t>toAddress</a:t>
            </a:r>
            <a:r>
              <a:rPr lang="en-US" altLang="zh-CN" sz="2000" dirty="0">
                <a:latin typeface="+mn-ea"/>
              </a:rPr>
              <a:t>, subject, message </a:t>
            </a:r>
            <a:r>
              <a:rPr lang="zh-CN" altLang="en-US" sz="2000" dirty="0">
                <a:latin typeface="+mn-ea"/>
              </a:rPr>
              <a:t>应该和某个实例相关， 但是他们遍布程序的各个方法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隐藏的业务问题：</a:t>
            </a:r>
            <a:r>
              <a:rPr lang="en-US" altLang="zh-CN" sz="2200" dirty="0"/>
              <a:t> 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在原始的代码中似乎只读取了文件的第一行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200" dirty="0"/>
              <a:t>User </a:t>
            </a:r>
            <a:r>
              <a:rPr lang="zh-CN" altLang="en-US" sz="2200" dirty="0"/>
              <a:t>和</a:t>
            </a:r>
            <a:r>
              <a:rPr lang="en-US" altLang="zh-CN" sz="2200" dirty="0"/>
              <a:t>Product </a:t>
            </a:r>
            <a:r>
              <a:rPr lang="zh-CN" altLang="en-US" sz="2200" dirty="0"/>
              <a:t>是什么关系？ 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如果一个用户订阅了多个产品， 应该发送几个邮件</a:t>
            </a:r>
            <a:r>
              <a:rPr lang="en-US" altLang="zh-CN" sz="2200" dirty="0"/>
              <a:t>?</a:t>
            </a:r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75417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73352" y="1032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需要抽象的核心概念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408DD8B-1174-4E46-A6F3-F6902359674D}"/>
              </a:ext>
            </a:extLst>
          </p:cNvPr>
          <p:cNvSpPr txBox="1">
            <a:spLocks/>
          </p:cNvSpPr>
          <p:nvPr/>
        </p:nvSpPr>
        <p:spPr>
          <a:xfrm>
            <a:off x="1205504" y="956876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300" dirty="0">
                <a:latin typeface="+mn-ea"/>
              </a:rPr>
              <a:t>1. User</a:t>
            </a:r>
          </a:p>
          <a:p>
            <a:pPr>
              <a:lnSpc>
                <a:spcPct val="150000"/>
              </a:lnSpc>
            </a:pPr>
            <a:r>
              <a:rPr lang="en-US" altLang="zh-CN" sz="2300" dirty="0">
                <a:latin typeface="+mn-ea"/>
              </a:rPr>
              <a:t>2. Product</a:t>
            </a:r>
          </a:p>
          <a:p>
            <a:pPr>
              <a:lnSpc>
                <a:spcPct val="150000"/>
              </a:lnSpc>
            </a:pPr>
            <a:r>
              <a:rPr lang="en-US" altLang="zh-CN" sz="2300" dirty="0">
                <a:latin typeface="+mn-ea"/>
              </a:rPr>
              <a:t>3. Mail</a:t>
            </a:r>
          </a:p>
          <a:p>
            <a:pPr>
              <a:lnSpc>
                <a:spcPct val="150000"/>
              </a:lnSpc>
            </a:pPr>
            <a:r>
              <a:rPr lang="en-US" altLang="zh-CN" sz="2300" dirty="0">
                <a:latin typeface="+mn-ea"/>
              </a:rPr>
              <a:t>4. </a:t>
            </a:r>
            <a:r>
              <a:rPr lang="en-US" altLang="zh-CN" sz="2300" dirty="0" err="1">
                <a:latin typeface="+mn-ea"/>
              </a:rPr>
              <a:t>MailSender</a:t>
            </a:r>
            <a:endParaRPr lang="en-US" altLang="zh-CN" sz="23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情况</a:t>
            </a:r>
            <a:r>
              <a:rPr lang="en-US" altLang="zh-CN" sz="2200" dirty="0"/>
              <a:t>1</a:t>
            </a:r>
            <a:r>
              <a:rPr lang="zh-CN" altLang="en-US" sz="2200" dirty="0"/>
              <a:t>： 如果每次只有一个产品促销， 原来的促销文件写错了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情况</a:t>
            </a:r>
            <a:r>
              <a:rPr lang="en-US" altLang="zh-CN" sz="2200" dirty="0"/>
              <a:t>2</a:t>
            </a:r>
            <a:r>
              <a:rPr lang="zh-CN" altLang="en-US" sz="2200" dirty="0"/>
              <a:t>： 如果确实有多个产品促销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44034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73352" y="1032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第一个作业：发送邮件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408DD8B-1174-4E46-A6F3-F6902359674D}"/>
              </a:ext>
            </a:extLst>
          </p:cNvPr>
          <p:cNvSpPr txBox="1">
            <a:spLocks/>
          </p:cNvSpPr>
          <p:nvPr/>
        </p:nvSpPr>
        <p:spPr>
          <a:xfrm>
            <a:off x="1205504" y="956876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300" dirty="0">
                <a:latin typeface="+mn-ea"/>
              </a:rPr>
              <a:t>扩展：</a:t>
            </a:r>
            <a:endParaRPr lang="en-US" altLang="zh-CN" sz="23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现在的邮件都是纯文本， 将来会不会扩展为富文本？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怎么扩展？</a:t>
            </a:r>
            <a:endParaRPr lang="en-US" altLang="zh-CN" sz="20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1906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553244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并发编程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1422010"/>
            <a:ext cx="6400800" cy="2736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刘欣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QQ: 3340792577   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微信：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liuxinlehan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微信公众号：码农翻身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coderising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721596"/>
            <a:ext cx="1588765" cy="15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47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-11122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线程池</a:t>
            </a:r>
            <a:endParaRPr lang="en-US" altLang="zh-CN" sz="28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259632" y="9525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300" dirty="0">
                <a:latin typeface="+mn-ea"/>
              </a:rPr>
              <a:t>常见使用场景</a:t>
            </a:r>
            <a:endParaRPr lang="en-US" altLang="zh-CN" sz="23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Web/</a:t>
            </a:r>
            <a:r>
              <a:rPr lang="zh-CN" altLang="en-US" sz="2000" dirty="0">
                <a:latin typeface="+mn-ea"/>
              </a:rPr>
              <a:t>数据库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文件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邮件 服务器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请求来自远程的客户端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请求数量很大， 任务执行时间较短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300" dirty="0">
                <a:latin typeface="+mn-ea"/>
              </a:rPr>
              <a:t>一个请求一个线程</a:t>
            </a:r>
            <a:endParaRPr lang="en-US" altLang="zh-CN" sz="23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创建线程，销毁线程的开销比较大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太多的线程导致内存耗尽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4747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自定义 8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22186</TotalTime>
  <Words>1099</Words>
  <Application>Microsoft Office PowerPoint</Application>
  <PresentationFormat>全屏显示(16:10)</PresentationFormat>
  <Paragraphs>210</Paragraphs>
  <Slides>38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Java并发编程(2)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PowerPoint Template ]</dc:title>
  <dc:creator>王琳</dc:creator>
  <cp:lastModifiedBy>刘欣</cp:lastModifiedBy>
  <cp:revision>2195</cp:revision>
  <dcterms:created xsi:type="dcterms:W3CDTF">2012-07-25T13:29:00Z</dcterms:created>
  <dcterms:modified xsi:type="dcterms:W3CDTF">2017-06-21T09:37:02Z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