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8" r:id="rId2"/>
    <p:sldId id="524" r:id="rId3"/>
    <p:sldId id="586" r:id="rId4"/>
    <p:sldId id="593" r:id="rId5"/>
    <p:sldId id="594" r:id="rId6"/>
    <p:sldId id="595" r:id="rId7"/>
    <p:sldId id="596" r:id="rId8"/>
    <p:sldId id="598" r:id="rId9"/>
    <p:sldId id="599" r:id="rId10"/>
    <p:sldId id="600" r:id="rId11"/>
    <p:sldId id="601" r:id="rId12"/>
    <p:sldId id="602" r:id="rId13"/>
    <p:sldId id="610" r:id="rId14"/>
    <p:sldId id="611" r:id="rId15"/>
    <p:sldId id="61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3" r:id="rId24"/>
    <p:sldId id="614" r:id="rId25"/>
    <p:sldId id="615" r:id="rId26"/>
    <p:sldId id="616" r:id="rId27"/>
    <p:sldId id="617" r:id="rId28"/>
    <p:sldId id="618" r:id="rId2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77755" autoAdjust="0"/>
  </p:normalViewPr>
  <p:slideViewPr>
    <p:cSldViewPr>
      <p:cViewPr varScale="1">
        <p:scale>
          <a:sx n="63" d="100"/>
          <a:sy n="63" d="100"/>
        </p:scale>
        <p:origin x="792" y="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8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1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1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99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7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1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4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76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0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16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Clr>
                <a:srgbClr val="404040"/>
              </a:buClr>
              <a:buFont typeface="Wingdings" panose="05000000000000000000" pitchFamily="2" charset="2"/>
              <a:buChar char="l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21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89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92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03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16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23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96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69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9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4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4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9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1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7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2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缓存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21716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应用程序如何访问缓存</a:t>
            </a:r>
            <a:r>
              <a:rPr lang="en-US" altLang="zh-CN" sz="2800" dirty="0"/>
              <a:t>(2)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88" y="1633364"/>
            <a:ext cx="7883255" cy="27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1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缓存空间被用完了怎么办？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53241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缓存服务器端在启动的时候，会设置缓存大小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LRU(Least Recently Used) </a:t>
            </a:r>
            <a:r>
              <a:rPr lang="zh-CN" altLang="en-US" sz="2200" dirty="0">
                <a:latin typeface="+mn-ea"/>
              </a:rPr>
              <a:t>算法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清除最近最少使用的缓存数据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43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实现分布式存储 （数据分片）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53241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假设一个缓存服务器的内存满足不了系统的要求， 能不能支持多台缓存服务器？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如果是多台服务器， 用什么算法让数据相对“平均”的存储？ 并且容易增删服务器？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这个算法应该在什么地方？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670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数据分片： 客户端实现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01316"/>
            <a:ext cx="690636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数据分片： 代理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89348"/>
            <a:ext cx="6504216" cy="3168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F52A11-D715-465F-9106-7430CB039F44}"/>
              </a:ext>
            </a:extLst>
          </p:cNvPr>
          <p:cNvSpPr txBox="1"/>
          <p:nvPr/>
        </p:nvSpPr>
        <p:spPr>
          <a:xfrm>
            <a:off x="3314554" y="4691513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案例： </a:t>
            </a:r>
            <a:r>
              <a:rPr lang="en-US" altLang="zh-CN" dirty="0" err="1"/>
              <a:t>Twemproxy</a:t>
            </a:r>
            <a:endParaRPr lang="en-US" altLang="zh-CN" dirty="0"/>
          </a:p>
          <a:p>
            <a:r>
              <a:rPr lang="en-US" altLang="zh-CN" dirty="0" err="1"/>
              <a:t>Codis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5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数据分片： 路由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273324"/>
            <a:ext cx="750886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分布式存储： 余数算法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42557" y="7464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对于用户要存储的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>
                <a:latin typeface="+mn-ea"/>
              </a:rPr>
              <a:t>key,value</a:t>
            </a:r>
            <a:r>
              <a:rPr lang="en-US" altLang="zh-CN" sz="2200" dirty="0">
                <a:latin typeface="+mn-ea"/>
              </a:rPr>
              <a:t>), </a:t>
            </a:r>
            <a:r>
              <a:rPr lang="zh-CN" altLang="en-US" sz="2200" dirty="0">
                <a:latin typeface="+mn-ea"/>
              </a:rPr>
              <a:t>计算</a:t>
            </a:r>
            <a:r>
              <a:rPr lang="en-US" altLang="zh-CN" sz="2200" dirty="0">
                <a:latin typeface="+mn-ea"/>
              </a:rPr>
              <a:t>key </a:t>
            </a:r>
            <a:r>
              <a:rPr lang="zh-CN" altLang="en-US" sz="2200" dirty="0">
                <a:latin typeface="+mn-ea"/>
              </a:rPr>
              <a:t>的整数哈希值，然后对服务器的数目求余， 这样来确定存储服务器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57" y="2113037"/>
            <a:ext cx="3296826" cy="336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20" y="2065412"/>
            <a:ext cx="3407834" cy="346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0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分布式存储： 余数算法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42557" y="7464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>
                <a:latin typeface="+mn-ea"/>
              </a:rPr>
              <a:t>台服务器 ： 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 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， </a:t>
            </a:r>
            <a:r>
              <a:rPr lang="en-US" altLang="zh-CN" sz="2200" dirty="0">
                <a:latin typeface="+mn-ea"/>
              </a:rPr>
              <a:t>2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Key1 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hash </a:t>
            </a:r>
            <a:r>
              <a:rPr lang="zh-CN" altLang="en-US" sz="2000" dirty="0">
                <a:latin typeface="+mn-ea"/>
              </a:rPr>
              <a:t>假设是 </a:t>
            </a:r>
            <a:r>
              <a:rPr lang="en-US" altLang="zh-CN" sz="2000" dirty="0">
                <a:latin typeface="+mn-ea"/>
              </a:rPr>
              <a:t>100    100%3 = 1  -- </a:t>
            </a:r>
            <a:r>
              <a:rPr lang="zh-CN" altLang="en-US" sz="2000" dirty="0">
                <a:latin typeface="+mn-ea"/>
              </a:rPr>
              <a:t>放到编号为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的服务器中 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Key2 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hash </a:t>
            </a:r>
            <a:r>
              <a:rPr lang="zh-CN" altLang="en-US" sz="2000" dirty="0">
                <a:latin typeface="+mn-ea"/>
              </a:rPr>
              <a:t>假设是 </a:t>
            </a:r>
            <a:r>
              <a:rPr lang="en-US" altLang="zh-CN" sz="2000" dirty="0">
                <a:latin typeface="+mn-ea"/>
              </a:rPr>
              <a:t>99       99% 3 = 0  -- </a:t>
            </a:r>
            <a:r>
              <a:rPr lang="zh-CN" altLang="en-US" sz="2000" dirty="0">
                <a:latin typeface="+mn-ea"/>
              </a:rPr>
              <a:t>放到编号为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的服务器中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现在增加了一台服务器 ： 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 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， 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， </a:t>
            </a:r>
            <a:r>
              <a:rPr lang="en-US" altLang="zh-CN" sz="2200" dirty="0">
                <a:latin typeface="+mn-ea"/>
              </a:rPr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Key1 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hash 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100 </a:t>
            </a:r>
            <a:r>
              <a:rPr lang="zh-CN" altLang="en-US" sz="2000" dirty="0">
                <a:latin typeface="+mn-ea"/>
              </a:rPr>
              <a:t>， </a:t>
            </a:r>
            <a:r>
              <a:rPr lang="en-US" altLang="zh-CN" sz="2000" dirty="0">
                <a:latin typeface="+mn-ea"/>
              </a:rPr>
              <a:t>100%4 = 0  --- 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号服务器器找， 找不到了！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Key2 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hash 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99 </a:t>
            </a:r>
            <a:r>
              <a:rPr lang="zh-CN" altLang="en-US" sz="2000" dirty="0">
                <a:latin typeface="+mn-ea"/>
              </a:rPr>
              <a:t>， </a:t>
            </a:r>
            <a:r>
              <a:rPr lang="en-US" altLang="zh-CN" sz="2000" dirty="0">
                <a:latin typeface="+mn-ea"/>
              </a:rPr>
              <a:t>99%4 = 3 --- 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号服务器找， 也找不到了！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058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分布式存储： 余数算法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42557" y="7464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缺点：不支持动态的增删服务器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增加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删除服务器时， 余数变化巨大，这样就导致找不到存储数据的服务器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缓存中找不到</a:t>
            </a:r>
            <a:r>
              <a:rPr lang="en-US" altLang="zh-CN" sz="2000" dirty="0">
                <a:latin typeface="+mn-ea"/>
              </a:rPr>
              <a:t>-&gt;</a:t>
            </a:r>
            <a:r>
              <a:rPr lang="zh-CN" altLang="en-US" sz="2000" dirty="0">
                <a:latin typeface="+mn-ea"/>
              </a:rPr>
              <a:t>从数据库取 ： 相当于重组缓存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667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分布式一致性</a:t>
            </a:r>
            <a:r>
              <a:rPr lang="en-US" altLang="zh-CN" sz="2800" dirty="0"/>
              <a:t>hash</a:t>
            </a:r>
            <a:r>
              <a:rPr lang="zh-CN" altLang="en-US" sz="2800" dirty="0"/>
              <a:t>算法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42557" y="7464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41" y="1057300"/>
            <a:ext cx="522833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7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Web</a:t>
            </a:r>
            <a:r>
              <a:rPr lang="zh-CN" altLang="en-US" sz="2800" dirty="0"/>
              <a:t>应用的特点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15616" y="117099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核心数据存放在数据库中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用户，订单，交易</a:t>
            </a:r>
            <a:r>
              <a:rPr lang="en-US" altLang="zh-CN" sz="1800" dirty="0">
                <a:latin typeface="+mn-ea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数据库是和编程语言无关的，通过</a:t>
            </a:r>
            <a:r>
              <a:rPr lang="en-US" altLang="zh-CN" sz="1800" dirty="0" err="1">
                <a:latin typeface="+mn-ea"/>
              </a:rPr>
              <a:t>sql</a:t>
            </a:r>
            <a:r>
              <a:rPr lang="zh-CN" altLang="en-US" sz="1800" dirty="0">
                <a:latin typeface="+mn-ea"/>
              </a:rPr>
              <a:t>交互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latin typeface="+mn-ea"/>
              </a:rPr>
              <a:t>Java,PHP,ruby,Python</a:t>
            </a:r>
            <a:r>
              <a:rPr lang="en-US" altLang="zh-CN" sz="1800" dirty="0">
                <a:latin typeface="+mn-ea"/>
              </a:rPr>
              <a:t> ,C#</a:t>
            </a:r>
            <a:r>
              <a:rPr lang="zh-CN" altLang="en-US" sz="1800" dirty="0">
                <a:latin typeface="+mn-ea"/>
              </a:rPr>
              <a:t>等语言写的程序需要访问数据库，执行业务逻辑， 展示结果给用户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graphicFrame>
        <p:nvGraphicFramePr>
          <p:cNvPr id="5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083779"/>
              </p:ext>
            </p:extLst>
          </p:nvPr>
        </p:nvGraphicFramePr>
        <p:xfrm>
          <a:off x="4427984" y="3574057"/>
          <a:ext cx="413067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r:id="rId4" imgW="7642800" imgH="3808800" progId="Visio.Drawing.11">
                  <p:embed/>
                </p:oleObj>
              </mc:Choice>
              <mc:Fallback>
                <p:oleObj r:id="rId4" imgW="7642800" imgH="3808800" progId="Visio.Drawing.11">
                  <p:embed/>
                  <p:pic>
                    <p:nvPicPr>
                      <p:cNvPr id="16388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74057"/>
                        <a:ext cx="4130675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47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增加一个节点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42557" y="7464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62" y="540417"/>
            <a:ext cx="5688632" cy="482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44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分布式一致性</a:t>
            </a:r>
            <a:r>
              <a:rPr lang="en-US" altLang="zh-CN" sz="2800" dirty="0"/>
              <a:t>Hash</a:t>
            </a:r>
            <a:r>
              <a:rPr lang="zh-CN" altLang="en-US" sz="2800" dirty="0"/>
              <a:t>的缺点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5423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服务器的映射地点的分布非常不均匀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导致有的服务器上缓存的数据多，有的缓存的少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虚拟节点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让一个服务器化身为多个虚拟节点，分布到环上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82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虚拟节点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29308"/>
            <a:ext cx="6292635" cy="37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Hash </a:t>
            </a:r>
            <a:r>
              <a:rPr lang="zh-CN" altLang="en-US" sz="2800" dirty="0"/>
              <a:t>槽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42" y="1489348"/>
            <a:ext cx="7590294" cy="32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增加一个新节点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34" y="1938739"/>
            <a:ext cx="7781504" cy="29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03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主从模式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9EBA91-AC48-4968-BA57-57E5F675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910" y="1456653"/>
            <a:ext cx="6226176" cy="389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主从模式</a:t>
            </a:r>
            <a:endParaRPr lang="en-US" altLang="zh-CN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6AE622-1CD9-4699-9550-60328113D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70" y="1417339"/>
            <a:ext cx="6032306" cy="37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0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数据如何从</a:t>
            </a:r>
            <a:r>
              <a:rPr lang="en-US" altLang="zh-CN" sz="2800" dirty="0"/>
              <a:t>master </a:t>
            </a:r>
            <a:r>
              <a:rPr lang="zh-CN" altLang="en-US" sz="2800" dirty="0"/>
              <a:t>同步到</a:t>
            </a:r>
            <a:r>
              <a:rPr lang="en-US" altLang="zh-CN" sz="2800" dirty="0"/>
              <a:t>salve ?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8D9CF6-1D1A-404C-9341-11A4D4FB5F84}"/>
              </a:ext>
            </a:extLst>
          </p:cNvPr>
          <p:cNvSpPr txBox="1">
            <a:spLocks/>
          </p:cNvSpPr>
          <p:nvPr/>
        </p:nvSpPr>
        <p:spPr>
          <a:xfrm>
            <a:off x="115423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  牺牲一致性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(1)</a:t>
            </a:r>
            <a:r>
              <a:rPr lang="zh-CN" altLang="en-US" sz="2000" dirty="0">
                <a:latin typeface="+mn-ea"/>
              </a:rPr>
              <a:t> 客户向</a:t>
            </a:r>
            <a:r>
              <a:rPr lang="en-US" altLang="zh-CN" sz="2000" dirty="0" err="1">
                <a:latin typeface="+mn-ea"/>
              </a:rPr>
              <a:t>nodeA</a:t>
            </a:r>
            <a:r>
              <a:rPr lang="en-US" altLang="zh-CN" sz="2000" dirty="0">
                <a:latin typeface="+mn-ea"/>
              </a:rPr>
              <a:t> (master) </a:t>
            </a:r>
            <a:r>
              <a:rPr lang="zh-CN" altLang="en-US" sz="2000" dirty="0">
                <a:latin typeface="+mn-ea"/>
              </a:rPr>
              <a:t>写入数据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(2) </a:t>
            </a:r>
            <a:r>
              <a:rPr lang="en-US" altLang="zh-CN" sz="2000" dirty="0" err="1">
                <a:latin typeface="+mn-ea"/>
              </a:rPr>
              <a:t>nodeA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对客户响应：操作成功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(3) </a:t>
            </a:r>
            <a:r>
              <a:rPr lang="en-US" altLang="zh-CN" sz="2000" dirty="0" err="1">
                <a:latin typeface="+mn-ea"/>
              </a:rPr>
              <a:t>nodeA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>
                <a:latin typeface="+mn-ea"/>
              </a:rPr>
              <a:t>nodeA1(slave), nodeA2(slave)</a:t>
            </a:r>
            <a:r>
              <a:rPr lang="zh-CN" altLang="en-US" sz="2000" dirty="0">
                <a:latin typeface="+mn-ea"/>
              </a:rPr>
              <a:t>做同步操作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在第</a:t>
            </a:r>
            <a:r>
              <a:rPr lang="en-US" altLang="zh-CN" sz="2200" dirty="0">
                <a:latin typeface="+mn-ea"/>
              </a:rPr>
              <a:t>(3)</a:t>
            </a:r>
            <a:r>
              <a:rPr lang="zh-CN" altLang="en-US" sz="2200" dirty="0">
                <a:latin typeface="+mn-ea"/>
              </a:rPr>
              <a:t>开始之前，如果</a:t>
            </a:r>
            <a:r>
              <a:rPr lang="en-US" altLang="zh-CN" sz="2200" dirty="0" err="1">
                <a:latin typeface="+mn-ea"/>
              </a:rPr>
              <a:t>nodeA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不幸</a:t>
            </a:r>
            <a:r>
              <a:rPr lang="en-US" altLang="zh-CN" sz="2200" dirty="0">
                <a:latin typeface="+mn-ea"/>
              </a:rPr>
              <a:t>down</a:t>
            </a:r>
            <a:r>
              <a:rPr lang="zh-CN" altLang="en-US" sz="2200" dirty="0">
                <a:latin typeface="+mn-ea"/>
              </a:rPr>
              <a:t>掉，写入的数据就会丢失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605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17680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数据如何从</a:t>
            </a:r>
            <a:r>
              <a:rPr lang="en-US" altLang="zh-CN" sz="2800" dirty="0"/>
              <a:t>master </a:t>
            </a:r>
            <a:r>
              <a:rPr lang="zh-CN" altLang="en-US" sz="2800" dirty="0"/>
              <a:t>同步到</a:t>
            </a:r>
            <a:r>
              <a:rPr lang="en-US" altLang="zh-CN" sz="2800" dirty="0"/>
              <a:t>salve ?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8D9CF6-1D1A-404C-9341-11A4D4FB5F84}"/>
              </a:ext>
            </a:extLst>
          </p:cNvPr>
          <p:cNvSpPr txBox="1">
            <a:spLocks/>
          </p:cNvSpPr>
          <p:nvPr/>
        </p:nvSpPr>
        <p:spPr>
          <a:xfrm>
            <a:off x="1154234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：  牺牲性能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(1)</a:t>
            </a:r>
            <a:r>
              <a:rPr lang="zh-CN" altLang="en-US" sz="2000" dirty="0">
                <a:latin typeface="+mn-ea"/>
              </a:rPr>
              <a:t> 客户向</a:t>
            </a:r>
            <a:r>
              <a:rPr lang="en-US" altLang="zh-CN" sz="2000" dirty="0" err="1">
                <a:latin typeface="+mn-ea"/>
              </a:rPr>
              <a:t>nodeA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写入数据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(2) </a:t>
            </a:r>
            <a:r>
              <a:rPr lang="en-US" altLang="zh-CN" sz="2000" dirty="0" err="1">
                <a:latin typeface="+mn-ea"/>
              </a:rPr>
              <a:t>nodeA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>
                <a:latin typeface="+mn-ea"/>
              </a:rPr>
              <a:t>nodeA1, nodeA2</a:t>
            </a:r>
            <a:r>
              <a:rPr lang="zh-CN" altLang="en-US" sz="2000" dirty="0">
                <a:latin typeface="+mn-ea"/>
              </a:rPr>
              <a:t>做同步操作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(3) </a:t>
            </a:r>
            <a:r>
              <a:rPr lang="zh-CN" altLang="en-US" sz="2000" dirty="0">
                <a:latin typeface="+mn-ea"/>
              </a:rPr>
              <a:t>同步成功以后再告知客户端写入成功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33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应用的特点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数据库的局限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数据库连接是非常“昂贵”的资源 </a:t>
            </a:r>
            <a:r>
              <a:rPr lang="en-US" altLang="zh-CN" sz="2000" dirty="0">
                <a:latin typeface="+mn-ea"/>
              </a:rPr>
              <a:t>-&gt;</a:t>
            </a:r>
            <a:r>
              <a:rPr lang="zh-CN" altLang="en-US" sz="2000" dirty="0">
                <a:latin typeface="+mn-ea"/>
              </a:rPr>
              <a:t>连接池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连接池的连接数是有限的， 如果用户过多，势必要等待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读写数据时需要加锁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每次用户请求都访问数据库，在多用户，大并发时是不行的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81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解决问题的思路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"</a:t>
            </a:r>
            <a:r>
              <a:rPr lang="zh-CN" altLang="en-US" sz="2200" dirty="0">
                <a:latin typeface="+mn-ea"/>
              </a:rPr>
              <a:t>计算机行业的所有问题，都可以通过增加一个抽象层来解决</a:t>
            </a:r>
            <a:r>
              <a:rPr lang="en-US" altLang="zh-CN" sz="2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在应用程序和数据库之间增加一个层：缓存层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缓存的数据放在内存中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437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内存的优势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77" y="769268"/>
            <a:ext cx="7209105" cy="48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使用缓存后的</a:t>
            </a:r>
            <a:r>
              <a:rPr lang="en-US" altLang="zh-CN" sz="2800" dirty="0"/>
              <a:t>Web</a:t>
            </a:r>
            <a:r>
              <a:rPr lang="zh-CN" altLang="en-US" sz="2800" dirty="0"/>
              <a:t>架构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graphicFrame>
        <p:nvGraphicFramePr>
          <p:cNvPr id="7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198596"/>
              </p:ext>
            </p:extLst>
          </p:nvPr>
        </p:nvGraphicFramePr>
        <p:xfrm>
          <a:off x="1691680" y="1057300"/>
          <a:ext cx="5711825" cy="282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r:id="rId4" imgW="7642800" imgH="3808800" progId="Visio.Drawing.11">
                  <p:embed/>
                </p:oleObj>
              </mc:Choice>
              <mc:Fallback>
                <p:oleObj r:id="rId4" imgW="7642800" imgH="3808800" progId="Visio.Drawing.11">
                  <p:embed/>
                  <p:pic>
                    <p:nvPicPr>
                      <p:cNvPr id="2458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57300"/>
                        <a:ext cx="5711825" cy="2825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19975" y="4425126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第一次访问， 从数据库读取数据， 并且放到缓存中</a:t>
            </a:r>
          </a:p>
          <a:p>
            <a:r>
              <a:rPr lang="zh-CN" altLang="en-US" dirty="0"/>
              <a:t>后续访问， 直接从缓存中读取</a:t>
            </a:r>
          </a:p>
          <a:p>
            <a:r>
              <a:rPr lang="zh-CN" altLang="en-US" dirty="0"/>
              <a:t>数据发生变化，既要更新数据库， 也要更新缓存</a:t>
            </a:r>
          </a:p>
        </p:txBody>
      </p:sp>
    </p:spTree>
    <p:extLst>
      <p:ext uri="{BB962C8B-B14F-4D97-AF65-F5344CB8AC3E}">
        <p14:creationId xmlns:p14="http://schemas.microsoft.com/office/powerpoint/2010/main" val="43841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325172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假如你是架构师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2896" y="163336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缓存里放什么格式的数据？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应用程序如何访问缓存？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缓存空间被应用程序用完了怎么办？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要不要分布式存储（数据的分片）， 怎么实现？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5817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2" y="325172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缓存里放什么格式的数据？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53242" y="127767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序列化的对象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语言专有（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，序列化，反序列化）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语言独立 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protobuf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XML?  JSON</a:t>
            </a:r>
            <a:r>
              <a:rPr lang="zh-CN" altLang="en-US" sz="2400" dirty="0">
                <a:latin typeface="+mn-ea"/>
              </a:rPr>
              <a:t>？</a:t>
            </a:r>
            <a:endParaRPr lang="zh-CN" altLang="en-US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字符串？  （</a:t>
            </a:r>
            <a:r>
              <a:rPr lang="en-US" altLang="zh-CN" sz="2200" dirty="0" err="1">
                <a:latin typeface="+mn-ea"/>
              </a:rPr>
              <a:t>key,value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基本的数据结构？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64752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3241" y="-46037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应用程序如何访问缓存</a:t>
            </a:r>
            <a:r>
              <a:rPr lang="en-US" altLang="zh-CN" sz="2800" dirty="0"/>
              <a:t>(1)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3242" y="92197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53241" y="112930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编程语言无关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Ruby , Perl , PHP, </a:t>
            </a:r>
            <a:r>
              <a:rPr lang="en-US" altLang="zh-CN" sz="2000" dirty="0" err="1">
                <a:latin typeface="+mn-ea"/>
              </a:rPr>
              <a:t>Python,Java,C</a:t>
            </a:r>
            <a:r>
              <a:rPr lang="en-US" altLang="zh-CN" sz="2000" dirty="0">
                <a:latin typeface="+mn-ea"/>
              </a:rPr>
              <a:t>/C++, C# ...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客户端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服务器模型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服务器监听请求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客户端发出请求，获得响应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的通信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6799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18816</TotalTime>
  <Words>835</Words>
  <Application>Microsoft Office PowerPoint</Application>
  <PresentationFormat>全屏显示(16:10)</PresentationFormat>
  <Paragraphs>132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Wingdings</vt:lpstr>
      <vt:lpstr>Office 主题​​</vt:lpstr>
      <vt:lpstr>Microsoft Visio 绘图</vt:lpstr>
      <vt:lpstr>缓存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1930</cp:revision>
  <dcterms:created xsi:type="dcterms:W3CDTF">2012-07-25T13:29:00Z</dcterms:created>
  <dcterms:modified xsi:type="dcterms:W3CDTF">2017-07-20T02:13:35Z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