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18" r:id="rId2"/>
    <p:sldId id="551" r:id="rId3"/>
    <p:sldId id="552" r:id="rId4"/>
    <p:sldId id="554" r:id="rId5"/>
    <p:sldId id="553" r:id="rId6"/>
    <p:sldId id="535" r:id="rId7"/>
    <p:sldId id="540" r:id="rId8"/>
    <p:sldId id="541" r:id="rId9"/>
    <p:sldId id="542" r:id="rId10"/>
    <p:sldId id="543" r:id="rId11"/>
    <p:sldId id="544" r:id="rId12"/>
    <p:sldId id="545" r:id="rId13"/>
    <p:sldId id="546" r:id="rId14"/>
    <p:sldId id="548" r:id="rId15"/>
    <p:sldId id="539" r:id="rId16"/>
    <p:sldId id="550" r:id="rId17"/>
    <p:sldId id="503" r:id="rId18"/>
    <p:sldId id="507" r:id="rId19"/>
    <p:sldId id="508" r:id="rId20"/>
    <p:sldId id="509" r:id="rId21"/>
    <p:sldId id="510" r:id="rId22"/>
    <p:sldId id="511" r:id="rId23"/>
    <p:sldId id="505" r:id="rId24"/>
    <p:sldId id="512" r:id="rId25"/>
    <p:sldId id="506" r:id="rId26"/>
    <p:sldId id="513" r:id="rId27"/>
    <p:sldId id="514" r:id="rId28"/>
    <p:sldId id="515" r:id="rId29"/>
    <p:sldId id="547" r:id="rId30"/>
    <p:sldId id="504" r:id="rId31"/>
    <p:sldId id="516" r:id="rId32"/>
    <p:sldId id="517" r:id="rId33"/>
    <p:sldId id="531" r:id="rId34"/>
    <p:sldId id="518" r:id="rId35"/>
    <p:sldId id="519" r:id="rId36"/>
    <p:sldId id="521" r:id="rId37"/>
    <p:sldId id="522" r:id="rId38"/>
    <p:sldId id="523" r:id="rId39"/>
    <p:sldId id="520" r:id="rId40"/>
    <p:sldId id="536" r:id="rId41"/>
    <p:sldId id="537" r:id="rId42"/>
    <p:sldId id="532" r:id="rId4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3C6"/>
    <a:srgbClr val="3782C5"/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75529" autoAdjust="0"/>
  </p:normalViewPr>
  <p:slideViewPr>
    <p:cSldViewPr>
      <p:cViewPr varScale="1">
        <p:scale>
          <a:sx n="102" d="100"/>
          <a:sy n="102" d="100"/>
        </p:scale>
        <p:origin x="195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6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85617-E155-42B9-84DE-B6F08CC38C33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D96C-E990-4993-938B-CFA77FEA92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36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0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29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46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31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91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04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33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85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62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41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8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16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81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43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29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15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49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5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69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02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37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0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48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14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331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91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09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3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945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98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293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5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7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01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1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73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D96C-E990-4993-938B-CFA77FEA92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3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5551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9"/>
          <a:stretch>
            <a:fillRect/>
          </a:stretch>
        </p:blipFill>
        <p:spPr>
          <a:xfrm>
            <a:off x="-1" y="0"/>
            <a:ext cx="9171769" cy="5715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971600" y="0"/>
            <a:ext cx="8200168" cy="5715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1396"/>
            <a:ext cx="7385510" cy="37606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7E3A-73D9-4AC5-8448-3312727E0F5B}" type="datetimeFigureOut">
              <a:rPr lang="zh-CN" altLang="en-US" smtClean="0"/>
              <a:t>2017/6/11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95D0-179C-44E8-A279-FA78800C76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lyliuxin/coding2017/issu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te.youdao.com/share/?id=cbdcd21fed82b29ee0303acb5f21a7b2&amp;type=note#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lyliuxin/coding2017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编程提高群第二季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到底谁来负责？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责任的转移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第一种方法： 直接给每个人提供指示， 责任全在老师自己身上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第二种方法：只给出通用的指示（调用接口）， 让每个人自己去完成任务   （面向对象的思路）， 责任在各个学生身上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让责任划分到合适的对象当中！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6665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面向对象的好处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老师只需要对</a:t>
            </a:r>
            <a:r>
              <a:rPr lang="en-US" altLang="zh-CN" sz="2400" dirty="0"/>
              <a:t>Student</a:t>
            </a:r>
            <a:r>
              <a:rPr lang="zh-CN" altLang="en-US" sz="2400" dirty="0"/>
              <a:t>发出一个“笼统”的指令：</a:t>
            </a:r>
            <a:r>
              <a:rPr lang="en-US" altLang="zh-CN" sz="2400" dirty="0" err="1"/>
              <a:t>gotoNextClassroom</a:t>
            </a:r>
            <a:r>
              <a:rPr lang="en-US" altLang="zh-CN" sz="2400" dirty="0"/>
              <a:t>() </a:t>
            </a:r>
            <a:r>
              <a:rPr lang="zh-CN" altLang="en-US" sz="2400" dirty="0"/>
              <a:t>即可， 不用关心实现细节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思考： 假设出现了需求变更， 你讲的课有研究生作为助教， 它们需要把本节课的反馈收集一下，先交到会议办公室，然后再去下一个教室。   对于结构化设计和</a:t>
            </a:r>
            <a:r>
              <a:rPr lang="en-US" altLang="zh-CN" sz="2400" dirty="0"/>
              <a:t>OO </a:t>
            </a:r>
            <a:r>
              <a:rPr lang="zh-CN" altLang="en-US" sz="2400" dirty="0"/>
              <a:t>怎么应对？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14879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应对变更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对于结构化设计， 不得不对控制程序进行修改， 加上</a:t>
            </a:r>
            <a:r>
              <a:rPr lang="en-US" altLang="zh-CN" sz="2400" dirty="0"/>
              <a:t>if else </a:t>
            </a:r>
            <a:r>
              <a:rPr lang="zh-CN" altLang="en-US" sz="2400" dirty="0"/>
              <a:t>判断以区分研究生和普通学生， 给研究生以特殊指令</a:t>
            </a:r>
            <a:r>
              <a:rPr lang="en-US" altLang="zh-CN" sz="2400" dirty="0"/>
              <a:t> – </a:t>
            </a:r>
            <a:r>
              <a:rPr lang="zh-CN" altLang="en-US" sz="2400" dirty="0"/>
              <a:t>修改控制程序，容易产生</a:t>
            </a:r>
            <a:r>
              <a:rPr lang="en-US" altLang="zh-CN" sz="2400" dirty="0"/>
              <a:t>bug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对于</a:t>
            </a:r>
            <a:r>
              <a:rPr lang="en-US" altLang="zh-CN" sz="2400" dirty="0"/>
              <a:t>OOD ,  </a:t>
            </a:r>
            <a:r>
              <a:rPr lang="zh-CN" altLang="en-US" sz="2400" dirty="0"/>
              <a:t>根本不区分研究生和普通学生， 只是对</a:t>
            </a:r>
            <a:r>
              <a:rPr lang="en-US" altLang="zh-CN" sz="2400" dirty="0"/>
              <a:t>Student</a:t>
            </a:r>
            <a:r>
              <a:rPr lang="zh-CN" altLang="en-US" sz="2400" dirty="0"/>
              <a:t>这个抽象概念说： </a:t>
            </a:r>
            <a:r>
              <a:rPr lang="en-US" altLang="zh-CN" sz="2400" dirty="0" err="1"/>
              <a:t>gotoNextClassRoom</a:t>
            </a:r>
            <a:r>
              <a:rPr lang="en-US" altLang="zh-C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726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应对变更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for (Student </a:t>
            </a:r>
            <a:r>
              <a:rPr lang="en-US" altLang="zh-CN" sz="2400" dirty="0" err="1"/>
              <a:t>student</a:t>
            </a:r>
            <a:r>
              <a:rPr lang="en-US" altLang="zh-CN" sz="2400" dirty="0"/>
              <a:t> : students){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student.</a:t>
            </a:r>
            <a:r>
              <a:rPr lang="en-US" altLang="zh-CN" sz="2400" b="1" dirty="0" err="1"/>
              <a:t>gotoNextClassRoom</a:t>
            </a:r>
            <a:r>
              <a:rPr lang="en-US" altLang="zh-CN" sz="2400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0705" y="3865612"/>
            <a:ext cx="6468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Student </a:t>
            </a:r>
            <a:r>
              <a:rPr lang="zh-CN" altLang="en-US" sz="2400" dirty="0"/>
              <a:t>可能是普通学生，也可能是研究生助教</a:t>
            </a:r>
          </a:p>
        </p:txBody>
      </p:sp>
    </p:spTree>
    <p:extLst>
      <p:ext uri="{BB962C8B-B14F-4D97-AF65-F5344CB8AC3E}">
        <p14:creationId xmlns:p14="http://schemas.microsoft.com/office/powerpoint/2010/main" val="17098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总结一下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职责转移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把职责划分到合适的类中去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把细节封装起来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只对接口进行操作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gotoNextClassroom</a:t>
            </a:r>
            <a:r>
              <a:rPr lang="en-US" altLang="zh-CN" sz="2000" dirty="0"/>
              <a:t>() !</a:t>
            </a:r>
          </a:p>
        </p:txBody>
      </p:sp>
    </p:spTree>
    <p:extLst>
      <p:ext uri="{BB962C8B-B14F-4D97-AF65-F5344CB8AC3E}">
        <p14:creationId xmlns:p14="http://schemas.microsoft.com/office/powerpoint/2010/main" val="285119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问题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等等 ！  你讲的例子不就是封装和多态吗？  我已经掌握了</a:t>
            </a:r>
            <a:r>
              <a:rPr lang="en-US" altLang="zh-CN" sz="2200" dirty="0">
                <a:latin typeface="+mn-ea"/>
              </a:rPr>
              <a:t>OO</a:t>
            </a:r>
            <a:r>
              <a:rPr lang="zh-CN" altLang="en-US" sz="2200" dirty="0">
                <a:latin typeface="+mn-ea"/>
              </a:rPr>
              <a:t>的三大特性：封装、继承、多态 ，学会了定义类，封装属性，  我还会定义类的继承体系， 这难道还不够吗？   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为什么还要学习面向对象的设计？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616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少啰嗦，先看代码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例子</a:t>
            </a:r>
            <a:r>
              <a:rPr lang="en-US" altLang="zh-CN" sz="2200" dirty="0">
                <a:latin typeface="+mn-ea"/>
              </a:rPr>
              <a:t>1</a:t>
            </a:r>
            <a:r>
              <a:rPr lang="zh-CN" altLang="en-US" sz="2200" dirty="0">
                <a:latin typeface="+mn-ea"/>
              </a:rPr>
              <a:t>： 选课</a:t>
            </a:r>
            <a:endParaRPr lang="en-US" altLang="zh-CN" sz="22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10470" y="5233764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来源：</a:t>
            </a:r>
            <a:r>
              <a:rPr lang="en-US" altLang="zh-CN" sz="1400" dirty="0"/>
              <a:t>OOD</a:t>
            </a:r>
            <a:r>
              <a:rPr lang="zh-CN" altLang="en-US" sz="1400" dirty="0"/>
              <a:t>沉思录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9672" y="2425452"/>
            <a:ext cx="582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科目</a:t>
            </a:r>
            <a:r>
              <a:rPr lang="en-US" altLang="zh-CN" b="1" dirty="0"/>
              <a:t>(</a:t>
            </a:r>
            <a:r>
              <a:rPr lang="en-US" altLang="zh-CN" dirty="0"/>
              <a:t>Course</a:t>
            </a:r>
            <a:r>
              <a:rPr lang="en-US" altLang="zh-CN" b="1" dirty="0"/>
              <a:t>)</a:t>
            </a:r>
            <a:r>
              <a:rPr lang="zh-CN" altLang="en-US" dirty="0"/>
              <a:t>： </a:t>
            </a:r>
            <a:r>
              <a:rPr lang="en-US" altLang="zh-CN" dirty="0"/>
              <a:t>ID, </a:t>
            </a:r>
            <a:r>
              <a:rPr lang="zh-CN" altLang="en-US" dirty="0"/>
              <a:t>描述， 时长，最多学生数， 先修科目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19672" y="3001516"/>
            <a:ext cx="380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学生</a:t>
            </a:r>
            <a:r>
              <a:rPr lang="en-US" altLang="zh-CN" b="1" dirty="0"/>
              <a:t>(Student)</a:t>
            </a:r>
            <a:r>
              <a:rPr lang="zh-CN" altLang="en-US" dirty="0"/>
              <a:t>： </a:t>
            </a:r>
            <a:r>
              <a:rPr lang="en-US" altLang="zh-CN" dirty="0"/>
              <a:t>ID, </a:t>
            </a:r>
            <a:r>
              <a:rPr lang="zh-CN" altLang="en-US" dirty="0"/>
              <a:t>姓名， 已修科目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19672" y="3663833"/>
            <a:ext cx="660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课程</a:t>
            </a:r>
            <a:r>
              <a:rPr lang="en-US" altLang="zh-CN" b="1" dirty="0"/>
              <a:t>(</a:t>
            </a:r>
            <a:r>
              <a:rPr lang="en-US" altLang="zh-CN" b="1" dirty="0" err="1"/>
              <a:t>CourseOffering</a:t>
            </a:r>
            <a:r>
              <a:rPr lang="en-US" altLang="zh-CN" b="1" dirty="0"/>
              <a:t>)</a:t>
            </a:r>
            <a:r>
              <a:rPr lang="zh-CN" altLang="en-US" dirty="0"/>
              <a:t>： 科目</a:t>
            </a:r>
            <a:r>
              <a:rPr lang="en-US" altLang="zh-CN" dirty="0"/>
              <a:t>, </a:t>
            </a:r>
            <a:r>
              <a:rPr lang="zh-CN" altLang="en-US" dirty="0"/>
              <a:t>上课地点， 老师，选这门课的学生</a:t>
            </a:r>
          </a:p>
        </p:txBody>
      </p:sp>
    </p:spTree>
    <p:extLst>
      <p:ext uri="{BB962C8B-B14F-4D97-AF65-F5344CB8AC3E}">
        <p14:creationId xmlns:p14="http://schemas.microsoft.com/office/powerpoint/2010/main" val="4004188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2314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例子</a:t>
            </a:r>
            <a:r>
              <a:rPr lang="en-US" altLang="zh-CN" sz="2800" dirty="0"/>
              <a:t>2</a:t>
            </a:r>
            <a:r>
              <a:rPr lang="zh-CN" altLang="en-US" sz="2800" dirty="0"/>
              <a:t>： 模拟鸭子游戏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93723" y="5344109"/>
            <a:ext cx="253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来源于</a:t>
            </a:r>
            <a:r>
              <a:rPr lang="en-US" altLang="zh-CN" sz="1400" dirty="0"/>
              <a:t>《Head First</a:t>
            </a:r>
            <a:r>
              <a:rPr lang="zh-CN" altLang="en-US" sz="1400" dirty="0"/>
              <a:t>设计模式</a:t>
            </a:r>
            <a:r>
              <a:rPr lang="en-US" altLang="zh-CN" sz="1400" dirty="0"/>
              <a:t>》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081" y="929355"/>
            <a:ext cx="5560151" cy="43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2314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主管要求加上飞行的行为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74833"/>
            <a:ext cx="5400600" cy="46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2314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可怕的问题发生了， 一个橡皮鸭也能飞行了！ 看看是怎么回事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9" y="1006544"/>
            <a:ext cx="5030983" cy="46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68237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dirty="0"/>
              <a:t>关于学习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学习从来就不是一件轻松的事情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思考，深度思考才会进步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枯燥，需要咬牙坚持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学习是一个螺旋上升的过程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不要指望一下子就掌握全部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需要反复，需要回头看，有时候需要顿悟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22776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2314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解决办法： 把</a:t>
            </a:r>
            <a:r>
              <a:rPr lang="en-US" altLang="zh-CN" sz="2800" dirty="0"/>
              <a:t>fly()</a:t>
            </a:r>
            <a:r>
              <a:rPr lang="zh-CN" altLang="en-US" sz="2800" dirty="0"/>
              <a:t>方法也给覆盖了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85292"/>
            <a:ext cx="3240360" cy="4402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04048" y="1561356"/>
            <a:ext cx="3833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向父类添加一个方法，</a:t>
            </a:r>
            <a:endParaRPr lang="en-US" altLang="zh-CN" sz="2000" dirty="0"/>
          </a:p>
          <a:p>
            <a:r>
              <a:rPr lang="zh-CN" altLang="en-US" sz="2000" dirty="0"/>
              <a:t>导致很多子类需要改动，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这是继承给我们带来的好处吗？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这还是继承吗？！</a:t>
            </a:r>
          </a:p>
        </p:txBody>
      </p:sp>
    </p:spTree>
    <p:extLst>
      <p:ext uri="{BB962C8B-B14F-4D97-AF65-F5344CB8AC3E}">
        <p14:creationId xmlns:p14="http://schemas.microsoft.com/office/powerpoint/2010/main" val="249352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52165" y="210479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可是将来加入一个诱饵鸭该怎么办， 诱饵鸭是木头假鸭，不会飞也不会叫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7" name="文本框 6"/>
          <p:cNvSpPr txBox="1"/>
          <p:nvPr/>
        </p:nvSpPr>
        <p:spPr>
          <a:xfrm>
            <a:off x="5079892" y="235344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我已经受够方法覆盖了！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57499"/>
            <a:ext cx="2864912" cy="38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8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23145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换个思路： 用接口怎么样？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200" dirty="0"/>
          </a:p>
        </p:txBody>
      </p:sp>
      <p:sp>
        <p:nvSpPr>
          <p:cNvPr id="3" name="文本框 2"/>
          <p:cNvSpPr txBox="1"/>
          <p:nvPr/>
        </p:nvSpPr>
        <p:spPr>
          <a:xfrm>
            <a:off x="7045796" y="5416593"/>
            <a:ext cx="219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来源于</a:t>
            </a:r>
            <a:r>
              <a:rPr lang="en-US" altLang="zh-CN" sz="1200" dirty="0"/>
              <a:t>《Head First</a:t>
            </a:r>
            <a:r>
              <a:rPr lang="zh-CN" altLang="en-US" sz="1200" dirty="0"/>
              <a:t>设计模式</a:t>
            </a:r>
            <a:r>
              <a:rPr lang="en-US" altLang="zh-CN" sz="1200" dirty="0"/>
              <a:t>》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39" y="1107041"/>
            <a:ext cx="7786068" cy="40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81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面向对象设计的准则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发现变化并且封装变化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找出可变之处， 把它独立出来，不要和那些不需要变化的代码混在一起。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一个抽象的过程。</a:t>
            </a:r>
            <a:endParaRPr lang="en-US" altLang="zh-CN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针对接口编程而不是针对实现编程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优先使用组合而不是继承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65137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发现变化并且封装变化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鸭子类的</a:t>
            </a:r>
            <a:r>
              <a:rPr lang="en-US" altLang="zh-CN" sz="2200" dirty="0">
                <a:latin typeface="+mn-ea"/>
              </a:rPr>
              <a:t>fly()</a:t>
            </a:r>
            <a:r>
              <a:rPr lang="zh-CN" altLang="en-US" sz="2200" dirty="0">
                <a:latin typeface="+mn-ea"/>
              </a:rPr>
              <a:t>和</a:t>
            </a:r>
            <a:r>
              <a:rPr lang="en-US" altLang="zh-CN" sz="2200" dirty="0">
                <a:latin typeface="+mn-ea"/>
              </a:rPr>
              <a:t>quack()</a:t>
            </a:r>
            <a:r>
              <a:rPr lang="zh-CN" altLang="en-US" sz="2200" dirty="0">
                <a:latin typeface="+mn-ea"/>
              </a:rPr>
              <a:t>会随着鸭子的不同而改变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946296"/>
            <a:ext cx="4769254" cy="37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呱呱叫的行为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69" y="1273324"/>
            <a:ext cx="743490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4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针对接口编程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182488"/>
            <a:ext cx="3408234" cy="43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82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4294967295"/>
          </p:nvPr>
        </p:nvSpPr>
        <p:spPr>
          <a:xfrm>
            <a:off x="0" y="1163638"/>
            <a:ext cx="6813550" cy="4967287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" y="625252"/>
            <a:ext cx="8945950" cy="44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65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总结一下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面向对象的三大特性：封装、继承、多态 只是提供了一种工具， 如何使用这样的工具才真正的考验码农的功力。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日常的工作主要是在一个框架下填充代码， 很少有机会去提升</a:t>
            </a:r>
            <a:r>
              <a:rPr lang="en-US" altLang="zh-CN" sz="2200" dirty="0">
                <a:latin typeface="+mn-ea"/>
              </a:rPr>
              <a:t>OOD</a:t>
            </a:r>
            <a:r>
              <a:rPr lang="zh-CN" altLang="en-US" sz="2200" dirty="0">
                <a:latin typeface="+mn-ea"/>
              </a:rPr>
              <a:t>的能力。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OOD </a:t>
            </a:r>
            <a:r>
              <a:rPr lang="zh-CN" altLang="en-US" sz="2200" dirty="0">
                <a:latin typeface="+mn-ea"/>
              </a:rPr>
              <a:t>是写类库，框架等软件的必备技能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0955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软件开发的不同视角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14570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zh-CN" altLang="en-US" sz="2400" b="1" dirty="0"/>
              <a:t>概念</a:t>
            </a:r>
            <a:r>
              <a:rPr lang="zh-CN" altLang="en-US" sz="2400" dirty="0"/>
              <a:t>层次上，对象是一组</a:t>
            </a:r>
            <a:r>
              <a:rPr lang="zh-CN" altLang="en-US" sz="2400" b="1" dirty="0"/>
              <a:t>责任</a:t>
            </a:r>
            <a:endParaRPr lang="en-US" altLang="zh-CN" sz="2400" b="1" dirty="0"/>
          </a:p>
          <a:p>
            <a:pPr marL="857250" lvl="1" indent="-457200">
              <a:lnSpc>
                <a:spcPct val="150000"/>
              </a:lnSpc>
            </a:pPr>
            <a:r>
              <a:rPr lang="zh-CN" altLang="en-US" sz="2200" dirty="0"/>
              <a:t>这个对象要负责什么？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zh-CN" altLang="en-US" sz="2400" b="1" dirty="0"/>
              <a:t>规约</a:t>
            </a:r>
            <a:r>
              <a:rPr lang="zh-CN" altLang="en-US" sz="2400" dirty="0"/>
              <a:t>层次上，对象是一组可以被其他对象或者自己调用的方法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</a:t>
            </a:r>
            <a:r>
              <a:rPr lang="zh-CN" altLang="en-US" sz="2400" b="1" dirty="0"/>
              <a:t>实现</a:t>
            </a:r>
            <a:r>
              <a:rPr lang="zh-CN" altLang="en-US" sz="2400" dirty="0"/>
              <a:t>层次上， 对象是代码和数据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877414" y="534566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来源：</a:t>
            </a:r>
            <a:r>
              <a:rPr lang="en-US" altLang="zh-CN" dirty="0"/>
              <a:t>《UML</a:t>
            </a:r>
            <a:r>
              <a:rPr lang="zh-CN" altLang="en-US" dirty="0"/>
              <a:t>精解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39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0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dirty="0"/>
              <a:t>关于社群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985292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要充分利用社群的优势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有这么多小伙伴的陪伴， 没有什么问题搞不定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但是提问时要有“智慧”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推荐使用</a:t>
            </a:r>
            <a:r>
              <a:rPr lang="en-US" altLang="zh-CN" sz="2200" dirty="0" err="1">
                <a:latin typeface="+mn-ea"/>
              </a:rPr>
              <a:t>github</a:t>
            </a:r>
            <a:r>
              <a:rPr lang="zh-CN" altLang="en-US" sz="2200" dirty="0">
                <a:latin typeface="+mn-ea"/>
              </a:rPr>
              <a:t>的</a:t>
            </a:r>
            <a:r>
              <a:rPr lang="en-US" altLang="zh-CN" sz="2200" dirty="0">
                <a:latin typeface="+mn-ea"/>
                <a:hlinkClick r:id="rId3"/>
              </a:rPr>
              <a:t>issue</a:t>
            </a:r>
            <a:r>
              <a:rPr lang="zh-CN" altLang="en-US" sz="2200" dirty="0">
                <a:latin typeface="+mn-ea"/>
              </a:rPr>
              <a:t>来提问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重要的事情我都会发公告并且艾特全体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一定要留意， 不要重复地问同样的问题</a:t>
            </a:r>
            <a:endParaRPr lang="en-US" altLang="zh-CN" sz="22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47737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OOD(</a:t>
            </a:r>
            <a:r>
              <a:rPr lang="zh-CN" altLang="en-US" sz="2800" dirty="0"/>
              <a:t>面向对象设计</a:t>
            </a:r>
            <a:r>
              <a:rPr lang="en-US" altLang="zh-CN" sz="2800" dirty="0"/>
              <a:t>) </a:t>
            </a:r>
            <a:endParaRPr lang="zh-CN" altLang="en-US" sz="28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对中级程序员的要求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理解</a:t>
            </a:r>
            <a:r>
              <a:rPr lang="en-US" altLang="zh-CN" sz="2000" dirty="0">
                <a:latin typeface="+mn-ea"/>
              </a:rPr>
              <a:t>OOD</a:t>
            </a:r>
            <a:r>
              <a:rPr lang="zh-CN" altLang="en-US" sz="2000" dirty="0">
                <a:latin typeface="+mn-ea"/>
              </a:rPr>
              <a:t>设计原则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写出符合</a:t>
            </a:r>
            <a:r>
              <a:rPr lang="en-US" altLang="zh-CN" sz="2000" dirty="0">
                <a:latin typeface="+mn-ea"/>
              </a:rPr>
              <a:t>OOD</a:t>
            </a:r>
            <a:r>
              <a:rPr lang="zh-CN" altLang="en-US" sz="2000" dirty="0">
                <a:latin typeface="+mn-ea"/>
              </a:rPr>
              <a:t>原则的代码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掌握设计模式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掌握基本的</a:t>
            </a:r>
            <a:r>
              <a:rPr lang="en-US" altLang="zh-CN" sz="2000" dirty="0">
                <a:latin typeface="+mn-ea"/>
              </a:rPr>
              <a:t>UML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给一个模块，能做出符合面向对象的设计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3465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一个好的面向对象系统：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面向对象的，可以复用的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可以用最小的代价去修改系统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不用修改（或者很少的修改）现有代码就可以扩展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91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面向对象设计的原则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单一职责原则 （</a:t>
            </a:r>
            <a:r>
              <a:rPr lang="en-US" altLang="zh-CN" sz="2200" dirty="0">
                <a:latin typeface="+mn-ea"/>
              </a:rPr>
              <a:t>SRP</a:t>
            </a:r>
            <a:r>
              <a:rPr lang="zh-CN" altLang="en-US" sz="22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开闭原则 </a:t>
            </a:r>
            <a:r>
              <a:rPr lang="en-US" altLang="zh-CN" sz="2200" dirty="0">
                <a:latin typeface="+mn-ea"/>
              </a:rPr>
              <a:t>(OCP)</a:t>
            </a:r>
          </a:p>
          <a:p>
            <a:pPr>
              <a:lnSpc>
                <a:spcPct val="150000"/>
              </a:lnSpc>
            </a:pPr>
            <a:r>
              <a:rPr lang="en-US" altLang="zh-CN" sz="2200" dirty="0" err="1">
                <a:latin typeface="+mn-ea"/>
              </a:rPr>
              <a:t>Liskov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替换原则 </a:t>
            </a:r>
            <a:r>
              <a:rPr lang="en-US" altLang="zh-CN" sz="2200" dirty="0">
                <a:latin typeface="+mn-ea"/>
              </a:rPr>
              <a:t>(LSP)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接口隔离原则 </a:t>
            </a:r>
            <a:r>
              <a:rPr lang="en-US" altLang="zh-CN" sz="2200" dirty="0">
                <a:latin typeface="+mn-ea"/>
              </a:rPr>
              <a:t>(ISP)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依赖倒置原则 </a:t>
            </a:r>
            <a:r>
              <a:rPr lang="en-US" altLang="zh-CN" sz="2200" dirty="0">
                <a:latin typeface="+mn-ea"/>
              </a:rPr>
              <a:t>(DIP)</a:t>
            </a:r>
          </a:p>
          <a:p>
            <a:pPr>
              <a:lnSpc>
                <a:spcPct val="150000"/>
              </a:lnSpc>
            </a:pP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SOLID</a:t>
            </a:r>
            <a:r>
              <a:rPr lang="zh-CN" altLang="en-US" sz="2200">
                <a:latin typeface="+mn-ea"/>
              </a:rPr>
              <a:t>：写出优雅代码的关键所在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202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： 单一职责原则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职责： 是引起变化的原因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如果有多于一个的动机去改变一个类，这个类就具有多于一个职责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把多个职责耦合在一起，一个的变化可能会削弱或者抑制这个类完成其他职责的能力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SRP </a:t>
            </a:r>
            <a:r>
              <a:rPr lang="zh-CN" altLang="en-US" sz="2200" dirty="0">
                <a:latin typeface="+mn-ea"/>
              </a:rPr>
              <a:t>： 对一个类而言， 应该仅有一个引起它变化的原因。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5811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83" y="1561356"/>
            <a:ext cx="6714238" cy="32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42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057300"/>
            <a:ext cx="6980688" cy="42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90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5877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325048"/>
            <a:ext cx="3168352" cy="41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5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5877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561356"/>
            <a:ext cx="7477714" cy="306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11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5877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71" y="1345332"/>
            <a:ext cx="754903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56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479341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zh-CN" sz="2800" dirty="0"/>
              <a:t>SRP</a:t>
            </a:r>
            <a:r>
              <a:rPr lang="zh-CN" altLang="en-US" sz="2800" dirty="0"/>
              <a:t>例子： 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5859" y="1518672"/>
            <a:ext cx="63076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public interface Modem{</a:t>
            </a:r>
          </a:p>
          <a:p>
            <a:r>
              <a:rPr lang="en-US" altLang="zh-CN" sz="2800" dirty="0"/>
              <a:t>	public  void </a:t>
            </a:r>
            <a:r>
              <a:rPr lang="en-US" altLang="zh-CN" sz="2800" dirty="0" err="1"/>
              <a:t>dail</a:t>
            </a:r>
            <a:r>
              <a:rPr lang="en-US" altLang="zh-CN" sz="2800" dirty="0"/>
              <a:t>(String </a:t>
            </a:r>
            <a:r>
              <a:rPr lang="en-US" altLang="zh-CN" sz="2800" dirty="0" err="1"/>
              <a:t>phoneNum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	public void </a:t>
            </a:r>
            <a:r>
              <a:rPr lang="en-US" altLang="zh-CN" sz="2800" dirty="0" err="1"/>
              <a:t>hangup</a:t>
            </a:r>
            <a:r>
              <a:rPr lang="en-US" altLang="zh-CN" sz="2800" dirty="0"/>
              <a:t>();</a:t>
            </a:r>
          </a:p>
          <a:p>
            <a:r>
              <a:rPr lang="en-US" altLang="zh-CN" sz="2800" dirty="0"/>
              <a:t>	public void send(String </a:t>
            </a:r>
            <a:r>
              <a:rPr lang="en-US" altLang="zh-CN" sz="2800" dirty="0" err="1"/>
              <a:t>msg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	public void </a:t>
            </a:r>
            <a:r>
              <a:rPr lang="en-US" altLang="zh-CN" sz="2800" dirty="0" err="1"/>
              <a:t>recv</a:t>
            </a:r>
            <a:r>
              <a:rPr lang="en-US" altLang="zh-CN" sz="2800" dirty="0"/>
              <a:t>();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312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-183232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3200" dirty="0"/>
              <a:t>关于作业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796995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每周都会有面向对象设计相关的作业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数据结构作业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latin typeface="+mn-ea"/>
              </a:rPr>
              <a:t>第一个月暂缓布置</a:t>
            </a:r>
            <a:r>
              <a:rPr lang="zh-CN" altLang="en-US" sz="2000" dirty="0">
                <a:latin typeface="+mn-ea"/>
              </a:rPr>
              <a:t>， 等一下刚加入的同学自愿完成</a:t>
            </a:r>
            <a:r>
              <a:rPr lang="zh-CN" altLang="en-US" sz="2000" dirty="0">
                <a:latin typeface="+mn-ea"/>
                <a:hlinkClick r:id="rId3"/>
              </a:rPr>
              <a:t>第一季的作业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数据结构习题的视频讲解我会剪辑下，发给大家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</a:rPr>
              <a:t>开始使用</a:t>
            </a:r>
            <a:r>
              <a:rPr lang="en-US" altLang="zh-CN" sz="2200" dirty="0" err="1">
                <a:latin typeface="+mn-ea"/>
              </a:rPr>
              <a:t>Github</a:t>
            </a:r>
            <a:r>
              <a:rPr lang="en-US" altLang="zh-CN" sz="2200" dirty="0"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我的代码仓库在</a:t>
            </a:r>
            <a:r>
              <a:rPr lang="zh-CN" altLang="en-US" sz="2000" dirty="0">
                <a:latin typeface="+mn-ea"/>
                <a:hlinkClick r:id="rId4"/>
              </a:rPr>
              <a:t>这里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Github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的使用在群文件中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2665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61357" y="-3279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三分钟练习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5783" y="1160093"/>
            <a:ext cx="63076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UserSettingService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public void </a:t>
            </a:r>
            <a:r>
              <a:rPr lang="en-US" altLang="zh-CN" sz="2000" dirty="0" err="1"/>
              <a:t>changeEmail</a:t>
            </a:r>
            <a:r>
              <a:rPr lang="en-US" altLang="zh-CN" sz="2000" dirty="0"/>
              <a:t>(User user)  {</a:t>
            </a:r>
          </a:p>
          <a:p>
            <a:r>
              <a:rPr lang="en-US" altLang="zh-CN" sz="2000" dirty="0"/>
              <a:t>        if(</a:t>
            </a:r>
            <a:r>
              <a:rPr lang="en-US" altLang="zh-CN" sz="2000" b="1" dirty="0" err="1"/>
              <a:t>checkAccess</a:t>
            </a:r>
            <a:r>
              <a:rPr lang="en-US" altLang="zh-CN" sz="2000" dirty="0"/>
              <a:t>(user))  {</a:t>
            </a:r>
          </a:p>
          <a:p>
            <a:r>
              <a:rPr lang="en-US" altLang="zh-CN" sz="2000" dirty="0"/>
              <a:t>               //</a:t>
            </a:r>
            <a:r>
              <a:rPr lang="zh-CN" altLang="en-US" sz="2000" dirty="0"/>
              <a:t>改变</a:t>
            </a:r>
            <a:r>
              <a:rPr lang="en-US" altLang="zh-CN" sz="2000" dirty="0" err="1"/>
              <a:t>EMail</a:t>
            </a:r>
            <a:r>
              <a:rPr lang="en-US" altLang="zh-CN" sz="2000" dirty="0"/>
              <a:t>        </a:t>
            </a:r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    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checkAccess</a:t>
            </a:r>
            <a:r>
              <a:rPr lang="en-US" altLang="zh-CN" sz="2000" dirty="0"/>
              <a:t>(User user) {</a:t>
            </a:r>
          </a:p>
          <a:p>
            <a:r>
              <a:rPr lang="en-US" altLang="zh-CN" sz="2000" dirty="0"/>
              <a:t>        //</a:t>
            </a:r>
            <a:r>
              <a:rPr lang="zh-CN" altLang="en-US" sz="2000" dirty="0"/>
              <a:t>验证用户是否有效</a:t>
            </a:r>
            <a:endParaRPr lang="en-US" altLang="zh-CN" sz="2000" dirty="0"/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6662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61357" y="-3279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三分钟练习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2" name="AutoShape 2" descr="https://www.codeproject.com/KB/architecture/SOLIDPrinciplesInOOD/dggn8fwf_25f3fwk9cx_b.png"/>
          <p:cNvSpPr>
            <a:spLocks noChangeAspect="1" noChangeArrowheads="1"/>
          </p:cNvSpPr>
          <p:nvPr/>
        </p:nvSpPr>
        <p:spPr bwMode="auto">
          <a:xfrm>
            <a:off x="4419600" y="270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5783" y="949221"/>
            <a:ext cx="6307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UserSettingService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public void </a:t>
            </a:r>
            <a:r>
              <a:rPr lang="en-US" altLang="zh-CN" sz="2000" dirty="0" err="1"/>
              <a:t>changeEmail</a:t>
            </a:r>
            <a:r>
              <a:rPr lang="en-US" altLang="zh-CN" sz="2000" dirty="0"/>
              <a:t>(User user)  {</a:t>
            </a:r>
          </a:p>
          <a:p>
            <a:r>
              <a:rPr lang="en-US" altLang="zh-CN" sz="2000" dirty="0"/>
              <a:t>        if(</a:t>
            </a:r>
            <a:r>
              <a:rPr lang="en-US" altLang="zh-CN" sz="2000" b="1" dirty="0" err="1"/>
              <a:t>SecurityService.checkAccess</a:t>
            </a:r>
            <a:r>
              <a:rPr lang="en-US" altLang="zh-CN" sz="2000" dirty="0"/>
              <a:t>(user))    {</a:t>
            </a:r>
          </a:p>
          <a:p>
            <a:r>
              <a:rPr lang="en-US" altLang="zh-CN" sz="2000" dirty="0"/>
              <a:t>        //</a:t>
            </a:r>
            <a:r>
              <a:rPr lang="zh-CN" altLang="en-US" sz="2000" dirty="0"/>
              <a:t>改变</a:t>
            </a:r>
            <a:r>
              <a:rPr lang="en-US" altLang="zh-CN" sz="2000" dirty="0" err="1"/>
              <a:t>EMail</a:t>
            </a:r>
            <a:endParaRPr lang="en-US" altLang="zh-CN" sz="2000" dirty="0"/>
          </a:p>
          <a:p>
            <a:r>
              <a:rPr lang="en-US" altLang="zh-CN" sz="2000" dirty="0"/>
              <a:t>        }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public class </a:t>
            </a:r>
            <a:r>
              <a:rPr lang="en-US" altLang="zh-CN" sz="2000" dirty="0" err="1"/>
              <a:t>SecurityService</a:t>
            </a:r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public static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checkAccess</a:t>
            </a:r>
            <a:r>
              <a:rPr lang="en-US" altLang="zh-CN" sz="2000" dirty="0"/>
              <a:t>(User user)  {</a:t>
            </a:r>
          </a:p>
          <a:p>
            <a:r>
              <a:rPr lang="en-US" altLang="zh-CN" sz="2000" dirty="0"/>
              <a:t>        //</a:t>
            </a:r>
            <a:r>
              <a:rPr lang="zh-CN" altLang="en-US" sz="2000" dirty="0"/>
              <a:t>检查访问权限</a:t>
            </a:r>
            <a:endParaRPr lang="en-US" altLang="zh-CN" sz="2000" dirty="0"/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265783" y="5161756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真的要这么做拆分吗？ </a:t>
            </a:r>
          </a:p>
        </p:txBody>
      </p:sp>
    </p:spTree>
    <p:extLst>
      <p:ext uri="{BB962C8B-B14F-4D97-AF65-F5344CB8AC3E}">
        <p14:creationId xmlns:p14="http://schemas.microsoft.com/office/powerpoint/2010/main" val="107856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7704" y="1489348"/>
            <a:ext cx="6336704" cy="2123658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5">
                <a:satMod val="175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本周作业：</a:t>
            </a:r>
            <a:endParaRPr lang="en-US" altLang="zh-CN" sz="4400" dirty="0"/>
          </a:p>
          <a:p>
            <a:r>
              <a:rPr lang="zh-CN" altLang="en-US" sz="4400" dirty="0"/>
              <a:t>重构一个项目使之符合</a:t>
            </a:r>
            <a:r>
              <a:rPr lang="en-US" altLang="zh-CN" sz="4400" dirty="0"/>
              <a:t>SRP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4434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553244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面向对象设计</a:t>
            </a:r>
            <a:r>
              <a:rPr lang="en-US" altLang="zh-C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1422010"/>
            <a:ext cx="6400800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刘欣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 3340792577    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微信：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liuxinlehan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微信公众号：码农翻身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coderising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21596"/>
            <a:ext cx="1588765" cy="15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从需求开始谈起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2976" y="1162979"/>
            <a:ext cx="6813400" cy="4968552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/>
              <a:t>	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31640" y="127332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需求总是不完整的，错误的，容易让人产生误解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需求一直在变化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用户对需求的看法，可能在与开发人员讨论以及看到软件新的可能性后发生变化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随着对问题的熟悉， 开发人员对问题领域的看法也会变化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00B0F0"/>
                </a:solidFill>
                <a:latin typeface="+mn-ea"/>
              </a:rPr>
              <a:t>不是需求在变， 而是人们对需求的理解在变化</a:t>
            </a:r>
            <a:endParaRPr lang="en-US" altLang="zh-CN" sz="1800" dirty="0">
              <a:solidFill>
                <a:srgbClr val="00B0F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如何去应对变化？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5019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例子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633364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假设你在一个会议上担当讲师， 听课的人在课后还要去听其他课程， 但他们不知道下一堂课的听课地点， 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你的责任就是， 确保大家都知道下一节课去哪儿上。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732240" y="5403706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例子来源：</a:t>
            </a:r>
            <a:r>
              <a:rPr lang="en-US" altLang="zh-CN" sz="1400" dirty="0"/>
              <a:t>《</a:t>
            </a:r>
            <a:r>
              <a:rPr lang="zh-CN" altLang="en-US" sz="1400" dirty="0"/>
              <a:t>设计模式解析</a:t>
            </a:r>
            <a:r>
              <a:rPr lang="en-US" altLang="zh-CN" sz="1400" dirty="0"/>
              <a:t>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201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结构化的分析方法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41734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获取听课人的名单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/>
              <a:t>对于名单上的每个人 ， 做如下事情</a:t>
            </a:r>
            <a:endParaRPr lang="en-US" altLang="zh-CN" sz="2400" dirty="0"/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找到他要听的下一堂课</a:t>
            </a:r>
            <a:endParaRPr lang="en-US" altLang="zh-CN" sz="2200" dirty="0"/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找到该课程的听课地点</a:t>
            </a:r>
            <a:endParaRPr lang="en-US" altLang="zh-CN" sz="2200" dirty="0"/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找到从你的教室到下一堂课的路线图</a:t>
            </a:r>
            <a:endParaRPr lang="en-US" altLang="zh-CN" sz="2200" dirty="0"/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告诉这个人怎么走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8224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142976" y="193204"/>
            <a:ext cx="707236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dirty="0"/>
              <a:t>你很有可能会这么做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356066" y="1417340"/>
            <a:ext cx="7307909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在教室的后面贴一张地图， 标出每个教室的位置和路线</a:t>
            </a:r>
            <a:endParaRPr lang="en-US" altLang="zh-CN" sz="2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200" dirty="0"/>
              <a:t>告诉大家： “下课后大家自己去看后面的地图， 自己找下一节课的位置”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3663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自定义 8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14810</TotalTime>
  <Words>1501</Words>
  <Application>Microsoft Office PowerPoint</Application>
  <PresentationFormat>全屏显示(16:10)</PresentationFormat>
  <Paragraphs>266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Office 主题​​</vt:lpstr>
      <vt:lpstr>2017编程提高群第二季</vt:lpstr>
      <vt:lpstr>PowerPoint 演示文稿</vt:lpstr>
      <vt:lpstr>PowerPoint 演示文稿</vt:lpstr>
      <vt:lpstr>PowerPoint 演示文稿</vt:lpstr>
      <vt:lpstr>面向对象设计(1)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王琳</dc:creator>
  <cp:lastModifiedBy>刘欣</cp:lastModifiedBy>
  <cp:revision>1620</cp:revision>
  <dcterms:created xsi:type="dcterms:W3CDTF">2012-07-25T13:29:00Z</dcterms:created>
  <dcterms:modified xsi:type="dcterms:W3CDTF">2017-06-11T14:33:10Z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