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418" r:id="rId2"/>
    <p:sldId id="517" r:id="rId3"/>
    <p:sldId id="556" r:id="rId4"/>
    <p:sldId id="557" r:id="rId5"/>
    <p:sldId id="558" r:id="rId6"/>
    <p:sldId id="559" r:id="rId7"/>
    <p:sldId id="560" r:id="rId8"/>
    <p:sldId id="561" r:id="rId9"/>
    <p:sldId id="562" r:id="rId10"/>
    <p:sldId id="563" r:id="rId11"/>
    <p:sldId id="567" r:id="rId12"/>
    <p:sldId id="569" r:id="rId13"/>
    <p:sldId id="531" r:id="rId14"/>
    <p:sldId id="533" r:id="rId15"/>
    <p:sldId id="552" r:id="rId16"/>
    <p:sldId id="538" r:id="rId17"/>
    <p:sldId id="535" r:id="rId18"/>
    <p:sldId id="536" r:id="rId19"/>
    <p:sldId id="534" r:id="rId20"/>
    <p:sldId id="553" r:id="rId21"/>
    <p:sldId id="537" r:id="rId22"/>
    <p:sldId id="539" r:id="rId23"/>
    <p:sldId id="540" r:id="rId24"/>
    <p:sldId id="546" r:id="rId25"/>
    <p:sldId id="548" r:id="rId26"/>
    <p:sldId id="554" r:id="rId27"/>
    <p:sldId id="541" r:id="rId28"/>
    <p:sldId id="542" r:id="rId29"/>
    <p:sldId id="543" r:id="rId30"/>
    <p:sldId id="544" r:id="rId31"/>
    <p:sldId id="545" r:id="rId32"/>
    <p:sldId id="550" r:id="rId33"/>
    <p:sldId id="555" r:id="rId34"/>
    <p:sldId id="568" r:id="rId35"/>
    <p:sldId id="564" r:id="rId36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3C6"/>
    <a:srgbClr val="3782C5"/>
    <a:srgbClr val="285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4" autoAdjust="0"/>
    <p:restoredTop sz="87755" autoAdjust="0"/>
  </p:normalViewPr>
  <p:slideViewPr>
    <p:cSldViewPr>
      <p:cViewPr varScale="1">
        <p:scale>
          <a:sx n="119" d="100"/>
          <a:sy n="119" d="100"/>
        </p:scale>
        <p:origin x="1446" y="8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60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85617-E155-42B9-84DE-B6F08CC38C33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D96C-E990-4993-938B-CFA77FEA92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36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360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55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648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60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27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150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222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276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8249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24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603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157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0203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3915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8322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280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6975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3769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1330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0631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401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5649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0553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7545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6862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2889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9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627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176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86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123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758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5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55510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971600" y="0"/>
            <a:ext cx="8200168" cy="5715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1396"/>
            <a:ext cx="7385510" cy="37606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7E3A-73D9-4AC5-8448-3312727E0F5B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553244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面向对象设计（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1422010"/>
            <a:ext cx="6400800" cy="2736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刘欣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QQ: 3340792577   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微信：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liuxinlehan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微信公众号：码农翻身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coderising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721596"/>
            <a:ext cx="1588765" cy="15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47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35496" y="-56611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OCP </a:t>
            </a:r>
            <a:r>
              <a:rPr lang="zh-CN" altLang="en-US" sz="2800" dirty="0"/>
              <a:t>： 三分钟练习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0" y="1163638"/>
            <a:ext cx="6813550" cy="4967287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b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391" y="2277620"/>
            <a:ext cx="5217182" cy="33136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769268"/>
            <a:ext cx="4484841" cy="115872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793332"/>
            <a:ext cx="4499992" cy="121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47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OCP </a:t>
            </a:r>
            <a:r>
              <a:rPr lang="zh-CN" altLang="en-US" sz="2800" dirty="0"/>
              <a:t>： 三分钟练习答案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b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31" y="1164729"/>
            <a:ext cx="3705225" cy="8286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73" y="2388096"/>
            <a:ext cx="6115050" cy="1333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31" y="4110955"/>
            <a:ext cx="54483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94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OCP </a:t>
            </a:r>
            <a:r>
              <a:rPr lang="zh-CN" altLang="en-US" sz="2800" dirty="0"/>
              <a:t>： 三分钟练习答案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b="1" dirty="0">
              <a:latin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07" y="1561356"/>
            <a:ext cx="67437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70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latin typeface="+mn-ea"/>
              </a:rPr>
              <a:t>Liskov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替换原则 </a:t>
            </a:r>
            <a:r>
              <a:rPr lang="en-US" altLang="zh-CN" sz="2800" dirty="0">
                <a:latin typeface="+mn-ea"/>
              </a:rPr>
              <a:t>(LSP)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子类型能够</a:t>
            </a:r>
            <a:r>
              <a:rPr lang="zh-CN" altLang="en-US" sz="2200" b="1" dirty="0">
                <a:latin typeface="+mn-ea"/>
              </a:rPr>
              <a:t>完全</a:t>
            </a:r>
            <a:r>
              <a:rPr lang="zh-CN" altLang="en-US" sz="2200" dirty="0">
                <a:latin typeface="+mn-ea"/>
              </a:rPr>
              <a:t>替换父类型，而不会让调用父类型的客户程序从行为上有任何改变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难道多态不就是为了达到这个目标吗？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5811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51520" y="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LSP</a:t>
            </a:r>
            <a:r>
              <a:rPr lang="zh-CN" altLang="en-US" sz="2800" dirty="0">
                <a:latin typeface="+mn-ea"/>
              </a:rPr>
              <a:t>：  正方形 </a:t>
            </a:r>
            <a:r>
              <a:rPr lang="en-US" altLang="zh-CN" sz="2800" dirty="0">
                <a:latin typeface="+mn-ea"/>
              </a:rPr>
              <a:t>is a </a:t>
            </a:r>
            <a:r>
              <a:rPr lang="zh-CN" altLang="en-US" sz="2800" dirty="0">
                <a:latin typeface="+mn-ea"/>
              </a:rPr>
              <a:t>长方形？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0" y="1163638"/>
            <a:ext cx="6813550" cy="4967287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9" y="1129309"/>
            <a:ext cx="4163539" cy="295232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206" y="1163638"/>
            <a:ext cx="4220344" cy="250662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51" y="4324333"/>
            <a:ext cx="44291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12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1211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LSP:  </a:t>
            </a:r>
            <a:r>
              <a:rPr lang="zh-CN" altLang="en-US" sz="2800" dirty="0">
                <a:latin typeface="+mn-ea"/>
              </a:rPr>
              <a:t>鸟都会飞吗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333500"/>
            <a:ext cx="3888432" cy="406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74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1211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某个程序员创建了一个鸵鸟类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273324"/>
            <a:ext cx="7024670" cy="426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75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1211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latin typeface="+mn-ea"/>
              </a:rPr>
              <a:t>Liskov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替换原则 </a:t>
            </a:r>
            <a:r>
              <a:rPr lang="en-US" altLang="zh-CN" sz="2800" dirty="0">
                <a:latin typeface="+mn-ea"/>
              </a:rPr>
              <a:t>(LSP)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156828" y="1184973"/>
            <a:ext cx="41617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processAll</a:t>
            </a:r>
            <a:r>
              <a:rPr lang="zh-CN" altLang="en-US" dirty="0"/>
              <a:t>是运行良好的代码， </a:t>
            </a:r>
            <a:endParaRPr lang="en-US" altLang="zh-CN" dirty="0"/>
          </a:p>
          <a:p>
            <a:r>
              <a:rPr lang="zh-CN" altLang="en-US" dirty="0"/>
              <a:t>由于鸵鸟类的加入， 变得岌岌可危了。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由于新加入鸵鸟</a:t>
            </a:r>
            <a:r>
              <a:rPr lang="en-US" altLang="zh-CN" dirty="0"/>
              <a:t>(Ostrich)</a:t>
            </a:r>
            <a:r>
              <a:rPr lang="zh-CN" altLang="en-US" dirty="0"/>
              <a:t>类，</a:t>
            </a:r>
            <a:endParaRPr lang="en-US" altLang="zh-CN" dirty="0"/>
          </a:p>
          <a:p>
            <a:r>
              <a:rPr lang="zh-CN" altLang="en-US" dirty="0"/>
              <a:t>方法就会出错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193880" y="3627808"/>
            <a:ext cx="39501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非常恶心的方法： 明明是传进来的是</a:t>
            </a:r>
            <a:endParaRPr lang="en-US" altLang="zh-CN" dirty="0"/>
          </a:p>
          <a:p>
            <a:r>
              <a:rPr lang="zh-CN" altLang="en-US" dirty="0"/>
              <a:t>父类</a:t>
            </a:r>
            <a:r>
              <a:rPr lang="en-US" altLang="zh-CN" dirty="0"/>
              <a:t>Bird,  </a:t>
            </a:r>
            <a:r>
              <a:rPr lang="zh-CN" altLang="en-US" dirty="0"/>
              <a:t>还得单独对鸵鸟这个子类做</a:t>
            </a:r>
            <a:endParaRPr lang="en-US" altLang="zh-CN" dirty="0"/>
          </a:p>
          <a:p>
            <a:r>
              <a:rPr lang="zh-CN" altLang="en-US" dirty="0"/>
              <a:t>判断！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产生</a:t>
            </a:r>
            <a:r>
              <a:rPr lang="en-US" altLang="zh-CN" dirty="0"/>
              <a:t>Bug </a:t>
            </a:r>
            <a:r>
              <a:rPr lang="zh-CN" altLang="en-US" dirty="0"/>
              <a:t>的一大源泉！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50" y="1184973"/>
            <a:ext cx="4026956" cy="16261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74" y="3289548"/>
            <a:ext cx="4188198" cy="217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44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1211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latin typeface="+mn-ea"/>
              </a:rPr>
              <a:t>Liskov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替换原则 </a:t>
            </a:r>
            <a:r>
              <a:rPr lang="en-US" altLang="zh-CN" sz="2800" dirty="0">
                <a:latin typeface="+mn-ea"/>
              </a:rPr>
              <a:t>(LSP)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继承的目的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重用父类的代码</a:t>
            </a:r>
            <a:endParaRPr lang="en-US" altLang="zh-CN" sz="18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更重要的是， </a:t>
            </a:r>
            <a:r>
              <a:rPr lang="zh-CN" altLang="en-US" sz="1800" b="1" dirty="0">
                <a:latin typeface="+mn-ea"/>
              </a:rPr>
              <a:t>复用那些使用父类的代码（例如</a:t>
            </a:r>
            <a:r>
              <a:rPr lang="en-US" altLang="zh-CN" sz="1800" b="1" dirty="0" err="1">
                <a:latin typeface="+mn-ea"/>
              </a:rPr>
              <a:t>processAll</a:t>
            </a:r>
            <a:r>
              <a:rPr lang="zh-CN" altLang="en-US" sz="1800" b="1" dirty="0">
                <a:latin typeface="+mn-ea"/>
              </a:rPr>
              <a:t>）</a:t>
            </a:r>
            <a:r>
              <a:rPr lang="en-US" altLang="zh-CN" sz="1800" b="1" dirty="0">
                <a:latin typeface="+mn-ea"/>
              </a:rPr>
              <a:t>!!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LSP</a:t>
            </a:r>
            <a:r>
              <a:rPr lang="zh-CN" altLang="en-US" sz="2000" dirty="0">
                <a:latin typeface="+mn-ea"/>
              </a:rPr>
              <a:t>实际上是确保我们做的抽象不会被子类破坏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5712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1211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LSP</a:t>
            </a:r>
            <a:r>
              <a:rPr lang="zh-CN" altLang="en-US" sz="2800" dirty="0">
                <a:latin typeface="+mn-ea"/>
              </a:rPr>
              <a:t>和契约式设计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15616" y="1173031"/>
            <a:ext cx="7776864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Bertrand Meyer </a:t>
            </a:r>
            <a:r>
              <a:rPr lang="zh-CN" altLang="en-US" sz="2200" dirty="0">
                <a:latin typeface="+mn-ea"/>
              </a:rPr>
              <a:t>在 </a:t>
            </a:r>
            <a:r>
              <a:rPr lang="en-US" altLang="zh-CN" sz="2200" dirty="0">
                <a:latin typeface="+mn-ea"/>
              </a:rPr>
              <a:t>1988 </a:t>
            </a:r>
            <a:r>
              <a:rPr lang="zh-CN" altLang="en-US" sz="2200" dirty="0">
                <a:latin typeface="+mn-ea"/>
              </a:rPr>
              <a:t>年阐述了 </a:t>
            </a:r>
            <a:r>
              <a:rPr lang="en-US" altLang="zh-CN" sz="2200" dirty="0">
                <a:latin typeface="+mn-ea"/>
              </a:rPr>
              <a:t>LSP </a:t>
            </a:r>
            <a:r>
              <a:rPr lang="zh-CN" altLang="en-US" sz="2200" dirty="0">
                <a:latin typeface="+mn-ea"/>
              </a:rPr>
              <a:t>原则与契约式设计之间的关系。使用契约式设计，类中的方法需要声明前置条件和后置条件。前置条件为真，则方法才能被执行。而在方法调用完成之前，方法本身将确保后置条件也成立。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>
                <a:latin typeface="+mn-ea"/>
              </a:rPr>
              <a:t>Rectangle.setWidth</a:t>
            </a:r>
            <a:r>
              <a:rPr lang="zh-CN" altLang="en-US" sz="2200" dirty="0">
                <a:latin typeface="+mn-ea"/>
              </a:rPr>
              <a:t>的后置条件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Assert (( width==w ) &amp;&amp; (height == </a:t>
            </a:r>
            <a:r>
              <a:rPr lang="en-US" altLang="zh-CN" sz="2000" dirty="0" err="1">
                <a:latin typeface="+mn-ea"/>
              </a:rPr>
              <a:t>old.height</a:t>
            </a:r>
            <a:r>
              <a:rPr lang="en-US" altLang="zh-CN" sz="2000" dirty="0">
                <a:latin typeface="+mn-ea"/>
              </a:rPr>
              <a:t>))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很明显， </a:t>
            </a:r>
            <a:r>
              <a:rPr lang="en-US" altLang="zh-CN" sz="2000" dirty="0">
                <a:latin typeface="+mn-ea"/>
              </a:rPr>
              <a:t>Square </a:t>
            </a:r>
            <a:r>
              <a:rPr lang="zh-CN" altLang="en-US" sz="2000" dirty="0">
                <a:latin typeface="+mn-ea"/>
              </a:rPr>
              <a:t>违反了这个后置条件</a:t>
            </a: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217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面向对象设计的原则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单一职责原则 （</a:t>
            </a:r>
            <a:r>
              <a:rPr lang="en-US" altLang="zh-CN" sz="22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SRP</a:t>
            </a:r>
            <a:r>
              <a:rPr lang="zh-CN" altLang="en-US" sz="22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）</a:t>
            </a:r>
            <a:endParaRPr lang="en-US" altLang="zh-CN" sz="20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开闭原则 </a:t>
            </a:r>
            <a:r>
              <a:rPr lang="en-US" altLang="zh-CN" sz="2200" dirty="0">
                <a:latin typeface="+mn-ea"/>
              </a:rPr>
              <a:t>(OCP)</a:t>
            </a:r>
          </a:p>
          <a:p>
            <a:pPr>
              <a:lnSpc>
                <a:spcPct val="150000"/>
              </a:lnSpc>
            </a:pPr>
            <a:r>
              <a:rPr lang="en-US" altLang="zh-CN" sz="2200" dirty="0" err="1">
                <a:latin typeface="+mn-ea"/>
              </a:rPr>
              <a:t>Liskov</a:t>
            </a:r>
            <a:r>
              <a:rPr lang="en-US" altLang="zh-CN" sz="2200" dirty="0">
                <a:latin typeface="+mn-ea"/>
              </a:rPr>
              <a:t> </a:t>
            </a:r>
            <a:r>
              <a:rPr lang="zh-CN" altLang="en-US" sz="2200" dirty="0">
                <a:latin typeface="+mn-ea"/>
              </a:rPr>
              <a:t>替换原则 </a:t>
            </a:r>
            <a:r>
              <a:rPr lang="en-US" altLang="zh-CN" sz="2200" dirty="0">
                <a:latin typeface="+mn-ea"/>
              </a:rPr>
              <a:t>(LSP)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接口隔离原则 </a:t>
            </a:r>
            <a:r>
              <a:rPr lang="en-US" altLang="zh-CN" sz="2200" dirty="0">
                <a:latin typeface="+mn-ea"/>
              </a:rPr>
              <a:t>(ISP)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依赖倒置原则 </a:t>
            </a:r>
            <a:r>
              <a:rPr lang="en-US" altLang="zh-CN" sz="2200" dirty="0">
                <a:latin typeface="+mn-ea"/>
              </a:rPr>
              <a:t>(DIP)</a:t>
            </a: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SOLID</a:t>
            </a:r>
          </a:p>
        </p:txBody>
      </p:sp>
    </p:spTree>
    <p:extLst>
      <p:ext uri="{BB962C8B-B14F-4D97-AF65-F5344CB8AC3E}">
        <p14:creationId xmlns:p14="http://schemas.microsoft.com/office/powerpoint/2010/main" val="2517202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1211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LSP</a:t>
            </a:r>
            <a:r>
              <a:rPr lang="zh-CN" altLang="en-US" sz="2800" dirty="0">
                <a:latin typeface="+mn-ea"/>
              </a:rPr>
              <a:t>和契约式设计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15616" y="1173031"/>
            <a:ext cx="7776864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当通过基类（父类）的接口使用对象时， 用户只知道基类的前置条件和后置条件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派生类（子类） 只能使用</a:t>
            </a:r>
            <a:r>
              <a:rPr lang="zh-CN" altLang="en-US" sz="2200" dirty="0">
                <a:solidFill>
                  <a:srgbClr val="00B0F0"/>
                </a:solidFill>
                <a:latin typeface="+mn-ea"/>
              </a:rPr>
              <a:t>相等或者更弱</a:t>
            </a:r>
            <a:r>
              <a:rPr lang="zh-CN" altLang="en-US" sz="2200" dirty="0">
                <a:latin typeface="+mn-ea"/>
              </a:rPr>
              <a:t>的前置条件类替换父类的前置条件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派生类（子类）只能使用</a:t>
            </a:r>
            <a:r>
              <a:rPr lang="zh-CN" altLang="en-US" sz="2200" dirty="0">
                <a:solidFill>
                  <a:srgbClr val="00B0F0"/>
                </a:solidFill>
                <a:latin typeface="+mn-ea"/>
              </a:rPr>
              <a:t>相等或者更强</a:t>
            </a:r>
            <a:r>
              <a:rPr lang="zh-CN" altLang="en-US" sz="2200" dirty="0">
                <a:latin typeface="+mn-ea"/>
              </a:rPr>
              <a:t>的后置条件来替换父类的后置条件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7885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1211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接口隔离原则</a:t>
            </a:r>
            <a:r>
              <a:rPr lang="en-US" altLang="zh-CN" sz="2800" dirty="0">
                <a:latin typeface="+mn-ea"/>
              </a:rPr>
              <a:t>(ISP)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/>
              <a:t>客户端不应该依赖它不需要的接口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类间的依赖关系应该建立在最小的接口上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使用多个专门的接口比使用单一的总接口要好。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防止接口污染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611931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1211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ISP</a:t>
            </a:r>
            <a:r>
              <a:rPr lang="zh-CN" altLang="en-US" sz="2800" dirty="0">
                <a:latin typeface="+mn-ea"/>
              </a:rPr>
              <a:t>： </a:t>
            </a:r>
            <a:r>
              <a:rPr lang="en-US" altLang="zh-CN" sz="2800" dirty="0">
                <a:latin typeface="+mn-ea"/>
              </a:rPr>
              <a:t>ATM</a:t>
            </a:r>
            <a:r>
              <a:rPr lang="zh-CN" altLang="en-US" sz="2800" dirty="0">
                <a:latin typeface="+mn-ea"/>
              </a:rPr>
              <a:t>例子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335" y="1073696"/>
            <a:ext cx="5592977" cy="44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85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1211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ISP</a:t>
            </a:r>
            <a:r>
              <a:rPr lang="zh-CN" altLang="en-US" sz="2800" dirty="0">
                <a:latin typeface="+mn-ea"/>
              </a:rPr>
              <a:t>： </a:t>
            </a:r>
            <a:r>
              <a:rPr lang="en-US" altLang="zh-CN" sz="2800" dirty="0">
                <a:latin typeface="+mn-ea"/>
              </a:rPr>
              <a:t>ATM</a:t>
            </a:r>
            <a:r>
              <a:rPr lang="zh-CN" altLang="en-US" sz="2800" dirty="0">
                <a:latin typeface="+mn-ea"/>
              </a:rPr>
              <a:t>例子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876" y="1352400"/>
            <a:ext cx="7786301" cy="37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90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1211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三分钟练习： 咖啡机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200" y="1073696"/>
            <a:ext cx="4835339" cy="408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89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8574" y="128297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三分钟练习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0" y="1333500"/>
            <a:ext cx="8229600" cy="377190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74" y="1201316"/>
            <a:ext cx="4533223" cy="28432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58" y="2783665"/>
            <a:ext cx="4499993" cy="277709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79512" y="465280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有什么问题？</a:t>
            </a:r>
          </a:p>
        </p:txBody>
      </p:sp>
    </p:spTree>
    <p:extLst>
      <p:ext uri="{BB962C8B-B14F-4D97-AF65-F5344CB8AC3E}">
        <p14:creationId xmlns:p14="http://schemas.microsoft.com/office/powerpoint/2010/main" val="4239043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8574" y="128297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三分钟练习：　参考答案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0" y="1333500"/>
            <a:ext cx="8229600" cy="377190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31364"/>
            <a:ext cx="4486275" cy="2238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584262"/>
            <a:ext cx="44481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7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1211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依赖倒置原则</a:t>
            </a:r>
            <a:r>
              <a:rPr lang="en-US" altLang="zh-CN" sz="2800">
                <a:latin typeface="+mn-ea"/>
              </a:rPr>
              <a:t>(DIP)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038" y="3195908"/>
            <a:ext cx="6834945" cy="1909228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1247557" y="1122358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/>
              <a:t>高层模块不应该依赖于低层模块，二者都应该依赖于抽象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结构化编程： 高层依赖于底层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594839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02085" y="19676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依赖倒置原则</a:t>
            </a:r>
            <a:r>
              <a:rPr lang="en-US" altLang="zh-CN" sz="2800" dirty="0">
                <a:latin typeface="+mn-ea"/>
              </a:rPr>
              <a:t>(DIP)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396" y="1518939"/>
            <a:ext cx="7170396" cy="35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08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1347" y="6541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DIP: </a:t>
            </a:r>
            <a:r>
              <a:rPr lang="zh-CN" altLang="en-US" sz="2800" dirty="0">
                <a:latin typeface="+mn-ea"/>
              </a:rPr>
              <a:t>熔炉的例子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454" y="963337"/>
            <a:ext cx="65817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6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OCP</a:t>
            </a:r>
            <a:r>
              <a:rPr lang="zh-CN" altLang="en-US" sz="2800" dirty="0"/>
              <a:t>： 开闭原则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软件模块对扩展是开放的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当需求发生改变时，可以对模块进行扩展</a:t>
            </a:r>
            <a:endParaRPr lang="en-US" altLang="zh-CN" sz="1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软件模块对修改是封闭的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对模块进行扩展时， 无须改动模块的源代码。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似乎是矛盾的 ？</a:t>
            </a:r>
            <a:endParaRPr lang="en-US" altLang="zh-CN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871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02085" y="19676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DIP </a:t>
            </a:r>
            <a:r>
              <a:rPr lang="zh-CN" altLang="en-US" sz="2800" dirty="0">
                <a:latin typeface="+mn-ea"/>
              </a:rPr>
              <a:t>熔炉的例子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1271671"/>
            <a:ext cx="4317753" cy="41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6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02085" y="19676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熔炉的例子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34" y="1138069"/>
            <a:ext cx="5688632" cy="413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17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35819" y="13658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三分钟练习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466" y="1089084"/>
            <a:ext cx="5789068" cy="454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3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35819" y="13658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三分钟练习：参考答案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75" y="1209046"/>
            <a:ext cx="7915313" cy="433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24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作业：重构该程序，使其符合</a:t>
            </a:r>
            <a:r>
              <a:rPr lang="en-US" altLang="zh-CN" sz="2800"/>
              <a:t>OCP</a:t>
            </a:r>
            <a:endParaRPr lang="zh-CN" altLang="en-US" sz="28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b="1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59" y="1256048"/>
            <a:ext cx="7158191" cy="426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34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OCP </a:t>
            </a:r>
            <a:r>
              <a:rPr lang="zh-CN" altLang="en-US" sz="2800" dirty="0"/>
              <a:t>： 三分钟练习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b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24" y="1052634"/>
            <a:ext cx="71342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550" y="121196"/>
            <a:ext cx="4827998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8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0"/>
            <a:ext cx="5257394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7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面向对象设计的原则 （</a:t>
            </a:r>
            <a:r>
              <a:rPr lang="en-US" altLang="zh-CN" sz="2800" dirty="0"/>
              <a:t>2</a:t>
            </a:r>
            <a:r>
              <a:rPr lang="zh-CN" altLang="en-US" sz="2800" dirty="0"/>
              <a:t>） ： 开闭原则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缺点：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对扩展开放： 可以添加新的水果类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但是每次添加新的水果类，就需要修改</a:t>
            </a:r>
            <a:r>
              <a:rPr lang="en-US" altLang="zh-CN" sz="2000" dirty="0" err="1">
                <a:latin typeface="+mn-ea"/>
              </a:rPr>
              <a:t>ShopCart</a:t>
            </a:r>
            <a:r>
              <a:rPr lang="zh-CN" altLang="en-US" sz="2000" dirty="0">
                <a:latin typeface="+mn-ea"/>
              </a:rPr>
              <a:t>中的逻辑 ！</a:t>
            </a:r>
            <a:endParaRPr lang="en-US" altLang="zh-CN" sz="2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273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5332"/>
            <a:ext cx="5020966" cy="1800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0"/>
            <a:ext cx="406682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74646"/>
            <a:ext cx="7488832" cy="51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0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面向对象设计的原则 （</a:t>
            </a:r>
            <a:r>
              <a:rPr lang="en-US" altLang="zh-CN" sz="2800" dirty="0"/>
              <a:t>2</a:t>
            </a:r>
            <a:r>
              <a:rPr lang="zh-CN" altLang="en-US" sz="2800" dirty="0"/>
              <a:t>） ： 开闭原则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对扩展开放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可以任意的添加新的水果类：香蕉，西瓜</a:t>
            </a:r>
            <a:r>
              <a:rPr lang="en-US" altLang="zh-CN" sz="2400" dirty="0">
                <a:latin typeface="+mn-ea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对修改是封闭的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对于</a:t>
            </a:r>
            <a:r>
              <a:rPr lang="en-US" altLang="zh-CN" sz="2000" dirty="0" err="1">
                <a:latin typeface="+mn-ea"/>
              </a:rPr>
              <a:t>ShopCart</a:t>
            </a:r>
            <a:r>
              <a:rPr lang="zh-CN" altLang="en-US" sz="2000" dirty="0">
                <a:latin typeface="+mn-ea"/>
              </a:rPr>
              <a:t>中的计算逻辑不用修改。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latin typeface="+mn-ea"/>
              </a:rPr>
              <a:t>关键是抽象 ！</a:t>
            </a:r>
            <a:endParaRPr lang="en-US" altLang="zh-CN" sz="2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17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自定义 8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13727</TotalTime>
  <Words>691</Words>
  <Application>Microsoft Office PowerPoint</Application>
  <PresentationFormat>全屏显示(16:10)</PresentationFormat>
  <Paragraphs>154</Paragraphs>
  <Slides>35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宋体</vt:lpstr>
      <vt:lpstr>微软雅黑</vt:lpstr>
      <vt:lpstr>Arial</vt:lpstr>
      <vt:lpstr>Calibri</vt:lpstr>
      <vt:lpstr>Office 主题​​</vt:lpstr>
      <vt:lpstr>面向对象设计（2）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PowerPoint Template ]</dc:title>
  <dc:creator>王琳</dc:creator>
  <cp:lastModifiedBy>刘欣</cp:lastModifiedBy>
  <cp:revision>1555</cp:revision>
  <dcterms:created xsi:type="dcterms:W3CDTF">2012-07-25T13:29:00Z</dcterms:created>
  <dcterms:modified xsi:type="dcterms:W3CDTF">2017-06-18T14:09:21Z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