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18" r:id="rId2"/>
    <p:sldId id="4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4" r:id="rId19"/>
    <p:sldId id="522" r:id="rId20"/>
    <p:sldId id="523" r:id="rId21"/>
    <p:sldId id="525" r:id="rId22"/>
    <p:sldId id="526" r:id="rId23"/>
    <p:sldId id="527" r:id="rId24"/>
    <p:sldId id="528" r:id="rId25"/>
    <p:sldId id="530" r:id="rId26"/>
    <p:sldId id="529" r:id="rId27"/>
    <p:sldId id="531" r:id="rId28"/>
    <p:sldId id="541" r:id="rId29"/>
    <p:sldId id="532" r:id="rId30"/>
    <p:sldId id="533" r:id="rId31"/>
    <p:sldId id="534" r:id="rId32"/>
    <p:sldId id="536" r:id="rId33"/>
    <p:sldId id="537" r:id="rId34"/>
    <p:sldId id="538" r:id="rId35"/>
    <p:sldId id="539" r:id="rId36"/>
    <p:sldId id="540" r:id="rId37"/>
    <p:sldId id="543" r:id="rId38"/>
    <p:sldId id="542" r:id="rId39"/>
    <p:sldId id="544" r:id="rId40"/>
    <p:sldId id="545" r:id="rId41"/>
    <p:sldId id="546" r:id="rId42"/>
    <p:sldId id="535" r:id="rId4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C6"/>
    <a:srgbClr val="3782C5"/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80851" autoAdjust="0"/>
  </p:normalViewPr>
  <p:slideViewPr>
    <p:cSldViewPr>
      <p:cViewPr varScale="1">
        <p:scale>
          <a:sx n="110" d="100"/>
          <a:sy n="110" d="100"/>
        </p:scale>
        <p:origin x="1716" y="7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5617-E155-42B9-84DE-B6F08CC38C33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D96C-E990-4993-938B-CFA77FEA92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36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</a:endParaRPr>
          </a:p>
          <a:p>
            <a:endParaRPr lang="zh-CN" altLang="en-US" dirty="0">
              <a:effectLst/>
            </a:endParaRPr>
          </a:p>
          <a:p>
            <a:br>
              <a:rPr lang="zh-CN" altLang="en-US" dirty="0">
                <a:effectLst/>
              </a:rPr>
            </a:br>
            <a:endParaRPr lang="zh-CN" altLang="en-US" dirty="0">
              <a:effectLst/>
            </a:endParaRPr>
          </a:p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79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>
                <a:effectLst/>
              </a:rPr>
            </a:br>
            <a:endParaRPr lang="zh-CN" altLang="en-US" dirty="0">
              <a:effectLst/>
            </a:endParaRPr>
          </a:p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76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18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186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165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52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6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62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49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70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67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3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29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072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013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66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81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7939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17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836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21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1119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354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886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3980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28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3723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396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752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769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7649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241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442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629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6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1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36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40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5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395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71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5551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71600" y="0"/>
            <a:ext cx="8200168" cy="5715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396"/>
            <a:ext cx="7385510" cy="3760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E3A-73D9-4AC5-8448-3312727E0F5B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53244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(5)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ATM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仿真系统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7360" y="1561356"/>
            <a:ext cx="6400800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刘欣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 3340792577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微信：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微信公众号：码农翻身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coderising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21596"/>
            <a:ext cx="1588765" cy="15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4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从自动取款机中取款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4EF4700-8830-4958-A4D5-28B490CB009A}"/>
              </a:ext>
            </a:extLst>
          </p:cNvPr>
          <p:cNvSpPr txBox="1">
            <a:spLocks/>
          </p:cNvSpPr>
          <p:nvPr/>
        </p:nvSpPr>
        <p:spPr>
          <a:xfrm>
            <a:off x="1484040" y="11376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答案：读取卡片上的账号细信息，显示一条消息，请输入您的密码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这暗含着</a:t>
            </a:r>
            <a:r>
              <a:rPr lang="en-US" altLang="zh-CN" sz="2000" dirty="0" err="1">
                <a:latin typeface="+mn-ea"/>
              </a:rPr>
              <a:t>CardReader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要调用</a:t>
            </a:r>
            <a:r>
              <a:rPr lang="en-US" altLang="zh-CN" sz="2000" dirty="0">
                <a:latin typeface="+mn-ea"/>
              </a:rPr>
              <a:t>Display</a:t>
            </a:r>
            <a:r>
              <a:rPr lang="zh-CN" altLang="en-US" sz="2000" dirty="0">
                <a:latin typeface="+mn-ea"/>
              </a:rPr>
              <a:t>去做事情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2DC988-8B93-4247-B3A4-E797A5F34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933" y="3289548"/>
            <a:ext cx="7964365" cy="164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4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从自动取款机中取款 ： 让</a:t>
            </a:r>
            <a:r>
              <a:rPr lang="en-US" altLang="zh-CN" sz="2800" dirty="0"/>
              <a:t>ATM</a:t>
            </a:r>
            <a:r>
              <a:rPr lang="zh-CN" altLang="en-US" sz="2800" dirty="0"/>
              <a:t>做中介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19CD7F-B37C-4583-81F6-7A6D8694E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660" y="1561356"/>
            <a:ext cx="640065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7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可以轮询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45756C-0348-4C73-9A55-55C0615D6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112661"/>
            <a:ext cx="4968552" cy="453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33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或者使用观察者模式？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AA1039-B0A0-4F96-82A5-CCA66F05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074658"/>
            <a:ext cx="5088800" cy="46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98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如何获取密码？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477C164-1C98-49E9-B3EF-9D0B9D5E958D}"/>
              </a:ext>
            </a:extLst>
          </p:cNvPr>
          <p:cNvSpPr txBox="1">
            <a:spLocks/>
          </p:cNvSpPr>
          <p:nvPr/>
        </p:nvSpPr>
        <p:spPr>
          <a:xfrm>
            <a:off x="1331640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需求： 每次击键后屏幕上要显示一个星号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ATM</a:t>
            </a:r>
            <a:r>
              <a:rPr lang="zh-CN" altLang="en-US" sz="2000" dirty="0">
                <a:latin typeface="+mn-ea"/>
              </a:rPr>
              <a:t>不得不从键盘对象</a:t>
            </a:r>
            <a:r>
              <a:rPr lang="en-US" altLang="zh-CN" sz="2000" dirty="0">
                <a:latin typeface="+mn-ea"/>
              </a:rPr>
              <a:t>(Keypad)</a:t>
            </a:r>
            <a:r>
              <a:rPr lang="zh-CN" altLang="en-US" sz="2000" dirty="0">
                <a:latin typeface="+mn-ea"/>
              </a:rPr>
              <a:t>获取一次单独的击键， 然后让屏幕对象</a:t>
            </a:r>
            <a:r>
              <a:rPr lang="en-US" altLang="zh-CN" sz="2000" dirty="0">
                <a:latin typeface="+mn-ea"/>
              </a:rPr>
              <a:t>(Display)</a:t>
            </a:r>
            <a:r>
              <a:rPr lang="zh-CN" altLang="en-US" sz="2000" dirty="0">
                <a:latin typeface="+mn-ea"/>
              </a:rPr>
              <a:t>显示一个星号，然后在获取下一次击键，再显示一个星号 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ATM</a:t>
            </a:r>
            <a:r>
              <a:rPr lang="zh-CN" altLang="en-US" sz="2000" dirty="0">
                <a:latin typeface="+mn-ea"/>
              </a:rPr>
              <a:t>对象是个“中介”，现在他要协调</a:t>
            </a:r>
            <a:r>
              <a:rPr lang="en-US" altLang="zh-CN" sz="2000" dirty="0">
                <a:latin typeface="+mn-ea"/>
              </a:rPr>
              <a:t>Keypad</a:t>
            </a:r>
            <a:r>
              <a:rPr lang="zh-CN" altLang="en-US" sz="2000" dirty="0">
                <a:latin typeface="+mn-ea"/>
              </a:rPr>
              <a:t>对象和</a:t>
            </a:r>
            <a:r>
              <a:rPr lang="en-US" altLang="zh-CN" sz="2000" dirty="0">
                <a:latin typeface="+mn-ea"/>
              </a:rPr>
              <a:t>Display</a:t>
            </a:r>
            <a:r>
              <a:rPr lang="zh-CN" altLang="en-US" sz="2000" dirty="0">
                <a:latin typeface="+mn-ea"/>
              </a:rPr>
              <a:t>对象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0382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抽象出场：</a:t>
            </a:r>
            <a:r>
              <a:rPr lang="en-US" altLang="zh-CN" sz="2800" dirty="0" err="1"/>
              <a:t>SuperKeypad</a:t>
            </a: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7B1CAED-B727-47EA-A098-63DA0DC7E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58069"/>
            <a:ext cx="7274254" cy="273630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6600B8-43F6-4774-BE43-C7278F01E1D7}"/>
              </a:ext>
            </a:extLst>
          </p:cNvPr>
          <p:cNvSpPr txBox="1"/>
          <p:nvPr/>
        </p:nvSpPr>
        <p:spPr>
          <a:xfrm>
            <a:off x="1168933" y="1492693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让这个‘超级键盘’来协调用户的输入和显示星号之间的关系</a:t>
            </a:r>
          </a:p>
        </p:txBody>
      </p:sp>
    </p:spTree>
    <p:extLst>
      <p:ext uri="{BB962C8B-B14F-4D97-AF65-F5344CB8AC3E}">
        <p14:creationId xmlns:p14="http://schemas.microsoft.com/office/powerpoint/2010/main" val="230015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终于取到密码了：开始验证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4F1EF45-A11A-4807-B031-6BE9FD70E9A4}"/>
              </a:ext>
            </a:extLst>
          </p:cNvPr>
          <p:cNvSpPr txBox="1">
            <a:spLocks/>
          </p:cNvSpPr>
          <p:nvPr/>
        </p:nvSpPr>
        <p:spPr>
          <a:xfrm>
            <a:off x="1194890" y="809586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在哪儿验证？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+mn-ea"/>
              </a:rPr>
              <a:t>ATM</a:t>
            </a:r>
            <a:r>
              <a:rPr lang="zh-CN" altLang="en-US" sz="1800" dirty="0">
                <a:latin typeface="+mn-ea"/>
              </a:rPr>
              <a:t>肯定不行，没有存储用户的密码， 必然要在银行做验证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网络传输： </a:t>
            </a:r>
            <a:r>
              <a:rPr lang="en-US" altLang="zh-CN" sz="2200" dirty="0">
                <a:latin typeface="+mn-ea"/>
              </a:rPr>
              <a:t>ATM &lt;-&gt; </a:t>
            </a:r>
            <a:r>
              <a:rPr lang="zh-CN" altLang="en-US" sz="2200" dirty="0">
                <a:latin typeface="+mn-ea"/>
              </a:rPr>
              <a:t>银行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很多细节问题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封装细节是关键！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0691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 err="1"/>
              <a:t>BankProxy</a:t>
            </a: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0207D9-5506-493F-8829-05FE8E1E2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933" y="1958866"/>
            <a:ext cx="7708263" cy="12961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B469F8F-4948-4B73-8A44-425455A5AC93}"/>
              </a:ext>
            </a:extLst>
          </p:cNvPr>
          <p:cNvSpPr txBox="1"/>
          <p:nvPr/>
        </p:nvSpPr>
        <p:spPr>
          <a:xfrm>
            <a:off x="1117064" y="3976677"/>
            <a:ext cx="7406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BankProxy</a:t>
            </a:r>
            <a:r>
              <a:rPr lang="en-US" altLang="zh-CN" sz="2400" dirty="0"/>
              <a:t> </a:t>
            </a:r>
            <a:r>
              <a:rPr lang="zh-CN" altLang="en-US" sz="2400" dirty="0"/>
              <a:t>封装所有的细节，对外提供一个简单的接口</a:t>
            </a:r>
          </a:p>
        </p:txBody>
      </p:sp>
    </p:spTree>
    <p:extLst>
      <p:ext uri="{BB962C8B-B14F-4D97-AF65-F5344CB8AC3E}">
        <p14:creationId xmlns:p14="http://schemas.microsoft.com/office/powerpoint/2010/main" val="4126264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9477" y="21555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三次失败吞卡？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F093B66-DEEE-47B0-AC76-48F2104403A5}"/>
              </a:ext>
            </a:extLst>
          </p:cNvPr>
          <p:cNvSpPr txBox="1">
            <a:spLocks/>
          </p:cNvSpPr>
          <p:nvPr/>
        </p:nvSpPr>
        <p:spPr>
          <a:xfrm>
            <a:off x="1168933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57C227-49AA-44CF-8F5C-F3A9FB62D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95" y="1327836"/>
            <a:ext cx="68675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79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如何创建一个交易对象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63088A-E557-40C6-8611-836D86B45CE2}"/>
              </a:ext>
            </a:extLst>
          </p:cNvPr>
          <p:cNvSpPr txBox="1"/>
          <p:nvPr/>
        </p:nvSpPr>
        <p:spPr>
          <a:xfrm>
            <a:off x="1140530" y="1292485"/>
            <a:ext cx="7812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 Display :  </a:t>
            </a:r>
            <a:r>
              <a:rPr lang="zh-CN" altLang="en-US" sz="2000" dirty="0"/>
              <a:t>请选择交易类型   </a:t>
            </a:r>
            <a:r>
              <a:rPr lang="en-US" altLang="zh-CN" sz="2000" dirty="0"/>
              <a:t>D : </a:t>
            </a:r>
            <a:r>
              <a:rPr lang="zh-CN" altLang="en-US" sz="2000" dirty="0"/>
              <a:t>存款  </a:t>
            </a:r>
            <a:r>
              <a:rPr lang="en-US" altLang="zh-CN" sz="2000" dirty="0"/>
              <a:t>W: </a:t>
            </a:r>
            <a:r>
              <a:rPr lang="zh-CN" altLang="en-US" sz="2000" dirty="0"/>
              <a:t>取款  </a:t>
            </a:r>
            <a:r>
              <a:rPr lang="en-US" altLang="zh-CN" sz="2000" dirty="0"/>
              <a:t>T: </a:t>
            </a:r>
            <a:r>
              <a:rPr lang="zh-CN" altLang="en-US" sz="2000" dirty="0"/>
              <a:t>转账 </a:t>
            </a:r>
            <a:r>
              <a:rPr lang="en-US" altLang="zh-CN" sz="2000" dirty="0"/>
              <a:t>B</a:t>
            </a:r>
            <a:r>
              <a:rPr lang="zh-CN" altLang="en-US" sz="2000" dirty="0"/>
              <a:t>：查询余额</a:t>
            </a:r>
            <a:endParaRPr lang="en-US" altLang="zh-CN" sz="2000" dirty="0"/>
          </a:p>
          <a:p>
            <a:r>
              <a:rPr lang="en-US" altLang="zh-CN" sz="2000" dirty="0"/>
              <a:t>2. Keypad : </a:t>
            </a:r>
            <a:r>
              <a:rPr lang="zh-CN" altLang="en-US" sz="2000" dirty="0"/>
              <a:t> （获取用户输入） </a:t>
            </a:r>
            <a:r>
              <a:rPr lang="en-US" altLang="zh-CN" sz="2000" dirty="0"/>
              <a:t>‘W’</a:t>
            </a:r>
          </a:p>
          <a:p>
            <a:r>
              <a:rPr lang="en-US" altLang="zh-CN" sz="2000" dirty="0"/>
              <a:t>3. Display : </a:t>
            </a:r>
            <a:r>
              <a:rPr lang="zh-CN" altLang="en-US" sz="2000" dirty="0"/>
              <a:t>请输入存款金额</a:t>
            </a:r>
            <a:endParaRPr lang="en-US" altLang="zh-CN" sz="2000" dirty="0"/>
          </a:p>
          <a:p>
            <a:r>
              <a:rPr lang="en-US" altLang="zh-CN" sz="2000" dirty="0"/>
              <a:t>4. Keypad : (</a:t>
            </a:r>
            <a:r>
              <a:rPr lang="zh-CN" altLang="en-US" sz="2000" dirty="0"/>
              <a:t>获取用户输入</a:t>
            </a:r>
            <a:r>
              <a:rPr lang="en-US" altLang="zh-CN" sz="2000" dirty="0"/>
              <a:t>)  ‘1000’</a:t>
            </a:r>
          </a:p>
          <a:p>
            <a:endParaRPr lang="en-US" altLang="zh-CN" sz="2000" dirty="0"/>
          </a:p>
          <a:p>
            <a:r>
              <a:rPr lang="en-US" altLang="zh-CN" sz="2000" dirty="0"/>
              <a:t>5. </a:t>
            </a:r>
            <a:r>
              <a:rPr lang="zh-CN" altLang="en-US" sz="2000" dirty="0"/>
              <a:t>创建一个</a:t>
            </a:r>
            <a:r>
              <a:rPr lang="en-US" altLang="zh-CN" sz="2000" dirty="0" err="1"/>
              <a:t>DepositTx</a:t>
            </a:r>
            <a:r>
              <a:rPr lang="en-US" altLang="zh-CN" sz="2000" dirty="0"/>
              <a:t> </a:t>
            </a:r>
            <a:r>
              <a:rPr lang="zh-CN" altLang="en-US" sz="2000" dirty="0"/>
              <a:t>对象</a:t>
            </a:r>
            <a:endParaRPr lang="en-US" altLang="zh-CN" sz="2000" dirty="0"/>
          </a:p>
          <a:p>
            <a:r>
              <a:rPr lang="zh-CN" altLang="en-US" sz="2000" dirty="0"/>
              <a:t>  </a:t>
            </a:r>
            <a:endParaRPr lang="en-US" altLang="zh-CN" sz="2000" dirty="0"/>
          </a:p>
          <a:p>
            <a:r>
              <a:rPr lang="en-US" altLang="zh-CN" sz="2000" dirty="0"/>
              <a:t>6. </a:t>
            </a:r>
            <a:r>
              <a:rPr lang="zh-CN" altLang="en-US" sz="2000" dirty="0"/>
              <a:t>发送给</a:t>
            </a:r>
            <a:r>
              <a:rPr lang="en-US" altLang="zh-CN" sz="2000" dirty="0" err="1"/>
              <a:t>BankProxy</a:t>
            </a:r>
            <a:r>
              <a:rPr lang="zh-CN" altLang="en-US" sz="2000" dirty="0"/>
              <a:t>执行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CE6A4FF-3191-45C2-BA95-CB2BC5DC1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776" y="3302024"/>
            <a:ext cx="5507224" cy="237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7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需求 ： </a:t>
            </a:r>
            <a:r>
              <a:rPr lang="en-US" altLang="zh-CN" sz="2800" dirty="0"/>
              <a:t>ATM</a:t>
            </a: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F52D20-82F0-434F-9561-CDA5D9B236B4}"/>
              </a:ext>
            </a:extLst>
          </p:cNvPr>
          <p:cNvSpPr txBox="1"/>
          <p:nvPr/>
        </p:nvSpPr>
        <p:spPr>
          <a:xfrm>
            <a:off x="1043608" y="1345332"/>
            <a:ext cx="7830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一个</a:t>
            </a:r>
            <a:r>
              <a:rPr lang="en-US" altLang="zh-CN" sz="2400" dirty="0"/>
              <a:t>ATM</a:t>
            </a:r>
            <a:r>
              <a:rPr lang="zh-CN" altLang="en-US" sz="2400" dirty="0"/>
              <a:t>是一台机器，包含读卡设备，显示屏，吐钞口，</a:t>
            </a:r>
            <a:endParaRPr lang="en-US" altLang="zh-CN" sz="2400" dirty="0"/>
          </a:p>
          <a:p>
            <a:r>
              <a:rPr lang="zh-CN" altLang="en-US" sz="2400" dirty="0"/>
              <a:t>存钞口，键盘，打印机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329DF8-003D-4CF2-8B3F-F8CC37D8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209428"/>
            <a:ext cx="4032448" cy="327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44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还是超级键盘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1A66CF-DC02-46F6-935D-9CADF9CE5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49" y="1937792"/>
            <a:ext cx="7870952" cy="307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47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取款的细节问题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C86A0D5-C688-4BA8-B0E4-9393238F0FF2}"/>
              </a:ext>
            </a:extLst>
          </p:cNvPr>
          <p:cNvSpPr txBox="1">
            <a:spLocks/>
          </p:cNvSpPr>
          <p:nvPr/>
        </p:nvSpPr>
        <p:spPr>
          <a:xfrm>
            <a:off x="1194890" y="612591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Transaction t = </a:t>
            </a:r>
            <a:r>
              <a:rPr lang="en-US" altLang="zh-CN" sz="2400" dirty="0" err="1"/>
              <a:t>superKeypad.getTransaction</a:t>
            </a:r>
            <a:r>
              <a:rPr lang="en-US" altLang="zh-CN" sz="2400" dirty="0"/>
              <a:t>(String account, String </a:t>
            </a:r>
            <a:r>
              <a:rPr lang="en-US" altLang="zh-CN" sz="2400" dirty="0" err="1"/>
              <a:t>passwrod</a:t>
            </a:r>
            <a:r>
              <a:rPr lang="en-US" altLang="zh-CN" sz="2400" dirty="0"/>
              <a:t>);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假设</a:t>
            </a:r>
            <a:r>
              <a:rPr lang="en-US" altLang="zh-CN" sz="2200" dirty="0"/>
              <a:t>t</a:t>
            </a:r>
            <a:r>
              <a:rPr lang="zh-CN" altLang="en-US" sz="2200" dirty="0"/>
              <a:t>现在是个</a:t>
            </a:r>
            <a:r>
              <a:rPr lang="en-US" altLang="zh-CN" sz="2000" dirty="0" err="1"/>
              <a:t>WithdrawTransaction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Transaction</a:t>
            </a:r>
            <a:r>
              <a:rPr lang="zh-CN" altLang="en-US" sz="2400" dirty="0"/>
              <a:t>内部应该执行这些操作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判断</a:t>
            </a:r>
            <a:r>
              <a:rPr lang="en-US" altLang="zh-CN" sz="2200" dirty="0"/>
              <a:t>ATM</a:t>
            </a:r>
            <a:r>
              <a:rPr lang="zh-CN" altLang="en-US" sz="2200" dirty="0"/>
              <a:t>现金中是否足够 （需要</a:t>
            </a:r>
            <a:r>
              <a:rPr lang="en-US" altLang="zh-CN" sz="2200" dirty="0" err="1"/>
              <a:t>CashDispenser</a:t>
            </a:r>
            <a:r>
              <a:rPr lang="zh-CN" altLang="en-US" sz="2200" dirty="0"/>
              <a:t>对象）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发送给银行处理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给用户吐出钞票（需要</a:t>
            </a:r>
            <a:r>
              <a:rPr lang="en-US" altLang="zh-CN" sz="2200" dirty="0" err="1"/>
              <a:t>CashDispenser</a:t>
            </a:r>
            <a:r>
              <a:rPr lang="zh-CN" altLang="en-US" sz="2200" dirty="0"/>
              <a:t>对象）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866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取款的细节问题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25366F5-547A-4366-A045-9553063FA43F}"/>
              </a:ext>
            </a:extLst>
          </p:cNvPr>
          <p:cNvSpPr txBox="1">
            <a:spLocks/>
          </p:cNvSpPr>
          <p:nvPr/>
        </p:nvSpPr>
        <p:spPr>
          <a:xfrm>
            <a:off x="1168933" y="553244"/>
            <a:ext cx="7975067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方法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： 可以在</a:t>
            </a:r>
            <a:r>
              <a:rPr lang="en-US" altLang="zh-CN" sz="2400" dirty="0" err="1">
                <a:latin typeface="+mn-ea"/>
              </a:rPr>
              <a:t>SuperKeypad</a:t>
            </a:r>
            <a:r>
              <a:rPr lang="zh-CN" altLang="en-US" sz="2400" dirty="0">
                <a:latin typeface="+mn-ea"/>
              </a:rPr>
              <a:t>中在创建</a:t>
            </a:r>
            <a:r>
              <a:rPr lang="en-US" altLang="zh-CN" sz="2400" dirty="0" err="1">
                <a:latin typeface="+mn-ea"/>
              </a:rPr>
              <a:t>WithdrawTransaction</a:t>
            </a:r>
            <a:r>
              <a:rPr lang="zh-CN" altLang="en-US" sz="2400" dirty="0">
                <a:latin typeface="+mn-ea"/>
              </a:rPr>
              <a:t>之前判断 </a:t>
            </a:r>
            <a:r>
              <a:rPr lang="en-US" altLang="zh-CN" sz="2400" dirty="0" err="1">
                <a:latin typeface="+mn-ea"/>
              </a:rPr>
              <a:t>CashDispenser</a:t>
            </a:r>
            <a:r>
              <a:rPr lang="zh-CN" altLang="en-US" sz="2400" dirty="0">
                <a:latin typeface="+mn-ea"/>
              </a:rPr>
              <a:t>有没有足够现金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方法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： 给</a:t>
            </a:r>
            <a:r>
              <a:rPr lang="en-US" altLang="zh-CN" sz="2400" dirty="0">
                <a:latin typeface="+mn-ea"/>
              </a:rPr>
              <a:t>Transaction </a:t>
            </a:r>
            <a:r>
              <a:rPr lang="zh-CN" altLang="en-US" sz="2400" dirty="0">
                <a:latin typeface="+mn-ea"/>
              </a:rPr>
              <a:t>添加一个方法 </a:t>
            </a:r>
            <a:r>
              <a:rPr lang="en-US" altLang="zh-CN" sz="2400" dirty="0" err="1">
                <a:latin typeface="+mn-ea"/>
              </a:rPr>
              <a:t>isValid</a:t>
            </a:r>
            <a:r>
              <a:rPr lang="en-US" altLang="zh-CN" sz="2400" dirty="0">
                <a:latin typeface="+mn-ea"/>
              </a:rPr>
              <a:t>, </a:t>
            </a:r>
            <a:r>
              <a:rPr lang="zh-CN" altLang="en-US" sz="2400" dirty="0">
                <a:latin typeface="+mn-ea"/>
              </a:rPr>
              <a:t>让各个子类去实现。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2270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取款的细节问题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25366F5-547A-4366-A045-9553063FA43F}"/>
              </a:ext>
            </a:extLst>
          </p:cNvPr>
          <p:cNvSpPr txBox="1">
            <a:spLocks/>
          </p:cNvSpPr>
          <p:nvPr/>
        </p:nvSpPr>
        <p:spPr>
          <a:xfrm>
            <a:off x="1168933" y="553244"/>
            <a:ext cx="7975067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2319140-2DAB-431C-A3EE-73BED3444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00" y="1288554"/>
            <a:ext cx="8000338" cy="349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66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存款就尴尬了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25366F5-547A-4366-A045-9553063FA43F}"/>
              </a:ext>
            </a:extLst>
          </p:cNvPr>
          <p:cNvSpPr txBox="1">
            <a:spLocks/>
          </p:cNvSpPr>
          <p:nvPr/>
        </p:nvSpPr>
        <p:spPr>
          <a:xfrm>
            <a:off x="1168933" y="553244"/>
            <a:ext cx="7975067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A283A2-CEC0-4CDF-B80E-68F229F21B58}"/>
              </a:ext>
            </a:extLst>
          </p:cNvPr>
          <p:cNvSpPr txBox="1"/>
          <p:nvPr/>
        </p:nvSpPr>
        <p:spPr>
          <a:xfrm>
            <a:off x="1168933" y="3218422"/>
            <a:ext cx="7821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存款的时候还需要从存款口取钱，需要一个</a:t>
            </a:r>
            <a:r>
              <a:rPr lang="en-US" altLang="zh-CN" sz="2400" dirty="0" err="1"/>
              <a:t>DepositSlot</a:t>
            </a:r>
            <a:r>
              <a:rPr lang="zh-CN" altLang="en-US" sz="2400" dirty="0"/>
              <a:t>对象， 这该怎么办？</a:t>
            </a:r>
            <a:endParaRPr lang="en-US" altLang="zh-CN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44D6BF-DA08-463F-950D-3FB2359BC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88638"/>
            <a:ext cx="7395894" cy="139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8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稍微抽象一下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25366F5-547A-4366-A045-9553063FA43F}"/>
              </a:ext>
            </a:extLst>
          </p:cNvPr>
          <p:cNvSpPr txBox="1">
            <a:spLocks/>
          </p:cNvSpPr>
          <p:nvPr/>
        </p:nvSpPr>
        <p:spPr>
          <a:xfrm>
            <a:off x="1168933" y="553244"/>
            <a:ext cx="7975067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0A8D87-E3D0-4F74-A765-232BA76D1A6A}"/>
              </a:ext>
            </a:extLst>
          </p:cNvPr>
          <p:cNvSpPr txBox="1"/>
          <p:nvPr/>
        </p:nvSpPr>
        <p:spPr>
          <a:xfrm>
            <a:off x="1194390" y="4012944"/>
            <a:ext cx="6513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参数： 有的子类需要</a:t>
            </a:r>
            <a:r>
              <a:rPr lang="en-US" altLang="zh-CN" sz="2000" dirty="0" err="1"/>
              <a:t>CashDepensier</a:t>
            </a:r>
            <a:r>
              <a:rPr lang="en-US" altLang="zh-CN" sz="2000" dirty="0"/>
              <a:t> , </a:t>
            </a:r>
            <a:r>
              <a:rPr lang="zh-CN" altLang="en-US" sz="2000" dirty="0"/>
              <a:t>有的需要</a:t>
            </a:r>
            <a:r>
              <a:rPr lang="en-US" altLang="zh-CN" sz="2000" dirty="0" err="1"/>
              <a:t>DepositSlot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7ED674-FE0C-4389-B1C7-D35B8627C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35" y="1476028"/>
            <a:ext cx="6846676" cy="194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11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稍微抽象一下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25366F5-547A-4366-A045-9553063FA43F}"/>
              </a:ext>
            </a:extLst>
          </p:cNvPr>
          <p:cNvSpPr txBox="1">
            <a:spLocks/>
          </p:cNvSpPr>
          <p:nvPr/>
        </p:nvSpPr>
        <p:spPr>
          <a:xfrm>
            <a:off x="1168933" y="553244"/>
            <a:ext cx="7975067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5DD967-4270-4155-8C92-C7843B292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15" y="1306116"/>
            <a:ext cx="67341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8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25366F5-547A-4366-A045-9553063FA43F}"/>
              </a:ext>
            </a:extLst>
          </p:cNvPr>
          <p:cNvSpPr txBox="1">
            <a:spLocks/>
          </p:cNvSpPr>
          <p:nvPr/>
        </p:nvSpPr>
        <p:spPr>
          <a:xfrm>
            <a:off x="1168933" y="553244"/>
            <a:ext cx="7975067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729D2C-2B12-4129-BA49-A1D6AB285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61" y="204548"/>
            <a:ext cx="6200932" cy="23649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689E3E9-13B5-43A1-A092-FACE83041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4" y="2716823"/>
            <a:ext cx="5942626" cy="284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41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52286D-F3BE-41C6-9BF9-82AE8A996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55948"/>
            <a:ext cx="7105650" cy="2676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754152-530A-438F-90C2-FE6D25F62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44" y="4003129"/>
            <a:ext cx="6924675" cy="1590675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A454B286-25BF-4735-A748-EB47EFDCA280}"/>
              </a:ext>
            </a:extLst>
          </p:cNvPr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使用</a:t>
            </a:r>
            <a:r>
              <a:rPr lang="en-US" altLang="zh-CN" sz="2800" dirty="0"/>
              <a:t>Singleton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3016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25366F5-547A-4366-A045-9553063FA43F}"/>
              </a:ext>
            </a:extLst>
          </p:cNvPr>
          <p:cNvSpPr txBox="1">
            <a:spLocks/>
          </p:cNvSpPr>
          <p:nvPr/>
        </p:nvSpPr>
        <p:spPr>
          <a:xfrm>
            <a:off x="1168933" y="553244"/>
            <a:ext cx="7975067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CD431FC-7C8D-4133-9BA9-BA99E39B2A72}"/>
              </a:ext>
            </a:extLst>
          </p:cNvPr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交易</a:t>
            </a:r>
            <a:r>
              <a:rPr lang="en-US" altLang="zh-CN" sz="2800" dirty="0"/>
              <a:t>(Transaction)</a:t>
            </a:r>
            <a:r>
              <a:rPr lang="zh-CN" altLang="en-US" sz="2800" dirty="0"/>
              <a:t>如何发送到银行端？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A95DD87-78E5-4B66-A532-9F255A5758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320971"/>
              </p:ext>
            </p:extLst>
          </p:nvPr>
        </p:nvGraphicFramePr>
        <p:xfrm>
          <a:off x="989150" y="1739979"/>
          <a:ext cx="7992888" cy="160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Visio" r:id="rId4" imgW="3241730" imgH="650722" progId="Visio.Drawing.11">
                  <p:embed/>
                </p:oleObj>
              </mc:Choice>
              <mc:Fallback>
                <p:oleObj name="Visio" r:id="rId4" imgW="3241730" imgH="65072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9150" y="1739979"/>
                        <a:ext cx="7992888" cy="1604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156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需求 ： </a:t>
            </a:r>
            <a:r>
              <a:rPr lang="en-US" altLang="zh-CN" sz="2800" dirty="0"/>
              <a:t>ATM</a:t>
            </a: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F52D20-82F0-434F-9561-CDA5D9B236B4}"/>
              </a:ext>
            </a:extLst>
          </p:cNvPr>
          <p:cNvSpPr txBox="1"/>
          <p:nvPr/>
        </p:nvSpPr>
        <p:spPr>
          <a:xfrm>
            <a:off x="1043608" y="1345332"/>
            <a:ext cx="7879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当机器空闲时，会显示一个欢迎消息，此时键盘和存钞口</a:t>
            </a:r>
            <a:endParaRPr lang="en-US" altLang="zh-CN" sz="2400" dirty="0"/>
          </a:p>
          <a:p>
            <a:r>
              <a:rPr lang="zh-CN" altLang="en-US" sz="2400" dirty="0"/>
              <a:t>都是不活动的，直到一张银行卡被插入，读卡器会尝试</a:t>
            </a:r>
            <a:endParaRPr lang="en-US" altLang="zh-CN" sz="2400" dirty="0"/>
          </a:p>
          <a:p>
            <a:r>
              <a:rPr lang="zh-CN" altLang="en-US" sz="2400" dirty="0"/>
              <a:t>读取这张卡，如果不可读，会提示用户并且弹出卡片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E63FD5-5E1D-42CD-A80A-132D06270D5D}"/>
              </a:ext>
            </a:extLst>
          </p:cNvPr>
          <p:cNvSpPr txBox="1"/>
          <p:nvPr/>
        </p:nvSpPr>
        <p:spPr>
          <a:xfrm>
            <a:off x="1043608" y="2905701"/>
            <a:ext cx="8563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如果卡片可读，读卡设备会读取账号，然后要求用户输入</a:t>
            </a:r>
            <a:endParaRPr lang="en-US" altLang="zh-CN" sz="2400" dirty="0"/>
          </a:p>
          <a:p>
            <a:r>
              <a:rPr lang="zh-CN" altLang="en-US" sz="2400" dirty="0"/>
              <a:t>密码， 用户的输入应该显示为星号，而不是真正输入的数字。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371BE9-3592-4A78-B069-63743F383BA6}"/>
              </a:ext>
            </a:extLst>
          </p:cNvPr>
          <p:cNvSpPr txBox="1"/>
          <p:nvPr/>
        </p:nvSpPr>
        <p:spPr>
          <a:xfrm>
            <a:off x="1043608" y="4133186"/>
            <a:ext cx="8255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如果用户输入的密码正确，则显示主菜单； 如果不正确，再</a:t>
            </a:r>
            <a:endParaRPr lang="en-US" altLang="zh-CN" sz="2400" dirty="0"/>
          </a:p>
          <a:p>
            <a:r>
              <a:rPr lang="zh-CN" altLang="en-US" sz="2400" dirty="0"/>
              <a:t>给用户两次输入机会，如果第三次依然失败，</a:t>
            </a:r>
            <a:r>
              <a:rPr lang="en-US" altLang="zh-CN" sz="2400" dirty="0"/>
              <a:t>ATM</a:t>
            </a:r>
            <a:r>
              <a:rPr lang="zh-CN" altLang="en-US" sz="2400" dirty="0"/>
              <a:t>就吞卡</a:t>
            </a:r>
          </a:p>
        </p:txBody>
      </p:sp>
    </p:spTree>
    <p:extLst>
      <p:ext uri="{BB962C8B-B14F-4D97-AF65-F5344CB8AC3E}">
        <p14:creationId xmlns:p14="http://schemas.microsoft.com/office/powerpoint/2010/main" val="1225462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25366F5-547A-4366-A045-9553063FA43F}"/>
              </a:ext>
            </a:extLst>
          </p:cNvPr>
          <p:cNvSpPr txBox="1">
            <a:spLocks/>
          </p:cNvSpPr>
          <p:nvPr/>
        </p:nvSpPr>
        <p:spPr>
          <a:xfrm>
            <a:off x="1168933" y="553244"/>
            <a:ext cx="7975067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CD431FC-7C8D-4133-9BA9-BA99E39B2A72}"/>
              </a:ext>
            </a:extLst>
          </p:cNvPr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序列化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93CA7F-59C7-4E7A-BBDA-E8D15A480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94" y="1398877"/>
            <a:ext cx="8017306" cy="30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63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25366F5-547A-4366-A045-9553063FA43F}"/>
              </a:ext>
            </a:extLst>
          </p:cNvPr>
          <p:cNvSpPr txBox="1">
            <a:spLocks/>
          </p:cNvSpPr>
          <p:nvPr/>
        </p:nvSpPr>
        <p:spPr>
          <a:xfrm>
            <a:off x="1168933" y="553244"/>
            <a:ext cx="7975067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CD431FC-7C8D-4133-9BA9-BA99E39B2A72}"/>
              </a:ext>
            </a:extLst>
          </p:cNvPr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进一步细化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8E8749-693F-4D8C-8B2A-F0C1C433D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874564"/>
            <a:ext cx="5665176" cy="30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39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25366F5-547A-4366-A045-9553063FA43F}"/>
              </a:ext>
            </a:extLst>
          </p:cNvPr>
          <p:cNvSpPr txBox="1">
            <a:spLocks/>
          </p:cNvSpPr>
          <p:nvPr/>
        </p:nvSpPr>
        <p:spPr>
          <a:xfrm>
            <a:off x="1168933" y="553244"/>
            <a:ext cx="7975067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CD431FC-7C8D-4133-9BA9-BA99E39B2A72}"/>
              </a:ext>
            </a:extLst>
          </p:cNvPr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银行端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1FC6E2-9545-48EE-9CC2-8B15D2C2E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40" y="1921396"/>
            <a:ext cx="7857960" cy="187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62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25366F5-547A-4366-A045-9553063FA43F}"/>
              </a:ext>
            </a:extLst>
          </p:cNvPr>
          <p:cNvSpPr txBox="1">
            <a:spLocks/>
          </p:cNvSpPr>
          <p:nvPr/>
        </p:nvSpPr>
        <p:spPr>
          <a:xfrm>
            <a:off x="1168933" y="553244"/>
            <a:ext cx="7975067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CD431FC-7C8D-4133-9BA9-BA99E39B2A72}"/>
              </a:ext>
            </a:extLst>
          </p:cNvPr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银行端</a:t>
            </a:r>
            <a:r>
              <a:rPr lang="en-US" altLang="zh-CN" sz="2800" dirty="0"/>
              <a:t>: </a:t>
            </a:r>
            <a:r>
              <a:rPr lang="en-US" altLang="zh-CN" sz="2800" dirty="0" err="1"/>
              <a:t>ATMProxy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711B91-32A8-41AB-A62C-DCC89D589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38" y="1557337"/>
            <a:ext cx="70104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55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25366F5-547A-4366-A045-9553063FA43F}"/>
              </a:ext>
            </a:extLst>
          </p:cNvPr>
          <p:cNvSpPr txBox="1">
            <a:spLocks/>
          </p:cNvSpPr>
          <p:nvPr/>
        </p:nvSpPr>
        <p:spPr>
          <a:xfrm>
            <a:off x="1168933" y="553244"/>
            <a:ext cx="7975067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CD431FC-7C8D-4133-9BA9-BA99E39B2A72}"/>
              </a:ext>
            </a:extLst>
          </p:cNvPr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银行端</a:t>
            </a:r>
            <a:r>
              <a:rPr lang="en-US" altLang="zh-CN" sz="2800" dirty="0"/>
              <a:t>:  Transaction</a:t>
            </a:r>
            <a:endParaRPr lang="zh-CN" altLang="en-US" sz="28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E9C9065-DAB8-43D7-A005-6D4AB939F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39057"/>
              </p:ext>
            </p:extLst>
          </p:nvPr>
        </p:nvGraphicFramePr>
        <p:xfrm>
          <a:off x="1043608" y="1505744"/>
          <a:ext cx="7758648" cy="321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0137">
                  <a:extLst>
                    <a:ext uri="{9D8B030D-6E8A-4147-A177-3AD203B41FA5}">
                      <a16:colId xmlns:a16="http://schemas.microsoft.com/office/drawing/2014/main" val="348741155"/>
                    </a:ext>
                  </a:extLst>
                </a:gridCol>
                <a:gridCol w="2732295">
                  <a:extLst>
                    <a:ext uri="{9D8B030D-6E8A-4147-A177-3AD203B41FA5}">
                      <a16:colId xmlns:a16="http://schemas.microsoft.com/office/drawing/2014/main" val="3303632670"/>
                    </a:ext>
                  </a:extLst>
                </a:gridCol>
                <a:gridCol w="2586216">
                  <a:extLst>
                    <a:ext uri="{9D8B030D-6E8A-4147-A177-3AD203B41FA5}">
                      <a16:colId xmlns:a16="http://schemas.microsoft.com/office/drawing/2014/main" val="236781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ATM</a:t>
                      </a:r>
                      <a:r>
                        <a:rPr lang="zh-CN" altLang="en-US" dirty="0"/>
                        <a:t>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银行端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12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WithdrawTransaction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检查钱箱中的钱够不够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从钱箱中吐钞</a:t>
                      </a:r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检查账户的余额够不够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扣除账户余额</a:t>
                      </a: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28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DepositTransaction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计算用户放入存款口的钞票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增加账户余额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3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TransferTransaction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转账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97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QueryBalanceTransaction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查询余额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533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753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25366F5-547A-4366-A045-9553063FA43F}"/>
              </a:ext>
            </a:extLst>
          </p:cNvPr>
          <p:cNvSpPr txBox="1">
            <a:spLocks/>
          </p:cNvSpPr>
          <p:nvPr/>
        </p:nvSpPr>
        <p:spPr>
          <a:xfrm>
            <a:off x="1168933" y="553244"/>
            <a:ext cx="7975067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9C9F4A-EBB1-47D4-9CC1-C3BE4BE50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89" y="121195"/>
            <a:ext cx="7417219" cy="54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19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25366F5-547A-4366-A045-9553063FA43F}"/>
              </a:ext>
            </a:extLst>
          </p:cNvPr>
          <p:cNvSpPr txBox="1">
            <a:spLocks/>
          </p:cNvSpPr>
          <p:nvPr/>
        </p:nvSpPr>
        <p:spPr>
          <a:xfrm>
            <a:off x="1168933" y="553244"/>
            <a:ext cx="7975067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F19F6F-E673-4255-B06C-A46037533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985292"/>
            <a:ext cx="7781117" cy="385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79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25366F5-547A-4366-A045-9553063FA43F}"/>
              </a:ext>
            </a:extLst>
          </p:cNvPr>
          <p:cNvSpPr txBox="1">
            <a:spLocks/>
          </p:cNvSpPr>
          <p:nvPr/>
        </p:nvSpPr>
        <p:spPr>
          <a:xfrm>
            <a:off x="1168933" y="553244"/>
            <a:ext cx="7975067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7B26FE-8856-42AF-A7DF-229F59BA8EFD}"/>
              </a:ext>
            </a:extLst>
          </p:cNvPr>
          <p:cNvSpPr txBox="1"/>
          <p:nvPr/>
        </p:nvSpPr>
        <p:spPr>
          <a:xfrm>
            <a:off x="395536" y="1161244"/>
            <a:ext cx="6768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//</a:t>
            </a:r>
            <a:r>
              <a:rPr lang="zh-CN" altLang="en-US" sz="2400" dirty="0"/>
              <a:t>银行卡已经插入</a:t>
            </a:r>
            <a:endParaRPr lang="en-US" altLang="zh-CN" sz="2400" dirty="0"/>
          </a:p>
          <a:p>
            <a:r>
              <a:rPr lang="en-US" altLang="zh-CN" sz="2400" dirty="0"/>
              <a:t>String account = </a:t>
            </a:r>
            <a:r>
              <a:rPr lang="en-US" altLang="zh-CN" sz="2400" dirty="0" err="1"/>
              <a:t>cardReader.getAccount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String password = </a:t>
            </a:r>
            <a:r>
              <a:rPr lang="en-US" altLang="zh-CN" sz="2400" dirty="0" err="1"/>
              <a:t>superKeypad.getPassword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Transaction t = </a:t>
            </a:r>
            <a:r>
              <a:rPr lang="en-US" altLang="zh-CN" sz="2400" dirty="0" err="1"/>
              <a:t>superKeypad.getTransaction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 err="1"/>
              <a:t>t.preProcess</a:t>
            </a:r>
            <a:r>
              <a:rPr lang="en-US" altLang="zh-CN" sz="2400" dirty="0"/>
              <a:t>(this);</a:t>
            </a:r>
          </a:p>
          <a:p>
            <a:r>
              <a:rPr lang="en-US" altLang="zh-CN" sz="2400" dirty="0" err="1"/>
              <a:t>bankProxy.process</a:t>
            </a:r>
            <a:r>
              <a:rPr lang="en-US" altLang="zh-CN" sz="2400" dirty="0"/>
              <a:t>(t);</a:t>
            </a:r>
          </a:p>
          <a:p>
            <a:r>
              <a:rPr lang="en-US" altLang="zh-CN" sz="2400" dirty="0" err="1"/>
              <a:t>t.postProcess</a:t>
            </a:r>
            <a:r>
              <a:rPr lang="en-US" altLang="zh-CN" sz="2400" dirty="0"/>
              <a:t>(this);</a:t>
            </a:r>
            <a:endParaRPr lang="zh-CN" altLang="en-US" sz="2400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F2877314-1AEC-4854-A670-B223BADAF59F}"/>
              </a:ext>
            </a:extLst>
          </p:cNvPr>
          <p:cNvSpPr txBox="1"/>
          <p:nvPr/>
        </p:nvSpPr>
        <p:spPr>
          <a:xfrm>
            <a:off x="395536" y="-22993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概要的流程代码（无错误处理）</a:t>
            </a:r>
          </a:p>
        </p:txBody>
      </p:sp>
    </p:spTree>
    <p:extLst>
      <p:ext uri="{BB962C8B-B14F-4D97-AF65-F5344CB8AC3E}">
        <p14:creationId xmlns:p14="http://schemas.microsoft.com/office/powerpoint/2010/main" val="2250597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25366F5-547A-4366-A045-9553063FA43F}"/>
              </a:ext>
            </a:extLst>
          </p:cNvPr>
          <p:cNvSpPr txBox="1">
            <a:spLocks/>
          </p:cNvSpPr>
          <p:nvPr/>
        </p:nvSpPr>
        <p:spPr>
          <a:xfrm>
            <a:off x="1168933" y="553244"/>
            <a:ext cx="7975067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F956CAF-9991-4476-96CD-CD07DF2C3574}"/>
              </a:ext>
            </a:extLst>
          </p:cNvPr>
          <p:cNvSpPr txBox="1"/>
          <p:nvPr/>
        </p:nvSpPr>
        <p:spPr>
          <a:xfrm>
            <a:off x="116803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再用存款验证一下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8866DF1-A8FF-42CE-A89E-D6D464292C77}"/>
              </a:ext>
            </a:extLst>
          </p:cNvPr>
          <p:cNvSpPr txBox="1">
            <a:spLocks/>
          </p:cNvSpPr>
          <p:nvPr/>
        </p:nvSpPr>
        <p:spPr>
          <a:xfrm>
            <a:off x="1321333" y="12981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570EFD-D2A2-475F-81C9-EC726C3292BF}"/>
              </a:ext>
            </a:extLst>
          </p:cNvPr>
          <p:cNvSpPr txBox="1"/>
          <p:nvPr/>
        </p:nvSpPr>
        <p:spPr>
          <a:xfrm>
            <a:off x="1475656" y="1561356"/>
            <a:ext cx="42771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插入卡片， 读取卡片，提示输入密码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提示选择交易</a:t>
            </a:r>
            <a:r>
              <a:rPr lang="en-US" altLang="zh-CN" dirty="0"/>
              <a:t>, </a:t>
            </a:r>
            <a:r>
              <a:rPr lang="zh-CN" altLang="en-US" dirty="0"/>
              <a:t>用户选择存款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ATM</a:t>
            </a:r>
            <a:r>
              <a:rPr lang="zh-CN" altLang="en-US" dirty="0"/>
              <a:t>让用户输入存款金额。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用户放入钞票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处理交易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94F474-DC39-4089-8CEC-09AD5ECEA0F0}"/>
              </a:ext>
            </a:extLst>
          </p:cNvPr>
          <p:cNvSpPr txBox="1"/>
          <p:nvPr/>
        </p:nvSpPr>
        <p:spPr>
          <a:xfrm>
            <a:off x="4063569" y="3199096"/>
            <a:ext cx="45656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银行卡已经插入</a:t>
            </a:r>
            <a:endParaRPr lang="en-US" altLang="zh-CN" dirty="0"/>
          </a:p>
          <a:p>
            <a:r>
              <a:rPr lang="en-US" altLang="zh-CN" dirty="0"/>
              <a:t>String account = </a:t>
            </a:r>
            <a:r>
              <a:rPr lang="en-US" altLang="zh-CN" dirty="0" err="1"/>
              <a:t>cardReader.getAccount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String password = </a:t>
            </a:r>
            <a:r>
              <a:rPr lang="en-US" altLang="zh-CN" dirty="0" err="1"/>
              <a:t>superKeypad.getPassword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Transaction t = </a:t>
            </a:r>
            <a:r>
              <a:rPr lang="en-US" altLang="zh-CN" dirty="0" err="1"/>
              <a:t>superKeypad.getTransaction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t.preProcess</a:t>
            </a:r>
            <a:r>
              <a:rPr lang="en-US" altLang="zh-CN" dirty="0"/>
              <a:t>(this);</a:t>
            </a:r>
          </a:p>
          <a:p>
            <a:r>
              <a:rPr lang="en-US" altLang="zh-CN" dirty="0" err="1"/>
              <a:t>bankProxy.process</a:t>
            </a:r>
            <a:r>
              <a:rPr lang="en-US" altLang="zh-CN" dirty="0"/>
              <a:t>(t);</a:t>
            </a:r>
          </a:p>
          <a:p>
            <a:r>
              <a:rPr lang="en-US" altLang="zh-CN" dirty="0" err="1"/>
              <a:t>t.postProcess</a:t>
            </a:r>
            <a:r>
              <a:rPr lang="en-US" altLang="zh-CN" dirty="0"/>
              <a:t>(this);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460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25366F5-547A-4366-A045-9553063FA43F}"/>
              </a:ext>
            </a:extLst>
          </p:cNvPr>
          <p:cNvSpPr txBox="1">
            <a:spLocks/>
          </p:cNvSpPr>
          <p:nvPr/>
        </p:nvSpPr>
        <p:spPr>
          <a:xfrm>
            <a:off x="1168933" y="553244"/>
            <a:ext cx="7975067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F956CAF-9991-4476-96CD-CD07DF2C3574}"/>
              </a:ext>
            </a:extLst>
          </p:cNvPr>
          <p:cNvSpPr txBox="1"/>
          <p:nvPr/>
        </p:nvSpPr>
        <p:spPr>
          <a:xfrm>
            <a:off x="116803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再用转账验证一下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8866DF1-A8FF-42CE-A89E-D6D464292C77}"/>
              </a:ext>
            </a:extLst>
          </p:cNvPr>
          <p:cNvSpPr txBox="1">
            <a:spLocks/>
          </p:cNvSpPr>
          <p:nvPr/>
        </p:nvSpPr>
        <p:spPr>
          <a:xfrm>
            <a:off x="1321333" y="12981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570EFD-D2A2-475F-81C9-EC726C3292BF}"/>
              </a:ext>
            </a:extLst>
          </p:cNvPr>
          <p:cNvSpPr txBox="1"/>
          <p:nvPr/>
        </p:nvSpPr>
        <p:spPr>
          <a:xfrm>
            <a:off x="1475656" y="1561356"/>
            <a:ext cx="4277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插入卡片， 读取卡片，提示输入密码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提示选择交易</a:t>
            </a:r>
            <a:r>
              <a:rPr lang="en-US" altLang="zh-CN" dirty="0"/>
              <a:t>, </a:t>
            </a:r>
            <a:r>
              <a:rPr lang="zh-CN" altLang="en-US" dirty="0"/>
              <a:t>用户选择转账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ATM</a:t>
            </a:r>
            <a:r>
              <a:rPr lang="zh-CN" altLang="en-US" dirty="0"/>
              <a:t>让用户输入对方账号和金额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处理交易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94F474-DC39-4089-8CEC-09AD5ECEA0F0}"/>
              </a:ext>
            </a:extLst>
          </p:cNvPr>
          <p:cNvSpPr txBox="1"/>
          <p:nvPr/>
        </p:nvSpPr>
        <p:spPr>
          <a:xfrm>
            <a:off x="4063569" y="3199096"/>
            <a:ext cx="45656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银行卡已经插入</a:t>
            </a:r>
            <a:endParaRPr lang="en-US" altLang="zh-CN" dirty="0"/>
          </a:p>
          <a:p>
            <a:r>
              <a:rPr lang="en-US" altLang="zh-CN" dirty="0"/>
              <a:t>String account = </a:t>
            </a:r>
            <a:r>
              <a:rPr lang="en-US" altLang="zh-CN" dirty="0" err="1"/>
              <a:t>cardReader.getAccount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String password = </a:t>
            </a:r>
            <a:r>
              <a:rPr lang="en-US" altLang="zh-CN" dirty="0" err="1"/>
              <a:t>superKeypad.getPassword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Transaction t = </a:t>
            </a:r>
            <a:r>
              <a:rPr lang="en-US" altLang="zh-CN" dirty="0" err="1"/>
              <a:t>superKeypad.getTransaction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t.preProcess</a:t>
            </a:r>
            <a:r>
              <a:rPr lang="en-US" altLang="zh-CN" dirty="0"/>
              <a:t>(this);</a:t>
            </a:r>
          </a:p>
          <a:p>
            <a:r>
              <a:rPr lang="en-US" altLang="zh-CN" dirty="0" err="1"/>
              <a:t>bankProxy.process</a:t>
            </a:r>
            <a:r>
              <a:rPr lang="en-US" altLang="zh-CN" dirty="0"/>
              <a:t>(t);</a:t>
            </a:r>
          </a:p>
          <a:p>
            <a:r>
              <a:rPr lang="en-US" altLang="zh-CN" dirty="0" err="1"/>
              <a:t>t.postProcess</a:t>
            </a:r>
            <a:r>
              <a:rPr lang="en-US" altLang="zh-CN" dirty="0"/>
              <a:t>(this);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33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需求 ： </a:t>
            </a:r>
            <a:r>
              <a:rPr lang="en-US" altLang="zh-CN" sz="2800" dirty="0"/>
              <a:t>ATM</a:t>
            </a: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F52D20-82F0-434F-9561-CDA5D9B236B4}"/>
              </a:ext>
            </a:extLst>
          </p:cNvPr>
          <p:cNvSpPr txBox="1"/>
          <p:nvPr/>
        </p:nvSpPr>
        <p:spPr>
          <a:xfrm>
            <a:off x="1199942" y="1273324"/>
            <a:ext cx="757130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主菜单提示用户可以：</a:t>
            </a: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存款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取款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转账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查看余额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用户可以选定交易，提供相关信息，交易完成后，返回</a:t>
            </a:r>
            <a:endParaRPr lang="en-US" altLang="zh-CN" sz="2400" dirty="0"/>
          </a:p>
          <a:p>
            <a:r>
              <a:rPr lang="zh-CN" altLang="en-US" sz="2400" dirty="0"/>
              <a:t>主菜单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假设：每个银行卡只对应一个储蓄账号</a:t>
            </a:r>
          </a:p>
        </p:txBody>
      </p:sp>
    </p:spTree>
    <p:extLst>
      <p:ext uri="{BB962C8B-B14F-4D97-AF65-F5344CB8AC3E}">
        <p14:creationId xmlns:p14="http://schemas.microsoft.com/office/powerpoint/2010/main" val="1933767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25366F5-547A-4366-A045-9553063FA43F}"/>
              </a:ext>
            </a:extLst>
          </p:cNvPr>
          <p:cNvSpPr txBox="1">
            <a:spLocks/>
          </p:cNvSpPr>
          <p:nvPr/>
        </p:nvSpPr>
        <p:spPr>
          <a:xfrm>
            <a:off x="1168933" y="553244"/>
            <a:ext cx="7975067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F956CAF-9991-4476-96CD-CD07DF2C3574}"/>
              </a:ext>
            </a:extLst>
          </p:cNvPr>
          <p:cNvSpPr txBox="1"/>
          <p:nvPr/>
        </p:nvSpPr>
        <p:spPr>
          <a:xfrm>
            <a:off x="116803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再用查询验证一下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8866DF1-A8FF-42CE-A89E-D6D464292C77}"/>
              </a:ext>
            </a:extLst>
          </p:cNvPr>
          <p:cNvSpPr txBox="1">
            <a:spLocks/>
          </p:cNvSpPr>
          <p:nvPr/>
        </p:nvSpPr>
        <p:spPr>
          <a:xfrm>
            <a:off x="1321333" y="12981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570EFD-D2A2-475F-81C9-EC726C3292BF}"/>
              </a:ext>
            </a:extLst>
          </p:cNvPr>
          <p:cNvSpPr txBox="1"/>
          <p:nvPr/>
        </p:nvSpPr>
        <p:spPr>
          <a:xfrm>
            <a:off x="1475656" y="1561356"/>
            <a:ext cx="4277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插入卡片， 读取卡片，提示输入密码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提示选择交易</a:t>
            </a:r>
            <a:r>
              <a:rPr lang="en-US" altLang="zh-CN" dirty="0"/>
              <a:t>, </a:t>
            </a:r>
            <a:r>
              <a:rPr lang="zh-CN" altLang="en-US" dirty="0"/>
              <a:t>用户选择查询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处理交易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94F474-DC39-4089-8CEC-09AD5ECEA0F0}"/>
              </a:ext>
            </a:extLst>
          </p:cNvPr>
          <p:cNvSpPr txBox="1"/>
          <p:nvPr/>
        </p:nvSpPr>
        <p:spPr>
          <a:xfrm>
            <a:off x="3987369" y="3102792"/>
            <a:ext cx="45656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银行卡已经插入</a:t>
            </a:r>
            <a:endParaRPr lang="en-US" altLang="zh-CN" dirty="0"/>
          </a:p>
          <a:p>
            <a:r>
              <a:rPr lang="en-US" altLang="zh-CN" dirty="0"/>
              <a:t>String account = </a:t>
            </a:r>
            <a:r>
              <a:rPr lang="en-US" altLang="zh-CN" dirty="0" err="1"/>
              <a:t>cardReader.getAccount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String password = </a:t>
            </a:r>
            <a:r>
              <a:rPr lang="en-US" altLang="zh-CN" dirty="0" err="1"/>
              <a:t>superKeypad.getPassword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Transaction t = </a:t>
            </a:r>
            <a:r>
              <a:rPr lang="en-US" altLang="zh-CN" dirty="0" err="1"/>
              <a:t>superKeypad.getTransaction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t.preProcess</a:t>
            </a:r>
            <a:r>
              <a:rPr lang="en-US" altLang="zh-CN" dirty="0"/>
              <a:t>(this);</a:t>
            </a:r>
          </a:p>
          <a:p>
            <a:r>
              <a:rPr lang="en-US" altLang="zh-CN" dirty="0" err="1"/>
              <a:t>bankProxy.process</a:t>
            </a:r>
            <a:r>
              <a:rPr lang="en-US" altLang="zh-CN" dirty="0"/>
              <a:t>(t);</a:t>
            </a:r>
          </a:p>
          <a:p>
            <a:r>
              <a:rPr lang="en-US" altLang="zh-CN" dirty="0" err="1"/>
              <a:t>t.postProcess</a:t>
            </a:r>
            <a:r>
              <a:rPr lang="en-US" altLang="zh-CN" dirty="0"/>
              <a:t>(this);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648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25366F5-547A-4366-A045-9553063FA43F}"/>
              </a:ext>
            </a:extLst>
          </p:cNvPr>
          <p:cNvSpPr txBox="1">
            <a:spLocks/>
          </p:cNvSpPr>
          <p:nvPr/>
        </p:nvSpPr>
        <p:spPr>
          <a:xfrm>
            <a:off x="1168933" y="553244"/>
            <a:ext cx="7975067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F956CAF-9991-4476-96CD-CD07DF2C3574}"/>
              </a:ext>
            </a:extLst>
          </p:cNvPr>
          <p:cNvSpPr txBox="1"/>
          <p:nvPr/>
        </p:nvSpPr>
        <p:spPr>
          <a:xfrm>
            <a:off x="116803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打印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8866DF1-A8FF-42CE-A89E-D6D464292C77}"/>
              </a:ext>
            </a:extLst>
          </p:cNvPr>
          <p:cNvSpPr txBox="1">
            <a:spLocks/>
          </p:cNvSpPr>
          <p:nvPr/>
        </p:nvSpPr>
        <p:spPr>
          <a:xfrm>
            <a:off x="1321333" y="12981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570EFD-D2A2-475F-81C9-EC726C3292BF}"/>
              </a:ext>
            </a:extLst>
          </p:cNvPr>
          <p:cNvSpPr txBox="1"/>
          <p:nvPr/>
        </p:nvSpPr>
        <p:spPr>
          <a:xfrm>
            <a:off x="1179582" y="1070058"/>
            <a:ext cx="4277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插入卡片， 读取卡片，提示输入密码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用户做了存款，转账，查询三个交易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然后选择打印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94F474-DC39-4089-8CEC-09AD5ECEA0F0}"/>
              </a:ext>
            </a:extLst>
          </p:cNvPr>
          <p:cNvSpPr txBox="1"/>
          <p:nvPr/>
        </p:nvSpPr>
        <p:spPr>
          <a:xfrm>
            <a:off x="3868283" y="1950603"/>
            <a:ext cx="50234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银行卡已经插入</a:t>
            </a:r>
            <a:endParaRPr lang="en-US" altLang="zh-CN" dirty="0"/>
          </a:p>
          <a:p>
            <a:r>
              <a:rPr lang="en-US" altLang="zh-CN" dirty="0"/>
              <a:t>String account = </a:t>
            </a:r>
            <a:r>
              <a:rPr lang="en-US" altLang="zh-CN" dirty="0" err="1"/>
              <a:t>cardReader.getAccount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String password = </a:t>
            </a:r>
            <a:r>
              <a:rPr lang="en-US" altLang="zh-CN" dirty="0" err="1"/>
              <a:t>superKeypad.getPassword</a:t>
            </a:r>
            <a:r>
              <a:rPr lang="en-US" altLang="zh-CN" dirty="0"/>
              <a:t>();</a:t>
            </a:r>
          </a:p>
          <a:p>
            <a:r>
              <a:rPr lang="en-US" altLang="zh-CN" b="1" dirty="0"/>
              <a:t>List&lt;Transaction&gt; transactions = new </a:t>
            </a:r>
            <a:r>
              <a:rPr lang="en-US" altLang="zh-CN" b="1" dirty="0" err="1"/>
              <a:t>ArrayList</a:t>
            </a:r>
            <a:r>
              <a:rPr lang="en-US" altLang="zh-CN" b="1" dirty="0"/>
              <a:t>&lt;&gt;();</a:t>
            </a:r>
            <a:endParaRPr lang="en-US" altLang="zh-CN" dirty="0"/>
          </a:p>
          <a:p>
            <a:r>
              <a:rPr lang="en-US" altLang="zh-CN" dirty="0"/>
              <a:t>Transaction t = null;</a:t>
            </a:r>
          </a:p>
          <a:p>
            <a:r>
              <a:rPr lang="en-US" altLang="zh-CN" dirty="0"/>
              <a:t>while( (t = </a:t>
            </a:r>
            <a:r>
              <a:rPr lang="en-US" altLang="zh-CN" dirty="0" err="1"/>
              <a:t>superKeypad.getTransaction</a:t>
            </a:r>
            <a:r>
              <a:rPr lang="en-US" altLang="zh-CN" dirty="0"/>
              <a:t>()) != null){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t.preProcess</a:t>
            </a:r>
            <a:r>
              <a:rPr lang="en-US" altLang="zh-CN" dirty="0"/>
              <a:t>(this);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bankProxy.process</a:t>
            </a:r>
            <a:r>
              <a:rPr lang="en-US" altLang="zh-CN" dirty="0"/>
              <a:t>(t);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t.postProcess</a:t>
            </a:r>
            <a:r>
              <a:rPr lang="en-US" altLang="zh-CN" dirty="0"/>
              <a:t>(this);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transactions.add</a:t>
            </a:r>
            <a:r>
              <a:rPr lang="en-US" altLang="zh-CN" b="1" dirty="0"/>
              <a:t>(t);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b="1" dirty="0" err="1"/>
              <a:t>printer.print</a:t>
            </a:r>
            <a:r>
              <a:rPr lang="en-US" altLang="zh-CN" b="1" dirty="0"/>
              <a:t>(transactions);</a:t>
            </a:r>
          </a:p>
          <a:p>
            <a:r>
              <a:rPr lang="en-US" altLang="zh-CN" b="1" dirty="0" err="1"/>
              <a:t>cardReader.ejectCard</a:t>
            </a:r>
            <a:r>
              <a:rPr lang="en-US" altLang="zh-CN" b="1" dirty="0"/>
              <a:t>();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033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25366F5-547A-4366-A045-9553063FA43F}"/>
              </a:ext>
            </a:extLst>
          </p:cNvPr>
          <p:cNvSpPr txBox="1">
            <a:spLocks/>
          </p:cNvSpPr>
          <p:nvPr/>
        </p:nvSpPr>
        <p:spPr>
          <a:xfrm>
            <a:off x="1168933" y="553244"/>
            <a:ext cx="7975067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CD431FC-7C8D-4133-9BA9-BA99E39B2A72}"/>
              </a:ext>
            </a:extLst>
          </p:cNvPr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思考题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6080BA-949B-4877-828E-32E1A57ACF7C}"/>
              </a:ext>
            </a:extLst>
          </p:cNvPr>
          <p:cNvSpPr txBox="1"/>
          <p:nvPr/>
        </p:nvSpPr>
        <p:spPr>
          <a:xfrm>
            <a:off x="1331640" y="1777380"/>
            <a:ext cx="7755649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客户： 用户插入卡以后，就需要输入密码， 然后</a:t>
            </a:r>
            <a:r>
              <a:rPr lang="en-US" altLang="zh-CN" sz="2000" dirty="0"/>
              <a:t>ATM</a:t>
            </a:r>
            <a:r>
              <a:rPr lang="zh-CN" altLang="en-US" sz="2000" dirty="0"/>
              <a:t>就向银行</a:t>
            </a:r>
            <a:endParaRPr lang="en-US" altLang="zh-CN" sz="2000" dirty="0"/>
          </a:p>
          <a:p>
            <a:r>
              <a:rPr lang="zh-CN" altLang="en-US" sz="2000" dirty="0"/>
              <a:t>发出验证密码的请求， 这个过程需要访问网络，</a:t>
            </a:r>
            <a:r>
              <a:rPr lang="zh-CN" altLang="en-US" sz="2000" dirty="0">
                <a:latin typeface="+mn-ea"/>
              </a:rPr>
              <a:t>流量都要收费的， 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能不能改成这样：</a:t>
            </a:r>
            <a:endParaRPr lang="en-US" altLang="zh-CN" sz="200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latin typeface="+mn-ea"/>
              </a:rPr>
              <a:t>输入密码的时候不做密码校验，可以进入主界面</a:t>
            </a:r>
            <a:endParaRPr lang="en-US" altLang="zh-CN" sz="20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latin typeface="+mn-ea"/>
              </a:rPr>
              <a:t>真正交易（查询，转账，存款，取款）的时候再做密码验证？</a:t>
            </a:r>
            <a:endParaRPr lang="en-US" altLang="zh-CN" sz="20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latin typeface="+mn-ea"/>
              </a:rPr>
              <a:t>一天内输错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次密码就把银行卡的密码冻结，必须到柜台激活</a:t>
            </a:r>
            <a:endParaRPr lang="en-US" altLang="zh-CN" sz="20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84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需求 ： </a:t>
            </a:r>
            <a:r>
              <a:rPr lang="en-US" altLang="zh-CN" sz="2800" dirty="0"/>
              <a:t>ATM</a:t>
            </a: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F52D20-82F0-434F-9561-CDA5D9B236B4}"/>
              </a:ext>
            </a:extLst>
          </p:cNvPr>
          <p:cNvSpPr txBox="1"/>
          <p:nvPr/>
        </p:nvSpPr>
        <p:spPr>
          <a:xfrm>
            <a:off x="1199942" y="1273324"/>
            <a:ext cx="813876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如果选择了存款交易，</a:t>
            </a:r>
            <a:r>
              <a:rPr lang="en-US" altLang="zh-CN" sz="2400" dirty="0"/>
              <a:t>ATM</a:t>
            </a:r>
            <a:r>
              <a:rPr lang="zh-CN" altLang="en-US" sz="2400" dirty="0"/>
              <a:t>要求用户输入存款的金额，</a:t>
            </a:r>
            <a:endParaRPr lang="en-US" altLang="zh-CN" sz="2400" dirty="0"/>
          </a:p>
          <a:p>
            <a:r>
              <a:rPr lang="zh-CN" altLang="en-US" sz="2400" dirty="0"/>
              <a:t>然后在存钞口放入钞票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如果选择了取款交易，</a:t>
            </a:r>
            <a:r>
              <a:rPr lang="en-US" altLang="zh-CN" sz="2400" dirty="0"/>
              <a:t>ATM</a:t>
            </a:r>
            <a:r>
              <a:rPr lang="zh-CN" altLang="en-US" sz="2400" dirty="0"/>
              <a:t>要求用户输入提取的金额，</a:t>
            </a:r>
            <a:endParaRPr lang="en-US" altLang="zh-CN" sz="2400" dirty="0"/>
          </a:p>
          <a:p>
            <a:r>
              <a:rPr lang="zh-CN" altLang="en-US" sz="2400" dirty="0"/>
              <a:t>如果账户余额足够，并且</a:t>
            </a:r>
            <a:r>
              <a:rPr lang="en-US" altLang="zh-CN" sz="2400" dirty="0"/>
              <a:t>ATM</a:t>
            </a:r>
            <a:r>
              <a:rPr lang="zh-CN" altLang="en-US" sz="2400" dirty="0"/>
              <a:t>的现金足够，从吐钞口</a:t>
            </a:r>
            <a:endParaRPr lang="en-US" altLang="zh-CN" sz="2400" dirty="0"/>
          </a:p>
          <a:p>
            <a:r>
              <a:rPr lang="zh-CN" altLang="en-US" sz="2400" dirty="0"/>
              <a:t>吐出相应的钞票。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如果选择了转账，</a:t>
            </a:r>
            <a:r>
              <a:rPr lang="en-US" altLang="zh-CN" sz="2400" dirty="0"/>
              <a:t>ATM</a:t>
            </a:r>
            <a:r>
              <a:rPr lang="zh-CN" altLang="en-US" sz="2400" dirty="0"/>
              <a:t>要求用户输入转入的账号，如果余额</a:t>
            </a:r>
            <a:endParaRPr lang="en-US" altLang="zh-CN" sz="2400" dirty="0"/>
          </a:p>
          <a:p>
            <a:r>
              <a:rPr lang="zh-CN" altLang="en-US" sz="2400" dirty="0"/>
              <a:t>足够， 就会执行转账交易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如果选择了查询余额，</a:t>
            </a:r>
            <a:r>
              <a:rPr lang="en-US" altLang="zh-CN" sz="2400" dirty="0"/>
              <a:t>ATM</a:t>
            </a:r>
            <a:r>
              <a:rPr lang="zh-CN" altLang="en-US" sz="2400" dirty="0"/>
              <a:t>则显示账号的的余额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8909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需求 ： </a:t>
            </a:r>
            <a:r>
              <a:rPr lang="en-US" altLang="zh-CN" sz="2800" dirty="0"/>
              <a:t>ATM</a:t>
            </a: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F52D20-82F0-434F-9561-CDA5D9B236B4}"/>
              </a:ext>
            </a:extLst>
          </p:cNvPr>
          <p:cNvSpPr txBox="1"/>
          <p:nvPr/>
        </p:nvSpPr>
        <p:spPr>
          <a:xfrm>
            <a:off x="1121317" y="1610782"/>
            <a:ext cx="82076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所有的交易都是</a:t>
            </a:r>
            <a:r>
              <a:rPr lang="en-US" altLang="zh-CN" sz="2400" dirty="0"/>
              <a:t>ATM</a:t>
            </a:r>
            <a:r>
              <a:rPr lang="zh-CN" altLang="en-US" sz="2400" dirty="0"/>
              <a:t>和银行服务器合作完成的，银行保留了</a:t>
            </a:r>
            <a:endParaRPr lang="en-US" altLang="zh-CN" sz="2400" dirty="0"/>
          </a:p>
          <a:p>
            <a:r>
              <a:rPr lang="zh-CN" altLang="en-US" sz="2400" dirty="0"/>
              <a:t>账户信息，必须在合适的时候向银行查询这些信息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这里其实是两个系统， 一个运行在</a:t>
            </a:r>
            <a:r>
              <a:rPr lang="en-US" altLang="zh-CN" sz="2400" dirty="0"/>
              <a:t>ATM</a:t>
            </a:r>
            <a:r>
              <a:rPr lang="zh-CN" altLang="en-US" sz="2400" dirty="0"/>
              <a:t>上，另外一个在银行</a:t>
            </a:r>
            <a:endParaRPr lang="en-US" altLang="zh-CN" sz="2400" dirty="0"/>
          </a:p>
          <a:p>
            <a:r>
              <a:rPr lang="zh-CN" altLang="en-US" sz="2400" dirty="0"/>
              <a:t>端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1399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初步设计： 从需求中提取名词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32B820-EFCD-4533-9411-CC383920C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015181"/>
            <a:ext cx="6048672" cy="461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3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初步设计： 从需求中提取名词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3F6DC9-99CE-451A-9BE8-456040798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173476"/>
            <a:ext cx="6367819" cy="27512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495BA5-C4AA-48AA-BCDF-9DE431147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596" y="4168630"/>
            <a:ext cx="443733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6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从取款开始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F175B5-6B87-4034-8AA5-B861005BDC75}"/>
              </a:ext>
            </a:extLst>
          </p:cNvPr>
          <p:cNvSpPr txBox="1">
            <a:spLocks/>
          </p:cNvSpPr>
          <p:nvPr/>
        </p:nvSpPr>
        <p:spPr>
          <a:xfrm>
            <a:off x="1168933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+mn-ea"/>
              </a:rPr>
              <a:t>当卡插入读卡设备，读卡设备会检测是否是一张可以识别的、真正的银行卡，检测完成以后，应该做什么事情？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029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12280</TotalTime>
  <Words>1407</Words>
  <Application>Microsoft Office PowerPoint</Application>
  <PresentationFormat>全屏显示(16:10)</PresentationFormat>
  <Paragraphs>424</Paragraphs>
  <Slides>42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宋体</vt:lpstr>
      <vt:lpstr>微软雅黑</vt:lpstr>
      <vt:lpstr>Arial</vt:lpstr>
      <vt:lpstr>Calibri</vt:lpstr>
      <vt:lpstr>Office 主题​​</vt:lpstr>
      <vt:lpstr>Visio</vt:lpstr>
      <vt:lpstr>面向对象(5) ：ATM仿真系统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王琳</dc:creator>
  <cp:lastModifiedBy>刘欣</cp:lastModifiedBy>
  <cp:revision>1602</cp:revision>
  <dcterms:created xsi:type="dcterms:W3CDTF">2012-07-25T13:29:00Z</dcterms:created>
  <dcterms:modified xsi:type="dcterms:W3CDTF">2017-07-09T14:11:34Z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