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18" r:id="rId2"/>
    <p:sldId id="524" r:id="rId3"/>
    <p:sldId id="644" r:id="rId4"/>
    <p:sldId id="643" r:id="rId5"/>
    <p:sldId id="641" r:id="rId6"/>
    <p:sldId id="615" r:id="rId7"/>
    <p:sldId id="616" r:id="rId8"/>
    <p:sldId id="617" r:id="rId9"/>
    <p:sldId id="586" r:id="rId10"/>
    <p:sldId id="619" r:id="rId11"/>
    <p:sldId id="621" r:id="rId12"/>
    <p:sldId id="622" r:id="rId13"/>
    <p:sldId id="623" r:id="rId14"/>
    <p:sldId id="620" r:id="rId15"/>
    <p:sldId id="624" r:id="rId16"/>
    <p:sldId id="618" r:id="rId17"/>
    <p:sldId id="625" r:id="rId18"/>
    <p:sldId id="629" r:id="rId19"/>
    <p:sldId id="642" r:id="rId20"/>
    <p:sldId id="639" r:id="rId21"/>
    <p:sldId id="640" r:id="rId22"/>
    <p:sldId id="626" r:id="rId23"/>
    <p:sldId id="630" r:id="rId24"/>
    <p:sldId id="631" r:id="rId25"/>
    <p:sldId id="632" r:id="rId26"/>
    <p:sldId id="633" r:id="rId27"/>
    <p:sldId id="627" r:id="rId28"/>
    <p:sldId id="634" r:id="rId29"/>
    <p:sldId id="635" r:id="rId30"/>
    <p:sldId id="636" r:id="rId31"/>
    <p:sldId id="637" r:id="rId32"/>
    <p:sldId id="638" r:id="rId3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77755" autoAdjust="0"/>
  </p:normalViewPr>
  <p:slideViewPr>
    <p:cSldViewPr>
      <p:cViewPr varScale="1">
        <p:scale>
          <a:sx n="63" d="100"/>
          <a:sy n="63" d="100"/>
        </p:scale>
        <p:origin x="1424" y="4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62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78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28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78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7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31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10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66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14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16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186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42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3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24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41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24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42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28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6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6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28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81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9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9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30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8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9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4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4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并发编程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如何实现互斥 ？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锁 ！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只有获得了锁的线程，才能够对共享资源做操作， 换句话说：进入临界区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对共享资源做完操作（即使发生异常），一定要释放锁！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4067944" y="3289548"/>
            <a:ext cx="1224136" cy="432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获得锁</a:t>
            </a:r>
          </a:p>
        </p:txBody>
      </p:sp>
      <p:sp>
        <p:nvSpPr>
          <p:cNvPr id="6" name="矩形 5"/>
          <p:cNvSpPr/>
          <p:nvPr/>
        </p:nvSpPr>
        <p:spPr>
          <a:xfrm>
            <a:off x="4067944" y="3743176"/>
            <a:ext cx="1224136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临界区</a:t>
            </a:r>
          </a:p>
        </p:txBody>
      </p:sp>
      <p:sp>
        <p:nvSpPr>
          <p:cNvPr id="7" name="矩形 6"/>
          <p:cNvSpPr/>
          <p:nvPr/>
        </p:nvSpPr>
        <p:spPr>
          <a:xfrm>
            <a:off x="4067944" y="4175224"/>
            <a:ext cx="122413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释放锁</a:t>
            </a:r>
          </a:p>
        </p:txBody>
      </p:sp>
    </p:spTree>
    <p:extLst>
      <p:ext uri="{BB962C8B-B14F-4D97-AF65-F5344CB8AC3E}">
        <p14:creationId xmlns:p14="http://schemas.microsoft.com/office/powerpoint/2010/main" val="337648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锁到底是个什么东西？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“锁”本身如果是软件， 也没法保证原子性！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多个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对“锁”操作的时候也会出错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最底层需要硬件指令的支持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+mn-ea"/>
              </a:rPr>
              <a:t>TestAndSet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Swap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CAS</a:t>
            </a:r>
          </a:p>
        </p:txBody>
      </p:sp>
    </p:spTree>
    <p:extLst>
      <p:ext uri="{BB962C8B-B14F-4D97-AF65-F5344CB8AC3E}">
        <p14:creationId xmlns:p14="http://schemas.microsoft.com/office/powerpoint/2010/main" val="85207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硬件指令：</a:t>
            </a:r>
            <a:r>
              <a:rPr lang="en-US" altLang="zh-CN" sz="2800" dirty="0" err="1"/>
              <a:t>TestAndSet</a:t>
            </a:r>
            <a:endParaRPr lang="zh-CN" altLang="en-US" sz="2800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00" y="1417340"/>
            <a:ext cx="3668494" cy="2743200"/>
          </a:xfrm>
          <a:prstGeom prst="rect">
            <a:avLst/>
          </a:prstGeom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409344"/>
            <a:ext cx="2983032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9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硬件指令： </a:t>
            </a:r>
            <a:r>
              <a:rPr lang="en-US" altLang="zh-CN" sz="2800" dirty="0"/>
              <a:t>Swap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29308"/>
            <a:ext cx="7059860" cy="34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设计“锁”需要考虑的问题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80976"/>
            <a:ext cx="7307909" cy="5079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线程申请锁的时候， 发现已经被别的线程持有， 线程该怎么办？ 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继续尝试，无限循环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时间片用完了， 变为就绪状态，等待下次调度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b="1" dirty="0"/>
              <a:t>自旋锁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把线程放到阻塞队列中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9217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可重入性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80976"/>
            <a:ext cx="7307909" cy="5079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自旋锁无法重入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解决办法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记录这个锁被谁持有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记录重入的次数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633364"/>
            <a:ext cx="3455597" cy="20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线程之间的通信： 通过共享变量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01316"/>
            <a:ext cx="5976664" cy="396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9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线程之间的通信： </a:t>
            </a:r>
            <a:r>
              <a:rPr lang="en-US" altLang="zh-CN" sz="2800" dirty="0"/>
              <a:t>wait /notify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89348"/>
            <a:ext cx="6174066" cy="335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2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线程之间的通信： </a:t>
            </a:r>
            <a:r>
              <a:rPr lang="en-US" altLang="zh-CN" sz="2800" dirty="0"/>
              <a:t>join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07" y="1849388"/>
            <a:ext cx="7704856" cy="20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12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Join</a:t>
            </a:r>
            <a:r>
              <a:rPr lang="zh-CN" altLang="en-US" sz="2800" dirty="0"/>
              <a:t>的实现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682456-2B74-4751-852F-61BC3FAA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44" y="697260"/>
            <a:ext cx="7956371" cy="486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6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回顾一下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44A3072-CBBA-4EF7-B687-827E9D6C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08" y="1273324"/>
            <a:ext cx="780665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76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9512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线程的状态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E5ED8B-58D3-4A29-8724-E01F8E3EB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03" y="1417340"/>
            <a:ext cx="914620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204329-1D9F-4B02-93E0-2251A579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999"/>
            <a:ext cx="8099997" cy="57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80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JDK</a:t>
            </a:r>
            <a:r>
              <a:rPr lang="zh-CN" altLang="en-US" sz="2800" dirty="0"/>
              <a:t>中常用的锁 ： 可重入互斥锁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73324"/>
            <a:ext cx="5807513" cy="29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17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JDK</a:t>
            </a:r>
            <a:r>
              <a:rPr lang="zh-CN" altLang="en-US" sz="2800" dirty="0"/>
              <a:t>中常用的锁 ： 信号量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99792" y="4441676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在同一时刻，只能有</a:t>
            </a:r>
            <a:r>
              <a:rPr lang="en-US" altLang="zh-CN" dirty="0"/>
              <a:t>3</a:t>
            </a:r>
            <a:r>
              <a:rPr lang="zh-CN" altLang="en-US" dirty="0"/>
              <a:t>个线程能够获得锁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562" y="1417340"/>
            <a:ext cx="743392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4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0967" y="-166836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JDK</a:t>
            </a:r>
            <a:r>
              <a:rPr lang="zh-CN" altLang="en-US" sz="2800" dirty="0"/>
              <a:t>中常用的锁 ： </a:t>
            </a:r>
            <a:r>
              <a:rPr lang="en-US" altLang="zh-CN" sz="2800" dirty="0"/>
              <a:t>Reader Writer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63632"/>
            <a:ext cx="7245449" cy="515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70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0967" y="-166836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JDK</a:t>
            </a:r>
            <a:r>
              <a:rPr lang="zh-CN" altLang="en-US" sz="2800" dirty="0"/>
              <a:t>中常用的锁 ： </a:t>
            </a:r>
            <a:r>
              <a:rPr lang="en-US" altLang="zh-CN" sz="2800" dirty="0" err="1"/>
              <a:t>CountDownLatch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34" y="913284"/>
            <a:ext cx="791160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4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0967" y="-166836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JDK</a:t>
            </a:r>
            <a:r>
              <a:rPr lang="zh-CN" altLang="en-US" sz="2800" dirty="0"/>
              <a:t>中常用的锁 ： </a:t>
            </a:r>
            <a:r>
              <a:rPr lang="en-US" altLang="zh-CN" sz="2800" dirty="0" err="1"/>
              <a:t>CyclicBarrier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67" y="792252"/>
            <a:ext cx="784716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43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死锁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489348"/>
            <a:ext cx="3123658" cy="306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5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死锁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777379"/>
            <a:ext cx="6768752" cy="33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89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死锁的预防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80976"/>
            <a:ext cx="7307909" cy="5079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每个线程申请锁的时候都按照特定的次序</a:t>
            </a:r>
            <a:endParaRPr lang="en-US" altLang="zh-CN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561356"/>
            <a:ext cx="501378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1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CCC3E1-1AE7-44F1-91E3-404A6976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93204"/>
            <a:ext cx="4488500" cy="54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92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死锁的预防</a:t>
            </a:r>
            <a:r>
              <a:rPr lang="en-US" altLang="zh-CN" sz="2800" dirty="0"/>
              <a:t>: </a:t>
            </a:r>
            <a:r>
              <a:rPr lang="zh-CN" altLang="en-US" sz="2800" dirty="0"/>
              <a:t>申请锁的时候加上</a:t>
            </a:r>
            <a:r>
              <a:rPr lang="en-US" altLang="zh-CN" sz="2800" dirty="0"/>
              <a:t>timeout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80976"/>
            <a:ext cx="7307909" cy="5079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961256"/>
            <a:ext cx="6001512" cy="46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3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例子： 银行转账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7340"/>
            <a:ext cx="794045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93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7150"/>
            <a:ext cx="7010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4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线程和进程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273324"/>
            <a:ext cx="6080569" cy="421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6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为什么要用线程？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4308" y="1025892"/>
            <a:ext cx="6786610" cy="44844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浏览器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线程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</a:rPr>
              <a:t>显示图像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</a:rPr>
              <a:t>线程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从网络接收数据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文字处理器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线程</a:t>
            </a:r>
            <a:r>
              <a:rPr lang="en-US" altLang="zh-CN" sz="2200" dirty="0">
                <a:latin typeface="arial" panose="020B0604020202020204" pitchFamily="34" charset="0"/>
              </a:rPr>
              <a:t>1</a:t>
            </a:r>
            <a:r>
              <a:rPr lang="zh-CN" altLang="en-US" sz="2200" dirty="0">
                <a:latin typeface="arial" panose="020B0604020202020204" pitchFamily="34" charset="0"/>
              </a:rPr>
              <a:t>显示图形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线程</a:t>
            </a:r>
            <a:r>
              <a:rPr lang="en-US" altLang="zh-CN" sz="2200" dirty="0">
                <a:latin typeface="arial" panose="020B0604020202020204" pitchFamily="34" charset="0"/>
              </a:rPr>
              <a:t>2</a:t>
            </a:r>
            <a:r>
              <a:rPr lang="zh-CN" altLang="en-US" sz="2200" dirty="0">
                <a:latin typeface="arial" panose="020B0604020202020204" pitchFamily="34" charset="0"/>
              </a:rPr>
              <a:t>读取用户键盘输入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r>
              <a:rPr lang="zh-CN" altLang="en-US" sz="2200" dirty="0">
                <a:latin typeface="arial" panose="020B0604020202020204" pitchFamily="34" charset="0"/>
              </a:rPr>
              <a:t>线程</a:t>
            </a:r>
            <a:r>
              <a:rPr lang="en-US" altLang="zh-CN" sz="2200" dirty="0">
                <a:latin typeface="arial" panose="020B0604020202020204" pitchFamily="34" charset="0"/>
              </a:rPr>
              <a:t>3</a:t>
            </a:r>
            <a:r>
              <a:rPr lang="zh-CN" altLang="en-US" sz="2200" dirty="0">
                <a:latin typeface="arial" panose="020B0604020202020204" pitchFamily="34" charset="0"/>
              </a:rPr>
              <a:t>自动定时的保存文档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  <a:p>
            <a:pPr lvl="1"/>
            <a:endParaRPr lang="en-US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线程的实现：完全在用户层实现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41276"/>
            <a:ext cx="4621689" cy="48032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44AC520-E421-4E8C-836F-D9BF1D351C67}"/>
              </a:ext>
            </a:extLst>
          </p:cNvPr>
          <p:cNvSpPr txBox="1"/>
          <p:nvPr/>
        </p:nvSpPr>
        <p:spPr>
          <a:xfrm>
            <a:off x="5953329" y="2132586"/>
            <a:ext cx="3490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JVM</a:t>
            </a:r>
            <a:r>
              <a:rPr lang="zh-CN" altLang="en-US" sz="2400" dirty="0"/>
              <a:t>本身就是一个进程，</a:t>
            </a:r>
            <a:endParaRPr lang="en-US" altLang="zh-CN" sz="2400" dirty="0"/>
          </a:p>
          <a:p>
            <a:r>
              <a:rPr lang="zh-CN" altLang="en-US" sz="2400" dirty="0"/>
              <a:t>如果用这种方式实现，</a:t>
            </a:r>
            <a:endParaRPr lang="en-US" altLang="zh-CN" sz="2400" dirty="0"/>
          </a:p>
          <a:p>
            <a:r>
              <a:rPr lang="zh-CN" altLang="en-US" sz="2400" dirty="0"/>
              <a:t>有什么缺点？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128929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线程的实现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29" y="844185"/>
            <a:ext cx="4680520" cy="48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4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94308" y="687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线程的实现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1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997292"/>
            <a:ext cx="4405666" cy="45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多线程编程的特点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同一份代码，可以有多个线程执行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既可以在一个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核上</a:t>
            </a:r>
            <a:r>
              <a:rPr lang="zh-CN" altLang="en-US" sz="2000" b="1" dirty="0">
                <a:latin typeface="+mn-ea"/>
              </a:rPr>
              <a:t>并发</a:t>
            </a:r>
            <a:r>
              <a:rPr lang="zh-CN" altLang="en-US" sz="2000" dirty="0">
                <a:latin typeface="+mn-ea"/>
              </a:rPr>
              <a:t>执行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也可以在多个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核上</a:t>
            </a:r>
            <a:r>
              <a:rPr lang="zh-CN" altLang="en-US" sz="2000" b="1" dirty="0">
                <a:latin typeface="+mn-ea"/>
              </a:rPr>
              <a:t>并行</a:t>
            </a:r>
            <a:r>
              <a:rPr lang="zh-CN" altLang="en-US" sz="2000" dirty="0">
                <a:latin typeface="+mn-ea"/>
              </a:rPr>
              <a:t>执行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线程的执行默认是乱序的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程序员不能假定执行次序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线程会共享数据（对象的变量）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需要</a:t>
            </a:r>
            <a:r>
              <a:rPr lang="zh-CN" altLang="en-US" sz="2000" b="1" dirty="0">
                <a:latin typeface="+mn-ea"/>
              </a:rPr>
              <a:t>互斥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线程之间也需要合作（</a:t>
            </a:r>
            <a:r>
              <a:rPr lang="zh-CN" altLang="en-US" sz="2200" b="1" dirty="0">
                <a:latin typeface="+mn-ea"/>
              </a:rPr>
              <a:t>同步</a:t>
            </a:r>
            <a:r>
              <a:rPr lang="zh-CN" altLang="en-US" sz="2200" dirty="0">
                <a:latin typeface="+mn-ea"/>
              </a:rPr>
              <a:t>）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15" y="2569468"/>
            <a:ext cx="2655899" cy="18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9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19934</TotalTime>
  <Words>467</Words>
  <Application>Microsoft Office PowerPoint</Application>
  <PresentationFormat>全屏显示(16:10)</PresentationFormat>
  <Paragraphs>113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微软雅黑</vt:lpstr>
      <vt:lpstr>Arial</vt:lpstr>
      <vt:lpstr>Arial</vt:lpstr>
      <vt:lpstr>Calibri</vt:lpstr>
      <vt:lpstr>Office 主题​​</vt:lpstr>
      <vt:lpstr>Java并发编程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刘欣</cp:lastModifiedBy>
  <cp:revision>2035</cp:revision>
  <dcterms:created xsi:type="dcterms:W3CDTF">2012-07-25T13:29:00Z</dcterms:created>
  <dcterms:modified xsi:type="dcterms:W3CDTF">2017-06-14T07:00:19Z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