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18" r:id="rId2"/>
    <p:sldId id="645" r:id="rId3"/>
    <p:sldId id="646" r:id="rId4"/>
    <p:sldId id="647" r:id="rId5"/>
    <p:sldId id="648" r:id="rId6"/>
    <p:sldId id="649" r:id="rId7"/>
    <p:sldId id="650" r:id="rId8"/>
    <p:sldId id="651" r:id="rId9"/>
    <p:sldId id="652" r:id="rId10"/>
    <p:sldId id="653" r:id="rId11"/>
    <p:sldId id="658" r:id="rId12"/>
    <p:sldId id="654" r:id="rId13"/>
    <p:sldId id="655" r:id="rId14"/>
    <p:sldId id="656" r:id="rId15"/>
    <p:sldId id="657" r:id="rId16"/>
    <p:sldId id="659" r:id="rId17"/>
    <p:sldId id="660" r:id="rId18"/>
    <p:sldId id="661" r:id="rId19"/>
    <p:sldId id="666" r:id="rId20"/>
    <p:sldId id="662" r:id="rId21"/>
    <p:sldId id="667" r:id="rId22"/>
    <p:sldId id="668" r:id="rId23"/>
    <p:sldId id="669" r:id="rId24"/>
    <p:sldId id="663" r:id="rId25"/>
    <p:sldId id="665" r:id="rId26"/>
    <p:sldId id="664" r:id="rId27"/>
    <p:sldId id="670" r:id="rId28"/>
    <p:sldId id="671" r:id="rId29"/>
    <p:sldId id="672" r:id="rId30"/>
    <p:sldId id="673" r:id="rId31"/>
    <p:sldId id="674" r:id="rId32"/>
    <p:sldId id="677" r:id="rId33"/>
    <p:sldId id="676" r:id="rId34"/>
    <p:sldId id="675" r:id="rId3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71676" autoAdjust="0"/>
  </p:normalViewPr>
  <p:slideViewPr>
    <p:cSldViewPr>
      <p:cViewPr varScale="1">
        <p:scale>
          <a:sx n="58" d="100"/>
          <a:sy n="58" d="100"/>
        </p:scale>
        <p:origin x="1564" y="4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0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4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7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5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4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70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66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3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8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7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95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25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52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33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72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64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71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12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0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78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44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28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24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86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4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6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1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4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4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so.com/" TargetMode="External"/><Relationship Id="rId4" Type="http://schemas.openxmlformats.org/officeDocument/2006/relationships/hyperlink" Target="http://www.b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ol.com/liuxi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ol.com/liuxi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Web SSO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方案</a:t>
            </a:r>
            <a:r>
              <a:rPr lang="en-US" altLang="zh-CN" sz="2800" dirty="0"/>
              <a:t>2</a:t>
            </a:r>
            <a:r>
              <a:rPr lang="zh-CN" altLang="en-US" sz="2800" dirty="0"/>
              <a:t>： 优缺点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登录状态存放在客户端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服务器端没有管理</a:t>
            </a:r>
            <a:r>
              <a:rPr lang="en-US" altLang="zh-CN" sz="2200" dirty="0">
                <a:latin typeface="+mn-ea"/>
              </a:rPr>
              <a:t>session</a:t>
            </a:r>
            <a:r>
              <a:rPr lang="zh-CN" altLang="en-US" sz="2200" dirty="0">
                <a:latin typeface="+mn-ea"/>
              </a:rPr>
              <a:t>的负担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各个系统所用的签名算法必须相同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密钥也必须相同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密钥的分发，定期刷新？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775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方案</a:t>
            </a:r>
            <a:r>
              <a:rPr lang="en-US" altLang="zh-CN" sz="2800" dirty="0"/>
              <a:t>2</a:t>
            </a:r>
            <a:r>
              <a:rPr lang="zh-CN" altLang="en-US" sz="2800" dirty="0"/>
              <a:t>： 使用独立的认证中心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浏览器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系统</a:t>
            </a:r>
            <a:r>
              <a:rPr lang="en-US" altLang="zh-CN" sz="2200" dirty="0">
                <a:latin typeface="+mn-ea"/>
              </a:rPr>
              <a:t>A(</a:t>
            </a:r>
            <a:r>
              <a:rPr lang="en-US" altLang="zh-CN" sz="2200" dirty="0">
                <a:latin typeface="+mn-ea"/>
                <a:hlinkClick r:id="rId3"/>
              </a:rPr>
              <a:t>www.a.com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系统</a:t>
            </a:r>
            <a:r>
              <a:rPr lang="en-US" altLang="zh-CN" sz="2200" dirty="0">
                <a:latin typeface="+mn-ea"/>
              </a:rPr>
              <a:t>B(</a:t>
            </a:r>
            <a:r>
              <a:rPr lang="en-US" altLang="zh-CN" sz="2200" dirty="0">
                <a:latin typeface="+mn-ea"/>
                <a:hlinkClick r:id="rId4"/>
              </a:rPr>
              <a:t>www.b.com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认证中心（</a:t>
            </a:r>
            <a:r>
              <a:rPr lang="en-US" altLang="zh-CN" sz="2200" dirty="0">
                <a:latin typeface="+mn-ea"/>
                <a:hlinkClick r:id="rId5"/>
              </a:rPr>
              <a:t>www.sso.com</a:t>
            </a:r>
            <a:r>
              <a:rPr lang="zh-CN" altLang="en-US" sz="2200" dirty="0">
                <a:latin typeface="+mn-ea"/>
              </a:rPr>
              <a:t>）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所有的登录认证都由独立的认证中心完成。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292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83" y="245694"/>
            <a:ext cx="7792605" cy="50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63" y="291774"/>
            <a:ext cx="7454877" cy="53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8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登录了系统</a:t>
            </a:r>
            <a:r>
              <a:rPr lang="en-US" altLang="zh-CN" sz="2800" dirty="0"/>
              <a:t>A</a:t>
            </a:r>
            <a:r>
              <a:rPr lang="zh-CN" altLang="en-US" sz="2800" dirty="0"/>
              <a:t>以后，再来访问</a:t>
            </a:r>
            <a:r>
              <a:rPr lang="en-US" altLang="zh-CN" sz="2800" dirty="0"/>
              <a:t>B</a:t>
            </a:r>
            <a:r>
              <a:rPr lang="zh-CN" altLang="en-US" sz="2800" dirty="0"/>
              <a:t>系统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36" y="1298104"/>
            <a:ext cx="7686501" cy="40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登录了系统</a:t>
            </a:r>
            <a:r>
              <a:rPr lang="en-US" altLang="zh-CN" sz="2800" dirty="0"/>
              <a:t>A</a:t>
            </a:r>
            <a:r>
              <a:rPr lang="zh-CN" altLang="en-US" sz="2800" dirty="0"/>
              <a:t>以后，再来访问</a:t>
            </a:r>
            <a:r>
              <a:rPr lang="en-US" altLang="zh-CN" sz="2800" dirty="0"/>
              <a:t>B</a:t>
            </a:r>
            <a:r>
              <a:rPr lang="zh-CN" altLang="en-US" sz="2800" dirty="0"/>
              <a:t>系统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878606"/>
            <a:ext cx="7268758" cy="47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6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退出登录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28" y="971238"/>
            <a:ext cx="7579033" cy="4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CAS(Central Authentication Service)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耶鲁大学发起的开源</a:t>
            </a:r>
            <a:r>
              <a:rPr lang="en-US" altLang="zh-CN" sz="2400" dirty="0">
                <a:latin typeface="+mn-ea"/>
              </a:rPr>
              <a:t>SSO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几个核心概念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CAS Server/CAS Client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Service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TGT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Ticket Granting Ticket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ST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Service Ticket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8034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超时的问题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A0A218-3CFA-4AC8-9BC9-7F2557C2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37936"/>
              </p:ext>
            </p:extLst>
          </p:nvPr>
        </p:nvGraphicFramePr>
        <p:xfrm>
          <a:off x="1245838" y="1111786"/>
          <a:ext cx="7640295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53">
                  <a:extLst>
                    <a:ext uri="{9D8B030D-6E8A-4147-A177-3AD203B41FA5}">
                      <a16:colId xmlns:a16="http://schemas.microsoft.com/office/drawing/2014/main" val="248320661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978766829"/>
                    </a:ext>
                  </a:extLst>
                </a:gridCol>
                <a:gridCol w="4536258">
                  <a:extLst>
                    <a:ext uri="{9D8B030D-6E8A-4147-A177-3AD203B41FA5}">
                      <a16:colId xmlns:a16="http://schemas.microsoft.com/office/drawing/2014/main" val="587439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局部会话（应用建立）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全局会话（</a:t>
                      </a:r>
                      <a:r>
                        <a:rPr lang="en-US" altLang="zh-CN" dirty="0"/>
                        <a:t>CAS Server</a:t>
                      </a:r>
                      <a:r>
                        <a:rPr lang="zh-CN" altLang="en-US" dirty="0"/>
                        <a:t>建立）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正常访问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2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CAS Server </a:t>
                      </a:r>
                      <a:r>
                        <a:rPr lang="zh-CN" altLang="en-US" dirty="0"/>
                        <a:t>重新登录（从头来过）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重新向</a:t>
                      </a:r>
                      <a:r>
                        <a:rPr lang="en-US" altLang="zh-CN" dirty="0"/>
                        <a:t>CAS Server </a:t>
                      </a:r>
                      <a:r>
                        <a:rPr lang="zh-CN" altLang="en-US" dirty="0"/>
                        <a:t>请求登录， </a:t>
                      </a:r>
                      <a:r>
                        <a:rPr lang="en-US" altLang="zh-CN" dirty="0"/>
                        <a:t>CAS Server </a:t>
                      </a:r>
                      <a:r>
                        <a:rPr lang="zh-CN" altLang="en-US" dirty="0"/>
                        <a:t>发现全局会话未超时， 重新生成</a:t>
                      </a:r>
                      <a:r>
                        <a:rPr lang="en-US" altLang="zh-CN" dirty="0"/>
                        <a:t>ticket ,  Client</a:t>
                      </a:r>
                      <a:r>
                        <a:rPr lang="zh-CN" altLang="en-US" dirty="0"/>
                        <a:t>验证， 重新建立局部会话。 </a:t>
                      </a:r>
                      <a:r>
                        <a:rPr lang="en-US" altLang="zh-CN" dirty="0"/>
                        <a:t>--- </a:t>
                      </a:r>
                      <a:r>
                        <a:rPr lang="zh-CN" altLang="en-US" dirty="0"/>
                        <a:t>对客户来讲，并没有重新输入用户名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密码 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9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对已经登录过的用户不受影响（因为局部会话还在）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对新用户，需要登录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2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62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安全性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D465B65-0A4E-4C91-8A4F-6824C3F642B1}"/>
              </a:ext>
            </a:extLst>
          </p:cNvPr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非常依赖</a:t>
            </a:r>
            <a:r>
              <a:rPr lang="en-US" altLang="zh-CN" sz="2400" dirty="0">
                <a:latin typeface="+mn-ea"/>
              </a:rPr>
              <a:t>SSL, </a:t>
            </a:r>
            <a:r>
              <a:rPr lang="zh-CN" altLang="en-US" sz="2400" dirty="0">
                <a:latin typeface="+mn-ea"/>
              </a:rPr>
              <a:t>通信都应该使用</a:t>
            </a:r>
            <a:r>
              <a:rPr lang="en-US" altLang="zh-CN" sz="2400" dirty="0">
                <a:latin typeface="+mn-ea"/>
              </a:rPr>
              <a:t>https</a:t>
            </a:r>
            <a:r>
              <a:rPr lang="zh-CN" altLang="en-US" sz="2400" dirty="0">
                <a:latin typeface="+mn-ea"/>
              </a:rPr>
              <a:t>来进行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Ticket </a:t>
            </a:r>
            <a:r>
              <a:rPr lang="zh-CN" altLang="en-US" sz="2200" dirty="0">
                <a:latin typeface="+mn-ea"/>
              </a:rPr>
              <a:t>安全性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只能只用一次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过段时间失效，例如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分钟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需要足够随机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239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Web</a:t>
            </a:r>
            <a:r>
              <a:rPr lang="zh-CN" altLang="en-US" sz="2800" dirty="0"/>
              <a:t>登录的本质是什么？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HTTP</a:t>
            </a:r>
            <a:r>
              <a:rPr lang="zh-CN" altLang="en-US" sz="2200" dirty="0">
                <a:latin typeface="+mn-ea"/>
              </a:rPr>
              <a:t>是个无状态的协议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什么是无状态？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417340"/>
            <a:ext cx="3096344" cy="358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再思考一下</a:t>
            </a:r>
            <a:r>
              <a:rPr lang="en-US" altLang="zh-CN" sz="2800" dirty="0"/>
              <a:t>CAS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8AE1BB-8E1F-4360-B966-971F99EE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00100"/>
            <a:ext cx="6766659" cy="47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1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65922" y="15240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这种方式怎么样？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86BD0B4-95DE-4B04-A4F3-BD8CC86BD53B}"/>
              </a:ext>
            </a:extLst>
          </p:cNvPr>
          <p:cNvSpPr txBox="1">
            <a:spLocks/>
          </p:cNvSpPr>
          <p:nvPr/>
        </p:nvSpPr>
        <p:spPr>
          <a:xfrm>
            <a:off x="1380109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用户访问</a:t>
            </a:r>
            <a:r>
              <a:rPr lang="en-US" altLang="zh-CN" sz="2400" dirty="0">
                <a:latin typeface="+mn-ea"/>
              </a:rPr>
              <a:t>www.a.com/pageA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系统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发现用户没有登录， 重定向到认证中心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认证中心验证用户提供的用户名和密码， 登录成功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4. </a:t>
            </a:r>
            <a:r>
              <a:rPr lang="zh-CN" altLang="en-US" sz="2400" dirty="0">
                <a:latin typeface="+mn-ea"/>
              </a:rPr>
              <a:t>认证中心形成一个</a:t>
            </a:r>
            <a:r>
              <a:rPr lang="en-US" altLang="zh-CN" sz="2400" b="1" dirty="0">
                <a:latin typeface="+mn-ea"/>
              </a:rPr>
              <a:t>xml</a:t>
            </a:r>
            <a:r>
              <a:rPr lang="zh-CN" altLang="en-US" sz="2400" b="1" dirty="0">
                <a:latin typeface="+mn-ea"/>
              </a:rPr>
              <a:t>消息， 对消息做签名</a:t>
            </a:r>
            <a:r>
              <a:rPr lang="zh-CN" altLang="en-US" sz="2400" dirty="0">
                <a:latin typeface="+mn-ea"/>
              </a:rPr>
              <a:t>，然后发给系统</a:t>
            </a:r>
            <a:r>
              <a:rPr lang="en-US" altLang="zh-CN" sz="2400" dirty="0">
                <a:latin typeface="+mn-ea"/>
              </a:rPr>
              <a:t>A(</a:t>
            </a:r>
            <a:r>
              <a:rPr lang="en-US" altLang="zh-CN" sz="2400" dirty="0">
                <a:latin typeface="+mn-ea"/>
                <a:hlinkClick r:id="rId3"/>
              </a:rPr>
              <a:t>www.a.com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5. </a:t>
            </a:r>
            <a:r>
              <a:rPr lang="zh-CN" altLang="en-US" sz="2400" dirty="0">
                <a:latin typeface="+mn-ea"/>
              </a:rPr>
              <a:t>系统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xml</a:t>
            </a:r>
            <a:r>
              <a:rPr lang="zh-CN" altLang="en-US" sz="2400" dirty="0">
                <a:latin typeface="+mn-ea"/>
              </a:rPr>
              <a:t>消息做验证， 发现消息合法， 认为用户已经登录， 可以访问</a:t>
            </a:r>
            <a:r>
              <a:rPr lang="en-US" altLang="zh-CN" sz="2400" dirty="0" err="1">
                <a:latin typeface="+mn-ea"/>
              </a:rPr>
              <a:t>pageA</a:t>
            </a:r>
            <a:r>
              <a:rPr lang="zh-CN" altLang="en-US" sz="2400" dirty="0">
                <a:latin typeface="+mn-ea"/>
              </a:rPr>
              <a:t>了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29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65922" y="152400"/>
            <a:ext cx="7978078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问题 ： 系统</a:t>
            </a:r>
            <a:r>
              <a:rPr lang="en-US" altLang="zh-CN" sz="2800" dirty="0"/>
              <a:t>A </a:t>
            </a:r>
            <a:r>
              <a:rPr lang="zh-CN" altLang="en-US" sz="2800" dirty="0"/>
              <a:t>如何对认证中心发送的消息做认证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86BD0B4-95DE-4B04-A4F3-BD8CC86BD53B}"/>
              </a:ext>
            </a:extLst>
          </p:cNvPr>
          <p:cNvSpPr txBox="1">
            <a:spLocks/>
          </p:cNvSpPr>
          <p:nvPr/>
        </p:nvSpPr>
        <p:spPr>
          <a:xfrm>
            <a:off x="1380109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9E2611-7EF6-4928-9318-0ABB2B06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194" y="951988"/>
            <a:ext cx="4608512" cy="4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15616" y="-113213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SAML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E4067-134F-4CDF-BAED-00AD00F1E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74" y="628650"/>
            <a:ext cx="6376147" cy="51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7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互联网的</a:t>
            </a:r>
            <a:r>
              <a:rPr lang="en-US" altLang="zh-CN" sz="2800" dirty="0"/>
              <a:t>”SSO”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80109" y="10807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互联网特点： 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高度分散化：不可能有一个控制所有网站登录的认证中心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每个网站都要求注册一个账号</a:t>
            </a:r>
            <a:endParaRPr lang="en-US" altLang="zh-CN" sz="22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太多了，记不住账号，密码</a:t>
            </a:r>
            <a:endParaRPr lang="en-US" altLang="zh-CN" sz="18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使用同一套用户名</a:t>
            </a:r>
            <a:r>
              <a:rPr lang="en-US" altLang="zh-CN" sz="1800" dirty="0"/>
              <a:t>/</a:t>
            </a:r>
            <a:r>
              <a:rPr lang="zh-CN" altLang="en-US" sz="1800" dirty="0"/>
              <a:t>密码， 一旦某个网站泄密，会影响所有的网站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77086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互联网的</a:t>
            </a:r>
            <a:r>
              <a:rPr lang="en-US" altLang="zh-CN" sz="2800" dirty="0"/>
              <a:t>”SSO”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27709" y="80570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用户能不能在一个网站（或者几个）上注册以后，就拿着这个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username,password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 登陆别的网站？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一次注册，到处登陆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可是其他网站如果只是看到毫无意义的</a:t>
            </a:r>
            <a:r>
              <a:rPr lang="en-US" altLang="zh-CN" sz="2400" dirty="0">
                <a:latin typeface="+mn-ea"/>
              </a:rPr>
              <a:t>username, password, </a:t>
            </a:r>
            <a:r>
              <a:rPr lang="zh-CN" altLang="en-US" sz="2400" dirty="0">
                <a:latin typeface="+mn-ea"/>
              </a:rPr>
              <a:t>什么事情也干不了， 没法做认证。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用一个中间层来解决？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033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OpenID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80109" y="10807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一个网站可以用</a:t>
            </a:r>
            <a:r>
              <a:rPr lang="en-US" altLang="zh-CN" sz="2400" dirty="0">
                <a:latin typeface="+mn-ea"/>
              </a:rPr>
              <a:t>URL</a:t>
            </a:r>
            <a:r>
              <a:rPr lang="zh-CN" altLang="en-US" sz="2400" dirty="0">
                <a:latin typeface="+mn-ea"/>
              </a:rPr>
              <a:t>来唯一标识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一个用户能不能也用</a:t>
            </a:r>
            <a:r>
              <a:rPr lang="en-US" altLang="zh-CN" sz="2400" dirty="0">
                <a:latin typeface="+mn-ea"/>
              </a:rPr>
              <a:t>URL</a:t>
            </a:r>
            <a:r>
              <a:rPr lang="zh-CN" altLang="en-US" sz="2400" dirty="0">
                <a:latin typeface="+mn-ea"/>
              </a:rPr>
              <a:t>来标识？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  <a:hlinkClick r:id="rId3"/>
              </a:rPr>
              <a:t>www.aol.com/liuxin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liuxin.yahoo.com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223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OpenID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80109" y="10807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用户（</a:t>
            </a:r>
            <a:r>
              <a:rPr lang="en-US" altLang="zh-CN" sz="2400" dirty="0">
                <a:latin typeface="+mn-ea"/>
              </a:rPr>
              <a:t>End User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Identifier 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  <a:hlinkClick r:id="rId3"/>
              </a:rPr>
              <a:t>www.aol.com/liuxin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liuxin.yahoo.com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身份提供者 </a:t>
            </a:r>
            <a:r>
              <a:rPr lang="en-US" altLang="zh-CN" sz="2400" dirty="0">
                <a:latin typeface="+mn-ea"/>
              </a:rPr>
              <a:t>Identity Provider (</a:t>
            </a:r>
            <a:r>
              <a:rPr lang="en-US" altLang="zh-CN" sz="2400" dirty="0" err="1">
                <a:latin typeface="+mn-ea"/>
              </a:rPr>
              <a:t>IdP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依赖方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消费者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Relying Party/Consumer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674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OpenID </a:t>
            </a:r>
            <a:r>
              <a:rPr lang="zh-CN" altLang="en-US" sz="2800" dirty="0"/>
              <a:t>的流程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80109" y="10807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0. Bob </a:t>
            </a:r>
            <a:r>
              <a:rPr lang="zh-CN" altLang="en-US" sz="2400" dirty="0">
                <a:latin typeface="+mn-ea"/>
              </a:rPr>
              <a:t> 想访问一个网站</a:t>
            </a:r>
            <a:r>
              <a:rPr lang="en-US" altLang="zh-CN" sz="2400" dirty="0">
                <a:latin typeface="+mn-ea"/>
              </a:rPr>
              <a:t>(a.com), </a:t>
            </a:r>
            <a:r>
              <a:rPr lang="zh-CN" altLang="en-US" sz="2400" dirty="0">
                <a:latin typeface="+mn-ea"/>
              </a:rPr>
              <a:t>但是</a:t>
            </a:r>
            <a:r>
              <a:rPr lang="en-US" altLang="zh-CN" sz="2400" dirty="0">
                <a:latin typeface="+mn-ea"/>
              </a:rPr>
              <a:t>Bob </a:t>
            </a:r>
            <a:r>
              <a:rPr lang="zh-CN" altLang="en-US" sz="2400" dirty="0">
                <a:latin typeface="+mn-ea"/>
              </a:rPr>
              <a:t>没有在这个网站上注册过。 该网站支持</a:t>
            </a:r>
            <a:r>
              <a:rPr lang="en-US" altLang="zh-CN" sz="2400" dirty="0">
                <a:latin typeface="+mn-ea"/>
              </a:rPr>
              <a:t>OpenID</a:t>
            </a:r>
            <a:r>
              <a:rPr lang="zh-CN" altLang="en-US" sz="2400" dirty="0">
                <a:latin typeface="+mn-ea"/>
              </a:rPr>
              <a:t>登录。  </a:t>
            </a:r>
            <a:r>
              <a:rPr lang="en-US" altLang="zh-CN" sz="2400" dirty="0">
                <a:latin typeface="+mn-ea"/>
              </a:rPr>
              <a:t>Bob </a:t>
            </a:r>
            <a:r>
              <a:rPr lang="zh-CN" altLang="en-US" sz="2400" dirty="0">
                <a:latin typeface="+mn-ea"/>
              </a:rPr>
              <a:t>碰巧有个</a:t>
            </a:r>
            <a:r>
              <a:rPr lang="en-US" altLang="zh-CN" sz="2400" dirty="0">
                <a:latin typeface="+mn-ea"/>
              </a:rPr>
              <a:t>OpenID</a:t>
            </a:r>
            <a:r>
              <a:rPr lang="zh-CN" altLang="en-US" sz="2400" dirty="0">
                <a:latin typeface="+mn-ea"/>
              </a:rPr>
              <a:t>的账号</a:t>
            </a:r>
            <a:r>
              <a:rPr lang="en-US" altLang="zh-CN" sz="2400" b="1" dirty="0">
                <a:latin typeface="+mn-ea"/>
              </a:rPr>
              <a:t>bob.yahoo.com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1. Bob </a:t>
            </a:r>
            <a:r>
              <a:rPr lang="zh-CN" altLang="en-US" sz="2400" dirty="0">
                <a:latin typeface="+mn-ea"/>
              </a:rPr>
              <a:t>在该网站上点击了 “使用</a:t>
            </a:r>
            <a:r>
              <a:rPr lang="en-US" altLang="zh-CN" sz="2400" dirty="0">
                <a:latin typeface="+mn-ea"/>
              </a:rPr>
              <a:t>OpenID</a:t>
            </a:r>
            <a:r>
              <a:rPr lang="zh-CN" altLang="en-US" sz="2400" dirty="0">
                <a:latin typeface="+mn-ea"/>
              </a:rPr>
              <a:t>登录“， 并且输入</a:t>
            </a:r>
            <a:r>
              <a:rPr lang="en-US" altLang="zh-CN" sz="2400" dirty="0">
                <a:latin typeface="+mn-ea"/>
              </a:rPr>
              <a:t> : </a:t>
            </a:r>
            <a:r>
              <a:rPr lang="en-US" altLang="zh-CN" sz="2400" b="1" dirty="0">
                <a:latin typeface="+mn-ea"/>
              </a:rPr>
              <a:t>bob.yahoo.com</a:t>
            </a:r>
            <a:r>
              <a:rPr lang="en-US" altLang="zh-CN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bob.yahoo.com</a:t>
            </a:r>
            <a:r>
              <a:rPr lang="zh-CN" altLang="en-US" sz="2200" dirty="0">
                <a:latin typeface="+mn-ea"/>
              </a:rPr>
              <a:t>实际上是一个网页 ！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43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OpenID </a:t>
            </a:r>
            <a:r>
              <a:rPr lang="zh-CN" altLang="en-US" sz="2800" dirty="0"/>
              <a:t>的流程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12032" y="804746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网站获取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， 得到 </a:t>
            </a:r>
            <a:r>
              <a:rPr lang="en-US" altLang="zh-CN" sz="2400" dirty="0">
                <a:latin typeface="+mn-ea"/>
              </a:rPr>
              <a:t>identity provider</a:t>
            </a:r>
            <a:r>
              <a:rPr lang="en-US" altLang="zh-CN" sz="2400" b="1" dirty="0">
                <a:latin typeface="+mn-ea"/>
              </a:rPr>
              <a:t>   &lt;link </a:t>
            </a:r>
            <a:r>
              <a:rPr lang="en-US" altLang="zh-CN" sz="2400" b="1" dirty="0" err="1">
                <a:latin typeface="+mn-ea"/>
              </a:rPr>
              <a:t>rel</a:t>
            </a:r>
            <a:r>
              <a:rPr lang="en-US" altLang="zh-CN" sz="2400" b="1" dirty="0">
                <a:latin typeface="+mn-ea"/>
              </a:rPr>
              <a:t> =“openid.server”,</a:t>
            </a:r>
            <a:r>
              <a:rPr lang="en-US" altLang="zh-CN" sz="2400" b="1" dirty="0" err="1">
                <a:latin typeface="+mn-ea"/>
              </a:rPr>
              <a:t>href</a:t>
            </a:r>
            <a:r>
              <a:rPr lang="en-US" altLang="zh-CN" sz="2400" b="1" dirty="0">
                <a:latin typeface="+mn-ea"/>
              </a:rPr>
              <a:t>= “https://yahoo.com/</a:t>
            </a:r>
            <a:r>
              <a:rPr lang="en-US" altLang="zh-CN" sz="2400" b="1" dirty="0" err="1">
                <a:latin typeface="+mn-ea"/>
              </a:rPr>
              <a:t>openid</a:t>
            </a:r>
            <a:r>
              <a:rPr lang="en-US" altLang="zh-CN" sz="2400" b="1" dirty="0">
                <a:latin typeface="+mn-ea"/>
              </a:rPr>
              <a:t>”&gt;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3.  </a:t>
            </a:r>
            <a:r>
              <a:rPr lang="zh-CN" altLang="en-US" sz="2400" dirty="0">
                <a:latin typeface="+mn-ea"/>
              </a:rPr>
              <a:t>网站和</a:t>
            </a:r>
            <a:r>
              <a:rPr lang="en-US" altLang="zh-CN" sz="2400" dirty="0">
                <a:latin typeface="+mn-ea"/>
              </a:rPr>
              <a:t>yahoo.com</a:t>
            </a:r>
            <a:r>
              <a:rPr lang="zh-CN" altLang="en-US" sz="2400" dirty="0">
                <a:latin typeface="+mn-ea"/>
              </a:rPr>
              <a:t>建立一个共享的密钥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使用 </a:t>
            </a:r>
            <a:r>
              <a:rPr lang="en-US" altLang="zh-CN" sz="2200" dirty="0">
                <a:latin typeface="+mn-ea"/>
              </a:rPr>
              <a:t>Diffie-Hellman key exchange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4.  </a:t>
            </a:r>
            <a:r>
              <a:rPr lang="zh-CN" altLang="en-US" sz="2400" dirty="0">
                <a:latin typeface="+mn-ea"/>
              </a:rPr>
              <a:t>重定向</a:t>
            </a: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的浏览器，访问</a:t>
            </a:r>
            <a:r>
              <a:rPr lang="en-US" altLang="zh-CN" sz="2400" dirty="0">
                <a:latin typeface="+mn-ea"/>
              </a:rPr>
              <a:t>https://yahoo.com/openid</a:t>
            </a:r>
          </a:p>
        </p:txBody>
      </p:sp>
    </p:spTree>
    <p:extLst>
      <p:ext uri="{BB962C8B-B14F-4D97-AF65-F5344CB8AC3E}">
        <p14:creationId xmlns:p14="http://schemas.microsoft.com/office/powerpoint/2010/main" val="173951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如何增加状态</a:t>
            </a:r>
            <a:r>
              <a:rPr lang="en-US" altLang="zh-CN" sz="2800" dirty="0"/>
              <a:t>/</a:t>
            </a:r>
            <a:r>
              <a:rPr lang="zh-CN" altLang="en-US" sz="2800" dirty="0"/>
              <a:t>会话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45704"/>
            <a:ext cx="4730182" cy="44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28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OpenID </a:t>
            </a:r>
            <a:r>
              <a:rPr lang="zh-CN" altLang="en-US" sz="2800" dirty="0"/>
              <a:t>的流程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59632" y="8001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5. yahoo.com </a:t>
            </a:r>
            <a:r>
              <a:rPr lang="zh-CN" altLang="en-US" sz="2400" dirty="0">
                <a:latin typeface="+mn-ea"/>
              </a:rPr>
              <a:t>收到认证请求， 要求</a:t>
            </a: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登录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6. Bob</a:t>
            </a:r>
            <a:r>
              <a:rPr lang="zh-CN" altLang="en-US" sz="2400" dirty="0">
                <a:latin typeface="+mn-ea"/>
              </a:rPr>
              <a:t>提供密码，在</a:t>
            </a:r>
            <a:r>
              <a:rPr lang="en-US" altLang="zh-CN" sz="2400" dirty="0">
                <a:latin typeface="+mn-ea"/>
              </a:rPr>
              <a:t>yahoo.com</a:t>
            </a:r>
            <a:r>
              <a:rPr lang="zh-CN" altLang="en-US" sz="2400" dirty="0">
                <a:latin typeface="+mn-ea"/>
              </a:rPr>
              <a:t>上登录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7.  yahoo.com </a:t>
            </a:r>
            <a:r>
              <a:rPr lang="zh-CN" altLang="en-US" sz="2400" dirty="0">
                <a:latin typeface="+mn-ea"/>
              </a:rPr>
              <a:t>要求</a:t>
            </a: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确认是否信任</a:t>
            </a:r>
            <a:r>
              <a:rPr lang="en-US" altLang="zh-CN" sz="2400" dirty="0">
                <a:latin typeface="+mn-ea"/>
              </a:rPr>
              <a:t>a.com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8.  Bob </a:t>
            </a:r>
            <a:r>
              <a:rPr lang="zh-CN" altLang="en-US" sz="2400" dirty="0">
                <a:latin typeface="+mn-ea"/>
              </a:rPr>
              <a:t>选择“确定信任”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6454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OpenID </a:t>
            </a:r>
            <a:r>
              <a:rPr lang="zh-CN" altLang="en-US" sz="2800" dirty="0"/>
              <a:t>的流程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12032" y="82022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9.  Bob</a:t>
            </a:r>
            <a:r>
              <a:rPr lang="zh-CN" altLang="en-US" sz="2400" dirty="0">
                <a:latin typeface="+mn-ea"/>
              </a:rPr>
              <a:t>的浏览器被重定向回</a:t>
            </a:r>
            <a:r>
              <a:rPr lang="en-US" altLang="zh-CN" sz="2400" dirty="0">
                <a:latin typeface="+mn-ea"/>
              </a:rPr>
              <a:t>a.com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其中包含用户认证的响应消息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10.  a.com </a:t>
            </a:r>
            <a:r>
              <a:rPr lang="zh-CN" altLang="en-US" sz="2400" dirty="0">
                <a:latin typeface="+mn-ea"/>
              </a:rPr>
              <a:t>对响应消息进行验证， 通过的话展示</a:t>
            </a: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要访问的页面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2504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讨论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12032" y="82022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在第</a:t>
            </a: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步， 为什么让用户确认是否要访问</a:t>
            </a:r>
            <a:r>
              <a:rPr lang="en-US" altLang="zh-CN" sz="2400" dirty="0">
                <a:latin typeface="+mn-ea"/>
              </a:rPr>
              <a:t>a.com</a:t>
            </a:r>
            <a:r>
              <a:rPr lang="zh-CN" altLang="en-US" sz="2400" dirty="0">
                <a:latin typeface="+mn-ea"/>
              </a:rPr>
              <a:t>呢？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在第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步， </a:t>
            </a:r>
            <a:r>
              <a:rPr lang="en-US" altLang="zh-CN" sz="2400" dirty="0">
                <a:latin typeface="+mn-ea"/>
              </a:rPr>
              <a:t>yahoo.com</a:t>
            </a:r>
            <a:r>
              <a:rPr lang="zh-CN" altLang="en-US" sz="2400" dirty="0">
                <a:latin typeface="+mn-ea"/>
              </a:rPr>
              <a:t> 怎么知道把用户的浏览器重定向到哪个</a:t>
            </a:r>
            <a:r>
              <a:rPr lang="en-US" altLang="zh-CN" sz="2400" dirty="0" err="1">
                <a:latin typeface="+mn-ea"/>
              </a:rPr>
              <a:t>url</a:t>
            </a:r>
            <a:r>
              <a:rPr lang="en-US" altLang="zh-CN" sz="2400" dirty="0">
                <a:latin typeface="+mn-ea"/>
              </a:rPr>
              <a:t> ?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在第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步， 网站如何对</a:t>
            </a:r>
            <a:r>
              <a:rPr lang="en-US" altLang="zh-CN" sz="2400" dirty="0">
                <a:latin typeface="+mn-ea"/>
              </a:rPr>
              <a:t>yahoo.com</a:t>
            </a:r>
            <a:r>
              <a:rPr lang="zh-CN" altLang="en-US" sz="2400" dirty="0">
                <a:latin typeface="+mn-ea"/>
              </a:rPr>
              <a:t>的消息进行验证呢？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68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讨论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12032" y="976669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Bob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bob.yahoo.com</a:t>
            </a:r>
            <a:r>
              <a:rPr lang="zh-CN" altLang="en-US" sz="2400" dirty="0">
                <a:latin typeface="+mn-ea"/>
              </a:rPr>
              <a:t>再访问另外一个网站</a:t>
            </a:r>
            <a:r>
              <a:rPr lang="en-US" altLang="zh-CN" sz="2400" dirty="0">
                <a:latin typeface="+mn-ea"/>
              </a:rPr>
              <a:t>b.com </a:t>
            </a:r>
            <a:r>
              <a:rPr lang="zh-CN" altLang="en-US" sz="2400" dirty="0">
                <a:latin typeface="+mn-ea"/>
              </a:rPr>
              <a:t>会发生什么状况？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CAS</a:t>
            </a:r>
            <a:r>
              <a:rPr lang="zh-CN" altLang="en-US" sz="2400" dirty="0">
                <a:latin typeface="+mn-ea"/>
              </a:rPr>
              <a:t>有什么相同和不同之处？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和第三方登录有什么区别？ （使用</a:t>
            </a:r>
            <a:r>
              <a:rPr lang="en-US" altLang="zh-CN" sz="2400" dirty="0">
                <a:latin typeface="+mn-ea"/>
              </a:rPr>
              <a:t>QQ</a:t>
            </a:r>
            <a:r>
              <a:rPr lang="zh-CN" altLang="en-US" sz="2400" dirty="0">
                <a:latin typeface="+mn-ea"/>
              </a:rPr>
              <a:t>、微博、微信）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45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8" name="标题 1"/>
          <p:cNvSpPr txBox="1"/>
          <p:nvPr/>
        </p:nvSpPr>
        <p:spPr>
          <a:xfrm>
            <a:off x="1107728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OpenID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27709" y="928331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DD2844-9636-49B6-A122-AA85680B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24" y="1289492"/>
            <a:ext cx="7530808" cy="31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单个系统的登录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93686"/>
            <a:ext cx="6659555" cy="38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9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扩展到多个系统：</a:t>
            </a:r>
            <a:r>
              <a:rPr lang="en-US" altLang="zh-CN" sz="2800" dirty="0"/>
              <a:t>SSO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12032" y="11049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目标：在一个系统上登录一次，访问别的系统就不用登录了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约束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系统架构，语言可能不同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域名可能不同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41476"/>
            <a:ext cx="4199839" cy="28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方案</a:t>
            </a:r>
            <a:r>
              <a:rPr lang="en-US" altLang="zh-CN" sz="2800" dirty="0"/>
              <a:t>1</a:t>
            </a:r>
            <a:r>
              <a:rPr lang="zh-CN" altLang="en-US" sz="2800" dirty="0"/>
              <a:t>： 共享</a:t>
            </a:r>
            <a:r>
              <a:rPr lang="en-US" altLang="zh-CN" sz="2800" dirty="0"/>
              <a:t>cookie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81" y="975943"/>
            <a:ext cx="5733938" cy="24430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71" y="3649588"/>
            <a:ext cx="6088157" cy="19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共享</a:t>
            </a:r>
            <a:r>
              <a:rPr lang="en-US" altLang="zh-CN" sz="2800" dirty="0"/>
              <a:t>cookie</a:t>
            </a:r>
            <a:r>
              <a:rPr lang="zh-CN" altLang="en-US" sz="2800" dirty="0"/>
              <a:t>的问题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59632" y="10009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Cookie</a:t>
            </a:r>
            <a:r>
              <a:rPr lang="zh-CN" altLang="en-US" sz="2400" dirty="0">
                <a:latin typeface="+mn-ea"/>
              </a:rPr>
              <a:t>不能跨域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abc.com</a:t>
            </a:r>
            <a:r>
              <a:rPr lang="zh-CN" altLang="en-US" sz="2200" dirty="0">
                <a:latin typeface="+mn-ea"/>
              </a:rPr>
              <a:t> 产生的</a:t>
            </a:r>
            <a:r>
              <a:rPr lang="en-US" altLang="zh-CN" sz="2200" dirty="0">
                <a:latin typeface="+mn-ea"/>
              </a:rPr>
              <a:t>cookie</a:t>
            </a:r>
            <a:r>
              <a:rPr lang="zh-CN" altLang="en-US" sz="2200" dirty="0">
                <a:latin typeface="+mn-ea"/>
              </a:rPr>
              <a:t>不能被</a:t>
            </a:r>
            <a:r>
              <a:rPr lang="en-US" altLang="zh-CN" sz="2200" dirty="0">
                <a:latin typeface="+mn-ea"/>
              </a:rPr>
              <a:t>xyz.com</a:t>
            </a:r>
            <a:r>
              <a:rPr lang="zh-CN" altLang="en-US" sz="2200" dirty="0">
                <a:latin typeface="+mn-ea"/>
              </a:rPr>
              <a:t>访问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域名映射</a:t>
            </a:r>
            <a:endParaRPr lang="en-US" altLang="zh-CN" sz="22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abc.com 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 abc.</a:t>
            </a:r>
            <a:r>
              <a:rPr lang="en-US" altLang="zh-CN" sz="2000" b="1" dirty="0">
                <a:latin typeface="+mn-ea"/>
                <a:sym typeface="Wingdings" panose="05000000000000000000" pitchFamily="2" charset="2"/>
              </a:rPr>
              <a:t>sso.com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def.com -&gt;def.</a:t>
            </a:r>
            <a:r>
              <a:rPr lang="en-US" altLang="zh-CN" sz="2000" b="1" dirty="0">
                <a:latin typeface="+mn-ea"/>
                <a:sym typeface="Wingdings" panose="05000000000000000000" pitchFamily="2" charset="2"/>
              </a:rPr>
              <a:t>sso.com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Session</a:t>
            </a:r>
            <a:r>
              <a:rPr lang="zh-CN" altLang="en-US" sz="2400" dirty="0">
                <a:latin typeface="+mn-ea"/>
              </a:rPr>
              <a:t>复制非常麻烦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如果系统是异构的， 后台共享</a:t>
            </a:r>
            <a:r>
              <a:rPr lang="en-US" altLang="zh-CN" sz="2400" dirty="0">
                <a:latin typeface="+mn-ea"/>
              </a:rPr>
              <a:t>session</a:t>
            </a:r>
            <a:r>
              <a:rPr lang="zh-CN" altLang="en-US" sz="2400" dirty="0">
                <a:latin typeface="+mn-ea"/>
              </a:rPr>
              <a:t>很难做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C# , PHP, Java , Python</a:t>
            </a:r>
          </a:p>
          <a:p>
            <a:pPr lvl="1"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7949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方案</a:t>
            </a:r>
            <a:r>
              <a:rPr lang="en-US" altLang="zh-CN" sz="2800" dirty="0"/>
              <a:t>2</a:t>
            </a:r>
            <a:r>
              <a:rPr lang="zh-CN" altLang="en-US" sz="2800" dirty="0"/>
              <a:t>： 共享</a:t>
            </a:r>
            <a:r>
              <a:rPr lang="en-US" altLang="zh-CN" sz="2800" dirty="0"/>
              <a:t>cookie , </a:t>
            </a:r>
            <a:r>
              <a:rPr lang="zh-CN" altLang="en-US" sz="2800" dirty="0"/>
              <a:t>后台不共享</a:t>
            </a:r>
            <a:r>
              <a:rPr lang="en-US" altLang="zh-CN" sz="2800" dirty="0"/>
              <a:t>session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04" y="1417340"/>
            <a:ext cx="6724364" cy="37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1561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方案</a:t>
            </a:r>
            <a:r>
              <a:rPr lang="en-US" altLang="zh-CN" sz="2800" dirty="0"/>
              <a:t>2</a:t>
            </a:r>
            <a:r>
              <a:rPr lang="zh-CN" altLang="en-US" sz="2800" dirty="0"/>
              <a:t>： 做签名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95250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09307"/>
            <a:ext cx="3345861" cy="34563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86" y="1201316"/>
            <a:ext cx="4073055" cy="33123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1640" y="5305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49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28418</TotalTime>
  <Words>1104</Words>
  <Application>Microsoft Office PowerPoint</Application>
  <PresentationFormat>全屏显示(16:10)</PresentationFormat>
  <Paragraphs>180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Wingdings</vt:lpstr>
      <vt:lpstr>Office 主题​​</vt:lpstr>
      <vt:lpstr>Web SSO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2318</cp:revision>
  <dcterms:created xsi:type="dcterms:W3CDTF">2012-07-25T13:29:00Z</dcterms:created>
  <dcterms:modified xsi:type="dcterms:W3CDTF">2017-07-05T10:32:10Z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