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15"/>
  </p:notesMasterIdLst>
  <p:sldIdLst>
    <p:sldId id="274" r:id="rId4"/>
    <p:sldId id="275" r:id="rId5"/>
    <p:sldId id="282" r:id="rId6"/>
    <p:sldId id="301" r:id="rId7"/>
    <p:sldId id="342" r:id="rId8"/>
    <p:sldId id="343" r:id="rId9"/>
    <p:sldId id="321" r:id="rId10"/>
    <p:sldId id="313" r:id="rId11"/>
    <p:sldId id="310" r:id="rId12"/>
    <p:sldId id="314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9AB"/>
    <a:srgbClr val="34C5CA"/>
    <a:srgbClr val="ECF3F4"/>
    <a:srgbClr val="1C8388"/>
    <a:srgbClr val="309FA2"/>
    <a:srgbClr val="1A7B80"/>
    <a:srgbClr val="156569"/>
    <a:srgbClr val="092B2D"/>
    <a:srgbClr val="145E6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5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1975-2014 the obesity of women and man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Sheet1!$A$2:$A$3</c:f>
              <c:numCache>
                <c:formatCode>General</c:formatCode>
                <c:ptCount val="2"/>
                <c:pt idx="0">
                  <c:v>1975</c:v>
                </c:pt>
                <c:pt idx="1">
                  <c:v>2014</c:v>
                </c:pt>
              </c:numCache>
            </c:numRef>
          </c:cat>
          <c:val>
            <c:numRef>
              <c:f>Sheet1!$B$2:$B$3</c:f>
              <c:numCache>
                <c:formatCode>0.00%</c:formatCode>
                <c:ptCount val="2"/>
                <c:pt idx="0">
                  <c:v>0.032</c:v>
                </c:pt>
                <c:pt idx="1">
                  <c:v>0.108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numRef>
              <c:f>Sheet1!$A$2:$A$3</c:f>
              <c:numCache>
                <c:formatCode>General</c:formatCode>
                <c:ptCount val="2"/>
                <c:pt idx="0">
                  <c:v>1975</c:v>
                </c:pt>
                <c:pt idx="1">
                  <c:v>2014</c:v>
                </c:pt>
              </c:numCache>
            </c:numRef>
          </c:cat>
          <c:val>
            <c:numRef>
              <c:f>Sheet1!$C$2:$C$3</c:f>
              <c:numCache>
                <c:formatCode>0.00%</c:formatCode>
                <c:ptCount val="2"/>
                <c:pt idx="0">
                  <c:v>0.064</c:v>
                </c:pt>
                <c:pt idx="1">
                  <c:v>0.149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6855149"/>
        <c:axId val="223587758"/>
      </c:barChart>
      <c:catAx>
        <c:axId val="746855149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587758"/>
        <c:crosses val="autoZero"/>
        <c:auto val="1"/>
        <c:lblAlgn val="ctr"/>
        <c:lblOffset val="100"/>
        <c:noMultiLvlLbl val="0"/>
      </c:catAx>
      <c:valAx>
        <c:axId val="2235877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percent of the obesity rate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685514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b="1"/>
              <a:t>the obesity in china is increasing</a:t>
            </a:r>
            <a:endParaRPr lang="en-US" altLang="zh-CN" sz="240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1992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overweight</c:v>
                </c:pt>
                <c:pt idx="1">
                  <c:v>obesity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0.12</c:v>
                </c:pt>
                <c:pt idx="1" c:formatCode="0.00%">
                  <c:v>0.025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overweight</c:v>
                </c:pt>
                <c:pt idx="1">
                  <c:v>obesity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0.22</c:v>
                </c:pt>
                <c:pt idx="1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overweight</c:v>
                </c:pt>
                <c:pt idx="1">
                  <c:v>obesity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0.29</c:v>
                </c:pt>
                <c:pt idx="1">
                  <c:v>0.11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856595"/>
        <c:axId val="247521467"/>
      </c:barChart>
      <c:catAx>
        <c:axId val="672856595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7521467"/>
        <c:crosses val="autoZero"/>
        <c:auto val="1"/>
        <c:lblAlgn val="ctr"/>
        <c:lblOffset val="100"/>
        <c:noMultiLvlLbl val="0"/>
      </c:catAx>
      <c:valAx>
        <c:axId val="2475214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percent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28565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The percent of each </a:t>
            </a:r>
            <a:r>
              <a:t>factors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factors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Consuming too many calories</c:v>
                </c:pt>
                <c:pt idx="1">
                  <c:v>Leading a sedentary lifestyle</c:v>
                </c:pt>
                <c:pt idx="2">
                  <c:v>Not sleep enough</c:v>
                </c:pt>
                <c:pt idx="3">
                  <c:v>Endocrine disruptors</c:v>
                </c:pt>
                <c:pt idx="4">
                  <c:v>Medications and weight gain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22</c:v>
                </c:pt>
                <c:pt idx="2">
                  <c:v>25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AD4-5339-4DDB-A3C1-303C9006B2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0CF0-5F19-4FE6-8359-0F4142F566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始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0" y="0"/>
            <a:ext cx="4572000" cy="1476102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rgbClr val="1A7B80"/>
          </a:solidFill>
          <a:ln w="7600" cap="flat">
            <a:solidFill>
              <a:srgbClr val="1C8388"/>
            </a:solidFill>
            <a:bevel/>
          </a:ln>
        </p:spPr>
      </p:sp>
      <p:sp>
        <p:nvSpPr>
          <p:cNvPr id="12" name="任意多边形: 形状 11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/>
        </p:nvSpPr>
        <p:spPr>
          <a:xfrm flipH="1">
            <a:off x="-1" y="1562999"/>
            <a:ext cx="5264331" cy="5295001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33A9AB"/>
          </a:solidFill>
          <a:ln w="7600" cap="flat">
            <a:solidFill>
              <a:srgbClr val="33A9AB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1" y="4643845"/>
            <a:ext cx="4428309" cy="2214155"/>
          </a:xfrm>
          <a:custGeom>
            <a:avLst/>
            <a:gdLst>
              <a:gd name="connsiteX0" fmla="*/ 0 w 1064000"/>
              <a:gd name="connsiteY0" fmla="*/ 266000 h 532000"/>
              <a:gd name="connsiteX1" fmla="*/ 532000 w 1064000"/>
              <a:gd name="connsiteY1" fmla="*/ 0 h 532000"/>
              <a:gd name="connsiteX2" fmla="*/ 1064000 w 1064000"/>
              <a:gd name="connsiteY2" fmla="*/ 266000 h 532000"/>
              <a:gd name="connsiteX3" fmla="*/ 532000 w 1064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64000" h="532000">
                <a:moveTo>
                  <a:pt x="0" y="532000"/>
                </a:moveTo>
                <a:cubicBezTo>
                  <a:pt x="0" y="238185"/>
                  <a:pt x="238185" y="0"/>
                  <a:pt x="532000" y="0"/>
                </a:cubicBezTo>
                <a:cubicBezTo>
                  <a:pt x="825816" y="0"/>
                  <a:pt x="1064000" y="238185"/>
                  <a:pt x="1064000" y="532000"/>
                </a:cubicBezTo>
                <a:cubicBezTo>
                  <a:pt x="1064000" y="532000"/>
                  <a:pt x="0" y="532000"/>
                  <a:pt x="0" y="532000"/>
                </a:cubicBezTo>
                <a:close/>
              </a:path>
            </a:pathLst>
          </a:custGeom>
          <a:ln>
            <a:solidFill>
              <a:srgbClr val="ECF3F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" name="任意多边形: 形状 7"/>
          <p:cNvSpPr/>
          <p:nvPr userDrawn="1"/>
        </p:nvSpPr>
        <p:spPr>
          <a:xfrm>
            <a:off x="0" y="0"/>
            <a:ext cx="3605349" cy="966651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9" name="任意多边形: 形状 8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18" name="任意多边形: 形状 17"/>
          <p:cNvSpPr/>
          <p:nvPr userDrawn="1"/>
        </p:nvSpPr>
        <p:spPr>
          <a:xfrm rot="5400000" flipV="1">
            <a:off x="5789022" y="-993882"/>
            <a:ext cx="613956" cy="2601720"/>
          </a:xfrm>
          <a:custGeom>
            <a:avLst/>
            <a:gdLst>
              <a:gd name="connsiteX0" fmla="*/ 0 w 613956"/>
              <a:gd name="connsiteY0" fmla="*/ 0 h 2601720"/>
              <a:gd name="connsiteX1" fmla="*/ 733 w 613956"/>
              <a:gd name="connsiteY1" fmla="*/ 548 h 2601720"/>
              <a:gd name="connsiteX2" fmla="*/ 613956 w 613956"/>
              <a:gd name="connsiteY2" fmla="*/ 1300860 h 2601720"/>
              <a:gd name="connsiteX3" fmla="*/ 733 w 613956"/>
              <a:gd name="connsiteY3" fmla="*/ 2601172 h 2601720"/>
              <a:gd name="connsiteX4" fmla="*/ 0 w 613956"/>
              <a:gd name="connsiteY4" fmla="*/ 2601720 h 2601720"/>
              <a:gd name="connsiteX5" fmla="*/ 0 w 613956"/>
              <a:gd name="connsiteY5" fmla="*/ 0 h 26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6" h="2601720">
                <a:moveTo>
                  <a:pt x="0" y="0"/>
                </a:moveTo>
                <a:lnTo>
                  <a:pt x="733" y="548"/>
                </a:lnTo>
                <a:cubicBezTo>
                  <a:pt x="375244" y="309622"/>
                  <a:pt x="613956" y="777364"/>
                  <a:pt x="613956" y="1300860"/>
                </a:cubicBezTo>
                <a:cubicBezTo>
                  <a:pt x="613956" y="1824356"/>
                  <a:pt x="375244" y="2292098"/>
                  <a:pt x="733" y="2601172"/>
                </a:cubicBezTo>
                <a:lnTo>
                  <a:pt x="0" y="2601720"/>
                </a:lnTo>
                <a:lnTo>
                  <a:pt x="0" y="0"/>
                </a:lnTo>
                <a:close/>
              </a:path>
            </a:pathLst>
          </a:custGeom>
          <a:solidFill>
            <a:srgbClr val="1C838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9435738" y="209333"/>
            <a:ext cx="2756262" cy="3370218"/>
          </a:xfrm>
          <a:custGeom>
            <a:avLst/>
            <a:gdLst>
              <a:gd name="connsiteX0" fmla="*/ 1685109 w 2756262"/>
              <a:gd name="connsiteY0" fmla="*/ 0 h 3370218"/>
              <a:gd name="connsiteX1" fmla="*/ 2627269 w 2756262"/>
              <a:gd name="connsiteY1" fmla="*/ 287790 h 3370218"/>
              <a:gd name="connsiteX2" fmla="*/ 2756262 w 2756262"/>
              <a:gd name="connsiteY2" fmla="*/ 384249 h 3370218"/>
              <a:gd name="connsiteX3" fmla="*/ 2756262 w 2756262"/>
              <a:gd name="connsiteY3" fmla="*/ 2985969 h 3370218"/>
              <a:gd name="connsiteX4" fmla="*/ 2627269 w 2756262"/>
              <a:gd name="connsiteY4" fmla="*/ 3082428 h 3370218"/>
              <a:gd name="connsiteX5" fmla="*/ 1685109 w 2756262"/>
              <a:gd name="connsiteY5" fmla="*/ 3370218 h 3370218"/>
              <a:gd name="connsiteX6" fmla="*/ 0 w 2756262"/>
              <a:gd name="connsiteY6" fmla="*/ 1685109 h 3370218"/>
              <a:gd name="connsiteX7" fmla="*/ 1685109 w 2756262"/>
              <a:gd name="connsiteY7" fmla="*/ 0 h 337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6262" h="3370218">
                <a:moveTo>
                  <a:pt x="1685109" y="0"/>
                </a:moveTo>
                <a:cubicBezTo>
                  <a:pt x="2034106" y="0"/>
                  <a:pt x="2358324" y="106094"/>
                  <a:pt x="2627269" y="287790"/>
                </a:cubicBezTo>
                <a:lnTo>
                  <a:pt x="2756262" y="384249"/>
                </a:lnTo>
                <a:lnTo>
                  <a:pt x="2756262" y="2985969"/>
                </a:lnTo>
                <a:lnTo>
                  <a:pt x="2627269" y="3082428"/>
                </a:lnTo>
                <a:cubicBezTo>
                  <a:pt x="2358324" y="3264124"/>
                  <a:pt x="2034106" y="3370218"/>
                  <a:pt x="1685109" y="3370218"/>
                </a:cubicBezTo>
                <a:cubicBezTo>
                  <a:pt x="754449" y="3370218"/>
                  <a:pt x="0" y="2615769"/>
                  <a:pt x="0" y="1685109"/>
                </a:cubicBezTo>
                <a:cubicBezTo>
                  <a:pt x="0" y="754449"/>
                  <a:pt x="754449" y="0"/>
                  <a:pt x="168510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C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情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>
            <a:off x="364985" y="547102"/>
            <a:ext cx="388360" cy="194180"/>
          </a:xfrm>
          <a:custGeom>
            <a:avLst/>
            <a:gdLst/>
            <a:ahLst/>
            <a:cxnLst/>
            <a:rect l="0" t="0" r="0" b="0"/>
            <a:pathLst>
              <a:path w="388360" h="194180">
                <a:moveTo>
                  <a:pt x="0" y="-19418"/>
                </a:moveTo>
                <a:lnTo>
                  <a:pt x="77672" y="-19418"/>
                </a:lnTo>
                <a:lnTo>
                  <a:pt x="77672" y="77672"/>
                </a:lnTo>
                <a:lnTo>
                  <a:pt x="271852" y="77672"/>
                </a:lnTo>
                <a:lnTo>
                  <a:pt x="271852" y="31069"/>
                </a:lnTo>
                <a:lnTo>
                  <a:pt x="388360" y="116508"/>
                </a:lnTo>
                <a:lnTo>
                  <a:pt x="271852" y="201947"/>
                </a:lnTo>
                <a:lnTo>
                  <a:pt x="271852" y="155344"/>
                </a:lnTo>
                <a:lnTo>
                  <a:pt x="0" y="155344"/>
                </a:lnTo>
                <a:lnTo>
                  <a:pt x="0" y="38836"/>
                </a:lnTo>
                <a:lnTo>
                  <a:pt x="0" y="-19418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A5-8724-4528-9EE2-91A0EE30C7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790-0FA1-4535-A228-40614A3437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70225" y="1565275"/>
            <a:ext cx="57518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80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OBESITY</a:t>
            </a:r>
            <a:endParaRPr lang="en-US" altLang="zh-CN" sz="18000" dirty="0">
              <a:solidFill>
                <a:srgbClr val="1A7B80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6115" y="3839210"/>
            <a:ext cx="5716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obesity crisis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9500" y="4484370"/>
            <a:ext cx="12147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rubie yuan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头像"/>
          <p:cNvSpPr/>
          <p:nvPr/>
        </p:nvSpPr>
        <p:spPr bwMode="auto">
          <a:xfrm>
            <a:off x="5969000" y="4580255"/>
            <a:ext cx="190500" cy="1905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33A9A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5545" y="450088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2019/12/12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时钟"/>
          <p:cNvSpPr/>
          <p:nvPr/>
        </p:nvSpPr>
        <p:spPr>
          <a:xfrm>
            <a:off x="7357745" y="4580255"/>
            <a:ext cx="177800" cy="1778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33A9A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bldLvl="0" animBg="1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2526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a little suggestions:</a:t>
            </a:r>
            <a:endParaRPr lang="en-US" altLang="zh-CN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48"/>
          <p:cNvSpPr>
            <a:spLocks noChangeAspect="1" noChangeArrowheads="1" noTextEdit="1"/>
          </p:cNvSpPr>
          <p:nvPr/>
        </p:nvSpPr>
        <p:spPr bwMode="auto">
          <a:xfrm>
            <a:off x="2678259" y="1427995"/>
            <a:ext cx="66992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350"/>
          <p:cNvSpPr/>
          <p:nvPr/>
        </p:nvSpPr>
        <p:spPr bwMode="auto">
          <a:xfrm>
            <a:off x="6604147" y="2907545"/>
            <a:ext cx="1462087" cy="1531937"/>
          </a:xfrm>
          <a:custGeom>
            <a:avLst/>
            <a:gdLst>
              <a:gd name="T0" fmla="*/ 796993 w 661"/>
              <a:gd name="T1" fmla="*/ 0 h 692"/>
              <a:gd name="T2" fmla="*/ 1463367 w 661"/>
              <a:gd name="T3" fmla="*/ 1531998 h 692"/>
              <a:gd name="T4" fmla="*/ 661947 w 661"/>
              <a:gd name="T5" fmla="*/ 1531998 h 692"/>
              <a:gd name="T6" fmla="*/ 0 w 661"/>
              <a:gd name="T7" fmla="*/ 0 h 692"/>
              <a:gd name="T8" fmla="*/ 374144 w 661"/>
              <a:gd name="T9" fmla="*/ 0 h 692"/>
              <a:gd name="T10" fmla="*/ 796993 w 661"/>
              <a:gd name="T11" fmla="*/ 0 h 6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1" h="692">
                <a:moveTo>
                  <a:pt x="360" y="0"/>
                </a:moveTo>
                <a:lnTo>
                  <a:pt x="661" y="692"/>
                </a:lnTo>
                <a:lnTo>
                  <a:pt x="299" y="692"/>
                </a:lnTo>
                <a:lnTo>
                  <a:pt x="0" y="0"/>
                </a:lnTo>
                <a:lnTo>
                  <a:pt x="169" y="0"/>
                </a:lnTo>
                <a:lnTo>
                  <a:pt x="3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351"/>
          <p:cNvSpPr/>
          <p:nvPr/>
        </p:nvSpPr>
        <p:spPr bwMode="auto">
          <a:xfrm>
            <a:off x="6604147" y="2907545"/>
            <a:ext cx="1462087" cy="1531937"/>
          </a:xfrm>
          <a:custGeom>
            <a:avLst/>
            <a:gdLst>
              <a:gd name="T0" fmla="*/ 796993 w 661"/>
              <a:gd name="T1" fmla="*/ 0 h 692"/>
              <a:gd name="T2" fmla="*/ 1463367 w 661"/>
              <a:gd name="T3" fmla="*/ 1531998 h 692"/>
              <a:gd name="T4" fmla="*/ 661947 w 661"/>
              <a:gd name="T5" fmla="*/ 1531998 h 692"/>
              <a:gd name="T6" fmla="*/ 0 w 661"/>
              <a:gd name="T7" fmla="*/ 0 h 692"/>
              <a:gd name="T8" fmla="*/ 374144 w 661"/>
              <a:gd name="T9" fmla="*/ 0 h 692"/>
              <a:gd name="T10" fmla="*/ 796993 w 661"/>
              <a:gd name="T11" fmla="*/ 0 h 6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1" h="692">
                <a:moveTo>
                  <a:pt x="360" y="0"/>
                </a:moveTo>
                <a:lnTo>
                  <a:pt x="661" y="692"/>
                </a:lnTo>
                <a:lnTo>
                  <a:pt x="299" y="692"/>
                </a:lnTo>
                <a:lnTo>
                  <a:pt x="0" y="0"/>
                </a:lnTo>
                <a:lnTo>
                  <a:pt x="169" y="0"/>
                </a:lnTo>
                <a:lnTo>
                  <a:pt x="36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352"/>
          <p:cNvSpPr/>
          <p:nvPr/>
        </p:nvSpPr>
        <p:spPr bwMode="auto">
          <a:xfrm>
            <a:off x="5078559" y="3396495"/>
            <a:ext cx="1458913" cy="1531937"/>
          </a:xfrm>
          <a:custGeom>
            <a:avLst/>
            <a:gdLst>
              <a:gd name="T0" fmla="*/ 796993 w 659"/>
              <a:gd name="T1" fmla="*/ 0 h 692"/>
              <a:gd name="T2" fmla="*/ 1458940 w 659"/>
              <a:gd name="T3" fmla="*/ 1531998 h 692"/>
              <a:gd name="T4" fmla="*/ 661947 w 659"/>
              <a:gd name="T5" fmla="*/ 1531998 h 692"/>
              <a:gd name="T6" fmla="*/ 0 w 659"/>
              <a:gd name="T7" fmla="*/ 0 h 692"/>
              <a:gd name="T8" fmla="*/ 796993 w 659"/>
              <a:gd name="T9" fmla="*/ 0 h 6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9" h="692">
                <a:moveTo>
                  <a:pt x="360" y="0"/>
                </a:moveTo>
                <a:lnTo>
                  <a:pt x="659" y="692"/>
                </a:lnTo>
                <a:lnTo>
                  <a:pt x="299" y="692"/>
                </a:lnTo>
                <a:lnTo>
                  <a:pt x="0" y="0"/>
                </a:lnTo>
                <a:lnTo>
                  <a:pt x="36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353"/>
          <p:cNvSpPr/>
          <p:nvPr/>
        </p:nvSpPr>
        <p:spPr bwMode="auto">
          <a:xfrm>
            <a:off x="5078559" y="3396495"/>
            <a:ext cx="1458913" cy="1531937"/>
          </a:xfrm>
          <a:custGeom>
            <a:avLst/>
            <a:gdLst>
              <a:gd name="T0" fmla="*/ 796993 w 659"/>
              <a:gd name="T1" fmla="*/ 0 h 692"/>
              <a:gd name="T2" fmla="*/ 1458940 w 659"/>
              <a:gd name="T3" fmla="*/ 1531998 h 692"/>
              <a:gd name="T4" fmla="*/ 661947 w 659"/>
              <a:gd name="T5" fmla="*/ 1531998 h 692"/>
              <a:gd name="T6" fmla="*/ 0 w 659"/>
              <a:gd name="T7" fmla="*/ 0 h 692"/>
              <a:gd name="T8" fmla="*/ 796993 w 659"/>
              <a:gd name="T9" fmla="*/ 0 h 6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9" h="692">
                <a:moveTo>
                  <a:pt x="360" y="0"/>
                </a:moveTo>
                <a:lnTo>
                  <a:pt x="659" y="692"/>
                </a:lnTo>
                <a:lnTo>
                  <a:pt x="299" y="692"/>
                </a:lnTo>
                <a:lnTo>
                  <a:pt x="0" y="0"/>
                </a:lnTo>
                <a:lnTo>
                  <a:pt x="36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354"/>
          <p:cNvSpPr/>
          <p:nvPr/>
        </p:nvSpPr>
        <p:spPr bwMode="auto">
          <a:xfrm>
            <a:off x="3543447" y="3883857"/>
            <a:ext cx="1462087" cy="1531938"/>
          </a:xfrm>
          <a:custGeom>
            <a:avLst/>
            <a:gdLst>
              <a:gd name="T0" fmla="*/ 801421 w 660"/>
              <a:gd name="T1" fmla="*/ 0 h 692"/>
              <a:gd name="T2" fmla="*/ 1461154 w 660"/>
              <a:gd name="T3" fmla="*/ 1531998 h 692"/>
              <a:gd name="T4" fmla="*/ 664161 w 660"/>
              <a:gd name="T5" fmla="*/ 1531998 h 692"/>
              <a:gd name="T6" fmla="*/ 0 w 660"/>
              <a:gd name="T7" fmla="*/ 0 h 692"/>
              <a:gd name="T8" fmla="*/ 801421 w 660"/>
              <a:gd name="T9" fmla="*/ 0 h 6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0" h="692">
                <a:moveTo>
                  <a:pt x="362" y="0"/>
                </a:moveTo>
                <a:lnTo>
                  <a:pt x="660" y="692"/>
                </a:lnTo>
                <a:lnTo>
                  <a:pt x="300" y="692"/>
                </a:lnTo>
                <a:lnTo>
                  <a:pt x="0" y="0"/>
                </a:lnTo>
                <a:lnTo>
                  <a:pt x="362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355"/>
          <p:cNvSpPr/>
          <p:nvPr/>
        </p:nvSpPr>
        <p:spPr bwMode="auto">
          <a:xfrm>
            <a:off x="3543447" y="3883857"/>
            <a:ext cx="1462087" cy="1531938"/>
          </a:xfrm>
          <a:custGeom>
            <a:avLst/>
            <a:gdLst>
              <a:gd name="T0" fmla="*/ 801421 w 660"/>
              <a:gd name="T1" fmla="*/ 0 h 692"/>
              <a:gd name="T2" fmla="*/ 1461154 w 660"/>
              <a:gd name="T3" fmla="*/ 1531998 h 692"/>
              <a:gd name="T4" fmla="*/ 664161 w 660"/>
              <a:gd name="T5" fmla="*/ 1531998 h 692"/>
              <a:gd name="T6" fmla="*/ 0 w 660"/>
              <a:gd name="T7" fmla="*/ 0 h 692"/>
              <a:gd name="T8" fmla="*/ 801421 w 660"/>
              <a:gd name="T9" fmla="*/ 0 h 6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0" h="692">
                <a:moveTo>
                  <a:pt x="362" y="0"/>
                </a:moveTo>
                <a:lnTo>
                  <a:pt x="660" y="692"/>
                </a:lnTo>
                <a:lnTo>
                  <a:pt x="300" y="692"/>
                </a:lnTo>
                <a:lnTo>
                  <a:pt x="0" y="0"/>
                </a:lnTo>
                <a:lnTo>
                  <a:pt x="3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356"/>
          <p:cNvSpPr/>
          <p:nvPr/>
        </p:nvSpPr>
        <p:spPr bwMode="auto">
          <a:xfrm>
            <a:off x="5732609" y="2907545"/>
            <a:ext cx="1663700" cy="2020887"/>
          </a:xfrm>
          <a:custGeom>
            <a:avLst/>
            <a:gdLst>
              <a:gd name="T0" fmla="*/ 865623 w 751"/>
              <a:gd name="T1" fmla="*/ 0 h 913"/>
              <a:gd name="T2" fmla="*/ 0 w 751"/>
              <a:gd name="T3" fmla="*/ 2021263 h 913"/>
              <a:gd name="T4" fmla="*/ 796993 w 751"/>
              <a:gd name="T5" fmla="*/ 2021263 h 913"/>
              <a:gd name="T6" fmla="*/ 1662616 w 751"/>
              <a:gd name="T7" fmla="*/ 0 h 913"/>
              <a:gd name="T8" fmla="*/ 865623 w 751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1" h="913">
                <a:moveTo>
                  <a:pt x="391" y="0"/>
                </a:moveTo>
                <a:lnTo>
                  <a:pt x="0" y="913"/>
                </a:lnTo>
                <a:lnTo>
                  <a:pt x="360" y="913"/>
                </a:lnTo>
                <a:lnTo>
                  <a:pt x="751" y="0"/>
                </a:lnTo>
                <a:lnTo>
                  <a:pt x="391" y="0"/>
                </a:lnTo>
                <a:close/>
              </a:path>
            </a:pathLst>
          </a:custGeom>
          <a:solidFill>
            <a:srgbClr val="1A7B8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357"/>
          <p:cNvSpPr/>
          <p:nvPr/>
        </p:nvSpPr>
        <p:spPr bwMode="auto">
          <a:xfrm>
            <a:off x="5732609" y="2907545"/>
            <a:ext cx="1663700" cy="2020887"/>
          </a:xfrm>
          <a:custGeom>
            <a:avLst/>
            <a:gdLst>
              <a:gd name="T0" fmla="*/ 865623 w 751"/>
              <a:gd name="T1" fmla="*/ 0 h 913"/>
              <a:gd name="T2" fmla="*/ 0 w 751"/>
              <a:gd name="T3" fmla="*/ 2021263 h 913"/>
              <a:gd name="T4" fmla="*/ 796993 w 751"/>
              <a:gd name="T5" fmla="*/ 2021263 h 913"/>
              <a:gd name="T6" fmla="*/ 1662616 w 751"/>
              <a:gd name="T7" fmla="*/ 0 h 913"/>
              <a:gd name="T8" fmla="*/ 865623 w 751"/>
              <a:gd name="T9" fmla="*/ 0 h 9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1" h="913">
                <a:moveTo>
                  <a:pt x="391" y="0"/>
                </a:moveTo>
                <a:lnTo>
                  <a:pt x="0" y="913"/>
                </a:lnTo>
                <a:lnTo>
                  <a:pt x="360" y="913"/>
                </a:lnTo>
                <a:lnTo>
                  <a:pt x="751" y="0"/>
                </a:lnTo>
                <a:lnTo>
                  <a:pt x="3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359"/>
          <p:cNvSpPr/>
          <p:nvPr/>
        </p:nvSpPr>
        <p:spPr bwMode="auto">
          <a:xfrm>
            <a:off x="5732609" y="2907545"/>
            <a:ext cx="1663700" cy="2020887"/>
          </a:xfrm>
          <a:custGeom>
            <a:avLst/>
            <a:gdLst>
              <a:gd name="T0" fmla="*/ 1662616 w 751"/>
              <a:gd name="T1" fmla="*/ 0 h 913"/>
              <a:gd name="T2" fmla="*/ 865623 w 751"/>
              <a:gd name="T3" fmla="*/ 0 h 913"/>
              <a:gd name="T4" fmla="*/ 398497 w 751"/>
              <a:gd name="T5" fmla="*/ 1087010 h 913"/>
              <a:gd name="T6" fmla="*/ 0 w 751"/>
              <a:gd name="T7" fmla="*/ 2010194 h 913"/>
              <a:gd name="T8" fmla="*/ 0 w 751"/>
              <a:gd name="T9" fmla="*/ 2021263 h 913"/>
              <a:gd name="T10" fmla="*/ 796993 w 751"/>
              <a:gd name="T11" fmla="*/ 2021263 h 913"/>
              <a:gd name="T12" fmla="*/ 1662616 w 751"/>
              <a:gd name="T13" fmla="*/ 0 h 9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51" h="913">
                <a:moveTo>
                  <a:pt x="751" y="0"/>
                </a:moveTo>
                <a:lnTo>
                  <a:pt x="391" y="0"/>
                </a:lnTo>
                <a:lnTo>
                  <a:pt x="180" y="491"/>
                </a:lnTo>
                <a:lnTo>
                  <a:pt x="0" y="908"/>
                </a:lnTo>
                <a:lnTo>
                  <a:pt x="0" y="913"/>
                </a:lnTo>
                <a:lnTo>
                  <a:pt x="360" y="913"/>
                </a:lnTo>
                <a:lnTo>
                  <a:pt x="75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360"/>
          <p:cNvSpPr/>
          <p:nvPr/>
        </p:nvSpPr>
        <p:spPr bwMode="auto">
          <a:xfrm>
            <a:off x="4208609" y="3396495"/>
            <a:ext cx="1662113" cy="2019300"/>
          </a:xfrm>
          <a:custGeom>
            <a:avLst/>
            <a:gdLst>
              <a:gd name="T0" fmla="*/ 865623 w 751"/>
              <a:gd name="T1" fmla="*/ 0 h 912"/>
              <a:gd name="T2" fmla="*/ 0 w 751"/>
              <a:gd name="T3" fmla="*/ 2019049 h 912"/>
              <a:gd name="T4" fmla="*/ 796993 w 751"/>
              <a:gd name="T5" fmla="*/ 2019049 h 912"/>
              <a:gd name="T6" fmla="*/ 1662616 w 751"/>
              <a:gd name="T7" fmla="*/ 0 h 912"/>
              <a:gd name="T8" fmla="*/ 865623 w 751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1" h="912">
                <a:moveTo>
                  <a:pt x="391" y="0"/>
                </a:moveTo>
                <a:lnTo>
                  <a:pt x="0" y="912"/>
                </a:lnTo>
                <a:lnTo>
                  <a:pt x="360" y="912"/>
                </a:lnTo>
                <a:lnTo>
                  <a:pt x="751" y="0"/>
                </a:lnTo>
                <a:lnTo>
                  <a:pt x="391" y="0"/>
                </a:lnTo>
                <a:close/>
              </a:path>
            </a:pathLst>
          </a:custGeom>
          <a:solidFill>
            <a:srgbClr val="1A7B8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361"/>
          <p:cNvSpPr/>
          <p:nvPr/>
        </p:nvSpPr>
        <p:spPr bwMode="auto">
          <a:xfrm>
            <a:off x="4208609" y="3396495"/>
            <a:ext cx="1662113" cy="2019300"/>
          </a:xfrm>
          <a:custGeom>
            <a:avLst/>
            <a:gdLst>
              <a:gd name="T0" fmla="*/ 865623 w 751"/>
              <a:gd name="T1" fmla="*/ 0 h 912"/>
              <a:gd name="T2" fmla="*/ 0 w 751"/>
              <a:gd name="T3" fmla="*/ 2019049 h 912"/>
              <a:gd name="T4" fmla="*/ 796993 w 751"/>
              <a:gd name="T5" fmla="*/ 2019049 h 912"/>
              <a:gd name="T6" fmla="*/ 1662616 w 751"/>
              <a:gd name="T7" fmla="*/ 0 h 912"/>
              <a:gd name="T8" fmla="*/ 865623 w 751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1" h="912">
                <a:moveTo>
                  <a:pt x="391" y="0"/>
                </a:moveTo>
                <a:lnTo>
                  <a:pt x="0" y="912"/>
                </a:lnTo>
                <a:lnTo>
                  <a:pt x="360" y="912"/>
                </a:lnTo>
                <a:lnTo>
                  <a:pt x="751" y="0"/>
                </a:lnTo>
                <a:lnTo>
                  <a:pt x="3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363"/>
          <p:cNvSpPr/>
          <p:nvPr/>
        </p:nvSpPr>
        <p:spPr bwMode="auto">
          <a:xfrm>
            <a:off x="4208609" y="3396495"/>
            <a:ext cx="1662113" cy="2019300"/>
          </a:xfrm>
          <a:custGeom>
            <a:avLst/>
            <a:gdLst>
              <a:gd name="T0" fmla="*/ 1662616 w 751"/>
              <a:gd name="T1" fmla="*/ 0 h 912"/>
              <a:gd name="T2" fmla="*/ 865623 w 751"/>
              <a:gd name="T3" fmla="*/ 0 h 912"/>
              <a:gd name="T4" fmla="*/ 398497 w 751"/>
              <a:gd name="T5" fmla="*/ 1091438 h 912"/>
              <a:gd name="T6" fmla="*/ 0 w 751"/>
              <a:gd name="T7" fmla="*/ 2019049 h 912"/>
              <a:gd name="T8" fmla="*/ 796993 w 751"/>
              <a:gd name="T9" fmla="*/ 2019049 h 912"/>
              <a:gd name="T10" fmla="*/ 1662616 w 751"/>
              <a:gd name="T11" fmla="*/ 0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1" h="912">
                <a:moveTo>
                  <a:pt x="751" y="0"/>
                </a:moveTo>
                <a:lnTo>
                  <a:pt x="391" y="0"/>
                </a:lnTo>
                <a:lnTo>
                  <a:pt x="180" y="493"/>
                </a:lnTo>
                <a:lnTo>
                  <a:pt x="0" y="912"/>
                </a:lnTo>
                <a:lnTo>
                  <a:pt x="360" y="912"/>
                </a:lnTo>
                <a:lnTo>
                  <a:pt x="75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364"/>
          <p:cNvSpPr/>
          <p:nvPr/>
        </p:nvSpPr>
        <p:spPr bwMode="auto">
          <a:xfrm>
            <a:off x="2678259" y="3883856"/>
            <a:ext cx="1666875" cy="2974144"/>
          </a:xfrm>
          <a:custGeom>
            <a:avLst/>
            <a:gdLst>
              <a:gd name="T0" fmla="*/ 865623 w 753"/>
              <a:gd name="T1" fmla="*/ 0 h 910"/>
              <a:gd name="T2" fmla="*/ 0 w 753"/>
              <a:gd name="T3" fmla="*/ 2014621 h 910"/>
              <a:gd name="T4" fmla="*/ 796993 w 753"/>
              <a:gd name="T5" fmla="*/ 2014621 h 910"/>
              <a:gd name="T6" fmla="*/ 1667043 w 753"/>
              <a:gd name="T7" fmla="*/ 0 h 910"/>
              <a:gd name="T8" fmla="*/ 865623 w 753"/>
              <a:gd name="T9" fmla="*/ 0 h 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3" h="910">
                <a:moveTo>
                  <a:pt x="391" y="0"/>
                </a:moveTo>
                <a:lnTo>
                  <a:pt x="0" y="910"/>
                </a:lnTo>
                <a:lnTo>
                  <a:pt x="360" y="910"/>
                </a:lnTo>
                <a:lnTo>
                  <a:pt x="753" y="0"/>
                </a:lnTo>
                <a:lnTo>
                  <a:pt x="391" y="0"/>
                </a:lnTo>
                <a:close/>
              </a:path>
            </a:pathLst>
          </a:custGeom>
          <a:solidFill>
            <a:srgbClr val="1A7B8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365"/>
          <p:cNvSpPr/>
          <p:nvPr/>
        </p:nvSpPr>
        <p:spPr bwMode="auto">
          <a:xfrm>
            <a:off x="2678259" y="3883857"/>
            <a:ext cx="1666875" cy="2014538"/>
          </a:xfrm>
          <a:custGeom>
            <a:avLst/>
            <a:gdLst>
              <a:gd name="T0" fmla="*/ 865623 w 753"/>
              <a:gd name="T1" fmla="*/ 0 h 910"/>
              <a:gd name="T2" fmla="*/ 0 w 753"/>
              <a:gd name="T3" fmla="*/ 2014621 h 910"/>
              <a:gd name="T4" fmla="*/ 796993 w 753"/>
              <a:gd name="T5" fmla="*/ 2014621 h 910"/>
              <a:gd name="T6" fmla="*/ 1667043 w 753"/>
              <a:gd name="T7" fmla="*/ 0 h 910"/>
              <a:gd name="T8" fmla="*/ 865623 w 753"/>
              <a:gd name="T9" fmla="*/ 0 h 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3" h="910">
                <a:moveTo>
                  <a:pt x="391" y="0"/>
                </a:moveTo>
                <a:lnTo>
                  <a:pt x="0" y="910"/>
                </a:lnTo>
                <a:lnTo>
                  <a:pt x="360" y="910"/>
                </a:lnTo>
                <a:lnTo>
                  <a:pt x="753" y="0"/>
                </a:lnTo>
                <a:lnTo>
                  <a:pt x="3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367"/>
          <p:cNvSpPr/>
          <p:nvPr/>
        </p:nvSpPr>
        <p:spPr bwMode="auto">
          <a:xfrm>
            <a:off x="2678259" y="3883857"/>
            <a:ext cx="1666875" cy="2014538"/>
          </a:xfrm>
          <a:custGeom>
            <a:avLst/>
            <a:gdLst>
              <a:gd name="T0" fmla="*/ 1667043 w 753"/>
              <a:gd name="T1" fmla="*/ 0 h 910"/>
              <a:gd name="T2" fmla="*/ 865623 w 753"/>
              <a:gd name="T3" fmla="*/ 0 h 910"/>
              <a:gd name="T4" fmla="*/ 0 w 753"/>
              <a:gd name="T5" fmla="*/ 2014621 h 910"/>
              <a:gd name="T6" fmla="*/ 796993 w 753"/>
              <a:gd name="T7" fmla="*/ 2014621 h 910"/>
              <a:gd name="T8" fmla="*/ 1667043 w 753"/>
              <a:gd name="T9" fmla="*/ 0 h 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3" h="910">
                <a:moveTo>
                  <a:pt x="753" y="0"/>
                </a:moveTo>
                <a:lnTo>
                  <a:pt x="391" y="0"/>
                </a:lnTo>
                <a:lnTo>
                  <a:pt x="0" y="910"/>
                </a:lnTo>
                <a:lnTo>
                  <a:pt x="360" y="910"/>
                </a:lnTo>
                <a:lnTo>
                  <a:pt x="75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368"/>
          <p:cNvSpPr/>
          <p:nvPr/>
        </p:nvSpPr>
        <p:spPr bwMode="auto">
          <a:xfrm>
            <a:off x="7266134" y="725715"/>
            <a:ext cx="2111375" cy="3713768"/>
          </a:xfrm>
          <a:custGeom>
            <a:avLst/>
            <a:gdLst>
              <a:gd name="T0" fmla="*/ 2112031 w 954"/>
              <a:gd name="T1" fmla="*/ 892189 h 1360"/>
              <a:gd name="T2" fmla="*/ 1713535 w 954"/>
              <a:gd name="T3" fmla="*/ 0 h 1360"/>
              <a:gd name="T4" fmla="*/ 540184 w 954"/>
              <a:gd name="T5" fmla="*/ 892189 h 1360"/>
              <a:gd name="T6" fmla="*/ 927611 w 954"/>
              <a:gd name="T7" fmla="*/ 892189 h 1360"/>
              <a:gd name="T8" fmla="*/ 0 w 954"/>
              <a:gd name="T9" fmla="*/ 3010862 h 1360"/>
              <a:gd name="T10" fmla="*/ 801421 w 954"/>
              <a:gd name="T11" fmla="*/ 3010862 h 1360"/>
              <a:gd name="T12" fmla="*/ 1724604 w 954"/>
              <a:gd name="T13" fmla="*/ 892189 h 1360"/>
              <a:gd name="T14" fmla="*/ 2112031 w 954"/>
              <a:gd name="T15" fmla="*/ 892189 h 1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4" h="1360">
                <a:moveTo>
                  <a:pt x="954" y="403"/>
                </a:moveTo>
                <a:lnTo>
                  <a:pt x="774" y="0"/>
                </a:lnTo>
                <a:lnTo>
                  <a:pt x="244" y="403"/>
                </a:lnTo>
                <a:lnTo>
                  <a:pt x="419" y="403"/>
                </a:lnTo>
                <a:lnTo>
                  <a:pt x="0" y="1360"/>
                </a:lnTo>
                <a:lnTo>
                  <a:pt x="362" y="1360"/>
                </a:lnTo>
                <a:lnTo>
                  <a:pt x="779" y="403"/>
                </a:lnTo>
                <a:lnTo>
                  <a:pt x="954" y="403"/>
                </a:lnTo>
                <a:close/>
              </a:path>
            </a:pathLst>
          </a:custGeom>
          <a:solidFill>
            <a:srgbClr val="1A7B8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reeform 369"/>
          <p:cNvSpPr/>
          <p:nvPr/>
        </p:nvSpPr>
        <p:spPr bwMode="auto">
          <a:xfrm>
            <a:off x="7266134" y="1427995"/>
            <a:ext cx="2111375" cy="3011487"/>
          </a:xfrm>
          <a:custGeom>
            <a:avLst/>
            <a:gdLst>
              <a:gd name="T0" fmla="*/ 2112031 w 954"/>
              <a:gd name="T1" fmla="*/ 892189 h 1360"/>
              <a:gd name="T2" fmla="*/ 1713535 w 954"/>
              <a:gd name="T3" fmla="*/ 0 h 1360"/>
              <a:gd name="T4" fmla="*/ 540184 w 954"/>
              <a:gd name="T5" fmla="*/ 892189 h 1360"/>
              <a:gd name="T6" fmla="*/ 927611 w 954"/>
              <a:gd name="T7" fmla="*/ 892189 h 1360"/>
              <a:gd name="T8" fmla="*/ 0 w 954"/>
              <a:gd name="T9" fmla="*/ 3010862 h 1360"/>
              <a:gd name="T10" fmla="*/ 801421 w 954"/>
              <a:gd name="T11" fmla="*/ 3010862 h 1360"/>
              <a:gd name="T12" fmla="*/ 1724604 w 954"/>
              <a:gd name="T13" fmla="*/ 892189 h 1360"/>
              <a:gd name="T14" fmla="*/ 2112031 w 954"/>
              <a:gd name="T15" fmla="*/ 892189 h 1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4" h="1360">
                <a:moveTo>
                  <a:pt x="954" y="403"/>
                </a:moveTo>
                <a:lnTo>
                  <a:pt x="774" y="0"/>
                </a:lnTo>
                <a:lnTo>
                  <a:pt x="244" y="403"/>
                </a:lnTo>
                <a:lnTo>
                  <a:pt x="419" y="403"/>
                </a:lnTo>
                <a:lnTo>
                  <a:pt x="0" y="1360"/>
                </a:lnTo>
                <a:lnTo>
                  <a:pt x="362" y="1360"/>
                </a:lnTo>
                <a:lnTo>
                  <a:pt x="779" y="403"/>
                </a:lnTo>
                <a:lnTo>
                  <a:pt x="954" y="4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371"/>
          <p:cNvSpPr/>
          <p:nvPr/>
        </p:nvSpPr>
        <p:spPr bwMode="auto">
          <a:xfrm>
            <a:off x="7266134" y="1427995"/>
            <a:ext cx="2111375" cy="3011487"/>
          </a:xfrm>
          <a:custGeom>
            <a:avLst/>
            <a:gdLst>
              <a:gd name="T0" fmla="*/ 1713535 w 954"/>
              <a:gd name="T1" fmla="*/ 0 h 1360"/>
              <a:gd name="T2" fmla="*/ 540184 w 954"/>
              <a:gd name="T3" fmla="*/ 892189 h 1360"/>
              <a:gd name="T4" fmla="*/ 927611 w 954"/>
              <a:gd name="T5" fmla="*/ 892189 h 1360"/>
              <a:gd name="T6" fmla="*/ 402924 w 954"/>
              <a:gd name="T7" fmla="*/ 2092106 h 1360"/>
              <a:gd name="T8" fmla="*/ 0 w 954"/>
              <a:gd name="T9" fmla="*/ 3010862 h 1360"/>
              <a:gd name="T10" fmla="*/ 801421 w 954"/>
              <a:gd name="T11" fmla="*/ 3010862 h 1360"/>
              <a:gd name="T12" fmla="*/ 1724604 w 954"/>
              <a:gd name="T13" fmla="*/ 892189 h 1360"/>
              <a:gd name="T14" fmla="*/ 2112031 w 954"/>
              <a:gd name="T15" fmla="*/ 892189 h 1360"/>
              <a:gd name="T16" fmla="*/ 1713535 w 954"/>
              <a:gd name="T17" fmla="*/ 0 h 13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54" h="1360">
                <a:moveTo>
                  <a:pt x="774" y="0"/>
                </a:moveTo>
                <a:lnTo>
                  <a:pt x="244" y="403"/>
                </a:lnTo>
                <a:lnTo>
                  <a:pt x="419" y="403"/>
                </a:lnTo>
                <a:lnTo>
                  <a:pt x="182" y="945"/>
                </a:lnTo>
                <a:lnTo>
                  <a:pt x="0" y="1360"/>
                </a:lnTo>
                <a:lnTo>
                  <a:pt x="362" y="1360"/>
                </a:lnTo>
                <a:lnTo>
                  <a:pt x="779" y="403"/>
                </a:lnTo>
                <a:lnTo>
                  <a:pt x="954" y="403"/>
                </a:lnTo>
                <a:lnTo>
                  <a:pt x="77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2684122" y="2891074"/>
            <a:ext cx="226853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pc="3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start</a:t>
            </a:r>
            <a:endParaRPr lang="en-US" altLang="zh-CN" sz="1600" spc="3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"/>
          <p:cNvSpPr txBox="1"/>
          <p:nvPr/>
        </p:nvSpPr>
        <p:spPr>
          <a:xfrm>
            <a:off x="2657210" y="3236487"/>
            <a:ext cx="2221323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make a plan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113609" y="5551905"/>
            <a:ext cx="226853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pc="3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 modify</a:t>
            </a:r>
            <a:endParaRPr lang="en-US" altLang="zh-CN" sz="1600" spc="3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4113609" y="5871088"/>
            <a:ext cx="2492035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make the plan to suit for you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5659312" y="1878845"/>
            <a:ext cx="226853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pc="3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be a part of your life</a:t>
            </a:r>
            <a:endParaRPr lang="en-US" altLang="zh-CN" sz="1600" spc="3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5659313" y="2370870"/>
            <a:ext cx="2268538" cy="29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you will adapt the life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1"/>
          <p:cNvSpPr txBox="1">
            <a:spLocks noChangeArrowheads="1"/>
          </p:cNvSpPr>
          <p:nvPr/>
        </p:nvSpPr>
        <p:spPr bwMode="auto">
          <a:xfrm>
            <a:off x="7203958" y="4563883"/>
            <a:ext cx="2268537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spc="3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keep</a:t>
            </a:r>
            <a:endParaRPr lang="en-US" altLang="zh-CN" sz="1600" spc="3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"/>
          <p:cNvSpPr txBox="1"/>
          <p:nvPr/>
        </p:nvSpPr>
        <p:spPr>
          <a:xfrm>
            <a:off x="7165259" y="4939987"/>
            <a:ext cx="2429500" cy="496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only you keep these habits and stay healthy life style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57235" y="234950"/>
            <a:ext cx="1612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SUCCESS</a:t>
            </a:r>
            <a:endParaRPr lang="en-US" altLang="zh-CN" sz="20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2" presetClass="entr" presetSubtype="4" accel="64000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6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accel="64000" decel="3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6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18" presetID="2" presetClass="entr" presetSubtype="4" accel="64000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6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6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accel="64000" decel="3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6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"/>
                            </p:stCondLst>
                            <p:childTnLst>
                              <p:par>
                                <p:cTn id="127" presetID="2" presetClass="entr" presetSubtype="4" accel="64000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6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accel="64000" decel="3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250"/>
                            </p:stCondLst>
                            <p:childTnLst>
                              <p:par>
                                <p:cTn id="136" presetID="2" presetClass="entr" presetSubtype="4" accel="64000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6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accel="64000" decel="3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6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6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7865" y="2556372"/>
            <a:ext cx="5716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华文琥珀" panose="02010800040101010101" charset="-122"/>
              </a:rPr>
              <a:t>THANKS</a:t>
            </a:r>
            <a:endParaRPr lang="en-US" altLang="zh-CN" sz="12000" b="1" dirty="0">
              <a:solidFill>
                <a:srgbClr val="1A7B80"/>
              </a:solidFill>
              <a:latin typeface="Agency FB" panose="020B0503020202020204" pitchFamily="34" charset="0"/>
              <a:ea typeface="华文琥珀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6905" y="3850640"/>
            <a:ext cx="5716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42990" y="4669790"/>
            <a:ext cx="12147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rubie yuan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头像"/>
          <p:cNvSpPr/>
          <p:nvPr/>
        </p:nvSpPr>
        <p:spPr bwMode="auto">
          <a:xfrm>
            <a:off x="6000750" y="4742815"/>
            <a:ext cx="190500" cy="1905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rgbClr val="33A9A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35545" y="4669790"/>
            <a:ext cx="1311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2012/12/12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时钟"/>
          <p:cNvSpPr/>
          <p:nvPr/>
        </p:nvSpPr>
        <p:spPr>
          <a:xfrm>
            <a:off x="7357745" y="4742815"/>
            <a:ext cx="177800" cy="1778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33A9A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99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bldLvl="0" animBg="1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74642" y="1234184"/>
            <a:ext cx="4496373" cy="699533"/>
            <a:chOff x="1764881" y="1676575"/>
            <a:chExt cx="1999133" cy="246114"/>
          </a:xfrm>
        </p:grpSpPr>
        <p:sp>
          <p:nvSpPr>
            <p:cNvPr id="3" name="任意多边形: 形状 2"/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What is obesity</a:t>
              </a:r>
              <a:endParaRPr 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5" name="任意多边形: 形状 4"/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1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5277" y="2097245"/>
            <a:ext cx="4496373" cy="699533"/>
            <a:chOff x="1764881" y="1994074"/>
            <a:chExt cx="1999133" cy="246114"/>
          </a:xfrm>
        </p:grpSpPr>
        <p:sp>
          <p:nvSpPr>
            <p:cNvPr id="7" name="任意多边形: 形状 6"/>
            <p:cNvSpPr/>
            <p:nvPr/>
          </p:nvSpPr>
          <p:spPr>
            <a:xfrm>
              <a:off x="2148241" y="20362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Present Situation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047533" y="1994074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9" name="任意多边形: 形状 8"/>
            <p:cNvSpPr/>
            <p:nvPr/>
          </p:nvSpPr>
          <p:spPr>
            <a:xfrm>
              <a:off x="1764881" y="1994073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2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75912" y="3019350"/>
            <a:ext cx="4496373" cy="699533"/>
            <a:chOff x="1764881" y="2311569"/>
            <a:chExt cx="1999133" cy="246114"/>
          </a:xfrm>
        </p:grpSpPr>
        <p:sp>
          <p:nvSpPr>
            <p:cNvPr id="11" name="任意多边形: 形状 10"/>
            <p:cNvSpPr/>
            <p:nvPr/>
          </p:nvSpPr>
          <p:spPr>
            <a:xfrm>
              <a:off x="2148241" y="2353706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What to cause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2047533" y="2311569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3" name="任意多边形: 形状 12"/>
            <p:cNvSpPr/>
            <p:nvPr/>
          </p:nvSpPr>
          <p:spPr>
            <a:xfrm>
              <a:off x="1764881" y="2311569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</a:t>
              </a: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3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474647" y="4041537"/>
            <a:ext cx="4496373" cy="699533"/>
            <a:chOff x="1764881" y="1676575"/>
            <a:chExt cx="1999133" cy="24611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Many Diseases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7" name="任意多边形: 形状 16"/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4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76552" y="4992228"/>
            <a:ext cx="4496373" cy="699533"/>
            <a:chOff x="1764881" y="1994074"/>
            <a:chExt cx="1999133" cy="246114"/>
          </a:xfrm>
        </p:grpSpPr>
        <p:sp>
          <p:nvSpPr>
            <p:cNvPr id="19" name="任意多边形: 形状 18"/>
            <p:cNvSpPr/>
            <p:nvPr/>
          </p:nvSpPr>
          <p:spPr>
            <a:xfrm>
              <a:off x="2148241" y="20362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Need to change</a:t>
              </a:r>
              <a:endPara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2047533" y="1994074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21" name="任意多边形: 形状 20"/>
            <p:cNvSpPr/>
            <p:nvPr/>
          </p:nvSpPr>
          <p:spPr>
            <a:xfrm>
              <a:off x="1764881" y="1994073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5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-202565" y="2097405"/>
            <a:ext cx="77831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gradFill flip="none" rotWithShape="1">
                  <a:gsLst>
                    <a:gs pos="61000">
                      <a:schemeClr val="accent1">
                        <a:lumMod val="5000"/>
                        <a:lumOff val="95000"/>
                      </a:schemeClr>
                    </a:gs>
                    <a:gs pos="62000">
                      <a:srgbClr val="33A9AB"/>
                    </a:gs>
                  </a:gsLst>
                  <a:lin ang="192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Directory</a:t>
            </a:r>
            <a:endParaRPr lang="en-US" altLang="zh-CN" sz="12000" b="1" dirty="0">
              <a:gradFill flip="none" rotWithShape="1">
                <a:gsLst>
                  <a:gs pos="61000">
                    <a:schemeClr val="accent1">
                      <a:lumMod val="5000"/>
                      <a:lumOff val="95000"/>
                    </a:schemeClr>
                  </a:gs>
                  <a:gs pos="62000">
                    <a:srgbClr val="33A9AB"/>
                  </a:gs>
                </a:gsLst>
                <a:lin ang="19200000" scaled="0"/>
                <a:tileRect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0474" y="377916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What is obesity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5519" y="65000"/>
            <a:ext cx="161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01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8845" y="1238250"/>
            <a:ext cx="8056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Obesity is a medical condition that occurs when a person carries excess weight or body fat that might affect their health.</a:t>
            </a:r>
            <a:endParaRPr lang="zh-CN" altLang="en-US"/>
          </a:p>
        </p:txBody>
      </p:sp>
      <p:pic>
        <p:nvPicPr>
          <p:cNvPr id="8" name="图片 7" descr="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2825115"/>
            <a:ext cx="3234690" cy="2250440"/>
          </a:xfrm>
          <a:prstGeom prst="rect">
            <a:avLst/>
          </a:prstGeom>
        </p:spPr>
      </p:pic>
      <p:pic>
        <p:nvPicPr>
          <p:cNvPr id="9" name="图片 8" descr="63554260306157984472355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80" y="2197100"/>
            <a:ext cx="4762500" cy="3314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86785" y="2312670"/>
            <a:ext cx="1715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LIKE THIS……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5414" y="368391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Present Situation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64729" y="-2310"/>
            <a:ext cx="161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02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56235" y="5954395"/>
            <a:ext cx="1066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From the study,if the tendency continue,there will be </a:t>
            </a:r>
            <a:r>
              <a:rPr lang="en-US" altLang="zh-CN">
                <a:solidFill>
                  <a:srgbClr val="FF0000"/>
                </a:solidFill>
              </a:rPr>
              <a:t>18%</a:t>
            </a:r>
            <a:r>
              <a:rPr lang="en-US" altLang="zh-CN"/>
              <a:t> of man and</a:t>
            </a:r>
            <a:r>
              <a:rPr lang="en-US" altLang="zh-CN">
                <a:solidFill>
                  <a:srgbClr val="FF0000"/>
                </a:solidFill>
              </a:rPr>
              <a:t> 21%</a:t>
            </a:r>
            <a:r>
              <a:rPr lang="en-US" altLang="zh-CN"/>
              <a:t>of women overweight in 2025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4729" y="-2310"/>
            <a:ext cx="161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02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56995" y="5915660"/>
            <a:ext cx="10285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 2017,China has become the world's largest obese country!,and the number is still increasing……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0474" y="377916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What to cause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35519" y="65000"/>
            <a:ext cx="161243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03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13576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FACTORS:</a:t>
            </a:r>
            <a:endParaRPr lang="en-US" altLang="zh-CN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多边形: 形状 3"/>
          <p:cNvSpPr/>
          <p:nvPr/>
        </p:nvSpPr>
        <p:spPr>
          <a:xfrm flipV="1">
            <a:off x="0" y="4583671"/>
            <a:ext cx="12192000" cy="44732"/>
          </a:xfrm>
          <a:custGeom>
            <a:avLst/>
            <a:gdLst/>
            <a:ahLst/>
            <a:cxnLst/>
            <a:rect l="0" t="0" r="0" b="0"/>
            <a:pathLst>
              <a:path w="6267842" h="7600" fill="none">
                <a:moveTo>
                  <a:pt x="0" y="0"/>
                </a:moveTo>
                <a:lnTo>
                  <a:pt x="6267842" y="0"/>
                </a:lnTo>
              </a:path>
            </a:pathLst>
          </a:custGeom>
          <a:solidFill>
            <a:srgbClr val="FFFFFF"/>
          </a:solidFill>
          <a:ln w="7600" cap="flat">
            <a:solidFill>
              <a:srgbClr val="8D9CB1"/>
            </a:solidFill>
            <a:bevel/>
          </a:ln>
        </p:spPr>
      </p:sp>
      <p:sp>
        <p:nvSpPr>
          <p:cNvPr id="5" name="Text 1252"/>
          <p:cNvSpPr txBox="1"/>
          <p:nvPr/>
        </p:nvSpPr>
        <p:spPr>
          <a:xfrm>
            <a:off x="158557" y="4982691"/>
            <a:ext cx="1004832" cy="40957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03030"/>
                </a:solidFill>
                <a:latin typeface="Arial" panose="020B0604020202020204"/>
              </a:rPr>
              <a:t>Too many calories</a:t>
            </a:r>
            <a:endParaRPr lang="en-US">
              <a:solidFill>
                <a:srgbClr val="303030"/>
              </a:solidFill>
              <a:latin typeface="Arial" panose="020B0604020202020204"/>
            </a:endParaRPr>
          </a:p>
        </p:txBody>
      </p:sp>
      <p:sp>
        <p:nvSpPr>
          <p:cNvPr id="6" name="Text 1253"/>
          <p:cNvSpPr txBox="1"/>
          <p:nvPr/>
        </p:nvSpPr>
        <p:spPr>
          <a:xfrm>
            <a:off x="1920669" y="4982691"/>
            <a:ext cx="1004832" cy="40957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03030"/>
                </a:solidFill>
                <a:latin typeface="Arial" panose="020B0604020202020204"/>
              </a:rPr>
              <a:t>sedentary life</a:t>
            </a:r>
            <a:endParaRPr lang="en-US">
              <a:solidFill>
                <a:srgbClr val="303030"/>
              </a:solidFill>
              <a:latin typeface="Arial" panose="020B0604020202020204"/>
            </a:endParaRPr>
          </a:p>
        </p:txBody>
      </p:sp>
      <p:sp>
        <p:nvSpPr>
          <p:cNvPr id="7" name="Text 1254"/>
          <p:cNvSpPr txBox="1"/>
          <p:nvPr/>
        </p:nvSpPr>
        <p:spPr>
          <a:xfrm>
            <a:off x="3825960" y="4982691"/>
            <a:ext cx="1004832" cy="40957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03030"/>
                </a:solidFill>
                <a:latin typeface="Arial" panose="020B0604020202020204"/>
              </a:rPr>
              <a:t>Not sleeping enough</a:t>
            </a:r>
            <a:endParaRPr lang="en-US">
              <a:solidFill>
                <a:srgbClr val="303030"/>
              </a:solidFill>
              <a:latin typeface="Arial" panose="020B0604020202020204"/>
            </a:endParaRPr>
          </a:p>
        </p:txBody>
      </p:sp>
      <p:sp>
        <p:nvSpPr>
          <p:cNvPr id="8" name="Text 1255"/>
          <p:cNvSpPr txBox="1"/>
          <p:nvPr/>
        </p:nvSpPr>
        <p:spPr>
          <a:xfrm>
            <a:off x="6523919" y="4982691"/>
            <a:ext cx="1004832" cy="40957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>
              <a:solidFill>
                <a:srgbClr val="303030"/>
              </a:solidFill>
              <a:latin typeface="Arial" panose="020B0604020202020204"/>
            </a:endParaRPr>
          </a:p>
        </p:txBody>
      </p:sp>
      <p:sp>
        <p:nvSpPr>
          <p:cNvPr id="10" name="Text 1257"/>
          <p:cNvSpPr txBox="1"/>
          <p:nvPr/>
        </p:nvSpPr>
        <p:spPr>
          <a:xfrm>
            <a:off x="9250680" y="4982845"/>
            <a:ext cx="1699895" cy="40957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03030"/>
                </a:solidFill>
                <a:latin typeface="Arial" panose="020B0604020202020204"/>
              </a:rPr>
              <a:t>Medications and weight gain</a:t>
            </a:r>
            <a:endParaRPr lang="en-US">
              <a:solidFill>
                <a:srgbClr val="303030"/>
              </a:solidFill>
              <a:latin typeface="Arial" panose="020B0604020202020204"/>
            </a:endParaRPr>
          </a:p>
        </p:txBody>
      </p:sp>
      <p:sp>
        <p:nvSpPr>
          <p:cNvPr id="11" name="Text 1258"/>
          <p:cNvSpPr txBox="1"/>
          <p:nvPr/>
        </p:nvSpPr>
        <p:spPr>
          <a:xfrm>
            <a:off x="237490" y="1687830"/>
            <a:ext cx="2093595" cy="1356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fast food,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fried foods,such as french fries,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fatty and oricessed meats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too much sugar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 1259"/>
          <p:cNvSpPr txBox="1"/>
          <p:nvPr/>
        </p:nvSpPr>
        <p:spPr>
          <a:xfrm>
            <a:off x="2331085" y="1687830"/>
            <a:ext cx="2339340" cy="1356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work in an office rather than doing manual labor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playing games on a computer instead of doing physical exercises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going  to places by car instead of walking……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1260"/>
          <p:cNvSpPr txBox="1"/>
          <p:nvPr/>
        </p:nvSpPr>
        <p:spPr>
          <a:xfrm>
            <a:off x="4829810" y="1833245"/>
            <a:ext cx="1694180" cy="1356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the study find that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sleep deprivation significantly increasing obesity risk in both adults and children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 1261"/>
          <p:cNvSpPr txBox="1"/>
          <p:nvPr/>
        </p:nvSpPr>
        <p:spPr>
          <a:xfrm>
            <a:off x="7259320" y="1764665"/>
            <a:ext cx="1651635" cy="1356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such as diabetes,cardiovascular disease, and high blood pressure.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 1262"/>
          <p:cNvSpPr txBox="1"/>
          <p:nvPr/>
        </p:nvSpPr>
        <p:spPr>
          <a:xfrm>
            <a:off x="9877885" y="1833541"/>
            <a:ext cx="1352531" cy="13565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some medicines caused people to gain weight over a period of months.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7544" y="1688125"/>
            <a:ext cx="1949444" cy="3081574"/>
            <a:chOff x="1008072" y="12227417"/>
            <a:chExt cx="1131860" cy="1715426"/>
          </a:xfrm>
          <a:solidFill>
            <a:srgbClr val="1A7B80"/>
          </a:solidFill>
        </p:grpSpPr>
        <p:sp>
          <p:nvSpPr>
            <p:cNvPr id="33" name="任意多边形: 形状 32"/>
            <p:cNvSpPr/>
            <p:nvPr/>
          </p:nvSpPr>
          <p:spPr>
            <a:xfrm>
              <a:off x="1008072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34" name="任意多边形: 形状 33"/>
            <p:cNvSpPr/>
            <p:nvPr/>
          </p:nvSpPr>
          <p:spPr>
            <a:xfrm>
              <a:off x="1126698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18" name="组合 17"/>
          <p:cNvGrpSpPr/>
          <p:nvPr/>
        </p:nvGrpSpPr>
        <p:grpSpPr>
          <a:xfrm>
            <a:off x="2734693" y="1764960"/>
            <a:ext cx="1936132" cy="3081574"/>
            <a:chOff x="2058000" y="12227417"/>
            <a:chExt cx="1124131" cy="1715426"/>
          </a:xfrm>
          <a:solidFill>
            <a:srgbClr val="1A7B80"/>
          </a:solidFill>
        </p:grpSpPr>
        <p:sp>
          <p:nvSpPr>
            <p:cNvPr id="31" name="任意多边形: 形状 30"/>
            <p:cNvSpPr/>
            <p:nvPr/>
          </p:nvSpPr>
          <p:spPr>
            <a:xfrm>
              <a:off x="2058000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32" name="任意多边形: 形状 31"/>
            <p:cNvSpPr/>
            <p:nvPr/>
          </p:nvSpPr>
          <p:spPr>
            <a:xfrm>
              <a:off x="2168901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19" name="组合 18"/>
          <p:cNvGrpSpPr/>
          <p:nvPr/>
        </p:nvGrpSpPr>
        <p:grpSpPr>
          <a:xfrm>
            <a:off x="4708745" y="1764960"/>
            <a:ext cx="1930543" cy="3081574"/>
            <a:chOff x="3107921" y="12227417"/>
            <a:chExt cx="1120886" cy="1715426"/>
          </a:xfrm>
          <a:solidFill>
            <a:srgbClr val="1A7B80"/>
          </a:solidFill>
        </p:grpSpPr>
        <p:sp>
          <p:nvSpPr>
            <p:cNvPr id="29" name="任意多边形: 形状 28"/>
            <p:cNvSpPr/>
            <p:nvPr/>
          </p:nvSpPr>
          <p:spPr>
            <a:xfrm>
              <a:off x="3107921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30" name="任意多边形: 形状 29"/>
            <p:cNvSpPr/>
            <p:nvPr/>
          </p:nvSpPr>
          <p:spPr>
            <a:xfrm>
              <a:off x="3215578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20" name="组合 19"/>
          <p:cNvGrpSpPr/>
          <p:nvPr/>
        </p:nvGrpSpPr>
        <p:grpSpPr>
          <a:xfrm>
            <a:off x="7082868" y="1764960"/>
            <a:ext cx="1921092" cy="3081574"/>
            <a:chOff x="4157854" y="12227417"/>
            <a:chExt cx="1115399" cy="1715426"/>
          </a:xfrm>
          <a:solidFill>
            <a:srgbClr val="1A7B80"/>
          </a:solidFill>
        </p:grpSpPr>
        <p:sp>
          <p:nvSpPr>
            <p:cNvPr id="27" name="任意多边形: 形状 26"/>
            <p:cNvSpPr/>
            <p:nvPr/>
          </p:nvSpPr>
          <p:spPr>
            <a:xfrm>
              <a:off x="4157854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28" name="任意多边形: 形状 27"/>
            <p:cNvSpPr/>
            <p:nvPr/>
          </p:nvSpPr>
          <p:spPr>
            <a:xfrm>
              <a:off x="4260024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grpSp>
        <p:nvGrpSpPr>
          <p:cNvPr id="21" name="组合 20"/>
          <p:cNvGrpSpPr/>
          <p:nvPr/>
        </p:nvGrpSpPr>
        <p:grpSpPr>
          <a:xfrm>
            <a:off x="9625245" y="1764960"/>
            <a:ext cx="1911654" cy="3081574"/>
            <a:chOff x="5207775" y="12227417"/>
            <a:chExt cx="1109919" cy="1715426"/>
          </a:xfrm>
          <a:solidFill>
            <a:srgbClr val="1A7B80"/>
          </a:solidFill>
        </p:grpSpPr>
        <p:sp>
          <p:nvSpPr>
            <p:cNvPr id="25" name="任意多边形: 形状 24"/>
            <p:cNvSpPr/>
            <p:nvPr/>
          </p:nvSpPr>
          <p:spPr>
            <a:xfrm>
              <a:off x="5207775" y="13760443"/>
              <a:ext cx="182400" cy="182400"/>
            </a:xfrm>
            <a:custGeom>
              <a:avLst/>
              <a:gdLst/>
              <a:ahLst/>
              <a:cxnLst/>
              <a:rect l="0" t="0" r="0" b="0"/>
              <a:pathLst>
                <a:path w="182400" h="182400">
                  <a:moveTo>
                    <a:pt x="0" y="91200"/>
                  </a:moveTo>
                  <a:cubicBezTo>
                    <a:pt x="0" y="40832"/>
                    <a:pt x="40832" y="0"/>
                    <a:pt x="91200" y="0"/>
                  </a:cubicBezTo>
                  <a:cubicBezTo>
                    <a:pt x="141568" y="0"/>
                    <a:pt x="182400" y="40832"/>
                    <a:pt x="182400" y="91200"/>
                  </a:cubicBezTo>
                  <a:cubicBezTo>
                    <a:pt x="182400" y="141568"/>
                    <a:pt x="141568" y="182400"/>
                    <a:pt x="91200" y="182400"/>
                  </a:cubicBezTo>
                  <a:cubicBezTo>
                    <a:pt x="40832" y="182400"/>
                    <a:pt x="0" y="141568"/>
                    <a:pt x="0" y="91200"/>
                  </a:cubicBezTo>
                  <a:close/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  <p:sp>
          <p:nvSpPr>
            <p:cNvPr id="26" name="任意多边形: 形状 25"/>
            <p:cNvSpPr/>
            <p:nvPr/>
          </p:nvSpPr>
          <p:spPr>
            <a:xfrm>
              <a:off x="5304460" y="12227417"/>
              <a:ext cx="1013232" cy="1593994"/>
            </a:xfrm>
            <a:custGeom>
              <a:avLst/>
              <a:gdLst/>
              <a:ahLst/>
              <a:cxnLst/>
              <a:rect l="0" t="0" r="0" b="0"/>
              <a:pathLst>
                <a:path w="1013232" h="1593994" fill="none">
                  <a:moveTo>
                    <a:pt x="0" y="1593994"/>
                  </a:moveTo>
                  <a:lnTo>
                    <a:pt x="469217" y="933128"/>
                  </a:lnTo>
                  <a:cubicBezTo>
                    <a:pt x="469217" y="933128"/>
                    <a:pt x="510274" y="864226"/>
                    <a:pt x="591974" y="857713"/>
                  </a:cubicBezTo>
                  <a:cubicBezTo>
                    <a:pt x="591974" y="857713"/>
                    <a:pt x="915519" y="857713"/>
                    <a:pt x="915519" y="857713"/>
                  </a:cubicBezTo>
                  <a:cubicBezTo>
                    <a:pt x="915519" y="857713"/>
                    <a:pt x="1013232" y="868574"/>
                    <a:pt x="1013232" y="770860"/>
                  </a:cubicBezTo>
                  <a:cubicBezTo>
                    <a:pt x="1013232" y="770860"/>
                    <a:pt x="1013232" y="0"/>
                    <a:pt x="1013232" y="0"/>
                  </a:cubicBezTo>
                </a:path>
              </a:pathLst>
            </a:custGeom>
            <a:grpFill/>
            <a:ln w="7600" cap="flat">
              <a:solidFill>
                <a:srgbClr val="1A7B80">
                  <a:alpha val="95000"/>
                </a:srgbClr>
              </a:solidFill>
              <a:bevel/>
            </a:ln>
          </p:spPr>
        </p:sp>
      </p:grpSp>
      <p:sp>
        <p:nvSpPr>
          <p:cNvPr id="3" name="Text 1257"/>
          <p:cNvSpPr txBox="1"/>
          <p:nvPr/>
        </p:nvSpPr>
        <p:spPr>
          <a:xfrm>
            <a:off x="6631305" y="4982845"/>
            <a:ext cx="1217295" cy="409575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303030"/>
                </a:solidFill>
                <a:latin typeface="Arial" panose="020B0604020202020204"/>
              </a:rPr>
              <a:t>Endocrine disruptors</a:t>
            </a:r>
            <a:endParaRPr lang="en-US">
              <a:solidFill>
                <a:srgbClr val="303030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25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25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2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25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25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25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925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925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925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42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49218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obesity will cause many other diseases:</a:t>
            </a:r>
            <a:endParaRPr lang="en-US" altLang="zh-CN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8"/>
          <p:cNvGrpSpPr/>
          <p:nvPr/>
        </p:nvGrpSpPr>
        <p:grpSpPr>
          <a:xfrm>
            <a:off x="2969260" y="2258378"/>
            <a:ext cx="6032500" cy="1152525"/>
            <a:chOff x="0" y="0"/>
            <a:chExt cx="6032665" cy="1152128"/>
          </a:xfrm>
        </p:grpSpPr>
        <p:sp>
          <p:nvSpPr>
            <p:cNvPr id="4" name="直接连接符 18"/>
            <p:cNvSpPr/>
            <p:nvPr/>
          </p:nvSpPr>
          <p:spPr>
            <a:xfrm>
              <a:off x="0" y="504056"/>
              <a:ext cx="6032665" cy="1"/>
            </a:xfrm>
            <a:prstGeom prst="line">
              <a:avLst/>
            </a:prstGeom>
            <a:ln w="9525" cap="flat" cmpd="sng">
              <a:solidFill>
                <a:srgbClr val="7F7F7F"/>
              </a:solidFill>
              <a:prstDash val="solid"/>
              <a:bevel/>
              <a:headEnd type="none" w="med" len="med"/>
              <a:tailEnd type="none" w="med" len="med"/>
            </a:ln>
          </p:spPr>
        </p:sp>
        <p:cxnSp>
          <p:nvCxnSpPr>
            <p:cNvPr id="5" name="直接箭头连接符 20"/>
            <p:cNvCxnSpPr/>
            <p:nvPr/>
          </p:nvCxnSpPr>
          <p:spPr>
            <a:xfrm>
              <a:off x="0" y="504056"/>
              <a:ext cx="1" cy="648072"/>
            </a:xfrm>
            <a:prstGeom prst="straightConnector1">
              <a:avLst/>
            </a:prstGeom>
            <a:ln w="9525" cap="flat" cmpd="sng">
              <a:solidFill>
                <a:srgbClr val="7F7F7F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cxnSp>
          <p:nvCxnSpPr>
            <p:cNvPr id="6" name="直接箭头连接符 23"/>
            <p:cNvCxnSpPr/>
            <p:nvPr/>
          </p:nvCxnSpPr>
          <p:spPr>
            <a:xfrm>
              <a:off x="2031485" y="504056"/>
              <a:ext cx="1" cy="648072"/>
            </a:xfrm>
            <a:prstGeom prst="straightConnector1">
              <a:avLst/>
            </a:prstGeom>
            <a:ln w="9525" cap="flat" cmpd="sng">
              <a:solidFill>
                <a:srgbClr val="7F7F7F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cxnSp>
          <p:nvCxnSpPr>
            <p:cNvPr id="7" name="直接箭头连接符 24"/>
            <p:cNvCxnSpPr/>
            <p:nvPr/>
          </p:nvCxnSpPr>
          <p:spPr>
            <a:xfrm>
              <a:off x="4144450" y="504056"/>
              <a:ext cx="1" cy="648072"/>
            </a:xfrm>
            <a:prstGeom prst="straightConnector1">
              <a:avLst/>
            </a:prstGeom>
            <a:ln w="9525" cap="flat" cmpd="sng">
              <a:solidFill>
                <a:srgbClr val="7F7F7F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cxnSp>
          <p:nvCxnSpPr>
            <p:cNvPr id="8" name="直接箭头连接符 25"/>
            <p:cNvCxnSpPr/>
            <p:nvPr/>
          </p:nvCxnSpPr>
          <p:spPr>
            <a:xfrm>
              <a:off x="6030758" y="504056"/>
              <a:ext cx="1" cy="648072"/>
            </a:xfrm>
            <a:prstGeom prst="straightConnector1">
              <a:avLst/>
            </a:prstGeom>
            <a:ln w="9525" cap="flat" cmpd="sng">
              <a:solidFill>
                <a:srgbClr val="7F7F7F"/>
              </a:solidFill>
              <a:prstDash val="solid"/>
              <a:bevel/>
              <a:headEnd type="none" w="med" len="med"/>
              <a:tailEnd type="arrow" w="med" len="med"/>
            </a:ln>
          </p:spPr>
        </p:cxnSp>
        <p:sp>
          <p:nvSpPr>
            <p:cNvPr id="9" name="直接连接符 27"/>
            <p:cNvSpPr/>
            <p:nvPr/>
          </p:nvSpPr>
          <p:spPr>
            <a:xfrm flipH="1">
              <a:off x="3080337" y="0"/>
              <a:ext cx="1" cy="504056"/>
            </a:xfrm>
            <a:prstGeom prst="line">
              <a:avLst/>
            </a:prstGeom>
            <a:ln w="9525" cap="flat" cmpd="sng">
              <a:solidFill>
                <a:srgbClr val="7F7F7F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14" name="等腰三角形 33"/>
          <p:cNvSpPr/>
          <p:nvPr/>
        </p:nvSpPr>
        <p:spPr>
          <a:xfrm rot="5400000">
            <a:off x="2097723" y="5087303"/>
            <a:ext cx="288925" cy="247650"/>
          </a:xfrm>
          <a:prstGeom prst="triangle">
            <a:avLst>
              <a:gd name="adj" fmla="val 50000"/>
            </a:avLst>
          </a:prstGeom>
          <a:solidFill>
            <a:srgbClr val="145E62"/>
          </a:solidFill>
          <a:ln w="25400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2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" name="TextBox 34"/>
          <p:cNvSpPr/>
          <p:nvPr/>
        </p:nvSpPr>
        <p:spPr>
          <a:xfrm>
            <a:off x="2400935" y="4995545"/>
            <a:ext cx="775208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it is a stealth killer around our bodies……</a:t>
            </a:r>
            <a:r>
              <a:rPr lang="en-US" altLang="zh-CN" sz="1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en-US" altLang="zh-CN" sz="1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pSp>
        <p:nvGrpSpPr>
          <p:cNvPr id="16" name="组合 40"/>
          <p:cNvGrpSpPr/>
          <p:nvPr/>
        </p:nvGrpSpPr>
        <p:grpSpPr>
          <a:xfrm>
            <a:off x="4936173" y="1682115"/>
            <a:ext cx="2319337" cy="576263"/>
            <a:chOff x="0" y="0"/>
            <a:chExt cx="2320263" cy="576064"/>
          </a:xfrm>
        </p:grpSpPr>
        <p:sp>
          <p:nvSpPr>
            <p:cNvPr id="17" name="矩形 1"/>
            <p:cNvSpPr/>
            <p:nvPr/>
          </p:nvSpPr>
          <p:spPr>
            <a:xfrm>
              <a:off x="0" y="0"/>
              <a:ext cx="2320263" cy="576064"/>
            </a:xfrm>
            <a:prstGeom prst="rect">
              <a:avLst/>
            </a:prstGeom>
            <a:solidFill>
              <a:srgbClr val="145E62"/>
            </a:solidFill>
            <a:ln w="25400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TextBox 35"/>
            <p:cNvSpPr/>
            <p:nvPr/>
          </p:nvSpPr>
          <p:spPr>
            <a:xfrm>
              <a:off x="64161" y="119498"/>
              <a:ext cx="2182731" cy="3370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obesity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9" name="组合 42"/>
          <p:cNvGrpSpPr/>
          <p:nvPr/>
        </p:nvGrpSpPr>
        <p:grpSpPr>
          <a:xfrm>
            <a:off x="2016760" y="3410903"/>
            <a:ext cx="1905000" cy="576262"/>
            <a:chOff x="0" y="0"/>
            <a:chExt cx="1904222" cy="576064"/>
          </a:xfrm>
        </p:grpSpPr>
        <p:sp>
          <p:nvSpPr>
            <p:cNvPr id="20" name="矩形 10"/>
            <p:cNvSpPr/>
            <p:nvPr/>
          </p:nvSpPr>
          <p:spPr>
            <a:xfrm>
              <a:off x="0" y="0"/>
              <a:ext cx="1904222" cy="576064"/>
            </a:xfrm>
            <a:prstGeom prst="rect">
              <a:avLst/>
            </a:prstGeom>
            <a:solidFill>
              <a:srgbClr val="309FA2"/>
            </a:solidFill>
            <a:ln w="25400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36"/>
            <p:cNvSpPr/>
            <p:nvPr/>
          </p:nvSpPr>
          <p:spPr>
            <a:xfrm>
              <a:off x="0" y="134574"/>
              <a:ext cx="1904222" cy="306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high blood pressure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2" name="组合 41"/>
          <p:cNvGrpSpPr/>
          <p:nvPr/>
        </p:nvGrpSpPr>
        <p:grpSpPr>
          <a:xfrm>
            <a:off x="4074160" y="3410903"/>
            <a:ext cx="1903730" cy="576262"/>
            <a:chOff x="0" y="0"/>
            <a:chExt cx="1904539" cy="576064"/>
          </a:xfrm>
        </p:grpSpPr>
        <p:sp>
          <p:nvSpPr>
            <p:cNvPr id="23" name="矩形 11"/>
            <p:cNvSpPr/>
            <p:nvPr/>
          </p:nvSpPr>
          <p:spPr>
            <a:xfrm>
              <a:off x="0" y="0"/>
              <a:ext cx="1904222" cy="576064"/>
            </a:xfrm>
            <a:prstGeom prst="rect">
              <a:avLst/>
            </a:prstGeom>
            <a:solidFill>
              <a:srgbClr val="309FA2"/>
            </a:solidFill>
            <a:ln w="25400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37"/>
            <p:cNvSpPr/>
            <p:nvPr/>
          </p:nvSpPr>
          <p:spPr>
            <a:xfrm>
              <a:off x="0" y="134574"/>
              <a:ext cx="1904539" cy="306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Diabetes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5" name="组合 43"/>
          <p:cNvGrpSpPr/>
          <p:nvPr/>
        </p:nvGrpSpPr>
        <p:grpSpPr>
          <a:xfrm>
            <a:off x="6161723" y="3410903"/>
            <a:ext cx="1905000" cy="576262"/>
            <a:chOff x="0" y="0"/>
            <a:chExt cx="1904222" cy="576064"/>
          </a:xfrm>
        </p:grpSpPr>
        <p:sp>
          <p:nvSpPr>
            <p:cNvPr id="26" name="矩形 12"/>
            <p:cNvSpPr/>
            <p:nvPr/>
          </p:nvSpPr>
          <p:spPr>
            <a:xfrm>
              <a:off x="0" y="0"/>
              <a:ext cx="1904222" cy="576064"/>
            </a:xfrm>
            <a:prstGeom prst="rect">
              <a:avLst/>
            </a:prstGeom>
            <a:solidFill>
              <a:srgbClr val="309FA2"/>
            </a:solidFill>
            <a:ln w="25400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TextBox 38"/>
            <p:cNvSpPr/>
            <p:nvPr/>
          </p:nvSpPr>
          <p:spPr>
            <a:xfrm>
              <a:off x="635" y="134573"/>
              <a:ext cx="1903587" cy="306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fatty liver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8" name="组合 44"/>
          <p:cNvGrpSpPr/>
          <p:nvPr/>
        </p:nvGrpSpPr>
        <p:grpSpPr>
          <a:xfrm>
            <a:off x="8250873" y="3410903"/>
            <a:ext cx="1903412" cy="656590"/>
            <a:chOff x="0" y="0"/>
            <a:chExt cx="1904222" cy="656364"/>
          </a:xfrm>
        </p:grpSpPr>
        <p:sp>
          <p:nvSpPr>
            <p:cNvPr id="29" name="矩形 13"/>
            <p:cNvSpPr/>
            <p:nvPr/>
          </p:nvSpPr>
          <p:spPr>
            <a:xfrm>
              <a:off x="0" y="0"/>
              <a:ext cx="1904222" cy="576064"/>
            </a:xfrm>
            <a:prstGeom prst="rect">
              <a:avLst/>
            </a:prstGeom>
            <a:solidFill>
              <a:srgbClr val="309FA2"/>
            </a:solidFill>
            <a:ln w="25400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TextBox 39"/>
            <p:cNvSpPr/>
            <p:nvPr/>
          </p:nvSpPr>
          <p:spPr>
            <a:xfrm>
              <a:off x="635" y="134573"/>
              <a:ext cx="1902634" cy="5217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increase the heart load 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535519" y="65000"/>
            <a:ext cx="161243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04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ldLvl="0" animBg="1"/>
      <p:bldP spid="15" grpId="0" bldLvl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21913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Need to change:</a:t>
            </a:r>
            <a:endParaRPr lang="en-US" altLang="zh-CN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Freeform 9"/>
          <p:cNvSpPr>
            <a:spLocks noEditPoints="1"/>
          </p:cNvSpPr>
          <p:nvPr/>
        </p:nvSpPr>
        <p:spPr>
          <a:xfrm>
            <a:off x="1402250" y="2210607"/>
            <a:ext cx="1361366" cy="1364539"/>
          </a:xfrm>
          <a:custGeom>
            <a:avLst/>
            <a:gdLst>
              <a:gd name="txL" fmla="*/ 0 w 295"/>
              <a:gd name="txT" fmla="*/ 0 h 295"/>
              <a:gd name="txR" fmla="*/ 295 w 295"/>
              <a:gd name="txB" fmla="*/ 295 h 295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95" h="295">
                <a:moveTo>
                  <a:pt x="148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8" y="295"/>
                </a:cubicBezTo>
                <a:cubicBezTo>
                  <a:pt x="229" y="295"/>
                  <a:pt x="295" y="229"/>
                  <a:pt x="295" y="148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21"/>
                </a:moveTo>
                <a:cubicBezTo>
                  <a:pt x="107" y="221"/>
                  <a:pt x="74" y="188"/>
                  <a:pt x="74" y="148"/>
                </a:cubicBezTo>
                <a:cubicBezTo>
                  <a:pt x="74" y="107"/>
                  <a:pt x="107" y="74"/>
                  <a:pt x="148" y="74"/>
                </a:cubicBezTo>
                <a:cubicBezTo>
                  <a:pt x="188" y="74"/>
                  <a:pt x="221" y="107"/>
                  <a:pt x="221" y="148"/>
                </a:cubicBezTo>
                <a:cubicBezTo>
                  <a:pt x="221" y="188"/>
                  <a:pt x="188" y="221"/>
                  <a:pt x="148" y="221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Freeform 10"/>
          <p:cNvSpPr/>
          <p:nvPr/>
        </p:nvSpPr>
        <p:spPr>
          <a:xfrm>
            <a:off x="1029382" y="1888513"/>
            <a:ext cx="1007538" cy="1007537"/>
          </a:xfrm>
          <a:custGeom>
            <a:avLst/>
            <a:gdLst>
              <a:gd name="txL" fmla="*/ 0 w 218"/>
              <a:gd name="txT" fmla="*/ 0 h 218"/>
              <a:gd name="txR" fmla="*/ 218 w 218"/>
              <a:gd name="txB" fmla="*/ 218 h 218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8" h="218">
                <a:moveTo>
                  <a:pt x="218" y="109"/>
                </a:moveTo>
                <a:cubicBezTo>
                  <a:pt x="218" y="0"/>
                  <a:pt x="218" y="0"/>
                  <a:pt x="218" y="0"/>
                </a:cubicBezTo>
                <a:cubicBezTo>
                  <a:pt x="97" y="0"/>
                  <a:pt x="0" y="98"/>
                  <a:pt x="0" y="218"/>
                </a:cubicBezTo>
                <a:cubicBezTo>
                  <a:pt x="109" y="218"/>
                  <a:pt x="109" y="218"/>
                  <a:pt x="109" y="218"/>
                </a:cubicBezTo>
                <a:cubicBezTo>
                  <a:pt x="109" y="158"/>
                  <a:pt x="157" y="109"/>
                  <a:pt x="218" y="109"/>
                </a:cubicBezTo>
                <a:close/>
              </a:path>
            </a:pathLst>
          </a:custGeom>
          <a:solidFill>
            <a:srgbClr val="009999">
              <a:alpha val="100000"/>
            </a:srgbClr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/>
          </a:p>
        </p:txBody>
      </p:sp>
      <p:sp>
        <p:nvSpPr>
          <p:cNvPr id="5" name="TextBox 58"/>
          <p:cNvSpPr/>
          <p:nvPr/>
        </p:nvSpPr>
        <p:spPr>
          <a:xfrm>
            <a:off x="1754346" y="2692956"/>
            <a:ext cx="62293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rPr>
              <a:t>25%</a:t>
            </a:r>
            <a:endParaRPr lang="en-US" altLang="zh-CN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charset="-122"/>
              <a:sym typeface="Impact" panose="020B0806030902050204" pitchFamily="34" charset="0"/>
            </a:endParaRPr>
          </a:p>
        </p:txBody>
      </p:sp>
      <p:sp>
        <p:nvSpPr>
          <p:cNvPr id="6" name="Freeform 14"/>
          <p:cNvSpPr>
            <a:spLocks noEditPoints="1"/>
          </p:cNvSpPr>
          <p:nvPr/>
        </p:nvSpPr>
        <p:spPr>
          <a:xfrm>
            <a:off x="3912368" y="2210607"/>
            <a:ext cx="1358193" cy="1364539"/>
          </a:xfrm>
          <a:custGeom>
            <a:avLst/>
            <a:gdLst>
              <a:gd name="txL" fmla="*/ 0 w 294"/>
              <a:gd name="txT" fmla="*/ 0 h 295"/>
              <a:gd name="txR" fmla="*/ 294 w 294"/>
              <a:gd name="txB" fmla="*/ 295 h 295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94" h="295">
                <a:moveTo>
                  <a:pt x="147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7" y="295"/>
                </a:cubicBezTo>
                <a:cubicBezTo>
                  <a:pt x="228" y="295"/>
                  <a:pt x="294" y="229"/>
                  <a:pt x="294" y="148"/>
                </a:cubicBezTo>
                <a:cubicBezTo>
                  <a:pt x="294" y="66"/>
                  <a:pt x="228" y="0"/>
                  <a:pt x="147" y="0"/>
                </a:cubicBezTo>
                <a:close/>
                <a:moveTo>
                  <a:pt x="147" y="221"/>
                </a:moveTo>
                <a:cubicBezTo>
                  <a:pt x="106" y="221"/>
                  <a:pt x="73" y="188"/>
                  <a:pt x="73" y="148"/>
                </a:cubicBezTo>
                <a:cubicBezTo>
                  <a:pt x="73" y="107"/>
                  <a:pt x="106" y="74"/>
                  <a:pt x="147" y="74"/>
                </a:cubicBezTo>
                <a:cubicBezTo>
                  <a:pt x="188" y="74"/>
                  <a:pt x="221" y="107"/>
                  <a:pt x="221" y="148"/>
                </a:cubicBezTo>
                <a:cubicBezTo>
                  <a:pt x="221" y="188"/>
                  <a:pt x="188" y="221"/>
                  <a:pt x="147" y="221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15"/>
          <p:cNvSpPr/>
          <p:nvPr/>
        </p:nvSpPr>
        <p:spPr>
          <a:xfrm>
            <a:off x="3542673" y="1888513"/>
            <a:ext cx="1002778" cy="2008729"/>
          </a:xfrm>
          <a:custGeom>
            <a:avLst/>
            <a:gdLst>
              <a:gd name="txL" fmla="*/ 0 w 217"/>
              <a:gd name="txT" fmla="*/ 0 h 435"/>
              <a:gd name="txR" fmla="*/ 217 w 217"/>
              <a:gd name="txB" fmla="*/ 435 h 43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7" h="435">
                <a:moveTo>
                  <a:pt x="108" y="218"/>
                </a:moveTo>
                <a:cubicBezTo>
                  <a:pt x="108" y="158"/>
                  <a:pt x="157" y="109"/>
                  <a:pt x="217" y="109"/>
                </a:cubicBezTo>
                <a:cubicBezTo>
                  <a:pt x="217" y="0"/>
                  <a:pt x="217" y="0"/>
                  <a:pt x="217" y="0"/>
                </a:cubicBezTo>
                <a:cubicBezTo>
                  <a:pt x="97" y="0"/>
                  <a:pt x="0" y="98"/>
                  <a:pt x="0" y="218"/>
                </a:cubicBezTo>
                <a:cubicBezTo>
                  <a:pt x="0" y="338"/>
                  <a:pt x="97" y="435"/>
                  <a:pt x="217" y="435"/>
                </a:cubicBezTo>
                <a:cubicBezTo>
                  <a:pt x="217" y="326"/>
                  <a:pt x="217" y="326"/>
                  <a:pt x="217" y="326"/>
                </a:cubicBezTo>
                <a:cubicBezTo>
                  <a:pt x="157" y="326"/>
                  <a:pt x="108" y="278"/>
                  <a:pt x="108" y="218"/>
                </a:cubicBezTo>
                <a:close/>
              </a:path>
            </a:pathLst>
          </a:custGeom>
          <a:solidFill>
            <a:srgbClr val="009999">
              <a:alpha val="100000"/>
            </a:srgbClr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TextBox 59"/>
          <p:cNvSpPr/>
          <p:nvPr/>
        </p:nvSpPr>
        <p:spPr>
          <a:xfrm>
            <a:off x="4258749" y="2692956"/>
            <a:ext cx="63119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rPr>
              <a:t>50%</a:t>
            </a:r>
            <a:endParaRPr lang="en-US" altLang="zh-CN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charset="-122"/>
              <a:sym typeface="Impact" panose="020B0806030902050204" pitchFamily="34" charset="0"/>
            </a:endParaRPr>
          </a:p>
        </p:txBody>
      </p:sp>
      <p:sp>
        <p:nvSpPr>
          <p:cNvPr id="9" name="Freeform 19"/>
          <p:cNvSpPr>
            <a:spLocks noEditPoints="1"/>
          </p:cNvSpPr>
          <p:nvPr/>
        </p:nvSpPr>
        <p:spPr>
          <a:xfrm>
            <a:off x="6420899" y="2210607"/>
            <a:ext cx="1361366" cy="1364539"/>
          </a:xfrm>
          <a:custGeom>
            <a:avLst/>
            <a:gdLst>
              <a:gd name="txL" fmla="*/ 0 w 295"/>
              <a:gd name="txT" fmla="*/ 0 h 295"/>
              <a:gd name="txR" fmla="*/ 295 w 295"/>
              <a:gd name="txB" fmla="*/ 295 h 295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95" h="295">
                <a:moveTo>
                  <a:pt x="148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8" y="295"/>
                </a:cubicBezTo>
                <a:cubicBezTo>
                  <a:pt x="229" y="295"/>
                  <a:pt x="295" y="229"/>
                  <a:pt x="295" y="148"/>
                </a:cubicBezTo>
                <a:cubicBezTo>
                  <a:pt x="295" y="66"/>
                  <a:pt x="229" y="0"/>
                  <a:pt x="148" y="0"/>
                </a:cubicBezTo>
                <a:close/>
                <a:moveTo>
                  <a:pt x="148" y="221"/>
                </a:moveTo>
                <a:cubicBezTo>
                  <a:pt x="107" y="221"/>
                  <a:pt x="74" y="188"/>
                  <a:pt x="74" y="148"/>
                </a:cubicBezTo>
                <a:cubicBezTo>
                  <a:pt x="74" y="107"/>
                  <a:pt x="107" y="74"/>
                  <a:pt x="148" y="74"/>
                </a:cubicBezTo>
                <a:cubicBezTo>
                  <a:pt x="188" y="74"/>
                  <a:pt x="221" y="107"/>
                  <a:pt x="221" y="148"/>
                </a:cubicBezTo>
                <a:cubicBezTo>
                  <a:pt x="221" y="188"/>
                  <a:pt x="188" y="221"/>
                  <a:pt x="148" y="221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Freeform 20"/>
          <p:cNvSpPr/>
          <p:nvPr/>
        </p:nvSpPr>
        <p:spPr>
          <a:xfrm>
            <a:off x="6049617" y="1888513"/>
            <a:ext cx="2008729" cy="2008729"/>
          </a:xfrm>
          <a:custGeom>
            <a:avLst/>
            <a:gdLst>
              <a:gd name="txL" fmla="*/ 0 w 435"/>
              <a:gd name="txT" fmla="*/ 0 h 435"/>
              <a:gd name="txR" fmla="*/ 435 w 435"/>
              <a:gd name="txB" fmla="*/ 435 h 435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35" h="435">
                <a:moveTo>
                  <a:pt x="435" y="218"/>
                </a:moveTo>
                <a:cubicBezTo>
                  <a:pt x="326" y="218"/>
                  <a:pt x="326" y="218"/>
                  <a:pt x="326" y="218"/>
                </a:cubicBezTo>
                <a:cubicBezTo>
                  <a:pt x="326" y="218"/>
                  <a:pt x="326" y="218"/>
                  <a:pt x="326" y="218"/>
                </a:cubicBezTo>
                <a:cubicBezTo>
                  <a:pt x="326" y="278"/>
                  <a:pt x="278" y="326"/>
                  <a:pt x="218" y="326"/>
                </a:cubicBezTo>
                <a:cubicBezTo>
                  <a:pt x="158" y="326"/>
                  <a:pt x="109" y="278"/>
                  <a:pt x="109" y="218"/>
                </a:cubicBezTo>
                <a:cubicBezTo>
                  <a:pt x="109" y="158"/>
                  <a:pt x="158" y="109"/>
                  <a:pt x="218" y="109"/>
                </a:cubicBezTo>
                <a:cubicBezTo>
                  <a:pt x="218" y="0"/>
                  <a:pt x="218" y="0"/>
                  <a:pt x="218" y="0"/>
                </a:cubicBezTo>
                <a:cubicBezTo>
                  <a:pt x="98" y="0"/>
                  <a:pt x="0" y="98"/>
                  <a:pt x="0" y="218"/>
                </a:cubicBezTo>
                <a:cubicBezTo>
                  <a:pt x="0" y="338"/>
                  <a:pt x="98" y="435"/>
                  <a:pt x="218" y="435"/>
                </a:cubicBezTo>
                <a:cubicBezTo>
                  <a:pt x="338" y="435"/>
                  <a:pt x="435" y="338"/>
                  <a:pt x="435" y="218"/>
                </a:cubicBezTo>
                <a:close/>
              </a:path>
            </a:pathLst>
          </a:custGeom>
          <a:solidFill>
            <a:srgbClr val="009999">
              <a:alpha val="100000"/>
            </a:srgbClr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TextBox 60"/>
          <p:cNvSpPr/>
          <p:nvPr/>
        </p:nvSpPr>
        <p:spPr>
          <a:xfrm>
            <a:off x="6786964" y="2692956"/>
            <a:ext cx="59499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rPr>
              <a:t>75%</a:t>
            </a:r>
            <a:endParaRPr lang="en-US" altLang="zh-CN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charset="-122"/>
              <a:sym typeface="Impact" panose="020B0806030902050204" pitchFamily="34" charset="0"/>
            </a:endParaRPr>
          </a:p>
        </p:txBody>
      </p:sp>
      <p:sp>
        <p:nvSpPr>
          <p:cNvPr id="12" name="Freeform 24"/>
          <p:cNvSpPr>
            <a:spLocks noEditPoints="1"/>
          </p:cNvSpPr>
          <p:nvPr/>
        </p:nvSpPr>
        <p:spPr>
          <a:xfrm>
            <a:off x="9203924" y="2210607"/>
            <a:ext cx="1361366" cy="1364539"/>
          </a:xfrm>
          <a:custGeom>
            <a:avLst/>
            <a:gdLst>
              <a:gd name="txL" fmla="*/ 0 w 295"/>
              <a:gd name="txT" fmla="*/ 0 h 295"/>
              <a:gd name="txR" fmla="*/ 295 w 295"/>
              <a:gd name="txB" fmla="*/ 295 h 295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95" h="295">
                <a:moveTo>
                  <a:pt x="147" y="0"/>
                </a:moveTo>
                <a:cubicBezTo>
                  <a:pt x="66" y="0"/>
                  <a:pt x="0" y="66"/>
                  <a:pt x="0" y="148"/>
                </a:cubicBezTo>
                <a:cubicBezTo>
                  <a:pt x="0" y="229"/>
                  <a:pt x="66" y="295"/>
                  <a:pt x="147" y="295"/>
                </a:cubicBezTo>
                <a:cubicBezTo>
                  <a:pt x="229" y="295"/>
                  <a:pt x="295" y="229"/>
                  <a:pt x="295" y="148"/>
                </a:cubicBezTo>
                <a:cubicBezTo>
                  <a:pt x="295" y="66"/>
                  <a:pt x="229" y="0"/>
                  <a:pt x="147" y="0"/>
                </a:cubicBezTo>
                <a:close/>
                <a:moveTo>
                  <a:pt x="147" y="221"/>
                </a:moveTo>
                <a:cubicBezTo>
                  <a:pt x="107" y="221"/>
                  <a:pt x="74" y="188"/>
                  <a:pt x="74" y="148"/>
                </a:cubicBezTo>
                <a:cubicBezTo>
                  <a:pt x="74" y="107"/>
                  <a:pt x="107" y="74"/>
                  <a:pt x="147" y="74"/>
                </a:cubicBezTo>
                <a:cubicBezTo>
                  <a:pt x="188" y="74"/>
                  <a:pt x="221" y="107"/>
                  <a:pt x="221" y="148"/>
                </a:cubicBezTo>
                <a:cubicBezTo>
                  <a:pt x="221" y="188"/>
                  <a:pt x="188" y="221"/>
                  <a:pt x="147" y="221"/>
                </a:cubicBezTo>
                <a:close/>
              </a:path>
            </a:pathLst>
          </a:custGeom>
          <a:solidFill>
            <a:srgbClr val="34C5CA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Freeform 25"/>
          <p:cNvSpPr>
            <a:spLocks noEditPoints="1"/>
          </p:cNvSpPr>
          <p:nvPr/>
        </p:nvSpPr>
        <p:spPr>
          <a:xfrm>
            <a:off x="8880243" y="1888513"/>
            <a:ext cx="2008729" cy="2008729"/>
          </a:xfrm>
          <a:custGeom>
            <a:avLst/>
            <a:gdLst>
              <a:gd name="txL" fmla="*/ 0 w 435"/>
              <a:gd name="txT" fmla="*/ 0 h 435"/>
              <a:gd name="txR" fmla="*/ 435 w 435"/>
              <a:gd name="txB" fmla="*/ 435 h 435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35" h="435">
                <a:moveTo>
                  <a:pt x="217" y="0"/>
                </a:moveTo>
                <a:cubicBezTo>
                  <a:pt x="97" y="0"/>
                  <a:pt x="0" y="98"/>
                  <a:pt x="0" y="218"/>
                </a:cubicBezTo>
                <a:cubicBezTo>
                  <a:pt x="0" y="338"/>
                  <a:pt x="97" y="435"/>
                  <a:pt x="217" y="435"/>
                </a:cubicBezTo>
                <a:cubicBezTo>
                  <a:pt x="337" y="435"/>
                  <a:pt x="435" y="338"/>
                  <a:pt x="435" y="218"/>
                </a:cubicBezTo>
                <a:cubicBezTo>
                  <a:pt x="435" y="98"/>
                  <a:pt x="337" y="0"/>
                  <a:pt x="217" y="0"/>
                </a:cubicBezTo>
                <a:close/>
                <a:moveTo>
                  <a:pt x="217" y="326"/>
                </a:moveTo>
                <a:cubicBezTo>
                  <a:pt x="157" y="326"/>
                  <a:pt x="109" y="278"/>
                  <a:pt x="109" y="218"/>
                </a:cubicBezTo>
                <a:cubicBezTo>
                  <a:pt x="109" y="158"/>
                  <a:pt x="157" y="109"/>
                  <a:pt x="217" y="109"/>
                </a:cubicBezTo>
                <a:cubicBezTo>
                  <a:pt x="277" y="109"/>
                  <a:pt x="326" y="158"/>
                  <a:pt x="326" y="218"/>
                </a:cubicBezTo>
                <a:cubicBezTo>
                  <a:pt x="326" y="278"/>
                  <a:pt x="277" y="326"/>
                  <a:pt x="217" y="326"/>
                </a:cubicBezTo>
                <a:close/>
              </a:path>
            </a:pathLst>
          </a:custGeom>
          <a:solidFill>
            <a:srgbClr val="009999">
              <a:alpha val="100000"/>
            </a:srgbClr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TextBox 61"/>
          <p:cNvSpPr/>
          <p:nvPr/>
        </p:nvSpPr>
        <p:spPr>
          <a:xfrm>
            <a:off x="9552344" y="2692956"/>
            <a:ext cx="72707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charset="-122"/>
                <a:sym typeface="Impact" panose="020B0806030902050204" pitchFamily="34" charset="0"/>
              </a:rPr>
              <a:t>100%</a:t>
            </a:r>
            <a:endParaRPr lang="en-US" altLang="zh-CN" sz="20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charset="-122"/>
              <a:sym typeface="Impact" panose="020B0806030902050204" pitchFamily="34" charset="0"/>
            </a:endParaRPr>
          </a:p>
        </p:txBody>
      </p:sp>
      <p:sp>
        <p:nvSpPr>
          <p:cNvPr id="16" name="TextBox 26"/>
          <p:cNvSpPr/>
          <p:nvPr/>
        </p:nvSpPr>
        <p:spPr>
          <a:xfrm>
            <a:off x="847138" y="4017829"/>
            <a:ext cx="236601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change bad lifestyle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TextBox 27"/>
          <p:cNvSpPr/>
          <p:nvPr/>
        </p:nvSpPr>
        <p:spPr>
          <a:xfrm>
            <a:off x="3845364" y="4017829"/>
            <a:ext cx="15722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healthy food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extBox 28"/>
          <p:cNvSpPr/>
          <p:nvPr/>
        </p:nvSpPr>
        <p:spPr>
          <a:xfrm>
            <a:off x="6266423" y="4017829"/>
            <a:ext cx="17487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keep exercises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TextBox 29"/>
          <p:cNvSpPr/>
          <p:nvPr/>
        </p:nvSpPr>
        <p:spPr>
          <a:xfrm>
            <a:off x="8259642" y="4017829"/>
            <a:ext cx="34251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culture healthy life and habits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2305" y="4853098"/>
            <a:ext cx="10867390" cy="290072"/>
            <a:chOff x="0" y="229868"/>
            <a:chExt cx="10873208" cy="290072"/>
          </a:xfrm>
        </p:grpSpPr>
        <p:sp>
          <p:nvSpPr>
            <p:cNvPr id="21" name="直接连接符 20"/>
            <p:cNvSpPr/>
            <p:nvPr/>
          </p:nvSpPr>
          <p:spPr>
            <a:xfrm>
              <a:off x="0" y="389657"/>
              <a:ext cx="10873208" cy="1"/>
            </a:xfrm>
            <a:prstGeom prst="line">
              <a:avLst/>
            </a:prstGeom>
            <a:ln w="38100" cap="flat" cmpd="sng">
              <a:solidFill>
                <a:srgbClr val="009999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22" name="矩形 21"/>
            <p:cNvSpPr/>
            <p:nvPr/>
          </p:nvSpPr>
          <p:spPr>
            <a:xfrm>
              <a:off x="2207806" y="229868"/>
              <a:ext cx="6223155" cy="290072"/>
            </a:xfrm>
            <a:prstGeom prst="rect">
              <a:avLst/>
            </a:prstGeom>
            <a:solidFill>
              <a:srgbClr val="009999"/>
            </a:solidFill>
            <a:ln w="25400" cap="flat" cmpd="sng">
              <a:solidFill>
                <a:srgbClr val="009999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940415" y="64770"/>
            <a:ext cx="12071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05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6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1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1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6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6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31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演示</Application>
  <PresentationFormat>宽屏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华文琥珀</vt:lpstr>
      <vt:lpstr>微软雅黑</vt:lpstr>
      <vt:lpstr>Calibri</vt:lpstr>
      <vt:lpstr>Agency FB</vt:lpstr>
      <vt:lpstr>微软雅黑 Light</vt:lpstr>
      <vt:lpstr>Arial</vt:lpstr>
      <vt:lpstr>Arial Unicode MS</vt:lpstr>
      <vt:lpstr>等线</vt:lpstr>
      <vt:lpstr>Adobe 黑体 Std R</vt:lpstr>
      <vt:lpstr>Impact</vt:lpstr>
      <vt:lpstr>Bebas</vt:lpstr>
      <vt:lpstr>华文细黑</vt:lpstr>
      <vt:lpstr>NumberOnly</vt:lpstr>
      <vt:lpstr>黑体</vt:lpstr>
      <vt:lpstr>Segoe Print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ylaiv</cp:lastModifiedBy>
  <cp:revision>45</cp:revision>
  <dcterms:created xsi:type="dcterms:W3CDTF">2018-05-05T06:04:00Z</dcterms:created>
  <dcterms:modified xsi:type="dcterms:W3CDTF">2019-12-05T13:24:21Z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2052-11.1.0.7989</vt:lpwstr>
  </property>
</Properties>
</file>