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0" r:id="rId3"/>
    <p:sldId id="258" r:id="rId4"/>
    <p:sldId id="259" r:id="rId5"/>
    <p:sldId id="261" r:id="rId6"/>
    <p:sldId id="262" r:id="rId7"/>
    <p:sldId id="270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ro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u_sandu@outlook.com" initials="c" lastIdx="1" clrIdx="0">
    <p:extLst>
      <p:ext uri="{19B8F6BF-5375-455C-9EA6-DF929625EA0E}">
        <p15:presenceInfo xmlns:p15="http://schemas.microsoft.com/office/powerpoint/2012/main" userId="186c0e85a77bcf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DDD20-028F-4403-8809-CC5804CD7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o-MD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6B6226-050D-48C5-93B5-5DC113A31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o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86E1D8-A0F8-422B-BC8F-1E102744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8AB8-AE6F-4EE0-875C-6221FD19AD34}" type="datetimeFigureOut">
              <a:rPr lang="ro-MD" smtClean="0"/>
              <a:t>08.06.2023</a:t>
            </a:fld>
            <a:endParaRPr lang="ro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3D0617-ED56-42E4-A6E8-67E9073E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076069-0321-4DB1-B7D3-A7DADFB3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8965-DB24-4E8E-9656-0030FB9B7D41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52915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E3209-A4A8-4296-AF3F-DD6DEC49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o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304815-489B-41C6-87C1-D6C79CD1B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o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77AB42-5B88-4A6B-B3C6-ACC758F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8AB8-AE6F-4EE0-875C-6221FD19AD34}" type="datetimeFigureOut">
              <a:rPr lang="ro-MD" smtClean="0"/>
              <a:t>08.06.2023</a:t>
            </a:fld>
            <a:endParaRPr lang="ro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DE519D-C294-4F86-B1B3-9076EA77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D7D3E-7729-43F3-BD94-4D0E5A9A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8965-DB24-4E8E-9656-0030FB9B7D41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19349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000864-BA0D-412E-9A92-D85FDA663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o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14D83E-689F-43C3-BB16-C312D1BB7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o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12D349-D8D2-48A2-BA3A-842C1AE4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8AB8-AE6F-4EE0-875C-6221FD19AD34}" type="datetimeFigureOut">
              <a:rPr lang="ro-MD" smtClean="0"/>
              <a:t>08.06.2023</a:t>
            </a:fld>
            <a:endParaRPr lang="ro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D25682-5071-460E-B630-6E880E7A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3B2ABE-E5D1-4DDA-89FA-90766FEB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8965-DB24-4E8E-9656-0030FB9B7D41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89363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89750-DF11-4381-9967-E10667D0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o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57F287-A6B2-49ED-94E1-C6B6E4AA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o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9437D6-543B-4717-B2A1-31C70A4F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8AB8-AE6F-4EE0-875C-6221FD19AD34}" type="datetimeFigureOut">
              <a:rPr lang="ro-MD" smtClean="0"/>
              <a:t>08.06.2023</a:t>
            </a:fld>
            <a:endParaRPr lang="ro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33D40-B31B-4449-B609-9EE4FA7B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618D93-CF2B-4AFA-8F2C-3E7235A9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8965-DB24-4E8E-9656-0030FB9B7D41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92448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D602C-9284-4483-B9DB-4B2084E6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o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75FE84-E65C-47BC-9163-9319233D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CFDEF4-E3DA-4D34-B312-96CEDDEA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8AB8-AE6F-4EE0-875C-6221FD19AD34}" type="datetimeFigureOut">
              <a:rPr lang="ro-MD" smtClean="0"/>
              <a:t>08.06.2023</a:t>
            </a:fld>
            <a:endParaRPr lang="ro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DC6AC-8379-4ED4-BCA0-F5D6C8AA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BE34BF-C152-4164-A79E-315EE1D7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8965-DB24-4E8E-9656-0030FB9B7D41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74260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D6252-0732-4D4C-9E3B-05F57146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o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F96A0-1321-4AC9-BD68-2BE450A2D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o-MD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7FA0F5-197C-4F25-9229-4F986E685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o-MD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555807-C511-486D-8095-E842D2D0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8AB8-AE6F-4EE0-875C-6221FD19AD34}" type="datetimeFigureOut">
              <a:rPr lang="ro-MD" smtClean="0"/>
              <a:t>08.06.2023</a:t>
            </a:fld>
            <a:endParaRPr lang="ro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8CFD7F-EAEE-451B-9160-2DED735B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571148-A031-4182-8493-1FA6A886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8965-DB24-4E8E-9656-0030FB9B7D41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7442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4021E-7854-48B0-A6F1-1A1533A4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o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218566-BEE6-4DF0-B911-F9E28E690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847E36-5984-4F5E-8829-D581ED413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o-MD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973CEB-F7DF-4110-B5B8-63459F9DC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9ACA0E-FB62-4AF8-B208-8494D231E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o-MD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6F619E-A5E2-4CE3-9910-9BF80FEF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8AB8-AE6F-4EE0-875C-6221FD19AD34}" type="datetimeFigureOut">
              <a:rPr lang="ro-MD" smtClean="0"/>
              <a:t>08.06.2023</a:t>
            </a:fld>
            <a:endParaRPr lang="ro-MD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08C46F-353C-4E8C-B15D-15F56B65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C8C0916-6AA9-4FD2-8A90-995B8E26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8965-DB24-4E8E-9656-0030FB9B7D41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305920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77B72-1BD1-41E6-8C94-C3E526E6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o-MD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239DAD-4D20-48D6-B327-3A8D85C5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8AB8-AE6F-4EE0-875C-6221FD19AD34}" type="datetimeFigureOut">
              <a:rPr lang="ro-MD" smtClean="0"/>
              <a:t>08.06.2023</a:t>
            </a:fld>
            <a:endParaRPr lang="ro-MD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B027A0-BD5E-4316-AF5B-2D6E3F30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46D195-CAA9-45CD-95CB-F4E5F7ED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8965-DB24-4E8E-9656-0030FB9B7D41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64103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0EA49D-735A-475F-9C41-FA2CB2C8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8AB8-AE6F-4EE0-875C-6221FD19AD34}" type="datetimeFigureOut">
              <a:rPr lang="ro-MD" smtClean="0"/>
              <a:t>08.06.2023</a:t>
            </a:fld>
            <a:endParaRPr lang="ro-MD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BB6892-DA69-4C51-AC6C-6BB271EF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324A56-0E94-4A9C-9675-1F786F57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8965-DB24-4E8E-9656-0030FB9B7D41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88574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2D164-9B96-4001-852E-A61230E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o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BC15B5-BDEE-4202-B047-43C8A5A9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o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F9837-397F-4B29-9409-0C362B141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4F777E-79C0-45B8-8B5B-665A4060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8AB8-AE6F-4EE0-875C-6221FD19AD34}" type="datetimeFigureOut">
              <a:rPr lang="ro-MD" smtClean="0"/>
              <a:t>08.06.2023</a:t>
            </a:fld>
            <a:endParaRPr lang="ro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A7D830-15A0-40EA-B05B-0B64C16D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8B55F4-7D3A-416C-9CDF-FD56E155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8965-DB24-4E8E-9656-0030FB9B7D41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279499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53DE6-E2A0-4DE0-B5F6-0843E27D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o-MD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CD7362-5160-4BEA-95D3-4A73D1B07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84F672-E734-4BBF-843F-9CF14342B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0BA56C-D3B8-4B9F-9DF4-1147EC66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8AB8-AE6F-4EE0-875C-6221FD19AD34}" type="datetimeFigureOut">
              <a:rPr lang="ro-MD" smtClean="0"/>
              <a:t>08.06.2023</a:t>
            </a:fld>
            <a:endParaRPr lang="ro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AE6E2A-3873-417F-B1B6-BBA81E82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8D1D89-3D78-41D8-84E7-77A6FE7E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8965-DB24-4E8E-9656-0030FB9B7D41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132337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57666-A759-4006-B50A-F2F3C4B1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o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6DE308-CC85-467A-B345-D47A577F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o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353F24-3638-4653-8AC3-88F4EA700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8AB8-AE6F-4EE0-875C-6221FD19AD34}" type="datetimeFigureOut">
              <a:rPr lang="ro-MD" smtClean="0"/>
              <a:t>08.06.2023</a:t>
            </a:fld>
            <a:endParaRPr lang="ro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1E3698-3367-40B1-AFF8-73240B504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8CB684-0BE9-4BB7-A9ED-12EF05026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18965-DB24-4E8E-9656-0030FB9B7D41}" type="slidenum">
              <a:rPr lang="ro-MD" smtClean="0"/>
              <a:t>‹#›</a:t>
            </a:fld>
            <a:endParaRPr lang="ro-MD"/>
          </a:p>
        </p:txBody>
      </p:sp>
    </p:spTree>
    <p:extLst>
      <p:ext uri="{BB962C8B-B14F-4D97-AF65-F5344CB8AC3E}">
        <p14:creationId xmlns:p14="http://schemas.microsoft.com/office/powerpoint/2010/main" val="46061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M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23D50-9141-448C-BDC5-BC5A5BB2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410"/>
            <a:ext cx="12192000" cy="6742590"/>
          </a:xfrm>
        </p:spPr>
        <p:txBody>
          <a:bodyPr/>
          <a:lstStyle/>
          <a:p>
            <a:endParaRPr lang="ro-MD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EA1C1E-BCFB-4168-8EE1-45205CB27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43D1B5-D248-48BE-96CA-C5E9CE181088}"/>
              </a:ext>
            </a:extLst>
          </p:cNvPr>
          <p:cNvSpPr txBox="1"/>
          <p:nvPr/>
        </p:nvSpPr>
        <p:spPr>
          <a:xfrm>
            <a:off x="1899821" y="2720525"/>
            <a:ext cx="524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 </a:t>
            </a:r>
            <a:r>
              <a:rPr lang="en-US" sz="2400" b="1" dirty="0" err="1"/>
              <a:t>efectuat</a:t>
            </a:r>
            <a:r>
              <a:rPr lang="en-US" sz="2400" b="1" dirty="0"/>
              <a:t>:</a:t>
            </a:r>
            <a:r>
              <a:rPr lang="ro-RO" sz="2400" b="1" dirty="0"/>
              <a:t> Sandu Corneliu, gr. – TI 202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290AD-7D12-42E0-A135-87795E728CAE}"/>
              </a:ext>
            </a:extLst>
          </p:cNvPr>
          <p:cNvSpPr txBox="1"/>
          <p:nvPr/>
        </p:nvSpPr>
        <p:spPr>
          <a:xfrm>
            <a:off x="1434481" y="3225095"/>
            <a:ext cx="617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o-MD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sistent</a:t>
            </a:r>
            <a:r>
              <a:rPr lang="ro-MD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universitar</a:t>
            </a:r>
            <a:r>
              <a:rPr lang="en-US" sz="2400" b="1" dirty="0"/>
              <a:t>:</a:t>
            </a:r>
            <a:r>
              <a:rPr lang="ro-RO" sz="2400" b="1" dirty="0"/>
              <a:t> </a:t>
            </a:r>
            <a:r>
              <a:rPr lang="ro-M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Gaidău</a:t>
            </a:r>
            <a:r>
              <a:rPr lang="ro-M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Mihai</a:t>
            </a:r>
            <a:endParaRPr lang="ro-MD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452A6-814B-44E4-AD77-1608D8916533}"/>
              </a:ext>
            </a:extLst>
          </p:cNvPr>
          <p:cNvSpPr txBox="1"/>
          <p:nvPr/>
        </p:nvSpPr>
        <p:spPr>
          <a:xfrm>
            <a:off x="2572673" y="0"/>
            <a:ext cx="427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/>
              <a:t>Proiect de an</a:t>
            </a:r>
            <a:endParaRPr lang="ro-MD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038E2-D66B-488F-9F00-72E706C9E1FD}"/>
              </a:ext>
            </a:extLst>
          </p:cNvPr>
          <p:cNvSpPr txBox="1"/>
          <p:nvPr/>
        </p:nvSpPr>
        <p:spPr>
          <a:xfrm>
            <a:off x="182729" y="580907"/>
            <a:ext cx="9050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200" dirty="0"/>
              <a:t>Tema</a:t>
            </a:r>
            <a:r>
              <a:rPr lang="en-US" sz="3200" dirty="0"/>
              <a:t>: </a:t>
            </a:r>
            <a:r>
              <a:rPr lang="ro-RO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Proiectarea și realizarea unui sistem de studiere a șabloanelor de proiectare</a:t>
            </a:r>
            <a:endParaRPr lang="ro-MD" sz="2400" dirty="0"/>
          </a:p>
        </p:txBody>
      </p:sp>
    </p:spTree>
    <p:extLst>
      <p:ext uri="{BB962C8B-B14F-4D97-AF65-F5344CB8AC3E}">
        <p14:creationId xmlns:p14="http://schemas.microsoft.com/office/powerpoint/2010/main" val="118902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C86A84-257B-4BEB-8C5D-9B6F0C637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79" y="123825"/>
            <a:ext cx="4457700" cy="6610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34129D-F715-47D2-9D68-6E397063D764}"/>
              </a:ext>
            </a:extLst>
          </p:cNvPr>
          <p:cNvSpPr txBox="1"/>
          <p:nvPr/>
        </p:nvSpPr>
        <p:spPr>
          <a:xfrm>
            <a:off x="5510628" y="1613879"/>
            <a:ext cx="62966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o-MD" dirty="0"/>
              <a:t>Clasa "</a:t>
            </a:r>
            <a:r>
              <a:rPr lang="ro-MD" dirty="0" err="1"/>
              <a:t>AbstractMediator</a:t>
            </a:r>
            <a:r>
              <a:rPr lang="ro-MD" dirty="0"/>
              <a:t>" definește interfața pentru mediator, care gestionează comunicarea între colegi. Aceasta oferă metode pentru înregistrarea unui coleg și trimiterea unui mesaj către un coleg specific.</a:t>
            </a:r>
          </a:p>
          <a:p>
            <a:pPr marL="285750" indent="-285750">
              <a:buFontTx/>
              <a:buChar char="-"/>
            </a:pPr>
            <a:endParaRPr lang="ro-MD" dirty="0"/>
          </a:p>
          <a:p>
            <a:pPr marL="285750" indent="-285750">
              <a:buFontTx/>
              <a:buChar char="-"/>
            </a:pPr>
            <a:r>
              <a:rPr lang="ro-MD" dirty="0"/>
              <a:t>Clasa "</a:t>
            </a:r>
            <a:r>
              <a:rPr lang="ro-MD" dirty="0" err="1"/>
              <a:t>AbstractColleague</a:t>
            </a:r>
            <a:r>
              <a:rPr lang="ro-MD" dirty="0"/>
              <a:t>" reprezintă o interfață pentru colegi și conține o referință la mediator. Această clasă definește metode pentru trimiterea și primirea mesajelor.</a:t>
            </a:r>
          </a:p>
          <a:p>
            <a:pPr marL="285750" indent="-285750">
              <a:buFontTx/>
              <a:buChar char="-"/>
            </a:pPr>
            <a:endParaRPr lang="ro-MD" dirty="0"/>
          </a:p>
          <a:p>
            <a:pPr marL="285750" indent="-285750">
              <a:buFontTx/>
              <a:buChar char="-"/>
            </a:pPr>
            <a:r>
              <a:rPr lang="ro-MD" dirty="0"/>
              <a:t>Clasa "</a:t>
            </a:r>
            <a:r>
              <a:rPr lang="ro-MD" dirty="0" err="1"/>
              <a:t>ConcreteMediator</a:t>
            </a:r>
            <a:r>
              <a:rPr lang="ro-MD" dirty="0"/>
              <a:t>" implementează mediatorul și gestionează comunicarea între colegi. Aceasta conține o listă de colegi înregistrați și implementează metodele de înregistrare și trimitere a mesajelor.</a:t>
            </a:r>
          </a:p>
          <a:p>
            <a:pPr marL="285750" indent="-285750">
              <a:buFontTx/>
              <a:buChar char="-"/>
            </a:pPr>
            <a:endParaRPr lang="ro-MD" dirty="0"/>
          </a:p>
          <a:p>
            <a:r>
              <a:rPr lang="ro-MD" dirty="0"/>
              <a:t>Clasa "</a:t>
            </a:r>
            <a:r>
              <a:rPr lang="ro-MD" dirty="0" err="1"/>
              <a:t>ConcreteColleagueA</a:t>
            </a:r>
            <a:r>
              <a:rPr lang="ro-MD" dirty="0"/>
              <a:t>" și "</a:t>
            </a:r>
            <a:r>
              <a:rPr lang="ro-MD" dirty="0" err="1"/>
              <a:t>ConcreteColleagueB</a:t>
            </a:r>
            <a:r>
              <a:rPr lang="ro-MD" dirty="0"/>
              <a:t>" reprezintă colegi specifici și implementează metodele pentru trimiterea și primirea mesajelor.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140C6-12B2-4ABE-89A4-369D1C43FF2F}"/>
              </a:ext>
            </a:extLst>
          </p:cNvPr>
          <p:cNvSpPr txBox="1"/>
          <p:nvPr/>
        </p:nvSpPr>
        <p:spPr>
          <a:xfrm>
            <a:off x="5510628" y="541537"/>
            <a:ext cx="6125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18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Mediatorul</a:t>
            </a:r>
            <a:r>
              <a:rPr lang="ro-MD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este un model de comportament care vă permite să reduceți cuplarea dintre obiecte prin mutarea logicii de legare într-o clasă de mediator separată.</a:t>
            </a:r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202033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B4E852E-E4C0-4CE3-80DF-B38625D9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45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AD08C3-0DBA-4B9E-9B40-099ACE2A6890}"/>
              </a:ext>
            </a:extLst>
          </p:cNvPr>
          <p:cNvSpPr txBox="1"/>
          <p:nvPr/>
        </p:nvSpPr>
        <p:spPr>
          <a:xfrm>
            <a:off x="5983550" y="289679"/>
            <a:ext cx="599242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MD" dirty="0"/>
          </a:p>
          <a:p>
            <a:r>
              <a:rPr lang="ro-MD" sz="2400" dirty="0" err="1">
                <a:solidFill>
                  <a:schemeClr val="bg1"/>
                </a:solidFill>
              </a:rPr>
              <a:t>Unity</a:t>
            </a:r>
            <a:r>
              <a:rPr lang="ro-MD" sz="2400" dirty="0">
                <a:solidFill>
                  <a:schemeClr val="bg1"/>
                </a:solidFill>
              </a:rPr>
              <a:t> Hub este o aplicație de gestionare și organizare a proiectelor dezvoltate cu </a:t>
            </a:r>
            <a:r>
              <a:rPr lang="ro-MD" sz="2400" dirty="0" err="1">
                <a:solidFill>
                  <a:schemeClr val="bg1"/>
                </a:solidFill>
              </a:rPr>
              <a:t>Unity</a:t>
            </a:r>
            <a:r>
              <a:rPr lang="ro-MD" sz="2400" dirty="0">
                <a:solidFill>
                  <a:schemeClr val="bg1"/>
                </a:solidFill>
              </a:rPr>
              <a:t>, o platformă de dezvoltare de jocuri și aplicații 3D. </a:t>
            </a:r>
            <a:r>
              <a:rPr lang="ro-MD" sz="2400" dirty="0" err="1">
                <a:solidFill>
                  <a:schemeClr val="bg1"/>
                </a:solidFill>
              </a:rPr>
              <a:t>Unity</a:t>
            </a:r>
            <a:r>
              <a:rPr lang="ro-MD" sz="2400" dirty="0">
                <a:solidFill>
                  <a:schemeClr val="bg1"/>
                </a:solidFill>
              </a:rPr>
              <a:t> Hub facilitează instalarea, actualizarea și lansarea versiunilor diferite de </a:t>
            </a:r>
            <a:r>
              <a:rPr lang="ro-MD" sz="2400" dirty="0" err="1">
                <a:solidFill>
                  <a:schemeClr val="bg1"/>
                </a:solidFill>
              </a:rPr>
              <a:t>Unity</a:t>
            </a:r>
            <a:r>
              <a:rPr lang="ro-MD" sz="2400" dirty="0">
                <a:solidFill>
                  <a:schemeClr val="bg1"/>
                </a:solidFill>
              </a:rPr>
              <a:t> </a:t>
            </a:r>
            <a:r>
              <a:rPr lang="ro-MD" sz="2400" dirty="0" err="1">
                <a:solidFill>
                  <a:schemeClr val="bg1"/>
                </a:solidFill>
              </a:rPr>
              <a:t>Engine</a:t>
            </a:r>
            <a:r>
              <a:rPr lang="ro-MD" sz="2400" dirty="0">
                <a:solidFill>
                  <a:schemeClr val="bg1"/>
                </a:solidFill>
              </a:rPr>
              <a:t> și permite dezvoltatorilor să gestioneze mai eficient proiectele lor. Prin intermediul </a:t>
            </a:r>
            <a:r>
              <a:rPr lang="ro-MD" sz="2400" dirty="0" err="1">
                <a:solidFill>
                  <a:schemeClr val="bg1"/>
                </a:solidFill>
              </a:rPr>
              <a:t>Unity</a:t>
            </a:r>
            <a:r>
              <a:rPr lang="ro-MD" sz="2400" dirty="0">
                <a:solidFill>
                  <a:schemeClr val="bg1"/>
                </a:solidFill>
              </a:rPr>
              <a:t> Hub, utilizatorii pot descărca și instala versiuni specifice ale </a:t>
            </a:r>
            <a:r>
              <a:rPr lang="ro-MD" sz="2400" dirty="0" err="1">
                <a:solidFill>
                  <a:schemeClr val="bg1"/>
                </a:solidFill>
              </a:rPr>
              <a:t>Unity</a:t>
            </a:r>
            <a:r>
              <a:rPr lang="ro-MD" sz="2400" dirty="0">
                <a:solidFill>
                  <a:schemeClr val="bg1"/>
                </a:solidFill>
              </a:rPr>
              <a:t> </a:t>
            </a:r>
            <a:r>
              <a:rPr lang="ro-MD" sz="2400" dirty="0" err="1">
                <a:solidFill>
                  <a:schemeClr val="bg1"/>
                </a:solidFill>
              </a:rPr>
              <a:t>Engine</a:t>
            </a:r>
            <a:r>
              <a:rPr lang="ro-MD" sz="2400" dirty="0">
                <a:solidFill>
                  <a:schemeClr val="bg1"/>
                </a:solidFill>
              </a:rPr>
              <a:t> pentru a lucra la proiectele lor. Acest lucru este util deoarece </a:t>
            </a:r>
            <a:r>
              <a:rPr lang="ro-MD" sz="2400" dirty="0" err="1">
                <a:solidFill>
                  <a:schemeClr val="bg1"/>
                </a:solidFill>
              </a:rPr>
              <a:t>Unity</a:t>
            </a:r>
            <a:r>
              <a:rPr lang="ro-MD" sz="2400" dirty="0">
                <a:solidFill>
                  <a:schemeClr val="bg1"/>
                </a:solidFill>
              </a:rPr>
              <a:t> </a:t>
            </a:r>
            <a:r>
              <a:rPr lang="ro-MD" sz="2400" dirty="0" err="1">
                <a:solidFill>
                  <a:schemeClr val="bg1"/>
                </a:solidFill>
              </a:rPr>
              <a:t>Engine</a:t>
            </a:r>
            <a:r>
              <a:rPr lang="ro-MD" sz="2400" dirty="0">
                <a:solidFill>
                  <a:schemeClr val="bg1"/>
                </a:solidFill>
              </a:rPr>
              <a:t> este în continuă dezvoltare, iar versiunile mai noi aduc îmbunătățiri, corecții de </a:t>
            </a:r>
            <a:r>
              <a:rPr lang="ro-MD" sz="2400" dirty="0" err="1">
                <a:solidFill>
                  <a:schemeClr val="bg1"/>
                </a:solidFill>
              </a:rPr>
              <a:t>bug</a:t>
            </a:r>
            <a:r>
              <a:rPr lang="ro-MD" sz="2400" dirty="0">
                <a:solidFill>
                  <a:schemeClr val="bg1"/>
                </a:solidFill>
              </a:rPr>
              <a:t>-uri și caracteristici noi. </a:t>
            </a:r>
            <a:r>
              <a:rPr lang="ro-MD" sz="2400" dirty="0" err="1">
                <a:solidFill>
                  <a:schemeClr val="bg1"/>
                </a:solidFill>
              </a:rPr>
              <a:t>Unity</a:t>
            </a:r>
            <a:r>
              <a:rPr lang="ro-MD" sz="2400" dirty="0">
                <a:solidFill>
                  <a:schemeClr val="bg1"/>
                </a:solidFill>
              </a:rPr>
              <a:t> Hub oferă un mediu centralizat pentru a vizualiza și selecta versiunile instalate ale </a:t>
            </a:r>
            <a:r>
              <a:rPr lang="ro-MD" sz="2400" dirty="0" err="1">
                <a:solidFill>
                  <a:schemeClr val="bg1"/>
                </a:solidFill>
              </a:rPr>
              <a:t>Unity</a:t>
            </a:r>
            <a:r>
              <a:rPr lang="ro-MD" sz="2400" dirty="0">
                <a:solidFill>
                  <a:schemeClr val="bg1"/>
                </a:solidFill>
              </a:rPr>
              <a:t> </a:t>
            </a:r>
            <a:r>
              <a:rPr lang="ro-MD" sz="2400" dirty="0" err="1">
                <a:solidFill>
                  <a:schemeClr val="bg1"/>
                </a:solidFill>
              </a:rPr>
              <a:t>Engine</a:t>
            </a:r>
            <a:r>
              <a:rPr lang="ro-MD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900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579C5A-821A-4C15-BEF6-42ADFDB5C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8C7784-C94A-4FEB-8A7A-014F1F47863D}"/>
              </a:ext>
            </a:extLst>
          </p:cNvPr>
          <p:cNvSpPr txBox="1"/>
          <p:nvPr/>
        </p:nvSpPr>
        <p:spPr>
          <a:xfrm>
            <a:off x="2743200" y="470517"/>
            <a:ext cx="6020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Ce </a:t>
            </a:r>
            <a:r>
              <a:rPr lang="en-US" sz="5400" dirty="0" err="1">
                <a:solidFill>
                  <a:schemeClr val="bg1"/>
                </a:solidFill>
              </a:rPr>
              <a:t>reprezint</a:t>
            </a:r>
            <a:r>
              <a:rPr lang="ro-RO" sz="5400" dirty="0">
                <a:solidFill>
                  <a:schemeClr val="bg1"/>
                </a:solidFill>
              </a:rPr>
              <a:t>ă</a:t>
            </a:r>
            <a:r>
              <a:rPr lang="en-US" sz="5400" dirty="0">
                <a:solidFill>
                  <a:schemeClr val="bg1"/>
                </a:solidFill>
              </a:rPr>
              <a:t> Unity?</a:t>
            </a:r>
            <a:endParaRPr lang="ro-MD" sz="5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86483-D69E-44D7-84AA-ACC84225473F}"/>
              </a:ext>
            </a:extLst>
          </p:cNvPr>
          <p:cNvSpPr txBox="1"/>
          <p:nvPr/>
        </p:nvSpPr>
        <p:spPr>
          <a:xfrm>
            <a:off x="831542" y="4540824"/>
            <a:ext cx="109905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MD" dirty="0"/>
          </a:p>
          <a:p>
            <a:r>
              <a:rPr lang="ro-MD" sz="2400" dirty="0" err="1">
                <a:solidFill>
                  <a:schemeClr val="bg1"/>
                </a:solidFill>
              </a:rPr>
              <a:t>Unity</a:t>
            </a:r>
            <a:r>
              <a:rPr lang="ro-MD" sz="2400" dirty="0">
                <a:solidFill>
                  <a:schemeClr val="bg1"/>
                </a:solidFill>
              </a:rPr>
              <a:t> este un motor de jocuri 3D și dezvoltare a unei platforme de aplicații create de </a:t>
            </a:r>
            <a:r>
              <a:rPr lang="ro-MD" sz="2400" dirty="0" err="1">
                <a:solidFill>
                  <a:schemeClr val="bg1"/>
                </a:solidFill>
              </a:rPr>
              <a:t>Unity</a:t>
            </a:r>
            <a:r>
              <a:rPr lang="ro-MD" sz="2400" dirty="0">
                <a:solidFill>
                  <a:schemeClr val="bg1"/>
                </a:solidFill>
              </a:rPr>
              <a:t> Technologies. Acesta permite dezvoltatorilor să creeze jocuri și aplicații interactive pentru o varietate de platforme, inclusiv computere, console de jocuri, dispozitive mobile și chiar dispozitive de realitate virtuală.</a:t>
            </a:r>
          </a:p>
        </p:txBody>
      </p:sp>
    </p:spTree>
    <p:extLst>
      <p:ext uri="{BB962C8B-B14F-4D97-AF65-F5344CB8AC3E}">
        <p14:creationId xmlns:p14="http://schemas.microsoft.com/office/powerpoint/2010/main" val="307845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829156-B5EF-4D44-88BC-D88F7E696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21C455-A7DC-42B5-A4CC-8248E58348C4}"/>
              </a:ext>
            </a:extLst>
          </p:cNvPr>
          <p:cNvSpPr txBox="1"/>
          <p:nvPr/>
        </p:nvSpPr>
        <p:spPr>
          <a:xfrm>
            <a:off x="958788" y="443883"/>
            <a:ext cx="10440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400" dirty="0" err="1">
                <a:solidFill>
                  <a:schemeClr val="bg1"/>
                </a:solidFill>
              </a:rPr>
              <a:t>Unity</a:t>
            </a:r>
            <a:r>
              <a:rPr lang="ro-MD" sz="2400" dirty="0">
                <a:solidFill>
                  <a:schemeClr val="bg1"/>
                </a:solidFill>
              </a:rPr>
              <a:t> oferă un mediu de dezvoltare integrat (IDE) care include un editor de scenă grafic, un sistem de animație, un sistem de fizică și o gamă largă de funcționalități pentru gestionarea resurselor și a comportamentului jocului. Dezvoltatorii pot utiliza, de asemenea, limbaje de </a:t>
            </a:r>
            <a:r>
              <a:rPr lang="ro-MD" sz="2400" dirty="0" err="1">
                <a:solidFill>
                  <a:schemeClr val="bg1"/>
                </a:solidFill>
              </a:rPr>
              <a:t>scripting</a:t>
            </a:r>
            <a:r>
              <a:rPr lang="ro-MD" sz="2400" dirty="0">
                <a:solidFill>
                  <a:schemeClr val="bg1"/>
                </a:solidFill>
              </a:rPr>
              <a:t> precum C# și </a:t>
            </a:r>
            <a:r>
              <a:rPr lang="ro-MD" sz="2400" dirty="0" err="1">
                <a:solidFill>
                  <a:schemeClr val="bg1"/>
                </a:solidFill>
              </a:rPr>
              <a:t>JavaScript</a:t>
            </a:r>
            <a:r>
              <a:rPr lang="ro-MD" sz="2400" dirty="0">
                <a:solidFill>
                  <a:schemeClr val="bg1"/>
                </a:solidFill>
              </a:rPr>
              <a:t> pentru a programa logica jocului și pentru a interacționa cu elementele de joc.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83DB7-1101-4C76-8753-DD52D013036A}"/>
              </a:ext>
            </a:extLst>
          </p:cNvPr>
          <p:cNvSpPr txBox="1"/>
          <p:nvPr/>
        </p:nvSpPr>
        <p:spPr>
          <a:xfrm>
            <a:off x="958788" y="4758431"/>
            <a:ext cx="10440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400" dirty="0" err="1">
                <a:solidFill>
                  <a:schemeClr val="bg1"/>
                </a:solidFill>
              </a:rPr>
              <a:t>Unity</a:t>
            </a:r>
            <a:r>
              <a:rPr lang="ro-MD" sz="2400" dirty="0">
                <a:solidFill>
                  <a:schemeClr val="bg1"/>
                </a:solidFill>
              </a:rPr>
              <a:t> a câștigat o popularitate semnificativă în industria jocurilor și în domeniul dezvoltării de aplicații interactive, deoarece oferă o abordare accesibilă pentru crearea de conținut interactiv.</a:t>
            </a:r>
          </a:p>
        </p:txBody>
      </p:sp>
    </p:spTree>
    <p:extLst>
      <p:ext uri="{BB962C8B-B14F-4D97-AF65-F5344CB8AC3E}">
        <p14:creationId xmlns:p14="http://schemas.microsoft.com/office/powerpoint/2010/main" val="99302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4D56AE-B158-402C-A2F1-B73E6CC1B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7806D-50E1-4572-BBBA-49358A0E8A4D}"/>
              </a:ext>
            </a:extLst>
          </p:cNvPr>
          <p:cNvSpPr txBox="1"/>
          <p:nvPr/>
        </p:nvSpPr>
        <p:spPr>
          <a:xfrm>
            <a:off x="292964" y="873826"/>
            <a:ext cx="3577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400" dirty="0">
                <a:solidFill>
                  <a:schemeClr val="bg1"/>
                </a:solidFill>
              </a:rPr>
              <a:t>Visual Studio este un mediu integrat de dezvoltare (IDE - </a:t>
            </a:r>
            <a:r>
              <a:rPr lang="ro-MD" sz="2400" dirty="0" err="1">
                <a:solidFill>
                  <a:schemeClr val="bg1"/>
                </a:solidFill>
              </a:rPr>
              <a:t>Integrated</a:t>
            </a:r>
            <a:r>
              <a:rPr lang="ro-MD" sz="2400" dirty="0">
                <a:solidFill>
                  <a:schemeClr val="bg1"/>
                </a:solidFill>
              </a:rPr>
              <a:t> </a:t>
            </a:r>
            <a:r>
              <a:rPr lang="ro-MD" sz="2400" dirty="0" err="1">
                <a:solidFill>
                  <a:schemeClr val="bg1"/>
                </a:solidFill>
              </a:rPr>
              <a:t>Development</a:t>
            </a:r>
            <a:r>
              <a:rPr lang="ro-MD" sz="2400" dirty="0">
                <a:solidFill>
                  <a:schemeClr val="bg1"/>
                </a:solidFill>
              </a:rPr>
              <a:t> </a:t>
            </a:r>
            <a:r>
              <a:rPr lang="ro-MD" sz="2400" dirty="0" err="1">
                <a:solidFill>
                  <a:schemeClr val="bg1"/>
                </a:solidFill>
              </a:rPr>
              <a:t>Environment</a:t>
            </a:r>
            <a:r>
              <a:rPr lang="ro-MD" sz="2400" dirty="0">
                <a:solidFill>
                  <a:schemeClr val="bg1"/>
                </a:solidFill>
              </a:rPr>
              <a:t>) dezvoltat de Microsoft. Este utilizat pentru dezvoltarea de aplicații software, indiferent de platforma țintă (Windows, </a:t>
            </a:r>
            <a:r>
              <a:rPr lang="ro-MD" sz="2400" dirty="0" err="1">
                <a:solidFill>
                  <a:schemeClr val="bg1"/>
                </a:solidFill>
              </a:rPr>
              <a:t>macOS</a:t>
            </a:r>
            <a:r>
              <a:rPr lang="ro-MD" sz="2400" dirty="0">
                <a:solidFill>
                  <a:schemeClr val="bg1"/>
                </a:solidFill>
              </a:rPr>
              <a:t>, Linux) și de tehnologia utilizată (aplicații desktop, aplicații web, aplicații mobile, jocuri etc.).</a:t>
            </a:r>
          </a:p>
        </p:txBody>
      </p:sp>
    </p:spTree>
    <p:extLst>
      <p:ext uri="{BB962C8B-B14F-4D97-AF65-F5344CB8AC3E}">
        <p14:creationId xmlns:p14="http://schemas.microsoft.com/office/powerpoint/2010/main" val="323294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9C584C-3857-4B1F-8F55-0203E222F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60" y="2357436"/>
            <a:ext cx="2143125" cy="2143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81828-EBE2-46D3-89CD-1F24A7A70776}"/>
              </a:ext>
            </a:extLst>
          </p:cNvPr>
          <p:cNvSpPr txBox="1"/>
          <p:nvPr/>
        </p:nvSpPr>
        <p:spPr>
          <a:xfrm>
            <a:off x="239698" y="1012953"/>
            <a:ext cx="45187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800" dirty="0"/>
              <a:t>În contextul </a:t>
            </a:r>
            <a:r>
              <a:rPr lang="ro-MD" sz="2800" dirty="0" err="1"/>
              <a:t>Unity</a:t>
            </a:r>
            <a:r>
              <a:rPr lang="ro-MD" sz="2800" dirty="0"/>
              <a:t>, C# este limbajul de programare principal utilizat pentru dezvoltarea jocurilor și aplicațiilor pe această platformă. </a:t>
            </a:r>
            <a:r>
              <a:rPr lang="ro-MD" sz="2800" dirty="0" err="1"/>
              <a:t>Unity</a:t>
            </a:r>
            <a:r>
              <a:rPr lang="ro-MD" sz="2800" dirty="0"/>
              <a:t> este un motor de jocuri popular care permite dezvoltatorilor să creeze jocuri interactiv, simulări și alte experiențe 3D/2D.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2A0DA-F2D7-4B4A-BE96-82E7685A875B}"/>
              </a:ext>
            </a:extLst>
          </p:cNvPr>
          <p:cNvSpPr txBox="1"/>
          <p:nvPr/>
        </p:nvSpPr>
        <p:spPr>
          <a:xfrm>
            <a:off x="7167562" y="366623"/>
            <a:ext cx="48472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2800" dirty="0" err="1"/>
              <a:t>Unity</a:t>
            </a:r>
            <a:r>
              <a:rPr lang="ro-MD" sz="2800" dirty="0"/>
              <a:t> suportă mai multe limbaje de programare, dar C# este recomandat și utilizat în mod obișnuit datorită integrării sale strânse cu platforma </a:t>
            </a:r>
            <a:r>
              <a:rPr lang="ro-MD" sz="2800" dirty="0" err="1"/>
              <a:t>Unity</a:t>
            </a:r>
            <a:r>
              <a:rPr lang="ro-MD" sz="2800" dirty="0"/>
              <a:t> și setului de instrumente furnizate de acesta. C# este un limbaj puternic, orientat pe obiect, care oferă dezvoltatorilor acces la funcții și clase specifice </a:t>
            </a:r>
            <a:r>
              <a:rPr lang="ro-MD" sz="2800" dirty="0" err="1"/>
              <a:t>Unity</a:t>
            </a:r>
            <a:r>
              <a:rPr lang="ro-MD" sz="2800" dirty="0"/>
              <a:t>, precum și la API-uri pentru grafică, fizică, animație și alte aspecte specifice dezvoltării de jocuri.</a:t>
            </a:r>
          </a:p>
        </p:txBody>
      </p:sp>
    </p:spTree>
    <p:extLst>
      <p:ext uri="{BB962C8B-B14F-4D97-AF65-F5344CB8AC3E}">
        <p14:creationId xmlns:p14="http://schemas.microsoft.com/office/powerpoint/2010/main" val="16935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22836B-E493-4E41-98F9-E60DD63CF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3" y="783501"/>
            <a:ext cx="3625904" cy="5054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9B60E-B00A-47EF-914D-6CD5C568CE12}"/>
              </a:ext>
            </a:extLst>
          </p:cNvPr>
          <p:cNvSpPr txBox="1"/>
          <p:nvPr/>
        </p:nvSpPr>
        <p:spPr>
          <a:xfrm>
            <a:off x="4961508" y="3429000"/>
            <a:ext cx="6589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dirty="0"/>
              <a:t>- Clasa "</a:t>
            </a:r>
            <a:r>
              <a:rPr lang="ro-MD" dirty="0" err="1"/>
              <a:t>Prototype</a:t>
            </a:r>
            <a:r>
              <a:rPr lang="ro-MD" dirty="0"/>
              <a:t>" definește interfața pentru obiectele care pot fi clonate și conține metoda "Clone" care returnează o instanță clonată a obiectului.</a:t>
            </a:r>
          </a:p>
          <a:p>
            <a:endParaRPr lang="ro-MD" dirty="0"/>
          </a:p>
          <a:p>
            <a:r>
              <a:rPr lang="ro-MD"/>
              <a:t>- Clasa </a:t>
            </a:r>
            <a:r>
              <a:rPr lang="ro-MD" dirty="0"/>
              <a:t>"</a:t>
            </a:r>
            <a:r>
              <a:rPr lang="ro-MD" dirty="0" err="1"/>
              <a:t>ConcretePrototype</a:t>
            </a:r>
            <a:r>
              <a:rPr lang="ro-MD" dirty="0"/>
              <a:t>" implementează obiectele prototip și conține o implementare concretă a metodei "Clone", prin care obiectul este clonat și returnat ca un nou obiect de tipul </a:t>
            </a:r>
            <a:r>
              <a:rPr lang="ro-MD" dirty="0" err="1"/>
              <a:t>Prototype</a:t>
            </a:r>
            <a:r>
              <a:rPr lang="ro-MD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B46C9-8AAF-408E-BD9E-AC98383B9EB8}"/>
              </a:ext>
            </a:extLst>
          </p:cNvPr>
          <p:cNvSpPr txBox="1"/>
          <p:nvPr/>
        </p:nvSpPr>
        <p:spPr>
          <a:xfrm>
            <a:off x="4961508" y="844113"/>
            <a:ext cx="6374166" cy="181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70510" algn="just">
              <a:lnSpc>
                <a:spcPct val="150000"/>
              </a:lnSpc>
              <a:spcAft>
                <a:spcPts val="800"/>
              </a:spcAft>
            </a:pPr>
            <a:r>
              <a:rPr lang="ro-M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Prototipul</a:t>
            </a:r>
            <a:r>
              <a:rPr lang="ro-M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este un model generativ care vă permite să copiați obiecte fără a intra în detaliile implementării lor.</a:t>
            </a:r>
            <a:endParaRPr lang="ro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50000"/>
              </a:lnSpc>
              <a:spcAft>
                <a:spcPts val="800"/>
              </a:spcAft>
            </a:pPr>
            <a:r>
              <a:rPr lang="ro-M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 permite să creați noi obiecte pe baza prototipurilor existente, ceea ce poate economisi timp și resurse.</a:t>
            </a:r>
            <a:endParaRPr lang="ro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D2FC85-9934-4341-B3F4-BCA3DFBE4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6" y="290650"/>
            <a:ext cx="3812497" cy="6069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7DF10-E097-4E6B-88BA-71FDC22C9B8F}"/>
              </a:ext>
            </a:extLst>
          </p:cNvPr>
          <p:cNvSpPr txBox="1"/>
          <p:nvPr/>
        </p:nvSpPr>
        <p:spPr>
          <a:xfrm>
            <a:off x="4537509" y="2609335"/>
            <a:ext cx="7063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o-MD" dirty="0"/>
              <a:t>Clasa "</a:t>
            </a:r>
            <a:r>
              <a:rPr lang="ro-MD" dirty="0" err="1"/>
              <a:t>FlyweightFactory</a:t>
            </a:r>
            <a:r>
              <a:rPr lang="ro-MD" dirty="0"/>
              <a:t>" reprezintă o fabrică pentru obiectele </a:t>
            </a:r>
            <a:r>
              <a:rPr lang="ro-MD" dirty="0" err="1"/>
              <a:t>Flyweight</a:t>
            </a:r>
            <a:r>
              <a:rPr lang="ro-MD" dirty="0"/>
              <a:t> și oferă o metodă "</a:t>
            </a:r>
            <a:r>
              <a:rPr lang="ro-MD" dirty="0" err="1"/>
              <a:t>GetFlyweight</a:t>
            </a:r>
            <a:r>
              <a:rPr lang="ro-MD" dirty="0"/>
              <a:t>" pentru a obține obiecte </a:t>
            </a:r>
            <a:r>
              <a:rPr lang="ro-MD" dirty="0" err="1"/>
              <a:t>Flyweight</a:t>
            </a:r>
            <a:r>
              <a:rPr lang="ro-MD" dirty="0"/>
              <a:t> pe baza unei chei.</a:t>
            </a:r>
          </a:p>
          <a:p>
            <a:pPr marL="342900" indent="-342900">
              <a:buFontTx/>
              <a:buChar char="-"/>
            </a:pPr>
            <a:endParaRPr lang="ro-MD" dirty="0"/>
          </a:p>
          <a:p>
            <a:pPr marL="342900" indent="-342900">
              <a:buFontTx/>
              <a:buChar char="-"/>
            </a:pPr>
            <a:r>
              <a:rPr lang="ro-MD" dirty="0"/>
              <a:t>Clasa "</a:t>
            </a:r>
            <a:r>
              <a:rPr lang="ro-MD" dirty="0" err="1"/>
              <a:t>Flyweight</a:t>
            </a:r>
            <a:r>
              <a:rPr lang="ro-MD" dirty="0"/>
              <a:t>" definește interfața pentru obiectele </a:t>
            </a:r>
            <a:r>
              <a:rPr lang="ro-MD" dirty="0" err="1"/>
              <a:t>Flyweight</a:t>
            </a:r>
            <a:r>
              <a:rPr lang="ro-MD" dirty="0"/>
              <a:t> și conține metoda "</a:t>
            </a:r>
            <a:r>
              <a:rPr lang="ro-MD" dirty="0" err="1"/>
              <a:t>Operation</a:t>
            </a:r>
            <a:r>
              <a:rPr lang="ro-MD" dirty="0"/>
              <a:t>" care primește </a:t>
            </a:r>
            <a:r>
              <a:rPr lang="en-US" dirty="0"/>
              <a:t>o</a:t>
            </a:r>
            <a:r>
              <a:rPr lang="ro-MD" dirty="0"/>
              <a:t> stare externă.</a:t>
            </a:r>
          </a:p>
          <a:p>
            <a:pPr marL="342900" indent="-342900">
              <a:buFontTx/>
              <a:buChar char="-"/>
            </a:pPr>
            <a:endParaRPr lang="ro-MD" dirty="0"/>
          </a:p>
          <a:p>
            <a:r>
              <a:rPr lang="ru-RU" dirty="0"/>
              <a:t>- </a:t>
            </a:r>
            <a:r>
              <a:rPr lang="ro-MD" dirty="0"/>
              <a:t>Clasa "</a:t>
            </a:r>
            <a:r>
              <a:rPr lang="ro-MD" dirty="0" err="1"/>
              <a:t>ConcreteFlyweight</a:t>
            </a:r>
            <a:r>
              <a:rPr lang="ro-MD" dirty="0"/>
              <a:t>" implementează obiectele </a:t>
            </a:r>
            <a:r>
              <a:rPr lang="ro-MD" dirty="0" err="1"/>
              <a:t>Flyweight</a:t>
            </a:r>
            <a:r>
              <a:rPr lang="ro-MD" dirty="0"/>
              <a:t> și reprezintă instanțele reale care pot fi partajate. Aceasta implementează metoda "</a:t>
            </a:r>
            <a:r>
              <a:rPr lang="ro-MD" dirty="0" err="1"/>
              <a:t>Operation</a:t>
            </a:r>
            <a:r>
              <a:rPr lang="ro-MD" dirty="0"/>
              <a:t>" și gestionează starea internă</a:t>
            </a:r>
            <a:r>
              <a:rPr lang="en-US" dirty="0"/>
              <a:t>.</a:t>
            </a:r>
            <a:endParaRPr lang="ro-M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40AE69-103B-4A46-9761-D89CA822FB01}"/>
              </a:ext>
            </a:extLst>
          </p:cNvPr>
          <p:cNvSpPr txBox="1"/>
          <p:nvPr/>
        </p:nvSpPr>
        <p:spPr>
          <a:xfrm>
            <a:off x="4537509" y="843379"/>
            <a:ext cx="7063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Flyweight</a:t>
            </a:r>
            <a:r>
              <a:rPr lang="ro-M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M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este un model de design structural care vă permite să lucrați eficient cu un număr mare de obiecte mici,</a:t>
            </a:r>
            <a:r>
              <a:rPr lang="ro-M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o-M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proprietăți și metode comune, prin separarea lor în componente separabile și inseparabile.</a:t>
            </a:r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57932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125470-D4E4-4D33-85DF-C6BC96627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84" y="0"/>
            <a:ext cx="2800350" cy="6619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47DA93-F200-42E9-9D1A-EF8E75880609}"/>
              </a:ext>
            </a:extLst>
          </p:cNvPr>
          <p:cNvSpPr txBox="1"/>
          <p:nvPr/>
        </p:nvSpPr>
        <p:spPr>
          <a:xfrm>
            <a:off x="4101482" y="1925312"/>
            <a:ext cx="69423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o-MD" dirty="0"/>
              <a:t>Clasa "</a:t>
            </a:r>
            <a:r>
              <a:rPr lang="ro-MD" dirty="0" err="1"/>
              <a:t>Subject</a:t>
            </a:r>
            <a:r>
              <a:rPr lang="ro-MD" dirty="0"/>
              <a:t>" definește interfața pentru subiect, care are abonamente pentru obiectele observatoare și oferă metode pentru atașarea, </a:t>
            </a:r>
            <a:r>
              <a:rPr lang="ro-MD" dirty="0" err="1"/>
              <a:t>detasarea</a:t>
            </a:r>
            <a:r>
              <a:rPr lang="ro-MD" dirty="0"/>
              <a:t> și notificarea observatorilor.</a:t>
            </a:r>
          </a:p>
          <a:p>
            <a:pPr marL="342900" indent="-342900">
              <a:buFontTx/>
              <a:buChar char="-"/>
            </a:pPr>
            <a:endParaRPr lang="ro-MD" dirty="0"/>
          </a:p>
          <a:p>
            <a:pPr marL="342900" indent="-342900">
              <a:buFontTx/>
              <a:buChar char="-"/>
            </a:pPr>
            <a:r>
              <a:rPr lang="ro-MD" dirty="0"/>
              <a:t>Clasa "</a:t>
            </a:r>
            <a:r>
              <a:rPr lang="ro-MD" dirty="0" err="1"/>
              <a:t>Observer</a:t>
            </a:r>
            <a:r>
              <a:rPr lang="ro-MD" dirty="0"/>
              <a:t>" reprezintă o interfață pentru observatori și definește metoda "Update" care va fi apelată de către subiect atunci când acesta este notificat.</a:t>
            </a:r>
          </a:p>
          <a:p>
            <a:pPr marL="342900" indent="-342900">
              <a:buFontTx/>
              <a:buChar char="-"/>
            </a:pPr>
            <a:endParaRPr lang="ro-MD" dirty="0"/>
          </a:p>
          <a:p>
            <a:pPr marL="342900" indent="-342900">
              <a:buFontTx/>
              <a:buChar char="-"/>
            </a:pPr>
            <a:r>
              <a:rPr lang="ro-MD" dirty="0"/>
              <a:t>Clasa "</a:t>
            </a:r>
            <a:r>
              <a:rPr lang="ro-MD" dirty="0" err="1"/>
              <a:t>ConcreteSubject</a:t>
            </a:r>
            <a:r>
              <a:rPr lang="ro-MD" dirty="0"/>
              <a:t>" implementează subiectul și menține o listă de observatori înregistrați. Aceasta implementează metodele pentru atașarea, </a:t>
            </a:r>
            <a:r>
              <a:rPr lang="ro-MD" dirty="0" err="1"/>
              <a:t>detasarea</a:t>
            </a:r>
            <a:r>
              <a:rPr lang="ro-MD" dirty="0"/>
              <a:t> și notificarea observatorilor, precum și un anumit stare internă, cum ar fi "</a:t>
            </a:r>
            <a:r>
              <a:rPr lang="ro-MD" dirty="0" err="1"/>
              <a:t>SomeState</a:t>
            </a:r>
            <a:r>
              <a:rPr lang="ro-MD" dirty="0"/>
              <a:t>".</a:t>
            </a:r>
          </a:p>
          <a:p>
            <a:pPr marL="342900" indent="-342900">
              <a:buFontTx/>
              <a:buChar char="-"/>
            </a:pPr>
            <a:endParaRPr lang="ro-MD" dirty="0"/>
          </a:p>
          <a:p>
            <a:r>
              <a:rPr lang="en-US" dirty="0"/>
              <a:t>- </a:t>
            </a:r>
            <a:r>
              <a:rPr lang="ro-MD" dirty="0"/>
              <a:t>Clasa "</a:t>
            </a:r>
            <a:r>
              <a:rPr lang="ro-MD" dirty="0" err="1"/>
              <a:t>ConcreteObserverA</a:t>
            </a:r>
            <a:r>
              <a:rPr lang="ro-MD" dirty="0"/>
              <a:t>" și "</a:t>
            </a:r>
            <a:r>
              <a:rPr lang="ro-MD" dirty="0" err="1"/>
              <a:t>ConcreteObserverB</a:t>
            </a:r>
            <a:r>
              <a:rPr lang="ro-MD" dirty="0"/>
              <a:t>" reprezintă observatori specifici și implementează metoda "Update" pentru a răspunde la notificările primite de la subiect.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3E630-7D5C-4D3F-8426-16A1267AFDFE}"/>
              </a:ext>
            </a:extLst>
          </p:cNvPr>
          <p:cNvSpPr txBox="1"/>
          <p:nvPr/>
        </p:nvSpPr>
        <p:spPr>
          <a:xfrm>
            <a:off x="4101483" y="408373"/>
            <a:ext cx="6942337" cy="129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o-M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Observer</a:t>
            </a:r>
            <a:r>
              <a:rPr lang="ro-M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este un model de comportament care permite obiectelor să fie notificate cu privire la schimbările în starea altor obiecte la care sunt abonate.</a:t>
            </a:r>
            <a:endParaRPr lang="ro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3317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956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corneliu_sandu@outlook.com</dc:creator>
  <cp:lastModifiedBy>corneliu_sandu@outlook.com</cp:lastModifiedBy>
  <cp:revision>43</cp:revision>
  <dcterms:created xsi:type="dcterms:W3CDTF">2023-05-26T22:42:37Z</dcterms:created>
  <dcterms:modified xsi:type="dcterms:W3CDTF">2023-06-08T06:00:47Z</dcterms:modified>
</cp:coreProperties>
</file>