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1" r:id="rId1"/>
  </p:sldMasterIdLst>
  <p:notesMasterIdLst>
    <p:notesMasterId r:id="rId13"/>
  </p:notesMasterIdLst>
  <p:sldIdLst>
    <p:sldId id="328" r:id="rId2"/>
    <p:sldId id="329" r:id="rId3"/>
    <p:sldId id="330" r:id="rId4"/>
    <p:sldId id="331" r:id="rId5"/>
    <p:sldId id="332" r:id="rId6"/>
    <p:sldId id="341" r:id="rId7"/>
    <p:sldId id="342" r:id="rId8"/>
    <p:sldId id="333" r:id="rId9"/>
    <p:sldId id="335" r:id="rId10"/>
    <p:sldId id="336" r:id="rId11"/>
    <p:sldId id="338" r:id="rId1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简介" id="{9B0E8B7A-DD00-854A-93F1-166674D8743F}">
          <p14:sldIdLst>
            <p14:sldId id="328"/>
          </p14:sldIdLst>
        </p14:section>
        <p14:section name="进程和线程" id="{EF12EA94-D525-344E-B18B-F13C676D2EFB}">
          <p14:sldIdLst>
            <p14:sldId id="329"/>
            <p14:sldId id="330"/>
            <p14:sldId id="331"/>
          </p14:sldIdLst>
        </p14:section>
        <p14:section name="基本概念" id="{4675DAF1-5014-AD44-82FC-BB643A3630D1}">
          <p14:sldIdLst>
            <p14:sldId id="332"/>
            <p14:sldId id="341"/>
            <p14:sldId id="342"/>
          </p14:sldIdLst>
        </p14:section>
        <p14:section name="应用" id="{835F6FC8-7BA0-9B41-AE3D-82DD6BF5B24A}">
          <p14:sldIdLst>
            <p14:sldId id="333"/>
            <p14:sldId id="335"/>
            <p14:sldId id="336"/>
          </p14:sldIdLst>
        </p14:section>
        <p14:section name="实现方案" id="{CC77ACBC-140B-D84E-9835-B89A6F197DA3}">
          <p14:sldIdLst>
            <p14:sldId id="33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1" autoAdjust="0"/>
    <p:restoredTop sz="99812" autoAdjust="0"/>
  </p:normalViewPr>
  <p:slideViewPr>
    <p:cSldViewPr snapToGrid="0" snapToObjects="1">
      <p:cViewPr>
        <p:scale>
          <a:sx n="89" d="100"/>
          <a:sy n="89" d="100"/>
        </p:scale>
        <p:origin x="-2744" y="-6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3C532-1D52-084F-ADDA-E5588BE0641E}" type="datetimeFigureOut">
              <a:rPr kumimoji="1" lang="zh-CN" altLang="en-US" smtClean="0"/>
              <a:t>15/7/8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50903-560B-5A4D-8B49-0FB38A3D28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1528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-4763" y="2501267"/>
            <a:ext cx="9148763" cy="1386840"/>
          </a:xfrm>
          <a:prstGeom prst="rect">
            <a:avLst/>
          </a:prstGeom>
          <a:gradFill rotWithShape="1">
            <a:gsLst>
              <a:gs pos="0">
                <a:srgbClr val="F7F7F7"/>
              </a:gs>
              <a:gs pos="31000">
                <a:srgbClr val="F7F7F7"/>
              </a:gs>
              <a:gs pos="75000">
                <a:srgbClr val="F7F7F7"/>
              </a:gs>
              <a:gs pos="100000">
                <a:srgbClr val="EFEFEF"/>
              </a:gs>
            </a:gsLst>
            <a:path path="rect">
              <a:fillToRect l="50000" t="129999" r="50000" b="129999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sp>
        <p:nvSpPr>
          <p:cNvPr id="17" name="矩形 25"/>
          <p:cNvSpPr>
            <a:spLocks noChangeArrowheads="1"/>
          </p:cNvSpPr>
          <p:nvPr/>
        </p:nvSpPr>
        <p:spPr bwMode="auto">
          <a:xfrm>
            <a:off x="2966436" y="6141720"/>
            <a:ext cx="321113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领先业内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IT</a:t>
            </a:r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教育培训行业 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www.520it.com</a:t>
            </a:r>
            <a:endParaRPr lang="zh-CN" altLang="en-US" sz="1300" b="1">
              <a:latin typeface="黑体" charset="0"/>
              <a:ea typeface="黑体" charset="0"/>
              <a:cs typeface="黑体" charset="0"/>
              <a:sym typeface="黑体" charset="0"/>
            </a:endParaRPr>
          </a:p>
        </p:txBody>
      </p:sp>
      <p:pic>
        <p:nvPicPr>
          <p:cNvPr id="18" name="图片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" y="659131"/>
            <a:ext cx="7620000" cy="428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9"/>
          <p:cNvSpPr>
            <a:spLocks noChangeArrowheads="1"/>
          </p:cNvSpPr>
          <p:nvPr/>
        </p:nvSpPr>
        <p:spPr bwMode="auto">
          <a:xfrm>
            <a:off x="-4763" y="2"/>
            <a:ext cx="9148763" cy="240031"/>
          </a:xfrm>
          <a:prstGeom prst="rect">
            <a:avLst/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pic>
        <p:nvPicPr>
          <p:cNvPr id="22" name="Picture 9" descr="上色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850" y="5644517"/>
            <a:ext cx="1055688" cy="468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2733323"/>
            <a:ext cx="8498454" cy="9334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3929785"/>
            <a:ext cx="8498454" cy="7485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158" y="473831"/>
            <a:ext cx="8128599" cy="82747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Eurostile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8" y="1450977"/>
            <a:ext cx="8128599" cy="4675188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>
              <a:buClrTx/>
              <a:buFont typeface="Wingdings" charset="2"/>
              <a:buChar char="l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Eurostile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90" y="188914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7"/>
            <a:ext cx="7772400" cy="3039975"/>
          </a:xfrm>
          <a:prstGeom prst="rect">
            <a:avLst/>
          </a:prstGeo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5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7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15/7/8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-9525"/>
            <a:ext cx="9167813" cy="6869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2" r="786" b="49559"/>
          <a:stretch>
            <a:fillRect/>
          </a:stretch>
        </p:blipFill>
        <p:spPr bwMode="auto">
          <a:xfrm>
            <a:off x="419103" y="4509137"/>
            <a:ext cx="7559675" cy="1592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矩形 29"/>
          <p:cNvSpPr>
            <a:spLocks noChangeArrowheads="1"/>
          </p:cNvSpPr>
          <p:nvPr/>
        </p:nvSpPr>
        <p:spPr bwMode="auto">
          <a:xfrm>
            <a:off x="-4763" y="1289685"/>
            <a:ext cx="9148763" cy="20955"/>
          </a:xfrm>
          <a:prstGeom prst="rect">
            <a:avLst/>
          </a:prstGeom>
          <a:solidFill>
            <a:srgbClr val="EAEAEA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pic>
        <p:nvPicPr>
          <p:cNvPr id="24" name="Picture 8" descr="上色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3" y="6109337"/>
            <a:ext cx="1057275" cy="468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5" name="矩形 25"/>
          <p:cNvSpPr>
            <a:spLocks noChangeArrowheads="1"/>
          </p:cNvSpPr>
          <p:nvPr/>
        </p:nvSpPr>
        <p:spPr bwMode="auto">
          <a:xfrm>
            <a:off x="3614136" y="6278880"/>
            <a:ext cx="321113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领先业内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IT</a:t>
            </a:r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教育培训行业 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www.520it.com</a:t>
            </a:r>
            <a:endParaRPr lang="zh-CN" altLang="en-US" sz="1300" b="1">
              <a:latin typeface="黑体" charset="0"/>
              <a:ea typeface="黑体" charset="0"/>
              <a:cs typeface="黑体" charset="0"/>
              <a:sym typeface="黑体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661" r:id="rId3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zh-TW" altLang="en-US" dirty="0"/>
              <a:t>多线程</a:t>
            </a:r>
            <a:r>
              <a:rPr kumimoji="1" lang="en-US" altLang="zh-TW" dirty="0"/>
              <a:t/>
            </a:r>
            <a:br>
              <a:rPr kumimoji="1" lang="en-US" altLang="zh-TW" dirty="0"/>
            </a:br>
            <a:r>
              <a:rPr kumimoji="1" lang="zh-CN" altLang="en-US" dirty="0"/>
              <a:t>基础</a:t>
            </a: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/>
              <a:t>MJ</a:t>
            </a:r>
          </a:p>
          <a:p>
            <a:r>
              <a:rPr kumimoji="1" lang="en-US" altLang="zh-CN" dirty="0" err="1"/>
              <a:t>http://weibo.com/exceptions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249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222059" y="2340103"/>
            <a:ext cx="2405014" cy="3862323"/>
          </a:xfrm>
          <a:prstGeom prst="rect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r>
              <a:rPr kumimoji="1" lang="zh-CN" altLang="en-US" sz="2000"/>
              <a:t>子线程</a:t>
            </a:r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zh-CN" altLang="en-US" sz="2000"/>
          </a:p>
        </p:txBody>
      </p:sp>
      <p:sp>
        <p:nvSpPr>
          <p:cNvPr id="14" name="矩形 13"/>
          <p:cNvSpPr/>
          <p:nvPr/>
        </p:nvSpPr>
        <p:spPr>
          <a:xfrm>
            <a:off x="637607" y="2340103"/>
            <a:ext cx="2405014" cy="3862323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r>
              <a:rPr kumimoji="1" lang="zh-CN" altLang="en-US" sz="2000"/>
              <a:t>主线程</a:t>
            </a:r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zh-CN" altLang="en-US" sz="20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耗时操作的执行</a:t>
            </a:r>
          </a:p>
        </p:txBody>
      </p:sp>
      <p:sp>
        <p:nvSpPr>
          <p:cNvPr id="25" name="内容占位符 2"/>
          <p:cNvSpPr>
            <a:spLocks noGrp="1"/>
          </p:cNvSpPr>
          <p:nvPr>
            <p:ph idx="1"/>
          </p:nvPr>
        </p:nvSpPr>
        <p:spPr>
          <a:xfrm>
            <a:off x="457200" y="1374831"/>
            <a:ext cx="8229600" cy="437323"/>
          </a:xfrm>
        </p:spPr>
        <p:txBody>
          <a:bodyPr>
            <a:normAutofit/>
          </a:bodyPr>
          <a:lstStyle/>
          <a:p>
            <a:r>
              <a:rPr lang="zh-CN" altLang="en-US" sz="1800"/>
              <a:t>如果将耗时操作放在子线程（后台线程、非主线程）</a:t>
            </a:r>
            <a:endParaRPr lang="en-US" altLang="zh-CN" sz="1800"/>
          </a:p>
        </p:txBody>
      </p:sp>
      <p:sp>
        <p:nvSpPr>
          <p:cNvPr id="6" name="矩形 5"/>
          <p:cNvSpPr/>
          <p:nvPr/>
        </p:nvSpPr>
        <p:spPr>
          <a:xfrm>
            <a:off x="3492311" y="2874390"/>
            <a:ext cx="2054992" cy="1312743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某些耗时操作</a:t>
            </a:r>
            <a:endParaRPr kumimoji="1" lang="en-US" altLang="zh-CN"/>
          </a:p>
          <a:p>
            <a:pPr algn="ctr"/>
            <a:r>
              <a:rPr kumimoji="1" lang="zh-CN" altLang="en-US"/>
              <a:t>（耗时</a:t>
            </a:r>
            <a:r>
              <a:rPr kumimoji="1" lang="zh-CN" altLang="zh-CN"/>
              <a:t>1</a:t>
            </a:r>
            <a:r>
              <a:rPr kumimoji="1" lang="en-US" altLang="zh-CN"/>
              <a:t>0</a:t>
            </a:r>
            <a:r>
              <a:rPr kumimoji="1" lang="zh-CN" altLang="en-US"/>
              <a:t>秒）</a:t>
            </a:r>
          </a:p>
        </p:txBody>
      </p:sp>
      <p:sp>
        <p:nvSpPr>
          <p:cNvPr id="9" name="矩形 8"/>
          <p:cNvSpPr/>
          <p:nvPr/>
        </p:nvSpPr>
        <p:spPr>
          <a:xfrm>
            <a:off x="3492311" y="4371443"/>
            <a:ext cx="2054992" cy="746544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按钮的点击处理</a:t>
            </a:r>
          </a:p>
        </p:txBody>
      </p:sp>
      <p:sp>
        <p:nvSpPr>
          <p:cNvPr id="10" name="矩形 9"/>
          <p:cNvSpPr/>
          <p:nvPr/>
        </p:nvSpPr>
        <p:spPr>
          <a:xfrm>
            <a:off x="3492311" y="5270385"/>
            <a:ext cx="2054992" cy="746544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表格的滚动处理</a:t>
            </a:r>
          </a:p>
        </p:txBody>
      </p:sp>
      <p:cxnSp>
        <p:nvCxnSpPr>
          <p:cNvPr id="16" name="直线箭头连接符 15"/>
          <p:cNvCxnSpPr/>
          <p:nvPr/>
        </p:nvCxnSpPr>
        <p:spPr>
          <a:xfrm>
            <a:off x="5847107" y="2877765"/>
            <a:ext cx="0" cy="6563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/>
          <p:cNvCxnSpPr/>
          <p:nvPr/>
        </p:nvCxnSpPr>
        <p:spPr>
          <a:xfrm>
            <a:off x="3042621" y="3534135"/>
            <a:ext cx="316125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4228581" y="3164803"/>
            <a:ext cx="771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第</a:t>
            </a:r>
            <a:r>
              <a:rPr kumimoji="1" lang="en-US" altLang="zh-CN"/>
              <a:t>5</a:t>
            </a:r>
            <a:r>
              <a:rPr kumimoji="1" lang="zh-CN" altLang="en-US"/>
              <a:t>秒</a:t>
            </a:r>
          </a:p>
        </p:txBody>
      </p:sp>
      <p:cxnSp>
        <p:nvCxnSpPr>
          <p:cNvPr id="27" name="直线箭头连接符 26"/>
          <p:cNvCxnSpPr/>
          <p:nvPr/>
        </p:nvCxnSpPr>
        <p:spPr>
          <a:xfrm>
            <a:off x="5847107" y="3534135"/>
            <a:ext cx="0" cy="6529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228581" y="2063824"/>
            <a:ext cx="77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/>
              <a:t>并行</a:t>
            </a:r>
          </a:p>
        </p:txBody>
      </p:sp>
      <p:cxnSp>
        <p:nvCxnSpPr>
          <p:cNvPr id="15" name="直线箭头连接符 14"/>
          <p:cNvCxnSpPr/>
          <p:nvPr/>
        </p:nvCxnSpPr>
        <p:spPr>
          <a:xfrm>
            <a:off x="3202435" y="2877765"/>
            <a:ext cx="0" cy="6563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>
            <a:off x="3202435" y="3534135"/>
            <a:ext cx="0" cy="20307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内容占位符 2"/>
          <p:cNvSpPr txBox="1">
            <a:spLocks/>
          </p:cNvSpPr>
          <p:nvPr/>
        </p:nvSpPr>
        <p:spPr>
          <a:xfrm>
            <a:off x="3373687" y="4371442"/>
            <a:ext cx="2797058" cy="16454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r>
              <a:rPr lang="zh-CN" altLang="en-US" sz="1800"/>
              <a:t>好处在哪？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在用户点击按钮那一刻就有反应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能同时处理耗时操作和用</a:t>
            </a:r>
            <a:r>
              <a:rPr lang="en-US" altLang="zh-CN" sz="1800"/>
              <a:t>UI</a:t>
            </a:r>
            <a:r>
              <a:rPr lang="zh-CN" altLang="en-US" sz="1800"/>
              <a:t>控件的事件</a:t>
            </a:r>
            <a:endParaRPr lang="en-US" altLang="zh-CN" sz="1800"/>
          </a:p>
        </p:txBody>
      </p:sp>
      <p:sp>
        <p:nvSpPr>
          <p:cNvPr id="20" name="内容占位符 2"/>
          <p:cNvSpPr txBox="1">
            <a:spLocks/>
          </p:cNvSpPr>
          <p:nvPr/>
        </p:nvSpPr>
        <p:spPr>
          <a:xfrm>
            <a:off x="3720645" y="2553191"/>
            <a:ext cx="1826659" cy="5867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>
              <a:buNone/>
            </a:pPr>
            <a:r>
              <a:rPr lang="zh-CN" altLang="en-US" sz="1800"/>
              <a:t>用户点击了按钮，然后拖拽了表格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111166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28914E-7 2.44737E-6 L 0.31673 2.44737E-6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28914E-7 2.00324E-6 L -0.29018 -0.11728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09" y="-58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28914E-7 4.40666E-6 L -0.29018 -0.10502 " pathEditMode="relative" rAng="0" ptsTypes="AA">
                                      <p:cBhvr>
                                        <p:cTn id="7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09" y="-52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  <p:bldP spid="6" grpId="0" animBg="1"/>
      <p:bldP spid="6" grpId="1" animBg="1"/>
      <p:bldP spid="9" grpId="0" animBg="1"/>
      <p:bldP spid="9" grpId="1" animBg="1"/>
      <p:bldP spid="10" grpId="0" animBg="1"/>
      <p:bldP spid="10" grpId="1" animBg="1"/>
      <p:bldP spid="22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iOS</a:t>
            </a:r>
            <a:r>
              <a:rPr kumimoji="1" lang="zh-CN" altLang="en-US" dirty="0"/>
              <a:t>中</a:t>
            </a:r>
            <a:r>
              <a:rPr kumimoji="1" lang="en-US" altLang="en-US" dirty="0"/>
              <a:t>多线程的</a:t>
            </a:r>
            <a:r>
              <a:rPr kumimoji="1" lang="zh-CN" altLang="en-US" dirty="0"/>
              <a:t>实现方案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7719390"/>
              </p:ext>
            </p:extLst>
          </p:nvPr>
        </p:nvGraphicFramePr>
        <p:xfrm>
          <a:off x="156979" y="1534236"/>
          <a:ext cx="8833610" cy="43445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03207"/>
                <a:gridCol w="4062395"/>
                <a:gridCol w="699268"/>
                <a:gridCol w="1444650"/>
                <a:gridCol w="112409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技术方案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简介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语言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线程生命周期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使用频率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66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endParaRPr lang="en-US" altLang="zh-CN" sz="16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0521">
                <a:tc>
                  <a:txBody>
                    <a:bodyPr/>
                    <a:lstStyle/>
                    <a:p>
                      <a:pPr lvl="0"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charset="2"/>
                        <a:buNone/>
                      </a:pP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4791">
                <a:tc>
                  <a:txBody>
                    <a:bodyPr/>
                    <a:lstStyle/>
                    <a:p>
                      <a:pPr lvl="0"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charset="2"/>
                        <a:buNone/>
                      </a:pP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73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charset="2"/>
                        <a:buNone/>
                      </a:pPr>
                      <a:endParaRPr lang="en-US" altLang="zh-CN" sz="16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内容占位符 2"/>
          <p:cNvSpPr txBox="1">
            <a:spLocks/>
          </p:cNvSpPr>
          <p:nvPr/>
        </p:nvSpPr>
        <p:spPr>
          <a:xfrm>
            <a:off x="156981" y="1899099"/>
            <a:ext cx="1498431" cy="1384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en-US" altLang="zh-CN" sz="1800"/>
              <a:t>pthread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56981" y="3322150"/>
            <a:ext cx="1498431" cy="7138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en-US" altLang="zh-CN" sz="1800"/>
              <a:t>NSThread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56981" y="4100673"/>
            <a:ext cx="1498431" cy="744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en-US" altLang="zh-CN" sz="1800"/>
              <a:t>GCD</a:t>
            </a: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156981" y="4848387"/>
            <a:ext cx="1498431" cy="9952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en-US" altLang="zh-CN" sz="1800"/>
              <a:t>NSOperation</a:t>
            </a: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1655410" y="3284302"/>
            <a:ext cx="4038630" cy="751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285750" indent="-285750">
              <a:buFont typeface="Wingdings" charset="2"/>
              <a:buChar char="n"/>
            </a:pPr>
            <a:r>
              <a:rPr lang="zh-CN" altLang="en-US" sz="1600"/>
              <a:t>使用更加面向对象</a:t>
            </a:r>
            <a:endParaRPr lang="en-US" altLang="zh-CN" sz="1600"/>
          </a:p>
          <a:p>
            <a:pPr marL="285750" indent="-285750">
              <a:buFont typeface="Wingdings" charset="2"/>
              <a:buChar char="n"/>
            </a:pPr>
            <a:r>
              <a:rPr lang="zh-CN" altLang="en-US" sz="1600"/>
              <a:t>简单易用，可直接操作线程对象</a:t>
            </a: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1655410" y="1899099"/>
            <a:ext cx="4038630" cy="13840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285750" indent="-285750">
              <a:buFont typeface="Wingdings" charset="2"/>
              <a:buChar char="n"/>
            </a:pPr>
            <a:r>
              <a:rPr lang="zh-CN" altLang="en-US" sz="1600"/>
              <a:t>一套通用的多线程</a:t>
            </a:r>
            <a:r>
              <a:rPr lang="en-US" altLang="zh-CN" sz="1600"/>
              <a:t>API</a:t>
            </a:r>
          </a:p>
          <a:p>
            <a:pPr marL="285750" indent="-285750">
              <a:buFont typeface="Wingdings" charset="2"/>
              <a:buChar char="n"/>
            </a:pPr>
            <a:r>
              <a:rPr lang="zh-CN" altLang="en-US" sz="1600"/>
              <a:t>适用于</a:t>
            </a:r>
            <a:r>
              <a:rPr lang="en-US" altLang="zh-CN" sz="1600"/>
              <a:t>Unix\Linux\Windows</a:t>
            </a:r>
            <a:r>
              <a:rPr lang="zh-CN" altLang="en-US" sz="1600"/>
              <a:t>等系统</a:t>
            </a:r>
          </a:p>
          <a:p>
            <a:pPr marL="285750" indent="-285750">
              <a:buFont typeface="Wingdings" charset="2"/>
              <a:buChar char="n"/>
            </a:pPr>
            <a:r>
              <a:rPr lang="zh-CN" altLang="en-US" sz="1600"/>
              <a:t>跨平台</a:t>
            </a:r>
            <a:r>
              <a:rPr lang="en-US" altLang="zh-CN" sz="1600"/>
              <a:t>\</a:t>
            </a:r>
            <a:r>
              <a:rPr lang="zh-CN" altLang="en-US" sz="1600"/>
              <a:t>可移植</a:t>
            </a:r>
          </a:p>
          <a:p>
            <a:pPr marL="285750" indent="-285750">
              <a:buFont typeface="Wingdings" charset="2"/>
              <a:buChar char="n"/>
            </a:pPr>
            <a:r>
              <a:rPr lang="zh-CN" altLang="en-US" sz="1600"/>
              <a:t>使用难度大</a:t>
            </a: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1655410" y="4093073"/>
            <a:ext cx="4038630" cy="751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285750" indent="-285750">
              <a:buFont typeface="Wingdings" charset="2"/>
              <a:buChar char="n"/>
            </a:pPr>
            <a:r>
              <a:rPr lang="zh-CN" altLang="en-US" sz="1600"/>
              <a:t>旨在替代</a:t>
            </a:r>
            <a:r>
              <a:rPr lang="en-US" altLang="zh-CN" sz="1600"/>
              <a:t>NSThread</a:t>
            </a:r>
            <a:r>
              <a:rPr lang="zh-CN" altLang="en-US" sz="1600"/>
              <a:t>等线程技术</a:t>
            </a:r>
            <a:endParaRPr lang="en-US" altLang="zh-CN" sz="1600"/>
          </a:p>
          <a:p>
            <a:pPr marL="285750" indent="-285750">
              <a:buFont typeface="Wingdings" charset="2"/>
              <a:buChar char="n"/>
            </a:pPr>
            <a:r>
              <a:rPr lang="zh-CN" altLang="en-US" sz="1600"/>
              <a:t>充分利用设备的多核</a:t>
            </a: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1655410" y="4886639"/>
            <a:ext cx="4038630" cy="9569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285750" indent="-285750">
              <a:buFont typeface="Wingdings" charset="2"/>
              <a:buChar char="n"/>
            </a:pPr>
            <a:r>
              <a:rPr lang="zh-CN" altLang="en-US" sz="1600"/>
              <a:t>基于</a:t>
            </a:r>
            <a:r>
              <a:rPr lang="en-US" altLang="zh-CN" sz="1600"/>
              <a:t>GCD</a:t>
            </a:r>
            <a:r>
              <a:rPr lang="zh-CN" altLang="en-US" sz="1600"/>
              <a:t>（底层是</a:t>
            </a:r>
            <a:r>
              <a:rPr lang="en-US" altLang="zh-CN" sz="1600"/>
              <a:t>GCD</a:t>
            </a:r>
            <a:r>
              <a:rPr lang="zh-CN" altLang="en-US" sz="1600"/>
              <a:t>）</a:t>
            </a:r>
          </a:p>
          <a:p>
            <a:pPr marL="285750" indent="-285750">
              <a:buFont typeface="Wingdings" charset="2"/>
              <a:buChar char="n"/>
            </a:pPr>
            <a:r>
              <a:rPr lang="zh-CN" altLang="en-US" sz="1600"/>
              <a:t>比</a:t>
            </a:r>
            <a:r>
              <a:rPr lang="en-US" altLang="zh-CN" sz="1600"/>
              <a:t>GCD</a:t>
            </a:r>
            <a:r>
              <a:rPr lang="zh-CN" altLang="en-US" sz="1600"/>
              <a:t>多了一些更简单实用的功能</a:t>
            </a:r>
          </a:p>
          <a:p>
            <a:pPr marL="285750" indent="-285750">
              <a:buFont typeface="Wingdings" charset="2"/>
              <a:buChar char="n"/>
            </a:pPr>
            <a:r>
              <a:rPr lang="zh-CN" altLang="en-US" sz="1600"/>
              <a:t>使用更加面向对象</a:t>
            </a: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5736854" y="1895872"/>
            <a:ext cx="670726" cy="1384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en-US" altLang="zh-CN" sz="1800"/>
              <a:t>C</a:t>
            </a:r>
          </a:p>
        </p:txBody>
      </p:sp>
      <p:sp>
        <p:nvSpPr>
          <p:cNvPr id="16" name="内容占位符 2"/>
          <p:cNvSpPr txBox="1">
            <a:spLocks/>
          </p:cNvSpPr>
          <p:nvPr/>
        </p:nvSpPr>
        <p:spPr>
          <a:xfrm>
            <a:off x="5736854" y="4072350"/>
            <a:ext cx="670726" cy="7760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en-US" altLang="zh-CN" sz="1800"/>
              <a:t>C</a:t>
            </a: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5736855" y="3296310"/>
            <a:ext cx="670726" cy="7760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en-US" altLang="zh-CN" sz="1800"/>
              <a:t>OC</a:t>
            </a:r>
          </a:p>
        </p:txBody>
      </p:sp>
      <p:sp>
        <p:nvSpPr>
          <p:cNvPr id="18" name="内容占位符 2"/>
          <p:cNvSpPr txBox="1">
            <a:spLocks/>
          </p:cNvSpPr>
          <p:nvPr/>
        </p:nvSpPr>
        <p:spPr>
          <a:xfrm>
            <a:off x="5736855" y="4872555"/>
            <a:ext cx="670726" cy="971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en-US" altLang="zh-CN" sz="1800"/>
              <a:t>OC</a:t>
            </a: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6436125" y="4886825"/>
            <a:ext cx="1427075" cy="971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zh-CN" altLang="en-US" sz="1800"/>
              <a:t>自动管理</a:t>
            </a:r>
            <a:endParaRPr lang="en-US" altLang="zh-CN" sz="1800"/>
          </a:p>
        </p:txBody>
      </p:sp>
      <p:sp>
        <p:nvSpPr>
          <p:cNvPr id="20" name="内容占位符 2"/>
          <p:cNvSpPr txBox="1">
            <a:spLocks/>
          </p:cNvSpPr>
          <p:nvPr/>
        </p:nvSpPr>
        <p:spPr>
          <a:xfrm>
            <a:off x="6436125" y="4068188"/>
            <a:ext cx="1427075" cy="776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zh-CN" altLang="en-US" sz="1800"/>
              <a:t>自动管理</a:t>
            </a:r>
            <a:endParaRPr lang="en-US" altLang="zh-CN" sz="1800"/>
          </a:p>
        </p:txBody>
      </p:sp>
      <p:sp>
        <p:nvSpPr>
          <p:cNvPr id="21" name="内容占位符 2"/>
          <p:cNvSpPr txBox="1">
            <a:spLocks/>
          </p:cNvSpPr>
          <p:nvPr/>
        </p:nvSpPr>
        <p:spPr>
          <a:xfrm>
            <a:off x="6436125" y="3309825"/>
            <a:ext cx="1427075" cy="776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zh-CN" altLang="en-US" sz="1800"/>
              <a:t>程序员管理</a:t>
            </a:r>
            <a:endParaRPr lang="en-US" altLang="zh-CN" sz="1800"/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6436125" y="1895871"/>
            <a:ext cx="1427075" cy="1384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zh-CN" altLang="en-US" sz="1800"/>
              <a:t>程序员管理</a:t>
            </a:r>
            <a:endParaRPr lang="en-US" altLang="zh-CN" sz="1800"/>
          </a:p>
        </p:txBody>
      </p:sp>
      <p:sp>
        <p:nvSpPr>
          <p:cNvPr id="23" name="内容占位符 2"/>
          <p:cNvSpPr txBox="1">
            <a:spLocks/>
          </p:cNvSpPr>
          <p:nvPr/>
        </p:nvSpPr>
        <p:spPr>
          <a:xfrm>
            <a:off x="7863200" y="1895870"/>
            <a:ext cx="1127391" cy="1384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zh-CN" altLang="en-US" sz="1800"/>
              <a:t>几乎不用</a:t>
            </a:r>
            <a:endParaRPr lang="en-US" altLang="zh-CN" sz="1800"/>
          </a:p>
        </p:txBody>
      </p:sp>
      <p:sp>
        <p:nvSpPr>
          <p:cNvPr id="24" name="内容占位符 2"/>
          <p:cNvSpPr txBox="1">
            <a:spLocks/>
          </p:cNvSpPr>
          <p:nvPr/>
        </p:nvSpPr>
        <p:spPr>
          <a:xfrm>
            <a:off x="7863200" y="3322150"/>
            <a:ext cx="1127391" cy="7460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zh-CN" altLang="en-US" sz="1800"/>
              <a:t>偶尔使用</a:t>
            </a:r>
            <a:endParaRPr lang="en-US" altLang="zh-CN" sz="1800"/>
          </a:p>
        </p:txBody>
      </p:sp>
      <p:sp>
        <p:nvSpPr>
          <p:cNvPr id="25" name="内容占位符 2"/>
          <p:cNvSpPr txBox="1">
            <a:spLocks/>
          </p:cNvSpPr>
          <p:nvPr/>
        </p:nvSpPr>
        <p:spPr>
          <a:xfrm>
            <a:off x="7863200" y="4072348"/>
            <a:ext cx="1127391" cy="772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zh-CN" altLang="en-US" sz="1800">
                <a:solidFill>
                  <a:srgbClr val="FF0000"/>
                </a:solidFill>
              </a:rPr>
              <a:t>经常使用</a:t>
            </a:r>
            <a:endParaRPr lang="en-US" altLang="zh-CN" sz="1800">
              <a:solidFill>
                <a:srgbClr val="FF0000"/>
              </a:solidFill>
            </a:endParaRPr>
          </a:p>
        </p:txBody>
      </p:sp>
      <p:sp>
        <p:nvSpPr>
          <p:cNvPr id="26" name="内容占位符 2"/>
          <p:cNvSpPr txBox="1">
            <a:spLocks/>
          </p:cNvSpPr>
          <p:nvPr/>
        </p:nvSpPr>
        <p:spPr>
          <a:xfrm>
            <a:off x="7863200" y="4863803"/>
            <a:ext cx="1127391" cy="1014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zh-CN" altLang="en-US" sz="1800">
                <a:solidFill>
                  <a:srgbClr val="FF0000"/>
                </a:solidFill>
              </a:rPr>
              <a:t>经常使用</a:t>
            </a:r>
            <a:endParaRPr lang="en-US" altLang="zh-CN" sz="1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0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进程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6293"/>
            <a:ext cx="8229600" cy="4889227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zh-CN" altLang="en-US" sz="1800"/>
              <a:t>什么是进程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进程是指在系统中</a:t>
            </a:r>
            <a:r>
              <a:rPr lang="zh-CN" altLang="en-US" sz="1800">
                <a:solidFill>
                  <a:srgbClr val="FF0000"/>
                </a:solidFill>
              </a:rPr>
              <a:t>正在运行</a:t>
            </a:r>
            <a:r>
              <a:rPr lang="zh-CN" altLang="en-US" sz="1800"/>
              <a:t>的一个应用程序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每个进程之间是</a:t>
            </a:r>
            <a:r>
              <a:rPr lang="zh-CN" altLang="en-US" sz="1800">
                <a:solidFill>
                  <a:srgbClr val="FF0000"/>
                </a:solidFill>
              </a:rPr>
              <a:t>独立</a:t>
            </a:r>
            <a:r>
              <a:rPr lang="zh-CN" altLang="en-US" sz="1800"/>
              <a:t>的</a:t>
            </a:r>
            <a:r>
              <a:rPr lang="zh-CN" altLang="zh-CN" sz="1800"/>
              <a:t>，</a:t>
            </a:r>
            <a:r>
              <a:rPr lang="zh-CN" altLang="en-US" sz="1800"/>
              <a:t>每个进程均运行在其专用且受保护的内存空间内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pPr>
              <a:buFont typeface="Wingdings" charset="2"/>
              <a:buChar char="n"/>
            </a:pPr>
            <a:r>
              <a:rPr lang="zh-CN" altLang="en-US" sz="1800"/>
              <a:t>比如同时打开迅雷、</a:t>
            </a:r>
            <a:r>
              <a:rPr lang="en-US" altLang="zh-CN" sz="1800"/>
              <a:t>Xcode</a:t>
            </a:r>
            <a:r>
              <a:rPr lang="zh-CN" altLang="en-US" sz="1800"/>
              <a:t>，系统就会分别启动</a:t>
            </a:r>
            <a:r>
              <a:rPr lang="en-US" altLang="zh-CN" sz="1800"/>
              <a:t>2</a:t>
            </a:r>
            <a:r>
              <a:rPr lang="zh-CN" altLang="en-US" sz="1800"/>
              <a:t>个进程</a:t>
            </a:r>
            <a:endParaRPr lang="en-US" altLang="zh-CN" sz="1800"/>
          </a:p>
          <a:p>
            <a:pPr>
              <a:buFont typeface="Wingdings" charset="2"/>
              <a:buChar char="n"/>
            </a:pPr>
            <a:endParaRPr lang="en-US" altLang="zh-CN" sz="1800"/>
          </a:p>
          <a:p>
            <a:pPr>
              <a:buFont typeface="Wingdings" charset="2"/>
              <a:buChar char="n"/>
            </a:pPr>
            <a:endParaRPr lang="en-US" altLang="zh-CN" sz="1800"/>
          </a:p>
          <a:p>
            <a:pPr>
              <a:buFont typeface="Wingdings" charset="2"/>
              <a:buChar char="n"/>
            </a:pPr>
            <a:endParaRPr lang="en-US" altLang="zh-CN" sz="1800"/>
          </a:p>
          <a:p>
            <a:pPr>
              <a:buFont typeface="Wingdings" charset="2"/>
              <a:buChar char="n"/>
            </a:pPr>
            <a:endParaRPr lang="en-US" altLang="zh-CN" sz="1800"/>
          </a:p>
          <a:p>
            <a:pPr>
              <a:buFont typeface="Wingdings" charset="2"/>
              <a:buChar char="n"/>
            </a:pPr>
            <a:endParaRPr lang="en-US" altLang="zh-CN" sz="1800"/>
          </a:p>
          <a:p>
            <a:pPr>
              <a:buFont typeface="Wingdings" charset="2"/>
              <a:buChar char="n"/>
            </a:pPr>
            <a:endParaRPr lang="en-US" altLang="zh-CN" sz="1800"/>
          </a:p>
          <a:p>
            <a:pPr>
              <a:buFont typeface="Wingdings" charset="2"/>
              <a:buChar char="n"/>
            </a:pPr>
            <a:endParaRPr lang="en-US" altLang="zh-CN" sz="1800"/>
          </a:p>
          <a:p>
            <a:pPr>
              <a:buFont typeface="Wingdings" charset="2"/>
              <a:buChar char="n"/>
            </a:pPr>
            <a:r>
              <a:rPr lang="zh-CN" altLang="en-US" sz="1800"/>
              <a:t>通过“活动监视器”可以查看</a:t>
            </a:r>
            <a:r>
              <a:rPr lang="en-US" altLang="zh-CN" sz="1800"/>
              <a:t>Mac</a:t>
            </a:r>
            <a:r>
              <a:rPr lang="zh-CN" altLang="en-US" sz="1800"/>
              <a:t>系统中所开启的进程</a:t>
            </a:r>
            <a:endParaRPr lang="en-US" altLang="zh-CN" sz="1800"/>
          </a:p>
        </p:txBody>
      </p:sp>
      <p:sp>
        <p:nvSpPr>
          <p:cNvPr id="4" name="矩形 3"/>
          <p:cNvSpPr/>
          <p:nvPr/>
        </p:nvSpPr>
        <p:spPr>
          <a:xfrm>
            <a:off x="884788" y="3381736"/>
            <a:ext cx="6721536" cy="2140339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4800"/>
              <a:t>内存</a:t>
            </a:r>
          </a:p>
        </p:txBody>
      </p:sp>
      <p:sp>
        <p:nvSpPr>
          <p:cNvPr id="5" name="矩形 4"/>
          <p:cNvSpPr/>
          <p:nvPr/>
        </p:nvSpPr>
        <p:spPr>
          <a:xfrm>
            <a:off x="1236979" y="3619749"/>
            <a:ext cx="2016758" cy="1688291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200">
                <a:solidFill>
                  <a:schemeClr val="tx1"/>
                </a:solidFill>
              </a:rPr>
              <a:t>迅雷</a:t>
            </a:r>
            <a:endParaRPr kumimoji="1" lang="en-US" altLang="zh-CN" sz="3200">
              <a:solidFill>
                <a:schemeClr val="tx1"/>
              </a:solidFill>
            </a:endParaRPr>
          </a:p>
          <a:p>
            <a:pPr algn="ctr"/>
            <a:r>
              <a:rPr kumimoji="1" lang="zh-CN" altLang="en-US" sz="3200"/>
              <a:t>进程</a:t>
            </a:r>
          </a:p>
        </p:txBody>
      </p:sp>
      <p:sp>
        <p:nvSpPr>
          <p:cNvPr id="6" name="矩形 5"/>
          <p:cNvSpPr/>
          <p:nvPr/>
        </p:nvSpPr>
        <p:spPr>
          <a:xfrm>
            <a:off x="5271030" y="3619749"/>
            <a:ext cx="2016758" cy="1688291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>
                <a:solidFill>
                  <a:srgbClr val="000000"/>
                </a:solidFill>
              </a:rPr>
              <a:t>Xcode</a:t>
            </a:r>
          </a:p>
          <a:p>
            <a:pPr algn="ctr"/>
            <a:r>
              <a:rPr kumimoji="1" lang="zh-CN" altLang="en-US" sz="3200"/>
              <a:t>进程</a:t>
            </a:r>
          </a:p>
        </p:txBody>
      </p:sp>
    </p:spTree>
    <p:extLst>
      <p:ext uri="{BB962C8B-B14F-4D97-AF65-F5344CB8AC3E}">
        <p14:creationId xmlns:p14="http://schemas.microsoft.com/office/powerpoint/2010/main" val="191727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线程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6293"/>
            <a:ext cx="8229600" cy="4889227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zh-CN" altLang="en-US" sz="1800"/>
              <a:t>什么是线程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1个进程要想执行任务，</a:t>
            </a:r>
            <a:r>
              <a:rPr lang="zh-CN" altLang="en-US" sz="1800">
                <a:solidFill>
                  <a:srgbClr val="FF0000"/>
                </a:solidFill>
              </a:rPr>
              <a:t>必须</a:t>
            </a:r>
            <a:r>
              <a:rPr lang="zh-CN" altLang="en-US" sz="1800"/>
              <a:t>得有线程（</a:t>
            </a:r>
            <a:r>
              <a:rPr lang="zh-CN" altLang="en-US" sz="1800">
                <a:solidFill>
                  <a:srgbClr val="FF0000"/>
                </a:solidFill>
              </a:rPr>
              <a:t>每</a:t>
            </a:r>
            <a:r>
              <a:rPr lang="en-US" altLang="zh-CN" sz="1800">
                <a:solidFill>
                  <a:srgbClr val="FF0000"/>
                </a:solidFill>
              </a:rPr>
              <a:t>1</a:t>
            </a:r>
            <a:r>
              <a:rPr lang="zh-CN" altLang="en-US" sz="1800">
                <a:solidFill>
                  <a:srgbClr val="FF0000"/>
                </a:solidFill>
              </a:rPr>
              <a:t>个进程至少要有</a:t>
            </a:r>
            <a:r>
              <a:rPr lang="en-US" altLang="zh-CN" sz="1800">
                <a:solidFill>
                  <a:srgbClr val="FF0000"/>
                </a:solidFill>
              </a:rPr>
              <a:t>1</a:t>
            </a:r>
            <a:r>
              <a:rPr lang="zh-CN" altLang="en-US" sz="1800">
                <a:solidFill>
                  <a:srgbClr val="FF0000"/>
                </a:solidFill>
              </a:rPr>
              <a:t>条线程</a:t>
            </a:r>
            <a:r>
              <a:rPr lang="zh-CN" altLang="en-US" sz="1800"/>
              <a:t>）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一个进程（程序）的所有任务都在线程中执行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r>
              <a:rPr lang="zh-CN" altLang="en-US" sz="1800"/>
              <a:t>比如使用酷狗播放音乐、使用迅雷下载电影，都需要在线程中执行</a:t>
            </a:r>
            <a:endParaRPr lang="en-US" altLang="zh-CN" sz="1800"/>
          </a:p>
        </p:txBody>
      </p:sp>
      <p:sp>
        <p:nvSpPr>
          <p:cNvPr id="7" name="矩形 6"/>
          <p:cNvSpPr/>
          <p:nvPr/>
        </p:nvSpPr>
        <p:spPr>
          <a:xfrm>
            <a:off x="856247" y="3296120"/>
            <a:ext cx="7349451" cy="3053549"/>
          </a:xfrm>
          <a:prstGeom prst="rect">
            <a:avLst/>
          </a:prstGeom>
          <a:solidFill>
            <a:srgbClr val="4BACC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4000"/>
              <a:t>内存</a:t>
            </a:r>
          </a:p>
        </p:txBody>
      </p:sp>
      <p:sp>
        <p:nvSpPr>
          <p:cNvPr id="8" name="矩形 7"/>
          <p:cNvSpPr/>
          <p:nvPr/>
        </p:nvSpPr>
        <p:spPr>
          <a:xfrm>
            <a:off x="1022916" y="3448519"/>
            <a:ext cx="2801651" cy="2687117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>
                <a:solidFill>
                  <a:srgbClr val="FF0000"/>
                </a:solidFill>
              </a:rPr>
              <a:t>酷狗</a:t>
            </a:r>
            <a:r>
              <a:rPr kumimoji="1" lang="zh-CN" altLang="en-US" sz="2800"/>
              <a:t>进程</a:t>
            </a:r>
            <a:endParaRPr kumimoji="1" lang="en-US" altLang="zh-CN" sz="2800"/>
          </a:p>
          <a:p>
            <a:pPr algn="ctr"/>
            <a:endParaRPr kumimoji="1" lang="en-US" altLang="zh-CN" sz="2800"/>
          </a:p>
          <a:p>
            <a:pPr algn="ctr"/>
            <a:endParaRPr kumimoji="1" lang="en-US" altLang="zh-CN" sz="2800"/>
          </a:p>
          <a:p>
            <a:pPr algn="ctr"/>
            <a:endParaRPr kumimoji="1" lang="en-US" altLang="zh-CN" sz="2800"/>
          </a:p>
          <a:p>
            <a:pPr algn="ctr"/>
            <a:endParaRPr kumimoji="1" lang="en-US" altLang="zh-CN" sz="2800"/>
          </a:p>
          <a:p>
            <a:pPr algn="ctr"/>
            <a:endParaRPr kumimoji="1" lang="zh-CN" altLang="en-US" sz="2800"/>
          </a:p>
        </p:txBody>
      </p:sp>
      <p:sp>
        <p:nvSpPr>
          <p:cNvPr id="9" name="矩形 8"/>
          <p:cNvSpPr/>
          <p:nvPr/>
        </p:nvSpPr>
        <p:spPr>
          <a:xfrm>
            <a:off x="1194167" y="4247579"/>
            <a:ext cx="2463731" cy="1464549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/>
              <a:t>线程</a:t>
            </a:r>
            <a:endParaRPr kumimoji="1" lang="en-US" altLang="zh-CN" sz="2800"/>
          </a:p>
          <a:p>
            <a:pPr algn="ctr"/>
            <a:r>
              <a:rPr kumimoji="1" lang="zh-CN" altLang="en-US" sz="2800">
                <a:solidFill>
                  <a:srgbClr val="0000FF"/>
                </a:solidFill>
              </a:rPr>
              <a:t>播放音乐</a:t>
            </a:r>
          </a:p>
        </p:txBody>
      </p:sp>
      <p:sp>
        <p:nvSpPr>
          <p:cNvPr id="10" name="矩形 9"/>
          <p:cNvSpPr/>
          <p:nvPr/>
        </p:nvSpPr>
        <p:spPr>
          <a:xfrm>
            <a:off x="5228217" y="3448519"/>
            <a:ext cx="2801651" cy="2687117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>
                <a:solidFill>
                  <a:srgbClr val="FF0000"/>
                </a:solidFill>
              </a:rPr>
              <a:t>迅雷</a:t>
            </a:r>
            <a:r>
              <a:rPr kumimoji="1" lang="zh-CN" altLang="en-US" sz="2800"/>
              <a:t>进程</a:t>
            </a:r>
            <a:endParaRPr kumimoji="1" lang="en-US" altLang="zh-CN" sz="2800"/>
          </a:p>
          <a:p>
            <a:pPr algn="ctr"/>
            <a:endParaRPr kumimoji="1" lang="en-US" altLang="zh-CN" sz="2800"/>
          </a:p>
          <a:p>
            <a:pPr algn="ctr"/>
            <a:endParaRPr kumimoji="1" lang="en-US" altLang="zh-CN" sz="2800"/>
          </a:p>
          <a:p>
            <a:pPr algn="ctr"/>
            <a:endParaRPr kumimoji="1" lang="en-US" altLang="zh-CN" sz="2800"/>
          </a:p>
          <a:p>
            <a:pPr algn="ctr"/>
            <a:endParaRPr kumimoji="1" lang="en-US" altLang="zh-CN" sz="2800"/>
          </a:p>
          <a:p>
            <a:pPr algn="ctr"/>
            <a:endParaRPr kumimoji="1" lang="zh-CN" altLang="en-US" sz="2800"/>
          </a:p>
        </p:txBody>
      </p:sp>
      <p:sp>
        <p:nvSpPr>
          <p:cNvPr id="11" name="矩形 10"/>
          <p:cNvSpPr/>
          <p:nvPr/>
        </p:nvSpPr>
        <p:spPr>
          <a:xfrm>
            <a:off x="5394889" y="4247579"/>
            <a:ext cx="2463731" cy="1464549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/>
              <a:t>线程</a:t>
            </a:r>
            <a:endParaRPr kumimoji="1" lang="en-US" altLang="zh-CN" sz="2800"/>
          </a:p>
          <a:p>
            <a:pPr algn="ctr"/>
            <a:r>
              <a:rPr kumimoji="1" lang="zh-CN" altLang="en-US" sz="2800">
                <a:solidFill>
                  <a:srgbClr val="0000FF"/>
                </a:solidFill>
              </a:rPr>
              <a:t>下载电影</a:t>
            </a:r>
          </a:p>
        </p:txBody>
      </p:sp>
    </p:spTree>
    <p:extLst>
      <p:ext uri="{BB962C8B-B14F-4D97-AF65-F5344CB8AC3E}">
        <p14:creationId xmlns:p14="http://schemas.microsoft.com/office/powerpoint/2010/main" val="264005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线程</a:t>
            </a:r>
            <a:r>
              <a:rPr kumimoji="1" lang="zh-CN" altLang="en-US" dirty="0"/>
              <a:t>的串行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6293"/>
            <a:ext cx="8229600" cy="4889227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en-US" altLang="zh-CN" sz="1800"/>
              <a:t>1</a:t>
            </a:r>
            <a:r>
              <a:rPr lang="zh-CN" altLang="en-US" sz="1800"/>
              <a:t>个线程中任务的执行是</a:t>
            </a:r>
            <a:r>
              <a:rPr lang="zh-CN" altLang="en-US" sz="1800">
                <a:solidFill>
                  <a:srgbClr val="FF0000"/>
                </a:solidFill>
              </a:rPr>
              <a:t>串行</a:t>
            </a:r>
            <a:r>
              <a:rPr lang="zh-CN" altLang="en-US" sz="1800"/>
              <a:t>的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如果要在</a:t>
            </a:r>
            <a:r>
              <a:rPr lang="en-US" altLang="zh-CN" sz="1800"/>
              <a:t>1</a:t>
            </a:r>
            <a:r>
              <a:rPr lang="zh-CN" altLang="en-US" sz="1800"/>
              <a:t>个线程中执行多个任务，那么只能一个一个地按顺序执行这些任务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也就是说，在同一时间内，</a:t>
            </a:r>
            <a:r>
              <a:rPr lang="en-US" altLang="zh-CN" sz="1800"/>
              <a:t>1</a:t>
            </a:r>
            <a:r>
              <a:rPr lang="zh-CN" altLang="en-US" sz="1800"/>
              <a:t>个线程只能执行</a:t>
            </a:r>
            <a:r>
              <a:rPr lang="en-US" altLang="zh-CN" sz="1800"/>
              <a:t>1</a:t>
            </a:r>
            <a:r>
              <a:rPr lang="zh-CN" altLang="en-US" sz="1800"/>
              <a:t>个任务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r>
              <a:rPr lang="zh-CN" altLang="en-US" sz="1800"/>
              <a:t>比如在</a:t>
            </a:r>
            <a:r>
              <a:rPr lang="en-US" altLang="zh-CN" sz="1800"/>
              <a:t>1</a:t>
            </a:r>
            <a:r>
              <a:rPr lang="zh-CN" altLang="en-US" sz="1800"/>
              <a:t>个线程中下载</a:t>
            </a:r>
            <a:r>
              <a:rPr lang="zh-CN" altLang="zh-CN" sz="1800"/>
              <a:t>3</a:t>
            </a:r>
            <a:r>
              <a:rPr lang="zh-CN" altLang="en-US" sz="1800"/>
              <a:t>个文件（分别是文件</a:t>
            </a:r>
            <a:r>
              <a:rPr lang="en-US" altLang="zh-CN" sz="1800"/>
              <a:t>A</a:t>
            </a:r>
            <a:r>
              <a:rPr lang="zh-CN" altLang="en-US" sz="1800"/>
              <a:t>、文件</a:t>
            </a:r>
            <a:r>
              <a:rPr lang="en-US" altLang="zh-CN" sz="1800"/>
              <a:t>B</a:t>
            </a:r>
            <a:r>
              <a:rPr lang="zh-CN" altLang="en-US" sz="1800"/>
              <a:t>、文件</a:t>
            </a:r>
            <a:r>
              <a:rPr lang="en-US" altLang="zh-CN" sz="1800"/>
              <a:t>C</a:t>
            </a:r>
            <a:r>
              <a:rPr lang="zh-CN" altLang="en-US" sz="1800"/>
              <a:t>）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</p:txBody>
      </p:sp>
      <p:sp>
        <p:nvSpPr>
          <p:cNvPr id="4" name="矩形 3"/>
          <p:cNvSpPr/>
          <p:nvPr/>
        </p:nvSpPr>
        <p:spPr>
          <a:xfrm>
            <a:off x="2654364" y="3281258"/>
            <a:ext cx="2668636" cy="3096951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/>
              <a:t>进程</a:t>
            </a:r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zh-CN" altLang="en-US" sz="2000"/>
          </a:p>
        </p:txBody>
      </p:sp>
      <p:sp>
        <p:nvSpPr>
          <p:cNvPr id="5" name="矩形 4"/>
          <p:cNvSpPr/>
          <p:nvPr/>
        </p:nvSpPr>
        <p:spPr>
          <a:xfrm>
            <a:off x="2896970" y="3724189"/>
            <a:ext cx="2254783" cy="2497063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2000"/>
          </a:p>
          <a:p>
            <a:pPr algn="ctr"/>
            <a:r>
              <a:rPr kumimoji="1" lang="zh-CN" altLang="en-US" sz="2000"/>
              <a:t>线程</a:t>
            </a:r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zh-CN" altLang="en-US" sz="2000"/>
          </a:p>
        </p:txBody>
      </p:sp>
      <p:sp>
        <p:nvSpPr>
          <p:cNvPr id="6" name="矩形 5"/>
          <p:cNvSpPr/>
          <p:nvPr/>
        </p:nvSpPr>
        <p:spPr>
          <a:xfrm>
            <a:off x="5993726" y="4337752"/>
            <a:ext cx="2054992" cy="385261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下载文件</a:t>
            </a:r>
            <a:r>
              <a:rPr kumimoji="1" lang="en-US" altLang="zh-CN"/>
              <a:t>A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993726" y="4903952"/>
            <a:ext cx="2054992" cy="385261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下载文件</a:t>
            </a:r>
            <a:r>
              <a:rPr kumimoji="1" lang="en-US" altLang="zh-CN"/>
              <a:t>B</a:t>
            </a:r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993726" y="5455880"/>
            <a:ext cx="2054992" cy="385261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下载文件</a:t>
            </a:r>
            <a:r>
              <a:rPr kumimoji="1" lang="en-US" altLang="zh-CN"/>
              <a:t>C</a:t>
            </a:r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307683" y="676346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cxnSp>
        <p:nvCxnSpPr>
          <p:cNvPr id="17" name="直线箭头连接符 16"/>
          <p:cNvCxnSpPr/>
          <p:nvPr/>
        </p:nvCxnSpPr>
        <p:spPr>
          <a:xfrm>
            <a:off x="2311865" y="4337752"/>
            <a:ext cx="0" cy="3852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589121" y="472301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串行</a:t>
            </a:r>
          </a:p>
        </p:txBody>
      </p:sp>
      <p:cxnSp>
        <p:nvCxnSpPr>
          <p:cNvPr id="16" name="直线箭头连接符 15"/>
          <p:cNvCxnSpPr/>
          <p:nvPr/>
        </p:nvCxnSpPr>
        <p:spPr>
          <a:xfrm>
            <a:off x="2311865" y="4742437"/>
            <a:ext cx="0" cy="5467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>
            <a:off x="2311865" y="5294365"/>
            <a:ext cx="0" cy="5467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>
            <a:off x="2311865" y="4337753"/>
            <a:ext cx="0" cy="15033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内容占位符 2"/>
          <p:cNvSpPr txBox="1">
            <a:spLocks/>
          </p:cNvSpPr>
          <p:nvPr/>
        </p:nvSpPr>
        <p:spPr>
          <a:xfrm>
            <a:off x="5590103" y="3349096"/>
            <a:ext cx="3200697" cy="717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>
              <a:buNone/>
            </a:pPr>
            <a:r>
              <a:rPr lang="zh-CN" altLang="en-US" sz="1800"/>
              <a:t>因此，也可以认为</a:t>
            </a:r>
            <a:r>
              <a:rPr lang="zh-CN" altLang="en-US" sz="1800">
                <a:solidFill>
                  <a:srgbClr val="FF0000"/>
                </a:solidFill>
              </a:rPr>
              <a:t>线程是进程中的</a:t>
            </a:r>
            <a:r>
              <a:rPr lang="en-US" altLang="zh-CN" sz="1800">
                <a:solidFill>
                  <a:srgbClr val="FF0000"/>
                </a:solidFill>
              </a:rPr>
              <a:t>1</a:t>
            </a:r>
            <a:r>
              <a:rPr lang="zh-CN" altLang="en-US" sz="1800">
                <a:solidFill>
                  <a:srgbClr val="FF0000"/>
                </a:solidFill>
              </a:rPr>
              <a:t>条执行路径</a:t>
            </a:r>
            <a:endParaRPr lang="en-US" altLang="zh-CN" sz="1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4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868E-6 1.63775E-6 L -0.32611 0.00139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314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2628 -0.00417 " pathEditMode="relative" ptsTypes="AA">
                                      <p:cBhvr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2628 0 " pathEditMode="relative" ptsTypes="AA">
                                      <p:cBhvr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6" grpId="1" animBg="1"/>
      <p:bldP spid="13" grpId="0" animBg="1"/>
      <p:bldP spid="13" grpId="1" animBg="1"/>
      <p:bldP spid="14" grpId="0" animBg="1"/>
      <p:bldP spid="14" grpId="1" animBg="1"/>
      <p:bldP spid="1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多线程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6293"/>
            <a:ext cx="8229600" cy="4889227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zh-CN" altLang="en-US" sz="1800"/>
              <a:t>什么是多线程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en-US" altLang="zh-CN" sz="1800"/>
              <a:t>1</a:t>
            </a:r>
            <a:r>
              <a:rPr lang="zh-CN" altLang="en-US" sz="1800"/>
              <a:t>个进程中可以开启多条线程，每条线程可以</a:t>
            </a:r>
            <a:r>
              <a:rPr lang="zh-CN" altLang="en-US" sz="1800">
                <a:solidFill>
                  <a:srgbClr val="FF0000"/>
                </a:solidFill>
              </a:rPr>
              <a:t>并行（同时）</a:t>
            </a:r>
            <a:r>
              <a:rPr lang="zh-CN" altLang="en-US" sz="1800"/>
              <a:t>执行不同的任务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进程</a:t>
            </a:r>
            <a:r>
              <a:rPr lang="zh-CN" altLang="zh-CN" sz="1800"/>
              <a:t> </a:t>
            </a:r>
            <a:r>
              <a:rPr lang="en-US" altLang="zh-CN" sz="1800">
                <a:sym typeface="Wingdings"/>
              </a:rPr>
              <a:t></a:t>
            </a:r>
            <a:r>
              <a:rPr lang="zh-CN" altLang="en-US" sz="1800">
                <a:sym typeface="Wingdings"/>
              </a:rPr>
              <a:t> </a:t>
            </a:r>
            <a:r>
              <a:rPr lang="zh-CN" altLang="en-US" sz="1800"/>
              <a:t>车间，线程 </a:t>
            </a:r>
            <a:r>
              <a:rPr lang="en-US" altLang="zh-CN" sz="1800">
                <a:sym typeface="Wingdings"/>
              </a:rPr>
              <a:t></a:t>
            </a:r>
            <a:r>
              <a:rPr lang="zh-CN" altLang="en-US" sz="1800">
                <a:sym typeface="Wingdings"/>
              </a:rPr>
              <a:t> </a:t>
            </a:r>
            <a:r>
              <a:rPr lang="zh-CN" altLang="en-US" sz="1800"/>
              <a:t>车间工人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多线程技术可以提高程序的执行效率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r>
              <a:rPr lang="zh-CN" altLang="en-US" sz="1800"/>
              <a:t>比如同时开启</a:t>
            </a:r>
            <a:r>
              <a:rPr lang="en-US" altLang="zh-CN" sz="1800"/>
              <a:t>3</a:t>
            </a:r>
            <a:r>
              <a:rPr lang="zh-CN" altLang="en-US" sz="1800"/>
              <a:t>条线程分别下载</a:t>
            </a:r>
            <a:r>
              <a:rPr lang="en-US" altLang="zh-CN" sz="1800"/>
              <a:t>3</a:t>
            </a:r>
            <a:r>
              <a:rPr lang="zh-CN" altLang="en-US" sz="1800"/>
              <a:t>个文件（分别是文件</a:t>
            </a:r>
            <a:r>
              <a:rPr lang="en-US" altLang="zh-CN" sz="1800"/>
              <a:t>A</a:t>
            </a:r>
            <a:r>
              <a:rPr lang="zh-CN" altLang="en-US" sz="1800"/>
              <a:t>、文件</a:t>
            </a:r>
            <a:r>
              <a:rPr lang="en-US" altLang="zh-CN" sz="1800"/>
              <a:t>B</a:t>
            </a:r>
            <a:r>
              <a:rPr lang="zh-CN" altLang="en-US" sz="1800"/>
              <a:t>、文件</a:t>
            </a:r>
            <a:r>
              <a:rPr lang="en-US" altLang="zh-CN" sz="1800"/>
              <a:t>C</a:t>
            </a:r>
            <a:r>
              <a:rPr lang="zh-CN" altLang="en-US" sz="1800"/>
              <a:t>）</a:t>
            </a:r>
            <a:endParaRPr lang="en-US" altLang="zh-CN" sz="1800"/>
          </a:p>
          <a:p>
            <a:endParaRPr lang="en-US" altLang="zh-CN" sz="1800"/>
          </a:p>
        </p:txBody>
      </p:sp>
      <p:sp>
        <p:nvSpPr>
          <p:cNvPr id="12" name="矩形 11"/>
          <p:cNvSpPr/>
          <p:nvPr/>
        </p:nvSpPr>
        <p:spPr>
          <a:xfrm>
            <a:off x="826701" y="4523248"/>
            <a:ext cx="7493162" cy="1840691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r>
              <a:rPr kumimoji="1" lang="zh-CN" altLang="en-US" sz="2000"/>
              <a:t>进程</a:t>
            </a:r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zh-CN" altLang="en-US" sz="2000"/>
          </a:p>
        </p:txBody>
      </p:sp>
      <p:sp>
        <p:nvSpPr>
          <p:cNvPr id="16" name="矩形 15"/>
          <p:cNvSpPr/>
          <p:nvPr/>
        </p:nvSpPr>
        <p:spPr>
          <a:xfrm>
            <a:off x="1042303" y="4998680"/>
            <a:ext cx="2254783" cy="1222571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r>
              <a:rPr kumimoji="1" lang="zh-CN" altLang="en-US" sz="2000"/>
              <a:t>线程</a:t>
            </a:r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zh-CN" altLang="en-US" sz="2000"/>
          </a:p>
        </p:txBody>
      </p:sp>
      <p:sp>
        <p:nvSpPr>
          <p:cNvPr id="22" name="矩形 21"/>
          <p:cNvSpPr/>
          <p:nvPr/>
        </p:nvSpPr>
        <p:spPr>
          <a:xfrm>
            <a:off x="3449486" y="4998680"/>
            <a:ext cx="2254783" cy="1222571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r>
              <a:rPr kumimoji="1" lang="zh-CN" altLang="en-US" sz="2000"/>
              <a:t>线程</a:t>
            </a:r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zh-CN" altLang="en-US" sz="2000"/>
          </a:p>
        </p:txBody>
      </p:sp>
      <p:sp>
        <p:nvSpPr>
          <p:cNvPr id="23" name="矩形 22"/>
          <p:cNvSpPr/>
          <p:nvPr/>
        </p:nvSpPr>
        <p:spPr>
          <a:xfrm>
            <a:off x="5856669" y="4998680"/>
            <a:ext cx="2254783" cy="1222571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r>
              <a:rPr kumimoji="1" lang="zh-CN" altLang="en-US" sz="2000"/>
              <a:t>线程</a:t>
            </a:r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zh-CN" altLang="en-US" sz="2000"/>
          </a:p>
        </p:txBody>
      </p:sp>
      <p:sp>
        <p:nvSpPr>
          <p:cNvPr id="19" name="矩形 18"/>
          <p:cNvSpPr/>
          <p:nvPr/>
        </p:nvSpPr>
        <p:spPr>
          <a:xfrm>
            <a:off x="1142195" y="3855290"/>
            <a:ext cx="2054992" cy="385261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下载文件</a:t>
            </a:r>
            <a:r>
              <a:rPr kumimoji="1" lang="en-US" altLang="zh-CN"/>
              <a:t>A</a:t>
            </a:r>
            <a:endParaRPr kumimoji="1"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535107" y="3855290"/>
            <a:ext cx="2054992" cy="385261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下载文件</a:t>
            </a:r>
            <a:r>
              <a:rPr kumimoji="1" lang="en-US" altLang="zh-CN"/>
              <a:t>B</a:t>
            </a:r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952994" y="3855290"/>
            <a:ext cx="2054992" cy="385261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下载文件</a:t>
            </a:r>
            <a:r>
              <a:rPr kumimoji="1" lang="en-US" altLang="zh-CN"/>
              <a:t>C</a:t>
            </a:r>
            <a:endParaRPr kumimoji="1" lang="zh-CN" altLang="en-US"/>
          </a:p>
        </p:txBody>
      </p:sp>
      <p:cxnSp>
        <p:nvCxnSpPr>
          <p:cNvPr id="24" name="直线箭头连接符 23"/>
          <p:cNvCxnSpPr/>
          <p:nvPr/>
        </p:nvCxnSpPr>
        <p:spPr>
          <a:xfrm>
            <a:off x="1028029" y="4998680"/>
            <a:ext cx="0" cy="15222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/>
          <p:nvPr/>
        </p:nvCxnSpPr>
        <p:spPr>
          <a:xfrm>
            <a:off x="3449484" y="4998680"/>
            <a:ext cx="0" cy="15222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>
            <a:off x="5856667" y="4998680"/>
            <a:ext cx="0" cy="15222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34036" y="54792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并行</a:t>
            </a:r>
          </a:p>
        </p:txBody>
      </p:sp>
    </p:spTree>
    <p:extLst>
      <p:ext uri="{BB962C8B-B14F-4D97-AF65-F5344CB8AC3E}">
        <p14:creationId xmlns:p14="http://schemas.microsoft.com/office/powerpoint/2010/main" val="391391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6047E-6 1.85288E-6 L 1.86047E-6 0.25838 " pathEditMode="relative" rAng="0" ptsTypes="AA">
                                      <p:cBhvr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9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8639E-6 1.85288E-6 L -3.18639E-6 0.25861 " pathEditMode="relative" rAng="0" ptsTypes="AA"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26102E-7 1.85288E-6 L 8.26102E-7 0.25861 " pathEditMode="relative" rAng="0" ptsTypes="AA">
                                      <p:cBhvr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22" grpId="0" animBg="1"/>
      <p:bldP spid="23" grpId="0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多线程的原理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8577" y="1403370"/>
            <a:ext cx="8341658" cy="2677543"/>
          </a:xfrm>
        </p:spPr>
        <p:txBody>
          <a:bodyPr>
            <a:normAutofit/>
          </a:bodyPr>
          <a:lstStyle/>
          <a:p>
            <a:r>
              <a:rPr lang="zh-CN" altLang="en-US" sz="1800"/>
              <a:t>多线程的原理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同一时间，</a:t>
            </a:r>
            <a:r>
              <a:rPr lang="en-US" altLang="zh-CN" sz="1800"/>
              <a:t>CPU</a:t>
            </a:r>
            <a:r>
              <a:rPr lang="zh-CN" altLang="en-US" sz="1800"/>
              <a:t>只能处理</a:t>
            </a:r>
            <a:r>
              <a:rPr lang="en-US" altLang="zh-CN" sz="1800"/>
              <a:t>1</a:t>
            </a:r>
            <a:r>
              <a:rPr lang="zh-CN" altLang="en-US" sz="1800"/>
              <a:t>条线程，只有</a:t>
            </a:r>
            <a:r>
              <a:rPr lang="en-US" altLang="zh-CN" sz="1800"/>
              <a:t>1</a:t>
            </a:r>
            <a:r>
              <a:rPr lang="zh-CN" altLang="en-US" sz="1800"/>
              <a:t>条线程在工作</a:t>
            </a:r>
            <a:r>
              <a:rPr lang="zh-CN" altLang="zh-CN" sz="1800"/>
              <a:t>（</a:t>
            </a:r>
            <a:r>
              <a:rPr lang="zh-CN" altLang="en-US" sz="1800"/>
              <a:t>执行）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多线程并发（同时）执行，其实是</a:t>
            </a:r>
            <a:r>
              <a:rPr lang="en-US" altLang="zh-CN" sz="1800"/>
              <a:t>CPU</a:t>
            </a:r>
            <a:r>
              <a:rPr lang="zh-CN" altLang="en-US" sz="1800"/>
              <a:t>快速地在多条线程之间</a:t>
            </a:r>
            <a:r>
              <a:rPr lang="zh-CN" altLang="en-US" sz="1800">
                <a:solidFill>
                  <a:srgbClr val="FF0000"/>
                </a:solidFill>
              </a:rPr>
              <a:t>调度</a:t>
            </a:r>
            <a:r>
              <a:rPr lang="zh-CN" altLang="en-US" sz="1800"/>
              <a:t>（切换）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如果</a:t>
            </a:r>
            <a:r>
              <a:rPr lang="en-US" altLang="zh-CN" sz="1800"/>
              <a:t>CPU</a:t>
            </a:r>
            <a:r>
              <a:rPr lang="zh-CN" altLang="en-US" sz="1800"/>
              <a:t>调度线程的时间足够快，就造成了多线程并发执行的假象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思考：如果线程非常非常多，会发生什么情况？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en-US" altLang="zh-CN" sz="1800"/>
              <a:t>CPU</a:t>
            </a:r>
            <a:r>
              <a:rPr lang="zh-CN" altLang="en-US" sz="1800"/>
              <a:t>会在</a:t>
            </a:r>
            <a:r>
              <a:rPr lang="en-US" altLang="zh-CN" sz="1800"/>
              <a:t>N</a:t>
            </a:r>
            <a:r>
              <a:rPr lang="zh-CN" altLang="en-US" sz="1800"/>
              <a:t>多线程之间调度，</a:t>
            </a:r>
            <a:r>
              <a:rPr lang="en-US" altLang="zh-CN" sz="1800"/>
              <a:t>CPU</a:t>
            </a:r>
            <a:r>
              <a:rPr lang="zh-CN" altLang="en-US" sz="1800"/>
              <a:t>会累死，消耗大量的</a:t>
            </a:r>
            <a:r>
              <a:rPr lang="en-US" altLang="zh-CN" sz="1800"/>
              <a:t>CPU</a:t>
            </a:r>
            <a:r>
              <a:rPr lang="zh-CN" altLang="en-US" sz="1800"/>
              <a:t>资源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zh-CN" altLang="en-US" sz="1800"/>
              <a:t>每条线程被调度执行的频次会降低（线程的执行效率降低）</a:t>
            </a:r>
            <a:endParaRPr lang="en-US" altLang="zh-CN" sz="1800"/>
          </a:p>
        </p:txBody>
      </p:sp>
      <p:sp>
        <p:nvSpPr>
          <p:cNvPr id="4" name="矩形 3"/>
          <p:cNvSpPr/>
          <p:nvPr/>
        </p:nvSpPr>
        <p:spPr>
          <a:xfrm>
            <a:off x="581124" y="4329232"/>
            <a:ext cx="7493162" cy="1840691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r>
              <a:rPr kumimoji="1" lang="zh-CN" altLang="en-US" sz="2000"/>
              <a:t>进程</a:t>
            </a:r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zh-CN" altLang="en-US" sz="2000"/>
          </a:p>
        </p:txBody>
      </p:sp>
      <p:sp>
        <p:nvSpPr>
          <p:cNvPr id="5" name="矩形 4"/>
          <p:cNvSpPr/>
          <p:nvPr/>
        </p:nvSpPr>
        <p:spPr>
          <a:xfrm>
            <a:off x="796726" y="4804664"/>
            <a:ext cx="2254783" cy="1222571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r>
              <a:rPr kumimoji="1" lang="zh-CN" altLang="en-US" sz="2000"/>
              <a:t>线程</a:t>
            </a:r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zh-CN" altLang="en-US" sz="2000"/>
          </a:p>
        </p:txBody>
      </p:sp>
      <p:sp>
        <p:nvSpPr>
          <p:cNvPr id="6" name="矩形 5"/>
          <p:cNvSpPr/>
          <p:nvPr/>
        </p:nvSpPr>
        <p:spPr>
          <a:xfrm>
            <a:off x="3203909" y="4804664"/>
            <a:ext cx="2254783" cy="1222571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r>
              <a:rPr kumimoji="1" lang="zh-CN" altLang="en-US" sz="2000"/>
              <a:t>线程</a:t>
            </a:r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zh-CN" altLang="en-US" sz="2000"/>
          </a:p>
        </p:txBody>
      </p:sp>
      <p:sp>
        <p:nvSpPr>
          <p:cNvPr id="7" name="矩形 6"/>
          <p:cNvSpPr/>
          <p:nvPr/>
        </p:nvSpPr>
        <p:spPr>
          <a:xfrm>
            <a:off x="5611092" y="4804664"/>
            <a:ext cx="2254783" cy="1222571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r>
              <a:rPr kumimoji="1" lang="zh-CN" altLang="en-US" sz="2000"/>
              <a:t>线程</a:t>
            </a:r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zh-CN" altLang="en-US" sz="2000"/>
          </a:p>
        </p:txBody>
      </p:sp>
      <p:cxnSp>
        <p:nvCxnSpPr>
          <p:cNvPr id="11" name="直线箭头连接符 10"/>
          <p:cNvCxnSpPr/>
          <p:nvPr/>
        </p:nvCxnSpPr>
        <p:spPr>
          <a:xfrm>
            <a:off x="782987" y="4804665"/>
            <a:ext cx="0" cy="3521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>
            <a:off x="3197423" y="4804665"/>
            <a:ext cx="0" cy="3521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>
            <a:off x="5604605" y="4804665"/>
            <a:ext cx="0" cy="3521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>
            <a:off x="782987" y="5161685"/>
            <a:ext cx="0" cy="3521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>
            <a:off x="3200097" y="5166541"/>
            <a:ext cx="0" cy="3521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>
            <a:off x="5604605" y="5161685"/>
            <a:ext cx="0" cy="3521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>
            <a:off x="790773" y="5509587"/>
            <a:ext cx="0" cy="3521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>
            <a:off x="3197423" y="5523561"/>
            <a:ext cx="0" cy="3521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>
            <a:off x="5604605" y="5518705"/>
            <a:ext cx="0" cy="3521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>
            <a:off x="782453" y="4790395"/>
            <a:ext cx="0" cy="15222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/>
          <p:nvPr/>
        </p:nvCxnSpPr>
        <p:spPr>
          <a:xfrm>
            <a:off x="3203908" y="4790395"/>
            <a:ext cx="0" cy="15222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>
            <a:off x="5611091" y="4790395"/>
            <a:ext cx="0" cy="15222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29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1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8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9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5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6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7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8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9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0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1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2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7" presetClass="emph" presetSubtype="0" fill="remove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2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3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4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7" presetClass="emph" presetSubtype="0" fill="remove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4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5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6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7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7" presetClass="emph" presetSubtype="0" fill="remove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7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8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7" presetClass="emph" presetSubtype="0" fill="remove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8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9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0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1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7" presetClass="emph" presetSubtype="0" fill="remove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0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1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2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3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7" presetClass="emph" presetSubtype="0" fill="remove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2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63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4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5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5" grpId="2" animBg="1"/>
      <p:bldP spid="5" grpId="3" animBg="1"/>
      <p:bldP spid="5" grpId="4" animBg="1"/>
      <p:bldP spid="6" grpId="0" animBg="1"/>
      <p:bldP spid="6" grpId="1" animBg="1"/>
      <p:bldP spid="6" grpId="2" animBg="1"/>
      <p:bldP spid="6" grpId="3" animBg="1"/>
      <p:bldP spid="6" grpId="4" animBg="1"/>
      <p:bldP spid="7" grpId="0" animBg="1"/>
      <p:bldP spid="7" grpId="1" animBg="1"/>
      <p:bldP spid="7" grpId="2" animBg="1"/>
      <p:bldP spid="7" grpId="3" animBg="1"/>
      <p:bldP spid="7" grpId="4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多线程的优缺点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8577" y="1403369"/>
            <a:ext cx="8341658" cy="4889227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zh-CN" altLang="en-US" sz="1800"/>
              <a:t>多线程的优点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能适当提高程序的执行效率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能适当提高资源利用率（</a:t>
            </a:r>
            <a:r>
              <a:rPr lang="en-US" altLang="zh-CN" sz="1800"/>
              <a:t>CPU</a:t>
            </a:r>
            <a:r>
              <a:rPr lang="zh-CN" altLang="en-US" sz="1800"/>
              <a:t>、内存利用率）</a:t>
            </a:r>
            <a:endParaRPr lang="en-US" altLang="zh-CN" sz="1800"/>
          </a:p>
          <a:p>
            <a:pPr marL="0" indent="0">
              <a:buNone/>
            </a:pPr>
            <a:endParaRPr lang="en-US" altLang="zh-CN" sz="1800"/>
          </a:p>
          <a:p>
            <a:pPr>
              <a:buFont typeface="Wingdings" charset="2"/>
              <a:buChar char="n"/>
            </a:pPr>
            <a:r>
              <a:rPr lang="zh-CN" altLang="en-US" sz="1800"/>
              <a:t>多线程的缺点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创建线程是有开销的，</a:t>
            </a:r>
            <a:r>
              <a:rPr lang="en-US" altLang="zh-CN" sz="1800"/>
              <a:t>iOS</a:t>
            </a:r>
            <a:r>
              <a:rPr lang="zh-CN" altLang="en-US" sz="1800"/>
              <a:t>下主要成本包括：内核数据结构（大约</a:t>
            </a:r>
            <a:r>
              <a:rPr lang="en-US" altLang="zh-CN" sz="1800"/>
              <a:t>1KB</a:t>
            </a:r>
            <a:r>
              <a:rPr lang="zh-CN" altLang="en-US" sz="1800"/>
              <a:t>）、栈空间（子线程</a:t>
            </a:r>
            <a:r>
              <a:rPr lang="en-US" altLang="zh-CN" sz="1800"/>
              <a:t>512KB</a:t>
            </a:r>
            <a:r>
              <a:rPr lang="zh-CN" altLang="en-US" sz="1800"/>
              <a:t>、主线程</a:t>
            </a:r>
            <a:r>
              <a:rPr lang="en-US" altLang="zh-CN" sz="1800"/>
              <a:t>1MB</a:t>
            </a:r>
            <a:r>
              <a:rPr lang="zh-CN" altLang="en-US" sz="1800"/>
              <a:t>，也可以使用</a:t>
            </a:r>
            <a:r>
              <a:rPr lang="en-US" altLang="zh-CN" sz="1800"/>
              <a:t>-setStackSize:</a:t>
            </a:r>
            <a:r>
              <a:rPr lang="zh-CN" altLang="en-US" sz="1800"/>
              <a:t>设置，但必须是</a:t>
            </a:r>
            <a:r>
              <a:rPr lang="en-US" altLang="zh-CN" sz="1800"/>
              <a:t>4K</a:t>
            </a:r>
            <a:r>
              <a:rPr lang="zh-CN" altLang="en-US" sz="1800"/>
              <a:t>的倍数，而且最小是</a:t>
            </a:r>
            <a:r>
              <a:rPr lang="en-US" altLang="zh-CN" sz="1800"/>
              <a:t>16K</a:t>
            </a:r>
            <a:r>
              <a:rPr lang="zh-CN" altLang="en-US" sz="1800"/>
              <a:t>），创建线程大约需要</a:t>
            </a:r>
            <a:r>
              <a:rPr lang="en-US" altLang="zh-CN" sz="1800"/>
              <a:t>90</a:t>
            </a:r>
            <a:r>
              <a:rPr lang="zh-CN" altLang="en-US" sz="1800"/>
              <a:t>毫秒的创建时间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如果开启大量的线程</a:t>
            </a:r>
            <a:r>
              <a:rPr lang="zh-CN" altLang="zh-CN" sz="1800"/>
              <a:t>，</a:t>
            </a:r>
            <a:r>
              <a:rPr lang="zh-CN" altLang="en-US" sz="1800"/>
              <a:t>会降低程序的性能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线程越多，</a:t>
            </a:r>
            <a:r>
              <a:rPr lang="en-US" altLang="zh-CN" sz="1800"/>
              <a:t>CPU</a:t>
            </a:r>
            <a:r>
              <a:rPr lang="zh-CN" altLang="en-US" sz="1800"/>
              <a:t>在调度线程上的开销就越大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程序设计更加复杂：比如线程之间的通信、多线程的数据共享</a:t>
            </a:r>
            <a:endParaRPr lang="en-US" altLang="zh-CN" sz="1800"/>
          </a:p>
          <a:p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41910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多线程</a:t>
            </a:r>
            <a:r>
              <a:rPr kumimoji="1" lang="zh-CN" altLang="en-US" dirty="0"/>
              <a:t>在</a:t>
            </a:r>
            <a:r>
              <a:rPr kumimoji="1" lang="en-US" altLang="zh-CN" dirty="0"/>
              <a:t>iOS</a:t>
            </a:r>
            <a:r>
              <a:rPr kumimoji="1" lang="zh-CN" altLang="en-US" dirty="0"/>
              <a:t>开发中的应用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4831"/>
            <a:ext cx="8229600" cy="4889227"/>
          </a:xfrm>
        </p:spPr>
        <p:txBody>
          <a:bodyPr>
            <a:normAutofit/>
          </a:bodyPr>
          <a:lstStyle/>
          <a:p>
            <a:r>
              <a:rPr lang="zh-CN" altLang="en-US" sz="1800"/>
              <a:t>什么是主线程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一个</a:t>
            </a:r>
            <a:r>
              <a:rPr lang="en-US" altLang="zh-CN" sz="1800"/>
              <a:t>iOS</a:t>
            </a:r>
            <a:r>
              <a:rPr lang="zh-CN" altLang="en-US" sz="1800"/>
              <a:t>程序运行后，默认会开启</a:t>
            </a:r>
            <a:r>
              <a:rPr lang="en-US" altLang="zh-CN" sz="1800"/>
              <a:t>1</a:t>
            </a:r>
            <a:r>
              <a:rPr lang="zh-CN" altLang="en-US" sz="1800"/>
              <a:t>条线程</a:t>
            </a:r>
            <a:r>
              <a:rPr lang="zh-CN" altLang="zh-CN" sz="1800"/>
              <a:t>，</a:t>
            </a:r>
            <a:r>
              <a:rPr lang="zh-CN" altLang="en-US" sz="1800"/>
              <a:t>称为“</a:t>
            </a:r>
            <a:r>
              <a:rPr lang="zh-CN" altLang="en-US" sz="1800">
                <a:solidFill>
                  <a:srgbClr val="FF0000"/>
                </a:solidFill>
              </a:rPr>
              <a:t>主线程</a:t>
            </a:r>
            <a:r>
              <a:rPr lang="zh-CN" altLang="en-US" sz="1800"/>
              <a:t>”或“</a:t>
            </a:r>
            <a:r>
              <a:rPr lang="en-US" altLang="zh-CN" sz="1800">
                <a:solidFill>
                  <a:srgbClr val="FF0000"/>
                </a:solidFill>
              </a:rPr>
              <a:t>UI</a:t>
            </a:r>
            <a:r>
              <a:rPr lang="zh-CN" altLang="en-US" sz="1800">
                <a:solidFill>
                  <a:srgbClr val="FF0000"/>
                </a:solidFill>
              </a:rPr>
              <a:t>线程</a:t>
            </a:r>
            <a:r>
              <a:rPr lang="zh-CN" altLang="en-US" sz="1800"/>
              <a:t>”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r>
              <a:rPr lang="zh-CN" altLang="en-US" sz="1800"/>
              <a:t>主线程的主要作用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显示</a:t>
            </a:r>
            <a:r>
              <a:rPr lang="en-US" altLang="zh-CN" sz="1800"/>
              <a:t>\</a:t>
            </a:r>
            <a:r>
              <a:rPr lang="zh-CN" altLang="en-US" sz="1800"/>
              <a:t>刷新</a:t>
            </a:r>
            <a:r>
              <a:rPr lang="en-US" altLang="zh-CN" sz="1800"/>
              <a:t>UI</a:t>
            </a:r>
            <a:r>
              <a:rPr lang="zh-CN" altLang="en-US" sz="1800"/>
              <a:t>界面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处理</a:t>
            </a:r>
            <a:r>
              <a:rPr lang="en-US" altLang="zh-CN" sz="1800"/>
              <a:t>UI</a:t>
            </a:r>
            <a:r>
              <a:rPr lang="zh-CN" altLang="en-US" sz="1800"/>
              <a:t>事件（比如点击事件、滚动事件、拖拽事件等）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r>
              <a:rPr lang="zh-CN" altLang="en-US" sz="1800"/>
              <a:t>主线程的使用注意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别将比较耗时的操作放到主线程中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耗时操作会卡住主线程，严重影响</a:t>
            </a:r>
            <a:r>
              <a:rPr lang="en-US" altLang="zh-CN" sz="1800"/>
              <a:t>UI</a:t>
            </a:r>
            <a:r>
              <a:rPr lang="zh-CN" altLang="en-US" sz="1800"/>
              <a:t>的流畅度，给用户一种“卡”的坏体验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9533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耗时操作的执行</a:t>
            </a:r>
          </a:p>
        </p:txBody>
      </p:sp>
      <p:sp>
        <p:nvSpPr>
          <p:cNvPr id="25" name="内容占位符 2"/>
          <p:cNvSpPr>
            <a:spLocks noGrp="1"/>
          </p:cNvSpPr>
          <p:nvPr>
            <p:ph idx="1"/>
          </p:nvPr>
        </p:nvSpPr>
        <p:spPr>
          <a:xfrm>
            <a:off x="457200" y="1374831"/>
            <a:ext cx="8229600" cy="465861"/>
          </a:xfrm>
        </p:spPr>
        <p:txBody>
          <a:bodyPr>
            <a:normAutofit/>
          </a:bodyPr>
          <a:lstStyle/>
          <a:p>
            <a:r>
              <a:rPr lang="zh-CN" altLang="en-US" sz="1800"/>
              <a:t>如果将耗时操作放在主线程</a:t>
            </a:r>
            <a:endParaRPr lang="en-US" altLang="zh-CN" sz="1800"/>
          </a:p>
        </p:txBody>
      </p:sp>
      <p:sp>
        <p:nvSpPr>
          <p:cNvPr id="4" name="矩形 3"/>
          <p:cNvSpPr/>
          <p:nvPr/>
        </p:nvSpPr>
        <p:spPr>
          <a:xfrm>
            <a:off x="3553972" y="2340103"/>
            <a:ext cx="2668100" cy="3862323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r>
              <a:rPr kumimoji="1" lang="zh-CN" altLang="en-US" sz="2000"/>
              <a:t>主线程</a:t>
            </a:r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zh-CN" altLang="en-US" sz="2000"/>
          </a:p>
        </p:txBody>
      </p:sp>
      <p:sp>
        <p:nvSpPr>
          <p:cNvPr id="6" name="矩形 5"/>
          <p:cNvSpPr/>
          <p:nvPr/>
        </p:nvSpPr>
        <p:spPr>
          <a:xfrm>
            <a:off x="6931568" y="2920571"/>
            <a:ext cx="2054992" cy="1312743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某些耗时操作</a:t>
            </a:r>
            <a:endParaRPr kumimoji="1" lang="en-US" altLang="zh-CN"/>
          </a:p>
          <a:p>
            <a:pPr algn="ctr"/>
            <a:r>
              <a:rPr kumimoji="1" lang="zh-CN" altLang="en-US"/>
              <a:t>（耗时</a:t>
            </a:r>
            <a:r>
              <a:rPr kumimoji="1" lang="zh-CN" altLang="zh-CN"/>
              <a:t>1</a:t>
            </a:r>
            <a:r>
              <a:rPr kumimoji="1" lang="en-US" altLang="zh-CN"/>
              <a:t>0</a:t>
            </a:r>
            <a:r>
              <a:rPr kumimoji="1" lang="zh-CN" altLang="en-US"/>
              <a:t>秒）</a:t>
            </a:r>
          </a:p>
        </p:txBody>
      </p:sp>
      <p:sp>
        <p:nvSpPr>
          <p:cNvPr id="9" name="矩形 8"/>
          <p:cNvSpPr/>
          <p:nvPr/>
        </p:nvSpPr>
        <p:spPr>
          <a:xfrm>
            <a:off x="6931568" y="4428519"/>
            <a:ext cx="2054992" cy="746544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按钮的点击处理</a:t>
            </a:r>
          </a:p>
        </p:txBody>
      </p:sp>
      <p:sp>
        <p:nvSpPr>
          <p:cNvPr id="10" name="矩形 9"/>
          <p:cNvSpPr/>
          <p:nvPr/>
        </p:nvSpPr>
        <p:spPr>
          <a:xfrm>
            <a:off x="6931568" y="5370861"/>
            <a:ext cx="2054992" cy="746544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表格的拖拽处理</a:t>
            </a:r>
          </a:p>
        </p:txBody>
      </p:sp>
      <p:cxnSp>
        <p:nvCxnSpPr>
          <p:cNvPr id="12" name="直线箭头连接符 11"/>
          <p:cNvCxnSpPr/>
          <p:nvPr/>
        </p:nvCxnSpPr>
        <p:spPr>
          <a:xfrm>
            <a:off x="3197201" y="2920572"/>
            <a:ext cx="0" cy="6563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/>
          <p:cNvCxnSpPr/>
          <p:nvPr/>
        </p:nvCxnSpPr>
        <p:spPr>
          <a:xfrm>
            <a:off x="2069279" y="3576943"/>
            <a:ext cx="148469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169173" y="3207611"/>
            <a:ext cx="771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第</a:t>
            </a:r>
            <a:r>
              <a:rPr kumimoji="1" lang="en-US" altLang="zh-CN"/>
              <a:t>5</a:t>
            </a:r>
            <a:r>
              <a:rPr kumimoji="1" lang="zh-CN" altLang="en-US"/>
              <a:t>秒</a:t>
            </a:r>
          </a:p>
        </p:txBody>
      </p:sp>
      <p:cxnSp>
        <p:nvCxnSpPr>
          <p:cNvPr id="20" name="直线箭头连接符 19"/>
          <p:cNvCxnSpPr/>
          <p:nvPr/>
        </p:nvCxnSpPr>
        <p:spPr>
          <a:xfrm>
            <a:off x="3197201" y="3576943"/>
            <a:ext cx="0" cy="6563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>
            <a:off x="3197201" y="4233314"/>
            <a:ext cx="0" cy="9417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/>
          <p:nvPr/>
        </p:nvCxnSpPr>
        <p:spPr>
          <a:xfrm>
            <a:off x="3197201" y="5175063"/>
            <a:ext cx="0" cy="9417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内容占位符 2"/>
          <p:cNvSpPr txBox="1">
            <a:spLocks/>
          </p:cNvSpPr>
          <p:nvPr/>
        </p:nvSpPr>
        <p:spPr>
          <a:xfrm>
            <a:off x="242620" y="3265815"/>
            <a:ext cx="1826659" cy="5867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>
              <a:buNone/>
            </a:pPr>
            <a:r>
              <a:rPr lang="zh-CN" altLang="en-US" sz="1800"/>
              <a:t>用户点击了按钮，然后拖拽了表格</a:t>
            </a:r>
            <a:endParaRPr lang="en-US" altLang="zh-CN" sz="1800"/>
          </a:p>
        </p:txBody>
      </p:sp>
      <p:cxnSp>
        <p:nvCxnSpPr>
          <p:cNvPr id="15" name="直线连接符 14"/>
          <p:cNvCxnSpPr/>
          <p:nvPr/>
        </p:nvCxnSpPr>
        <p:spPr>
          <a:xfrm>
            <a:off x="2069279" y="4233313"/>
            <a:ext cx="148469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28244" y="4045011"/>
            <a:ext cx="1641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响应用户操作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2184276" y="3863981"/>
            <a:ext cx="886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第</a:t>
            </a:r>
            <a:r>
              <a:rPr kumimoji="1" lang="zh-CN" altLang="zh-CN"/>
              <a:t>1</a:t>
            </a:r>
            <a:r>
              <a:rPr kumimoji="1" lang="en-US" altLang="zh-CN"/>
              <a:t>0</a:t>
            </a:r>
            <a:r>
              <a:rPr kumimoji="1" lang="zh-CN" altLang="en-US"/>
              <a:t>秒</a:t>
            </a: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242620" y="4806767"/>
            <a:ext cx="2440287" cy="1416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r>
              <a:rPr lang="zh-CN" altLang="en-US" sz="1800"/>
              <a:t>问题在哪？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在用户点击按钮</a:t>
            </a:r>
            <a:r>
              <a:rPr lang="en-US" altLang="zh-CN" sz="1800"/>
              <a:t>5</a:t>
            </a:r>
            <a:r>
              <a:rPr lang="zh-CN" altLang="en-US" sz="1800"/>
              <a:t>秒后才给出反应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183472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3704 -0.00209 " pathEditMode="relative" ptsTypes="AA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3704 -0.00209 " pathEditMode="relative" ptsTypes="AA">
                                      <p:cBhvr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3704 -0.00209 " pathEditMode="relative" ptsTypes="AA">
                                      <p:cBhvr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6" grpId="1" animBg="1"/>
      <p:bldP spid="9" grpId="0" animBg="1"/>
      <p:bldP spid="9" grpId="1" animBg="1"/>
      <p:bldP spid="10" grpId="0" animBg="1"/>
      <p:bldP spid="10" grpId="1" animBg="1"/>
      <p:bldP spid="19" grpId="0"/>
      <p:bldP spid="16" grpId="0"/>
      <p:bldP spid="17" grpId="0"/>
    </p:bldLst>
  </p:timing>
</p:sld>
</file>

<file path=ppt/theme/theme1.xml><?xml version="1.0" encoding="utf-8"?>
<a:theme xmlns:a="http://schemas.openxmlformats.org/drawingml/2006/main" name="小码哥2015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小码哥2015.potx</Template>
  <TotalTime>7172</TotalTime>
  <Words>700</Words>
  <Application>Microsoft Macintosh PowerPoint</Application>
  <PresentationFormat>全屏显示(4:3)</PresentationFormat>
  <Paragraphs>318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小码哥2015</vt:lpstr>
      <vt:lpstr>多线程 基础</vt:lpstr>
      <vt:lpstr>进程</vt:lpstr>
      <vt:lpstr>线程</vt:lpstr>
      <vt:lpstr>线程的串行</vt:lpstr>
      <vt:lpstr>多线程</vt:lpstr>
      <vt:lpstr>多线程的原理</vt:lpstr>
      <vt:lpstr>多线程的优缺点</vt:lpstr>
      <vt:lpstr>多线程在iOS开发中的应用</vt:lpstr>
      <vt:lpstr>耗时操作的执行</vt:lpstr>
      <vt:lpstr>耗时操作的执行</vt:lpstr>
      <vt:lpstr>iOS中多线程的实现方案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xiaomage</cp:lastModifiedBy>
  <cp:revision>3740</cp:revision>
  <dcterms:created xsi:type="dcterms:W3CDTF">2013-07-22T07:36:09Z</dcterms:created>
  <dcterms:modified xsi:type="dcterms:W3CDTF">2015-07-08T01:43:36Z</dcterms:modified>
</cp:coreProperties>
</file>