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notesMasterIdLst>
    <p:notesMasterId r:id="rId7"/>
  </p:notesMasterIdLst>
  <p:sldIdLst>
    <p:sldId id="328" r:id="rId2"/>
    <p:sldId id="329" r:id="rId3"/>
    <p:sldId id="342" r:id="rId4"/>
    <p:sldId id="330" r:id="rId5"/>
    <p:sldId id="331" r:id="rId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9B0E8B7A-DD00-854A-93F1-166674D8743F}">
          <p14:sldIdLst>
            <p14:sldId id="328"/>
          </p14:sldIdLst>
        </p14:section>
        <p14:section name="基本概念" id="{EF12EA94-D525-344E-B18B-F13C676D2EFB}">
          <p14:sldIdLst>
            <p14:sldId id="329"/>
            <p14:sldId id="342"/>
            <p14:sldId id="330"/>
          </p14:sldIdLst>
        </p14:section>
        <p14:section name="服务器" id="{208F9089-F0E9-1143-960B-4A33C3182D7F}">
          <p14:sldIdLst>
            <p14:sldId id="33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1" autoAdjust="0"/>
    <p:restoredTop sz="99812" autoAdjust="0"/>
  </p:normalViewPr>
  <p:slideViewPr>
    <p:cSldViewPr snapToGrid="0" snapToObjects="1">
      <p:cViewPr varScale="1">
        <p:scale>
          <a:sx n="108" d="100"/>
          <a:sy n="108" d="100"/>
        </p:scale>
        <p:origin x="-1888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3C532-1D52-084F-ADDA-E5588BE0641E}" type="datetimeFigureOut">
              <a:rPr kumimoji="1" lang="zh-CN" altLang="en-US" smtClean="0"/>
              <a:t>15/7/12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50903-560B-5A4D-8B49-0FB38A3D2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152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-4763" y="2501267"/>
            <a:ext cx="9148763" cy="1386840"/>
          </a:xfrm>
          <a:prstGeom prst="rect">
            <a:avLst/>
          </a:prstGeom>
          <a:gradFill rotWithShape="1">
            <a:gsLst>
              <a:gs pos="0">
                <a:srgbClr val="F7F7F7"/>
              </a:gs>
              <a:gs pos="31000">
                <a:srgbClr val="F7F7F7"/>
              </a:gs>
              <a:gs pos="75000">
                <a:srgbClr val="F7F7F7"/>
              </a:gs>
              <a:gs pos="100000">
                <a:srgbClr val="EFEFEF"/>
              </a:gs>
            </a:gsLst>
            <a:path path="rect">
              <a:fillToRect l="50000" t="129999" r="50000" b="129999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17" name="矩形 25"/>
          <p:cNvSpPr>
            <a:spLocks noChangeArrowheads="1"/>
          </p:cNvSpPr>
          <p:nvPr/>
        </p:nvSpPr>
        <p:spPr bwMode="auto">
          <a:xfrm>
            <a:off x="2966437" y="6141720"/>
            <a:ext cx="321113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  <p:pic>
        <p:nvPicPr>
          <p:cNvPr id="18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659130"/>
            <a:ext cx="7620000" cy="428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9"/>
          <p:cNvSpPr>
            <a:spLocks noChangeArrowheads="1"/>
          </p:cNvSpPr>
          <p:nvPr/>
        </p:nvSpPr>
        <p:spPr bwMode="auto">
          <a:xfrm>
            <a:off x="-4763" y="1"/>
            <a:ext cx="9148763" cy="240031"/>
          </a:xfrm>
          <a:prstGeom prst="rect">
            <a:avLst/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2" name="Picture 9" descr="上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5644517"/>
            <a:ext cx="1055688" cy="468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2733323"/>
            <a:ext cx="8498454" cy="933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3929785"/>
            <a:ext cx="8498454" cy="748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159" y="473831"/>
            <a:ext cx="8128599" cy="82747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9" y="1450976"/>
            <a:ext cx="8128599" cy="4675188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>
              <a:buClrTx/>
              <a:buFont typeface="Wingdings" charset="2"/>
              <a:buChar char="l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91" y="188914"/>
            <a:ext cx="8823325" cy="5449886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1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7"/>
            <a:ext cx="7772400" cy="3039974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10"/>
            <a:ext cx="6400800" cy="163675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6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7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4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15/7/12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9524"/>
            <a:ext cx="9167813" cy="6869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4" y="4509137"/>
            <a:ext cx="7559675" cy="1592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9"/>
          <p:cNvSpPr>
            <a:spLocks noChangeArrowheads="1"/>
          </p:cNvSpPr>
          <p:nvPr/>
        </p:nvSpPr>
        <p:spPr bwMode="auto">
          <a:xfrm>
            <a:off x="-4763" y="1289686"/>
            <a:ext cx="9148763" cy="20954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4" name="Picture 8" descr="上色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4" y="6109337"/>
            <a:ext cx="1057275" cy="468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5" name="矩形 25"/>
          <p:cNvSpPr>
            <a:spLocks noChangeArrowheads="1"/>
          </p:cNvSpPr>
          <p:nvPr/>
        </p:nvSpPr>
        <p:spPr bwMode="auto">
          <a:xfrm>
            <a:off x="3614137" y="6278880"/>
            <a:ext cx="321113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661" r:id="rId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网络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>基础</a:t>
            </a:r>
          </a:p>
        </p:txBody>
      </p:sp>
      <p:sp>
        <p:nvSpPr>
          <p:cNvPr id="8" name="副标题 5"/>
          <p:cNvSpPr>
            <a:spLocks noGrp="1"/>
          </p:cNvSpPr>
          <p:nvPr>
            <p:ph type="subTitle" idx="1"/>
          </p:nvPr>
        </p:nvSpPr>
        <p:spPr>
          <a:xfrm>
            <a:off x="340746" y="3929786"/>
            <a:ext cx="8498454" cy="748553"/>
          </a:xfrm>
        </p:spPr>
        <p:txBody>
          <a:bodyPr/>
          <a:lstStyle/>
          <a:p>
            <a:r>
              <a:rPr kumimoji="1" lang="en-US" altLang="zh-CN" dirty="0" err="1" smtClean="0"/>
              <a:t>MJ</a:t>
            </a:r>
          </a:p>
          <a:p>
            <a:r>
              <a:rPr kumimoji="1" lang="en-US" altLang="zh-CN" dirty="0" err="1"/>
              <a:t>http://weibo.com/exceptions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249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为什么要学习网络编程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1388"/>
            <a:ext cx="8229600" cy="5231680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n"/>
            </a:pPr>
            <a:r>
              <a:rPr kumimoji="1" lang="zh-CN" altLang="en-US" sz="1600"/>
              <a:t>在移动互联网时代，移动应用的特征有</a:t>
            </a:r>
            <a:endParaRPr kumimoji="1"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>
                <a:solidFill>
                  <a:srgbClr val="FF0000"/>
                </a:solidFill>
              </a:rPr>
              <a:t>几乎所有应用都需要用到网络</a:t>
            </a:r>
            <a:r>
              <a:rPr lang="zh-CN" altLang="en-US" sz="1600"/>
              <a:t>，比如</a:t>
            </a:r>
            <a:r>
              <a:rPr lang="en-US" altLang="zh-CN" sz="1600"/>
              <a:t>QQ</a:t>
            </a:r>
            <a:r>
              <a:rPr lang="zh-CN" altLang="en-US" sz="1600"/>
              <a:t>、微博、网易新闻、优酷、百度地图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只有通过网络跟外界进行</a:t>
            </a:r>
            <a:r>
              <a:rPr lang="zh-CN" altLang="en-US" sz="1600">
                <a:solidFill>
                  <a:srgbClr val="FF0000"/>
                </a:solidFill>
              </a:rPr>
              <a:t>数据交互</a:t>
            </a:r>
            <a:r>
              <a:rPr lang="zh-CN" altLang="zh-CN" sz="1600"/>
              <a:t>、</a:t>
            </a:r>
            <a:r>
              <a:rPr lang="zh-CN" altLang="en-US" sz="1600">
                <a:solidFill>
                  <a:srgbClr val="FF0000"/>
                </a:solidFill>
              </a:rPr>
              <a:t>数据更新</a:t>
            </a:r>
            <a:r>
              <a:rPr lang="zh-CN" altLang="en-US" sz="1600"/>
              <a:t>，应用才能保持</a:t>
            </a:r>
            <a:r>
              <a:rPr lang="zh-CN" altLang="en-US" sz="1600">
                <a:solidFill>
                  <a:srgbClr val="FF0000"/>
                </a:solidFill>
              </a:rPr>
              <a:t>新鲜</a:t>
            </a:r>
            <a:r>
              <a:rPr lang="zh-CN" altLang="en-US" sz="1600"/>
              <a:t>、</a:t>
            </a:r>
            <a:r>
              <a:rPr lang="zh-CN" altLang="en-US" sz="1600">
                <a:solidFill>
                  <a:srgbClr val="FF0000"/>
                </a:solidFill>
              </a:rPr>
              <a:t>活力</a:t>
            </a:r>
            <a:endParaRPr lang="en-US" altLang="zh-CN" sz="1600">
              <a:solidFill>
                <a:srgbClr val="FF0000"/>
              </a:solidFill>
            </a:endParaRPr>
          </a:p>
          <a:p>
            <a:pPr>
              <a:buFont typeface="Wingdings" charset="2"/>
              <a:buChar char="p"/>
            </a:pPr>
            <a:r>
              <a:rPr lang="zh-CN" altLang="en-US" sz="1600"/>
              <a:t>如果没有了网络，也就</a:t>
            </a:r>
            <a:r>
              <a:rPr lang="zh-CN" altLang="en-US" sz="1600">
                <a:solidFill>
                  <a:srgbClr val="FF0000"/>
                </a:solidFill>
              </a:rPr>
              <a:t>缺少</a:t>
            </a:r>
            <a:r>
              <a:rPr lang="zh-CN" altLang="en-US" sz="1600"/>
              <a:t>了</a:t>
            </a:r>
            <a:r>
              <a:rPr lang="zh-CN" altLang="en-US" sz="1600">
                <a:solidFill>
                  <a:srgbClr val="FF0000"/>
                </a:solidFill>
              </a:rPr>
              <a:t>数据变化</a:t>
            </a:r>
            <a:r>
              <a:rPr lang="zh-CN" altLang="en-US" sz="1600"/>
              <a:t>，无论外观多么华丽，终将变成</a:t>
            </a:r>
            <a:r>
              <a:rPr lang="zh-CN" altLang="en-US" sz="1600">
                <a:solidFill>
                  <a:srgbClr val="FF0000"/>
                </a:solidFill>
              </a:rPr>
              <a:t>一潭死水</a:t>
            </a:r>
            <a:endParaRPr lang="en-US" altLang="zh-CN" sz="1600">
              <a:solidFill>
                <a:srgbClr val="FF0000"/>
              </a:solidFill>
            </a:endParaRPr>
          </a:p>
          <a:p>
            <a:pPr>
              <a:buFont typeface="Wingdings" charset="2"/>
              <a:buChar char="p"/>
            </a:pPr>
            <a:endParaRPr lang="en-US" altLang="zh-CN" sz="1600"/>
          </a:p>
          <a:p>
            <a:r>
              <a:rPr lang="zh-CN" altLang="en-US" sz="1600"/>
              <a:t>移动网络应用 </a:t>
            </a:r>
            <a:r>
              <a:rPr lang="en-US" altLang="zh-CN" sz="1600"/>
              <a:t>=</a:t>
            </a:r>
            <a:r>
              <a:rPr lang="zh-CN" altLang="en-US" sz="1600"/>
              <a:t> </a:t>
            </a:r>
            <a:r>
              <a:rPr lang="zh-CN" altLang="en-US" sz="1600">
                <a:solidFill>
                  <a:srgbClr val="FF0000"/>
                </a:solidFill>
              </a:rPr>
              <a:t>良好的</a:t>
            </a:r>
            <a:r>
              <a:rPr lang="en-US" altLang="zh-CN" sz="1600">
                <a:solidFill>
                  <a:srgbClr val="FF0000"/>
                </a:solidFill>
              </a:rPr>
              <a:t>UI</a:t>
            </a:r>
            <a:r>
              <a:rPr lang="zh-CN" altLang="en-US" sz="1600">
                <a:solidFill>
                  <a:srgbClr val="FF0000"/>
                </a:solidFill>
              </a:rPr>
              <a:t> </a:t>
            </a:r>
            <a:r>
              <a:rPr lang="en-US" altLang="zh-CN" sz="1600"/>
              <a:t>+</a:t>
            </a:r>
            <a:r>
              <a:rPr lang="zh-CN" altLang="en-US" sz="1600"/>
              <a:t> </a:t>
            </a:r>
            <a:r>
              <a:rPr lang="zh-CN" altLang="en-US" sz="1600">
                <a:solidFill>
                  <a:srgbClr val="FF0000"/>
                </a:solidFill>
              </a:rPr>
              <a:t>良好的用户体验 </a:t>
            </a:r>
            <a:r>
              <a:rPr lang="en-US" altLang="zh-CN" sz="1600"/>
              <a:t>+</a:t>
            </a:r>
            <a:r>
              <a:rPr lang="zh-CN" altLang="en-US" sz="1600"/>
              <a:t> </a:t>
            </a:r>
            <a:r>
              <a:rPr lang="zh-CN" altLang="en-US" sz="1600">
                <a:solidFill>
                  <a:srgbClr val="FF0000"/>
                </a:solidFill>
              </a:rPr>
              <a:t>实时更新的数据</a:t>
            </a:r>
            <a:endParaRPr lang="en-US" altLang="zh-CN" sz="1600">
              <a:solidFill>
                <a:srgbClr val="FF0000"/>
              </a:solidFill>
            </a:endParaRPr>
          </a:p>
          <a:p>
            <a:pPr>
              <a:buFont typeface="Wingdings" charset="2"/>
              <a:buChar char="p"/>
            </a:pPr>
            <a:r>
              <a:rPr lang="zh-CN" altLang="en-US" sz="1600">
                <a:solidFill>
                  <a:srgbClr val="0000FF"/>
                </a:solidFill>
              </a:rPr>
              <a:t>新闻</a:t>
            </a:r>
            <a:r>
              <a:rPr lang="zh-CN" altLang="en-US" sz="1600"/>
              <a:t>：网易新闻、新浪新闻、搜狐新闻、腾讯新闻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>
                <a:solidFill>
                  <a:srgbClr val="0000FF"/>
                </a:solidFill>
              </a:rPr>
              <a:t>视频</a:t>
            </a:r>
            <a:r>
              <a:rPr lang="zh-CN" altLang="en-US" sz="1600"/>
              <a:t>：优酷、百度视频、搜狐视频、爱奇艺视频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>
                <a:solidFill>
                  <a:srgbClr val="0000FF"/>
                </a:solidFill>
              </a:rPr>
              <a:t>音乐</a:t>
            </a:r>
            <a:r>
              <a:rPr lang="zh-CN" altLang="en-US" sz="1600"/>
              <a:t>：</a:t>
            </a:r>
            <a:r>
              <a:rPr lang="en-US" altLang="zh-CN" sz="1600"/>
              <a:t>QQ</a:t>
            </a:r>
            <a:r>
              <a:rPr lang="zh-CN" altLang="en-US" sz="1600"/>
              <a:t>音乐、百度音乐、酷狗音乐、酷我音乐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0000FF"/>
                </a:solidFill>
              </a:rPr>
              <a:t>LBS</a:t>
            </a:r>
            <a:r>
              <a:rPr lang="zh-CN" altLang="en-US" sz="1600"/>
              <a:t>：百度地图、高德地图、大众点评、墨迹天气、滴滴打车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>
                <a:solidFill>
                  <a:srgbClr val="0000FF"/>
                </a:solidFill>
              </a:rPr>
              <a:t>电商</a:t>
            </a:r>
            <a:r>
              <a:rPr lang="zh-CN" altLang="en-US" sz="1600"/>
              <a:t>：淘宝、京东商城、天猫、蘑菇街、凡客诚品、美丽说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>
                <a:solidFill>
                  <a:srgbClr val="0000FF"/>
                </a:solidFill>
              </a:rPr>
              <a:t>社交</a:t>
            </a:r>
            <a:r>
              <a:rPr lang="zh-CN" altLang="en-US" sz="1600"/>
              <a:t>：</a:t>
            </a:r>
            <a:r>
              <a:rPr lang="en-US" altLang="zh-CN" sz="1600"/>
              <a:t>QQ</a:t>
            </a:r>
            <a:r>
              <a:rPr lang="zh-CN" altLang="en-US" sz="1600"/>
              <a:t>、微信、微博、陌陌、比邻</a:t>
            </a: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  <a:p>
            <a:r>
              <a:rPr lang="zh-CN" altLang="en-US" sz="1600"/>
              <a:t>为什么要学习网络编程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网络编程是一种实时更新应用数据的常用手段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网络编程是开发优秀网络应用的前提和基础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9172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网络编程示例</a:t>
            </a:r>
          </a:p>
        </p:txBody>
      </p:sp>
      <p:pic>
        <p:nvPicPr>
          <p:cNvPr id="3" name="图片 2" descr="IMG_048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1612390"/>
            <a:ext cx="2383220" cy="4230215"/>
          </a:xfrm>
          <a:prstGeom prst="rect">
            <a:avLst/>
          </a:prstGeom>
        </p:spPr>
      </p:pic>
      <p:pic>
        <p:nvPicPr>
          <p:cNvPr id="4" name="图片 3" descr="IMG_048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582" y="1612390"/>
            <a:ext cx="2383219" cy="4230215"/>
          </a:xfrm>
          <a:prstGeom prst="rect">
            <a:avLst/>
          </a:prstGeom>
        </p:spPr>
      </p:pic>
      <p:pic>
        <p:nvPicPr>
          <p:cNvPr id="5" name="图片 4" descr="IMG_048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855" y="1612389"/>
            <a:ext cx="2362052" cy="419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3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3771"/>
            <a:ext cx="8229600" cy="2400672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600"/>
              <a:t>在网络编程中，有几个必须掌握的基本概念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>
                <a:solidFill>
                  <a:srgbClr val="0000FF"/>
                </a:solidFill>
              </a:rPr>
              <a:t>客户端（</a:t>
            </a:r>
            <a:r>
              <a:rPr lang="en-US" altLang="zh-CN" sz="1600">
                <a:solidFill>
                  <a:srgbClr val="0000FF"/>
                </a:solidFill>
              </a:rPr>
              <a:t>Client</a:t>
            </a:r>
            <a:r>
              <a:rPr lang="zh-CN" altLang="en-US" sz="1600">
                <a:solidFill>
                  <a:srgbClr val="0000FF"/>
                </a:solidFill>
              </a:rPr>
              <a:t>）</a:t>
            </a:r>
            <a:r>
              <a:rPr lang="zh-CN" altLang="zh-CN" sz="1600"/>
              <a:t>：</a:t>
            </a:r>
            <a:r>
              <a:rPr lang="zh-CN" altLang="en-US" sz="1600"/>
              <a:t>移动应用（</a:t>
            </a:r>
            <a:r>
              <a:rPr lang="en-US" altLang="zh-CN" sz="1600"/>
              <a:t>iOS</a:t>
            </a:r>
            <a:r>
              <a:rPr lang="zh-CN" altLang="en-US" sz="1600"/>
              <a:t>、</a:t>
            </a:r>
            <a:r>
              <a:rPr lang="en-US" altLang="zh-CN" sz="1600"/>
              <a:t>android</a:t>
            </a:r>
            <a:r>
              <a:rPr lang="zh-CN" altLang="en-US" sz="1600"/>
              <a:t>等应用）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>
                <a:solidFill>
                  <a:srgbClr val="0000FF"/>
                </a:solidFill>
              </a:rPr>
              <a:t>服务器（</a:t>
            </a:r>
            <a:r>
              <a:rPr lang="en-US" altLang="zh-CN" sz="1600">
                <a:solidFill>
                  <a:srgbClr val="0000FF"/>
                </a:solidFill>
              </a:rPr>
              <a:t>Server</a:t>
            </a:r>
            <a:r>
              <a:rPr lang="zh-CN" altLang="en-US" sz="1600">
                <a:solidFill>
                  <a:srgbClr val="0000FF"/>
                </a:solidFill>
              </a:rPr>
              <a:t>）</a:t>
            </a:r>
            <a:r>
              <a:rPr lang="zh-CN" altLang="en-US" sz="1600"/>
              <a:t>：为客户端提供服务、提供数据、提供资源的机器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>
                <a:solidFill>
                  <a:srgbClr val="0000FF"/>
                </a:solidFill>
              </a:rPr>
              <a:t>请求（</a:t>
            </a:r>
            <a:r>
              <a:rPr lang="en-US" altLang="zh-CN" sz="1600">
                <a:solidFill>
                  <a:srgbClr val="0000FF"/>
                </a:solidFill>
              </a:rPr>
              <a:t>Request</a:t>
            </a:r>
            <a:r>
              <a:rPr lang="zh-CN" altLang="en-US" sz="1600">
                <a:solidFill>
                  <a:srgbClr val="0000FF"/>
                </a:solidFill>
              </a:rPr>
              <a:t>）</a:t>
            </a:r>
            <a:r>
              <a:rPr lang="zh-CN" altLang="en-US" sz="1600"/>
              <a:t>：客户端向服务器索取数据的一种行为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>
                <a:solidFill>
                  <a:srgbClr val="0000FF"/>
                </a:solidFill>
              </a:rPr>
              <a:t>响应（</a:t>
            </a:r>
            <a:r>
              <a:rPr lang="en-US" altLang="zh-CN" sz="1600">
                <a:solidFill>
                  <a:srgbClr val="0000FF"/>
                </a:solidFill>
              </a:rPr>
              <a:t>Response</a:t>
            </a:r>
            <a:r>
              <a:rPr lang="zh-CN" altLang="en-US" sz="1600">
                <a:solidFill>
                  <a:srgbClr val="0000FF"/>
                </a:solidFill>
              </a:rPr>
              <a:t>）</a:t>
            </a:r>
            <a:r>
              <a:rPr lang="zh-CN" altLang="en-US" sz="1600"/>
              <a:t>：服务器对客户端的请求做出的反应，一般指返回数据给客户端</a:t>
            </a:r>
            <a:endParaRPr lang="en-US" altLang="zh-CN" sz="1600"/>
          </a:p>
          <a:p>
            <a:pPr>
              <a:buFont typeface="Wingdings" charset="2"/>
              <a:buChar char="p"/>
            </a:pPr>
            <a:endParaRPr lang="en-US" altLang="zh-CN" sz="1600"/>
          </a:p>
          <a:p>
            <a:r>
              <a:rPr lang="zh-CN" altLang="en-US" sz="1600"/>
              <a:t>作为移动开发工程师，主要的精力都是放在</a:t>
            </a:r>
            <a:r>
              <a:rPr lang="zh-CN" altLang="en-US" sz="1600">
                <a:solidFill>
                  <a:srgbClr val="FF0000"/>
                </a:solidFill>
              </a:rPr>
              <a:t>客户端</a:t>
            </a:r>
            <a:r>
              <a:rPr lang="zh-CN" altLang="en-US" sz="1600"/>
              <a:t>开发</a:t>
            </a:r>
            <a:endParaRPr lang="en-US" altLang="zh-CN" sz="1600"/>
          </a:p>
        </p:txBody>
      </p:sp>
      <p:sp>
        <p:nvSpPr>
          <p:cNvPr id="4" name="矩形 3"/>
          <p:cNvSpPr/>
          <p:nvPr/>
        </p:nvSpPr>
        <p:spPr>
          <a:xfrm>
            <a:off x="158038" y="3809800"/>
            <a:ext cx="1526438" cy="1555309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客户端</a:t>
            </a:r>
            <a:endParaRPr kumimoji="1" lang="en-US" altLang="zh-CN"/>
          </a:p>
          <a:p>
            <a:pPr algn="ctr"/>
            <a:r>
              <a:rPr kumimoji="1" lang="zh-CN" altLang="zh-CN"/>
              <a:t>（</a:t>
            </a:r>
            <a:r>
              <a:rPr kumimoji="1" lang="zh-CN" altLang="en-US"/>
              <a:t>移动）</a:t>
            </a:r>
          </a:p>
        </p:txBody>
      </p:sp>
      <p:sp>
        <p:nvSpPr>
          <p:cNvPr id="5" name="矩形 4"/>
          <p:cNvSpPr/>
          <p:nvPr/>
        </p:nvSpPr>
        <p:spPr>
          <a:xfrm>
            <a:off x="5395130" y="3809800"/>
            <a:ext cx="1176950" cy="1555309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服务器</a:t>
            </a:r>
          </a:p>
        </p:txBody>
      </p:sp>
      <p:cxnSp>
        <p:nvCxnSpPr>
          <p:cNvPr id="7" name="直线箭头连接符 6"/>
          <p:cNvCxnSpPr/>
          <p:nvPr/>
        </p:nvCxnSpPr>
        <p:spPr>
          <a:xfrm>
            <a:off x="1698747" y="4394822"/>
            <a:ext cx="36813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内容占位符 2"/>
          <p:cNvSpPr txBox="1">
            <a:spLocks/>
          </p:cNvSpPr>
          <p:nvPr/>
        </p:nvSpPr>
        <p:spPr>
          <a:xfrm>
            <a:off x="1812619" y="3681376"/>
            <a:ext cx="3486113" cy="656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>
              <a:buFont typeface="Wingdings" charset="2"/>
              <a:buChar char="p"/>
            </a:pPr>
            <a:r>
              <a:rPr lang="zh-CN" altLang="en-US" sz="1400"/>
              <a:t>通过网络向服务器发送一个</a:t>
            </a:r>
            <a:r>
              <a:rPr lang="zh-CN" altLang="en-US" sz="1400">
                <a:solidFill>
                  <a:srgbClr val="0000FF"/>
                </a:solidFill>
              </a:rPr>
              <a:t>请求</a:t>
            </a:r>
            <a:endParaRPr lang="en-US" altLang="zh-CN" sz="1400">
              <a:solidFill>
                <a:srgbClr val="0000FF"/>
              </a:solidFill>
            </a:endParaRPr>
          </a:p>
          <a:p>
            <a:pPr>
              <a:buFont typeface="Wingdings" charset="2"/>
              <a:buChar char="p"/>
            </a:pPr>
            <a:r>
              <a:rPr lang="zh-CN" altLang="en-US" sz="1400"/>
              <a:t>目的是向服务器索要资源（数据）</a:t>
            </a:r>
            <a:endParaRPr lang="en-US" altLang="zh-CN" sz="1400">
              <a:solidFill>
                <a:srgbClr val="0000FF"/>
              </a:solidFill>
            </a:endParaRPr>
          </a:p>
        </p:txBody>
      </p:sp>
      <p:cxnSp>
        <p:nvCxnSpPr>
          <p:cNvPr id="11" name="直线箭头连接符 10"/>
          <p:cNvCxnSpPr/>
          <p:nvPr/>
        </p:nvCxnSpPr>
        <p:spPr>
          <a:xfrm flipH="1">
            <a:off x="1698748" y="4708740"/>
            <a:ext cx="368131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2"/>
          <p:cNvSpPr txBox="1">
            <a:spLocks/>
          </p:cNvSpPr>
          <p:nvPr/>
        </p:nvSpPr>
        <p:spPr>
          <a:xfrm>
            <a:off x="1823856" y="4739626"/>
            <a:ext cx="3379612" cy="6682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>
              <a:buFont typeface="Wingdings" charset="2"/>
              <a:buChar char="p"/>
            </a:pPr>
            <a:r>
              <a:rPr lang="zh-CN" altLang="en-US" sz="1400"/>
              <a:t>服务器对客户端的请求做出</a:t>
            </a:r>
            <a:r>
              <a:rPr lang="zh-CN" altLang="en-US" sz="1400">
                <a:solidFill>
                  <a:srgbClr val="0000FF"/>
                </a:solidFill>
              </a:rPr>
              <a:t>响应</a:t>
            </a:r>
            <a:endParaRPr lang="en-US" altLang="zh-CN" sz="1400">
              <a:solidFill>
                <a:srgbClr val="0000FF"/>
              </a:solidFill>
            </a:endParaRPr>
          </a:p>
          <a:p>
            <a:pPr>
              <a:buFont typeface="Wingdings" charset="2"/>
              <a:buChar char="p"/>
            </a:pPr>
            <a:r>
              <a:rPr lang="zh-CN" altLang="en-US" sz="1400"/>
              <a:t>返回客户端想要的资源（数据）</a:t>
            </a:r>
            <a:endParaRPr lang="en-US" altLang="zh-CN" sz="1400">
              <a:solidFill>
                <a:srgbClr val="0000FF"/>
              </a:solidFill>
            </a:endParaRPr>
          </a:p>
        </p:txBody>
      </p:sp>
      <p:sp>
        <p:nvSpPr>
          <p:cNvPr id="18" name="磁盘 17"/>
          <p:cNvSpPr/>
          <p:nvPr/>
        </p:nvSpPr>
        <p:spPr>
          <a:xfrm>
            <a:off x="7827523" y="3809800"/>
            <a:ext cx="1006089" cy="1555309"/>
          </a:xfrm>
          <a:prstGeom prst="flowChartMagneticDisk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数据库</a:t>
            </a:r>
          </a:p>
        </p:txBody>
      </p:sp>
      <p:cxnSp>
        <p:nvCxnSpPr>
          <p:cNvPr id="21" name="直线箭头连接符 20"/>
          <p:cNvCxnSpPr/>
          <p:nvPr/>
        </p:nvCxnSpPr>
        <p:spPr>
          <a:xfrm>
            <a:off x="6572080" y="4380554"/>
            <a:ext cx="12554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 flipH="1">
            <a:off x="6572083" y="4704180"/>
            <a:ext cx="1255441" cy="45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380067" y="5493535"/>
            <a:ext cx="3453542" cy="399527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后端（后台）</a:t>
            </a:r>
          </a:p>
        </p:txBody>
      </p:sp>
      <p:sp>
        <p:nvSpPr>
          <p:cNvPr id="27" name="矩形 26"/>
          <p:cNvSpPr/>
          <p:nvPr/>
        </p:nvSpPr>
        <p:spPr>
          <a:xfrm>
            <a:off x="157513" y="5493535"/>
            <a:ext cx="1526438" cy="80420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/>
              <a:t>iOS</a:t>
            </a:r>
            <a:r>
              <a:rPr kumimoji="1" lang="zh-CN" altLang="en-US" sz="1600"/>
              <a:t>、</a:t>
            </a:r>
            <a:r>
              <a:rPr kumimoji="1" lang="en-US" altLang="zh-CN" sz="1600"/>
              <a:t>android</a:t>
            </a:r>
            <a:endParaRPr kumimoji="1" lang="zh-CN" altLang="en-US" sz="1600"/>
          </a:p>
        </p:txBody>
      </p:sp>
      <p:sp>
        <p:nvSpPr>
          <p:cNvPr id="29" name="矩形 28"/>
          <p:cNvSpPr/>
          <p:nvPr/>
        </p:nvSpPr>
        <p:spPr>
          <a:xfrm>
            <a:off x="5380067" y="6031194"/>
            <a:ext cx="3453542" cy="266546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/>
              <a:t>Java</a:t>
            </a:r>
            <a:r>
              <a:rPr kumimoji="1" lang="zh-CN" altLang="en-US" sz="1600"/>
              <a:t>、</a:t>
            </a:r>
            <a:r>
              <a:rPr kumimoji="1" lang="en-US" altLang="zh-CN" sz="1600"/>
              <a:t>PHP</a:t>
            </a:r>
            <a:r>
              <a:rPr kumimoji="1" lang="zh-CN" altLang="en-US" sz="1600"/>
              <a:t>、</a:t>
            </a:r>
            <a:r>
              <a:rPr kumimoji="1" lang="en-US" altLang="zh-CN" sz="1600"/>
              <a:t>.NET</a:t>
            </a:r>
            <a:endParaRPr kumimoji="1"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85797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8" grpId="0" animBg="1"/>
      <p:bldP spid="26" grpId="0" animBg="1"/>
      <p:bldP spid="27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服务器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3451"/>
            <a:ext cx="8229600" cy="4990902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800"/>
              <a:t>按照软件开发阶段来分，服务器可以大致分为</a:t>
            </a:r>
            <a:r>
              <a:rPr lang="en-US" altLang="zh-CN" sz="1800"/>
              <a:t>2</a:t>
            </a:r>
            <a:r>
              <a:rPr lang="zh-CN" altLang="en-US" sz="1800"/>
              <a:t>种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0000FF"/>
                </a:solidFill>
              </a:rPr>
              <a:t>远程服务器</a:t>
            </a:r>
            <a:endParaRPr lang="en-US" altLang="zh-CN" sz="1800">
              <a:solidFill>
                <a:srgbClr val="0000FF"/>
              </a:solidFill>
            </a:endParaRPr>
          </a:p>
          <a:p>
            <a:pPr>
              <a:buFont typeface="Wingdings" charset="2"/>
              <a:buChar char="ü"/>
            </a:pPr>
            <a:r>
              <a:rPr lang="zh-CN" altLang="en-US" sz="1800">
                <a:solidFill>
                  <a:schemeClr val="accent6"/>
                </a:solidFill>
              </a:rPr>
              <a:t>别名</a:t>
            </a:r>
            <a:r>
              <a:rPr lang="zh-CN" altLang="en-US" sz="1800"/>
              <a:t>：</a:t>
            </a:r>
            <a:r>
              <a:rPr lang="zh-CN" altLang="en-US" sz="1800">
                <a:solidFill>
                  <a:srgbClr val="FF0000"/>
                </a:solidFill>
              </a:rPr>
              <a:t>外网</a:t>
            </a:r>
            <a:r>
              <a:rPr lang="zh-CN" altLang="en-US" sz="1800"/>
              <a:t>服务器、</a:t>
            </a:r>
            <a:r>
              <a:rPr lang="zh-CN" altLang="en-US" sz="1800">
                <a:solidFill>
                  <a:srgbClr val="FF0000"/>
                </a:solidFill>
              </a:rPr>
              <a:t>正式</a:t>
            </a:r>
            <a:r>
              <a:rPr lang="zh-CN" altLang="en-US" sz="1800"/>
              <a:t>服务器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>
                <a:solidFill>
                  <a:srgbClr val="F79646"/>
                </a:solidFill>
              </a:rPr>
              <a:t>使用阶段</a:t>
            </a:r>
            <a:r>
              <a:rPr lang="zh-CN" altLang="en-US" sz="1800"/>
              <a:t>：应用</a:t>
            </a:r>
            <a:r>
              <a:rPr lang="zh-CN" altLang="en-US" sz="1800">
                <a:solidFill>
                  <a:srgbClr val="FF0000"/>
                </a:solidFill>
              </a:rPr>
              <a:t>上线</a:t>
            </a:r>
            <a:r>
              <a:rPr lang="zh-CN" altLang="en-US" sz="1800"/>
              <a:t>后使用的服务器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>
                <a:solidFill>
                  <a:srgbClr val="F79646"/>
                </a:solidFill>
              </a:rPr>
              <a:t>使用人群</a:t>
            </a:r>
            <a:r>
              <a:rPr lang="zh-CN" altLang="en-US" sz="1800"/>
              <a:t>：供全体用户使用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>
                <a:solidFill>
                  <a:srgbClr val="F79646"/>
                </a:solidFill>
              </a:rPr>
              <a:t>速度</a:t>
            </a:r>
            <a:r>
              <a:rPr lang="zh-CN" altLang="en-US" sz="1800"/>
              <a:t>：取决于服务器的性能、用户的网速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0000FF"/>
                </a:solidFill>
              </a:rPr>
              <a:t>本地服务器</a:t>
            </a:r>
            <a:endParaRPr lang="en-US" altLang="zh-CN" sz="1800">
              <a:solidFill>
                <a:srgbClr val="0000FF"/>
              </a:solidFill>
            </a:endParaRPr>
          </a:p>
          <a:p>
            <a:pPr>
              <a:buFont typeface="Wingdings" charset="2"/>
              <a:buChar char="ü"/>
            </a:pPr>
            <a:r>
              <a:rPr lang="zh-CN" altLang="en-US" sz="1800">
                <a:solidFill>
                  <a:srgbClr val="F79646"/>
                </a:solidFill>
              </a:rPr>
              <a:t>别名</a:t>
            </a:r>
            <a:r>
              <a:rPr lang="zh-CN" altLang="en-US" sz="1800"/>
              <a:t>：</a:t>
            </a:r>
            <a:r>
              <a:rPr lang="zh-CN" altLang="en-US" sz="1800">
                <a:solidFill>
                  <a:srgbClr val="FF0000"/>
                </a:solidFill>
              </a:rPr>
              <a:t>内网</a:t>
            </a:r>
            <a:r>
              <a:rPr lang="zh-CN" altLang="en-US" sz="1800"/>
              <a:t>服务器、</a:t>
            </a:r>
            <a:r>
              <a:rPr lang="zh-CN" altLang="en-US" sz="1800">
                <a:solidFill>
                  <a:srgbClr val="FF0000"/>
                </a:solidFill>
              </a:rPr>
              <a:t>测试</a:t>
            </a:r>
            <a:r>
              <a:rPr lang="zh-CN" altLang="en-US" sz="1800"/>
              <a:t>服务器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>
                <a:solidFill>
                  <a:srgbClr val="F79646"/>
                </a:solidFill>
              </a:rPr>
              <a:t>使用阶段</a:t>
            </a:r>
            <a:r>
              <a:rPr lang="zh-CN" altLang="en-US" sz="1800"/>
              <a:t>：应用处于</a:t>
            </a:r>
            <a:r>
              <a:rPr lang="zh-CN" altLang="en-US" sz="1800">
                <a:solidFill>
                  <a:srgbClr val="FF0000"/>
                </a:solidFill>
              </a:rPr>
              <a:t>开发</a:t>
            </a:r>
            <a:r>
              <a:rPr lang="zh-CN" altLang="en-US" sz="1800"/>
              <a:t>、</a:t>
            </a:r>
            <a:r>
              <a:rPr lang="zh-CN" altLang="en-US" sz="1800">
                <a:solidFill>
                  <a:srgbClr val="FF0000"/>
                </a:solidFill>
              </a:rPr>
              <a:t>测试</a:t>
            </a:r>
            <a:r>
              <a:rPr lang="zh-CN" altLang="en-US" sz="1800"/>
              <a:t>阶段使用的服务器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>
                <a:solidFill>
                  <a:srgbClr val="F79646"/>
                </a:solidFill>
              </a:rPr>
              <a:t>使用人群</a:t>
            </a:r>
            <a:r>
              <a:rPr lang="zh-CN" altLang="en-US" sz="1800"/>
              <a:t>：仅供公司内部的开发人员、测试人员使用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>
                <a:solidFill>
                  <a:srgbClr val="F79646"/>
                </a:solidFill>
              </a:rPr>
              <a:t>速度</a:t>
            </a:r>
            <a:r>
              <a:rPr lang="zh-CN" altLang="en-US" sz="1800"/>
              <a:t>：由于是</a:t>
            </a:r>
            <a:r>
              <a:rPr lang="zh-CN" altLang="en-US" sz="1800">
                <a:solidFill>
                  <a:srgbClr val="FF0000"/>
                </a:solidFill>
              </a:rPr>
              <a:t>局域网</a:t>
            </a:r>
            <a:r>
              <a:rPr lang="zh-CN" altLang="en-US" sz="1800"/>
              <a:t>，所以速度飞快，有助于提高开发测试效率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67605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小码哥2015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小码哥2015.potx</Template>
  <TotalTime>7501</TotalTime>
  <Words>297</Words>
  <Application>Microsoft Macintosh PowerPoint</Application>
  <PresentationFormat>全屏显示(4:3)</PresentationFormat>
  <Paragraphs>53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小码哥2015</vt:lpstr>
      <vt:lpstr>网络 基础</vt:lpstr>
      <vt:lpstr>为什么要学习网络编程</vt:lpstr>
      <vt:lpstr>网络编程示例</vt:lpstr>
      <vt:lpstr>基本概念</vt:lpstr>
      <vt:lpstr>服务器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xiaomage</cp:lastModifiedBy>
  <cp:revision>4135</cp:revision>
  <dcterms:created xsi:type="dcterms:W3CDTF">2013-07-22T07:36:09Z</dcterms:created>
  <dcterms:modified xsi:type="dcterms:W3CDTF">2015-07-12T06:43:47Z</dcterms:modified>
</cp:coreProperties>
</file>