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17"/>
  </p:notesMasterIdLst>
  <p:sldIdLst>
    <p:sldId id="328" r:id="rId2"/>
    <p:sldId id="331" r:id="rId3"/>
    <p:sldId id="354" r:id="rId4"/>
    <p:sldId id="332" r:id="rId5"/>
    <p:sldId id="333" r:id="rId6"/>
    <p:sldId id="335" r:id="rId7"/>
    <p:sldId id="334" r:id="rId8"/>
    <p:sldId id="350" r:id="rId9"/>
    <p:sldId id="351" r:id="rId10"/>
    <p:sldId id="352" r:id="rId11"/>
    <p:sldId id="344" r:id="rId12"/>
    <p:sldId id="346" r:id="rId13"/>
    <p:sldId id="347" r:id="rId14"/>
    <p:sldId id="348" r:id="rId15"/>
    <p:sldId id="349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</p14:sldIdLst>
        </p14:section>
        <p14:section name="URL" id="{EF12EA94-D525-344E-B18B-F13C676D2EFB}">
          <p14:sldIdLst>
            <p14:sldId id="331"/>
            <p14:sldId id="354"/>
            <p14:sldId id="332"/>
          </p14:sldIdLst>
        </p14:section>
        <p14:section name="HTTP" id="{33D43A6C-33D6-C347-8054-FE7399F5AD18}">
          <p14:sldIdLst>
            <p14:sldId id="333"/>
            <p14:sldId id="335"/>
            <p14:sldId id="334"/>
          </p14:sldIdLst>
        </p14:section>
        <p14:section name="GET和POST" id="{9E499505-78E3-DD4F-9A15-16A9411BE969}">
          <p14:sldIdLst>
            <p14:sldId id="350"/>
            <p14:sldId id="351"/>
            <p14:sldId id="352"/>
          </p14:sldIdLst>
        </p14:section>
        <p14:section name="方案" id="{CF04903B-6E10-914F-A67A-411E9AFD9404}">
          <p14:sldIdLst>
            <p14:sldId id="344"/>
          </p14:sldIdLst>
        </p14:section>
        <p14:section name="HTTP通信过程" id="{1E287316-C038-B045-AFF5-AA24B1FB7C65}">
          <p14:sldIdLst>
            <p14:sldId id="346"/>
            <p14:sldId id="347"/>
            <p14:sldId id="348"/>
            <p14:sldId id="34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6" autoAdjust="0"/>
    <p:restoredTop sz="99812" autoAdjust="0"/>
  </p:normalViewPr>
  <p:slideViewPr>
    <p:cSldViewPr snapToGrid="0" snapToObjects="1">
      <p:cViewPr>
        <p:scale>
          <a:sx n="89" d="100"/>
          <a:sy n="89" d="100"/>
        </p:scale>
        <p:origin x="-2424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15/7/12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501266"/>
            <a:ext cx="9148763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6438" y="614172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659133"/>
            <a:ext cx="7620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3"/>
            <a:ext cx="9148763" cy="240030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5644516"/>
            <a:ext cx="1055688" cy="46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733323"/>
            <a:ext cx="8498454" cy="9334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929785"/>
            <a:ext cx="8498454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60" y="473833"/>
            <a:ext cx="8128599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80" y="1450976"/>
            <a:ext cx="8128599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92" y="188914"/>
            <a:ext cx="8823325" cy="5449888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2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7"/>
            <a:ext cx="7772400" cy="3039976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7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7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6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15/7/12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9526"/>
            <a:ext cx="9167813" cy="686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5" y="4509136"/>
            <a:ext cx="7559675" cy="159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289686"/>
            <a:ext cx="9148763" cy="20954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5" y="6109336"/>
            <a:ext cx="1057275" cy="46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138" y="627888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661" r:id="rId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aidu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网络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TW" dirty="0"/>
              <a:t>HTTP</a:t>
            </a:r>
            <a:endParaRPr kumimoji="1" lang="zh-CN" altLang="en-US" dirty="0"/>
          </a:p>
        </p:txBody>
      </p:sp>
      <p:sp>
        <p:nvSpPr>
          <p:cNvPr id="7" name="副标题 5"/>
          <p:cNvSpPr>
            <a:spLocks noGrp="1"/>
          </p:cNvSpPr>
          <p:nvPr>
            <p:ph type="subTitle" idx="1"/>
          </p:nvPr>
        </p:nvSpPr>
        <p:spPr>
          <a:xfrm>
            <a:off x="340746" y="3929786"/>
            <a:ext cx="8498454" cy="748553"/>
          </a:xfrm>
        </p:spPr>
        <p:txBody>
          <a:bodyPr/>
          <a:lstStyle/>
          <a:p>
            <a:r>
              <a:rPr kumimoji="1" lang="en-US" altLang="zh-CN" dirty="0" err="1" smtClean="0"/>
              <a:t>MJ</a:t>
            </a:r>
          </a:p>
          <a:p>
            <a:r>
              <a:rPr kumimoji="1" lang="en-US" altLang="zh-CN" dirty="0" err="1"/>
              <a:t>http://weibo.com/exceptions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7" y="1379848"/>
            <a:ext cx="8415655" cy="508397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选择</a:t>
            </a:r>
            <a:r>
              <a:rPr lang="en-US" altLang="zh-CN" sz="1800" dirty="0">
                <a:solidFill>
                  <a:srgbClr val="FF0000"/>
                </a:solidFill>
              </a:rPr>
              <a:t>GET</a:t>
            </a:r>
            <a:r>
              <a:rPr lang="zh-CN" altLang="en-US" sz="1800" dirty="0"/>
              <a:t>和</a:t>
            </a:r>
            <a:r>
              <a:rPr lang="en-US" altLang="zh-CN" sz="1800" dirty="0">
                <a:solidFill>
                  <a:srgbClr val="FF0000"/>
                </a:solidFill>
              </a:rPr>
              <a:t>POST</a:t>
            </a:r>
            <a:r>
              <a:rPr lang="zh-CN" altLang="en-US" sz="1800" dirty="0"/>
              <a:t>的建议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如果要传递大量数据，比如文件上传，只能用</a:t>
            </a:r>
            <a:r>
              <a:rPr lang="en-US" altLang="zh-CN" sz="1800" dirty="0">
                <a:solidFill>
                  <a:srgbClr val="FF0000"/>
                </a:solidFill>
              </a:rPr>
              <a:t>POST</a:t>
            </a:r>
            <a:r>
              <a:rPr lang="zh-CN" altLang="en-US" sz="1800" dirty="0"/>
              <a:t>请求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>
                <a:solidFill>
                  <a:srgbClr val="FF0000"/>
                </a:solidFill>
              </a:rPr>
              <a:t>GET</a:t>
            </a:r>
            <a:r>
              <a:rPr lang="zh-CN" altLang="en-US" sz="1800"/>
              <a:t>的安全性比</a:t>
            </a:r>
            <a:r>
              <a:rPr lang="en-US" altLang="zh-CN" sz="1800" dirty="0">
                <a:solidFill>
                  <a:srgbClr val="FF0000"/>
                </a:solidFill>
              </a:rPr>
              <a:t>POST</a:t>
            </a:r>
            <a:r>
              <a:rPr lang="zh-CN" altLang="en-US" sz="1800"/>
              <a:t>要差些，如果包含机密</a:t>
            </a:r>
            <a:r>
              <a:rPr lang="en-US" altLang="zh-CN" sz="1800"/>
              <a:t>\</a:t>
            </a:r>
            <a:r>
              <a:rPr lang="zh-CN" altLang="en-US" sz="1800"/>
              <a:t>敏感信息，建议用</a:t>
            </a:r>
            <a:r>
              <a:rPr lang="en-US" altLang="zh-CN" sz="1800" dirty="0">
                <a:solidFill>
                  <a:srgbClr val="FF0000"/>
                </a:solidFill>
              </a:rPr>
              <a:t>POST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如果仅仅是索取数据（数据查询），建议使用</a:t>
            </a:r>
            <a:r>
              <a:rPr lang="en-US" altLang="zh-CN" sz="1800" dirty="0">
                <a:solidFill>
                  <a:srgbClr val="FF0000"/>
                </a:solidFill>
              </a:rPr>
              <a:t>GET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如果是增加、修改</a:t>
            </a:r>
            <a:r>
              <a:rPr lang="zh-CN" altLang="zh-CN" sz="1800" dirty="0"/>
              <a:t>、</a:t>
            </a:r>
            <a:r>
              <a:rPr lang="zh-CN" altLang="en-US" sz="1800" dirty="0"/>
              <a:t>删除数据，建议使用</a:t>
            </a:r>
            <a:r>
              <a:rPr lang="en-US" altLang="zh-CN" sz="1800" dirty="0">
                <a:solidFill>
                  <a:srgbClr val="FF0000"/>
                </a:solidFill>
              </a:rPr>
              <a:t>POST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030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iOS</a:t>
            </a:r>
            <a:r>
              <a:rPr kumimoji="1" lang="zh-CN" altLang="en-US" dirty="0"/>
              <a:t>中发送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请求的方案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7" y="1108737"/>
            <a:ext cx="8415655" cy="5083975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在</a:t>
            </a:r>
            <a:r>
              <a:rPr lang="en-US" altLang="zh-CN" sz="1800" dirty="0"/>
              <a:t>iOS</a:t>
            </a:r>
            <a:r>
              <a:rPr lang="zh-CN" altLang="en-US" sz="1800" dirty="0"/>
              <a:t>中，常见的发送</a:t>
            </a:r>
            <a:r>
              <a:rPr lang="en-US" altLang="zh-CN" sz="1800" dirty="0"/>
              <a:t>HTTP</a:t>
            </a:r>
            <a:r>
              <a:rPr lang="zh-CN" altLang="en-US" sz="1800" dirty="0"/>
              <a:t>请求的方案有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苹果原生（自带）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zh-CN" altLang="en-US" sz="1800" dirty="0"/>
              <a:t>：用法简单，最古老最经典最直接的一种方案</a:t>
            </a:r>
            <a:r>
              <a:rPr lang="en-US" altLang="zh-CN" sz="1800" dirty="0"/>
              <a:t>【</a:t>
            </a:r>
            <a:r>
              <a:rPr lang="zh-CN" altLang="en-US" sz="1800" dirty="0"/>
              <a:t>坑比较多</a:t>
            </a:r>
            <a:r>
              <a:rPr lang="en-US" altLang="zh-CN" sz="1800" dirty="0"/>
              <a:t>】</a:t>
            </a:r>
          </a:p>
          <a:p>
            <a:pPr>
              <a:buFont typeface="Wingdings" charset="2"/>
              <a:buChar char="ü"/>
            </a:pPr>
            <a:r>
              <a:rPr lang="en-US" altLang="zh-CN" sz="1800" dirty="0">
                <a:solidFill>
                  <a:srgbClr val="FF0000"/>
                </a:solidFill>
                <a:latin typeface="Menlo-Regular"/>
              </a:rPr>
              <a:t>NSURLSession</a:t>
            </a:r>
            <a:r>
              <a:rPr lang="zh-CN" altLang="en-US" sz="1800" dirty="0"/>
              <a:t>：功能比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lang="zh-CN" altLang="en-US" sz="1800" dirty="0"/>
              <a:t>更加强大，苹果目前比较推荐使用这种技术</a:t>
            </a:r>
            <a:r>
              <a:rPr lang="en-US" altLang="zh-CN" sz="1800" dirty="0"/>
              <a:t>【2013</a:t>
            </a:r>
            <a:r>
              <a:rPr lang="zh-CN" altLang="en-US" sz="1800" dirty="0"/>
              <a:t>推出，</a:t>
            </a:r>
            <a:r>
              <a:rPr lang="en-US" altLang="zh-CN" sz="1800" dirty="0"/>
              <a:t>iOS7</a:t>
            </a:r>
            <a:r>
              <a:rPr lang="zh-CN" altLang="en-US" sz="1800" dirty="0"/>
              <a:t>开始出的技术</a:t>
            </a:r>
            <a:r>
              <a:rPr lang="en-US" altLang="zh-CN" sz="1800" dirty="0"/>
              <a:t>】</a:t>
            </a:r>
          </a:p>
          <a:p>
            <a:pPr>
              <a:buFont typeface="Wingdings" charset="2"/>
              <a:buChar char="ü"/>
            </a:pP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CFNetwork</a:t>
            </a:r>
            <a:r>
              <a:rPr lang="zh-CN" altLang="en-US" sz="1800" dirty="0"/>
              <a:t>：</a:t>
            </a:r>
            <a:r>
              <a:rPr lang="en-US" altLang="zh-CN" sz="1800" dirty="0"/>
              <a:t>NSURL</a:t>
            </a:r>
            <a:r>
              <a:rPr lang="zh-CN" altLang="en-US" sz="1800" dirty="0"/>
              <a:t>*的底层，纯</a:t>
            </a:r>
            <a:r>
              <a:rPr lang="en-US" altLang="zh-CN" sz="1800" dirty="0"/>
              <a:t>C</a:t>
            </a:r>
            <a:r>
              <a:rPr lang="zh-CN" altLang="en-US" sz="1800" dirty="0"/>
              <a:t>语言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第三方框架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en-US" altLang="zh-CN" sz="1800" dirty="0">
                <a:solidFill>
                  <a:srgbClr val="0000FF"/>
                </a:solidFill>
                <a:latin typeface="Menlo-Regular"/>
              </a:rPr>
              <a:t>ASIHttpRequest</a:t>
            </a:r>
            <a:r>
              <a:rPr lang="zh-CN" altLang="en-US" sz="1800" dirty="0"/>
              <a:t>：外号“</a:t>
            </a:r>
            <a:r>
              <a:rPr lang="en-US" altLang="zh-CN" sz="1800" dirty="0"/>
              <a:t>HTTP</a:t>
            </a:r>
            <a:r>
              <a:rPr lang="zh-CN" altLang="en-US" sz="1800" dirty="0"/>
              <a:t>终结者”，功能极其强大，可惜早已停止更新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en-US" altLang="zh-CN" sz="1800" dirty="0">
                <a:solidFill>
                  <a:srgbClr val="FF0000"/>
                </a:solidFill>
                <a:latin typeface="Menlo-Regular"/>
              </a:rPr>
              <a:t>AFNetworking</a:t>
            </a:r>
            <a:r>
              <a:rPr lang="zh-CN" altLang="en-US" sz="1800" dirty="0"/>
              <a:t>：简单易用，提供了基本够用的常用功能，维护和使用者多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en-US" altLang="zh-CN" sz="1800" dirty="0">
                <a:solidFill>
                  <a:srgbClr val="0000FF"/>
                </a:solidFill>
                <a:latin typeface="Menlo-Regular"/>
              </a:rPr>
              <a:t>MKNetworkKit</a:t>
            </a:r>
            <a:r>
              <a:rPr lang="zh-CN" altLang="en-US" sz="1800" dirty="0"/>
              <a:t>：简单易用，产自三哥的故乡印度，维护和使用者少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endParaRPr lang="en-US" altLang="zh-CN" sz="1800" dirty="0"/>
          </a:p>
          <a:p>
            <a:r>
              <a:rPr lang="zh-CN" altLang="en-US" sz="1800" dirty="0"/>
              <a:t>建议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为了提高开发效率，企业开发用的基本是第三方框架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59025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kumimoji="1" lang="en-US" altLang="en-US" dirty="0"/>
              <a:t>通信过程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138" y="1203604"/>
            <a:ext cx="8576202" cy="4347006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HTTP</a:t>
            </a:r>
            <a:r>
              <a:rPr lang="zh-CN" altLang="en-US" sz="1800" dirty="0"/>
              <a:t>协议规定</a:t>
            </a:r>
            <a:r>
              <a:rPr lang="en-US" altLang="zh-CN" sz="1800" dirty="0"/>
              <a:t>：1</a:t>
            </a:r>
            <a:r>
              <a:rPr lang="zh-CN" altLang="en-US" sz="1800" dirty="0"/>
              <a:t>个完整的由</a:t>
            </a:r>
            <a:r>
              <a:rPr lang="zh-CN" altLang="en-US" sz="1800" dirty="0">
                <a:solidFill>
                  <a:srgbClr val="0000FF"/>
                </a:solidFill>
              </a:rPr>
              <a:t>客户端</a:t>
            </a:r>
            <a:r>
              <a:rPr lang="zh-CN" altLang="en-US" sz="1800" dirty="0"/>
              <a:t>发给</a:t>
            </a:r>
            <a:r>
              <a:rPr lang="zh-CN" altLang="en-US" sz="1800" dirty="0">
                <a:solidFill>
                  <a:srgbClr val="0000FF"/>
                </a:solidFill>
              </a:rPr>
              <a:t>服务器</a:t>
            </a:r>
            <a:r>
              <a:rPr lang="zh-CN" altLang="en-US" sz="1800" dirty="0"/>
              <a:t>的</a:t>
            </a:r>
            <a:r>
              <a:rPr lang="en-US" altLang="zh-CN" sz="1800" dirty="0"/>
              <a:t>HTTP</a:t>
            </a:r>
            <a:r>
              <a:rPr lang="zh-CN" altLang="en-US" sz="1800" dirty="0"/>
              <a:t>请求中包含以下内容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>
                <a:solidFill>
                  <a:srgbClr val="0000FF"/>
                </a:solidFill>
              </a:rPr>
              <a:t>请求头</a:t>
            </a:r>
            <a:r>
              <a:rPr lang="zh-CN" altLang="en-US" sz="1800" dirty="0"/>
              <a:t>：包含了</a:t>
            </a:r>
            <a:r>
              <a:rPr lang="zh-CN" altLang="en-US" sz="1800" dirty="0">
                <a:solidFill>
                  <a:srgbClr val="FF0000"/>
                </a:solidFill>
              </a:rPr>
              <a:t>对客户端的环境描述</a:t>
            </a:r>
            <a:r>
              <a:rPr lang="zh-CN" altLang="en-US" sz="1800" dirty="0"/>
              <a:t>、</a:t>
            </a:r>
            <a:r>
              <a:rPr lang="zh-CN" altLang="en-US" sz="1800" dirty="0">
                <a:solidFill>
                  <a:srgbClr val="FF0000"/>
                </a:solidFill>
              </a:rPr>
              <a:t>客户端请求信息</a:t>
            </a:r>
            <a:r>
              <a:rPr lang="zh-CN" altLang="en-US" sz="1800" dirty="0"/>
              <a:t>等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/>
              <a:t>GET /minion.png HTTP/1.1 </a:t>
            </a:r>
            <a:r>
              <a:rPr lang="zh-CN" altLang="en-US" sz="1800"/>
              <a:t>  </a:t>
            </a:r>
            <a:r>
              <a:rPr lang="zh-CN" altLang="zh-CN" sz="1800" dirty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</a:t>
            </a:r>
            <a:r>
              <a:rPr lang="zh-CN" altLang="en-US" sz="1800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包含了请求方法、请求资源路径、</a:t>
            </a:r>
            <a:r>
              <a:rPr lang="en-US" altLang="zh-CN" sz="1800" dirty="0">
                <a:solidFill>
                  <a:srgbClr val="007400"/>
                </a:solidFill>
                <a:latin typeface="STHeitiSC-Light"/>
              </a:rPr>
              <a:t>HTTP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协议版本</a:t>
            </a:r>
            <a:endParaRPr lang="en-US" altLang="zh-CN" sz="1800" dirty="0">
              <a:solidFill>
                <a:srgbClr val="007400"/>
              </a:solidFill>
              <a:latin typeface="STHeitiSC-Light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chemeClr val="tx1"/>
                </a:solidFill>
                <a:latin typeface="+mj-ea"/>
                <a:ea typeface="+mj-ea"/>
              </a:rPr>
              <a:t>Host</a:t>
            </a:r>
            <a:r>
              <a:rPr lang="en-US" altLang="zh-CN" sz="1800">
                <a:latin typeface="+mj-ea"/>
                <a:ea typeface="+mj-ea"/>
              </a:rPr>
              <a:t>: </a:t>
            </a:r>
            <a:r>
              <a:rPr lang="en-US" altLang="zh-CN" sz="1800"/>
              <a:t>120.25.226.186:32812</a:t>
            </a:r>
            <a:r>
              <a:rPr lang="en-US" altLang="zh-CN" sz="1800">
                <a:latin typeface="+mj-ea"/>
                <a:ea typeface="+mj-ea"/>
              </a:rPr>
              <a:t> 	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客户端想访问的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服务器主机地址</a:t>
            </a:r>
            <a:endParaRPr lang="en-US" altLang="zh-CN" sz="180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000000"/>
                </a:solidFill>
                <a:latin typeface="+mj-ea"/>
                <a:ea typeface="+mj-ea"/>
              </a:rPr>
              <a:t>User-Agent</a:t>
            </a:r>
            <a:r>
              <a:rPr lang="en-US" altLang="zh-CN" sz="1800">
                <a:latin typeface="+mj-ea"/>
                <a:ea typeface="+mj-ea"/>
              </a:rPr>
              <a:t>: Mozilla/5.0 </a:t>
            </a:r>
            <a:r>
              <a:rPr lang="zh-CN" altLang="en-US" sz="1800">
                <a:latin typeface="+mj-ea"/>
                <a:ea typeface="+mj-ea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客户端的类型，客户端的软件环境</a:t>
            </a:r>
            <a:endParaRPr lang="en-US" altLang="zh-CN" sz="180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000000"/>
                </a:solidFill>
                <a:latin typeface="+mj-ea"/>
                <a:ea typeface="+mj-ea"/>
              </a:rPr>
              <a:t>Accept</a:t>
            </a:r>
            <a:r>
              <a:rPr lang="en-US" altLang="zh-CN" sz="1800">
                <a:latin typeface="+mj-ea"/>
                <a:ea typeface="+mj-ea"/>
              </a:rPr>
              <a:t>: text/html, */* 	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客户端所能接收的数据类型</a:t>
            </a:r>
            <a:endParaRPr lang="en-US" altLang="zh-CN" sz="180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000000"/>
                </a:solidFill>
                <a:latin typeface="+mj-ea"/>
                <a:ea typeface="+mj-ea"/>
              </a:rPr>
              <a:t>Accept-Language</a:t>
            </a:r>
            <a:r>
              <a:rPr lang="en-US" altLang="zh-CN" sz="1800">
                <a:latin typeface="+mj-ea"/>
                <a:ea typeface="+mj-ea"/>
              </a:rPr>
              <a:t>: zh-cn 	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客户端的语言环境</a:t>
            </a:r>
            <a:endParaRPr lang="en-US" altLang="zh-CN" sz="180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000000"/>
                </a:solidFill>
                <a:latin typeface="+mj-ea"/>
                <a:ea typeface="+mj-ea"/>
              </a:rPr>
              <a:t>Accept-Encoding</a:t>
            </a:r>
            <a:r>
              <a:rPr lang="en-US" altLang="zh-CN" sz="1800">
                <a:latin typeface="+mj-ea"/>
                <a:ea typeface="+mj-ea"/>
              </a:rPr>
              <a:t>: gzip 	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客户端支持的数据压缩格式</a:t>
            </a:r>
            <a:endParaRPr lang="en-US" altLang="zh-CN" sz="180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>
                <a:solidFill>
                  <a:srgbClr val="0000FF"/>
                </a:solidFill>
              </a:rPr>
              <a:t>请求体</a:t>
            </a:r>
            <a:r>
              <a:rPr lang="zh-CN" altLang="en-US" sz="1800" dirty="0"/>
              <a:t>：</a:t>
            </a:r>
            <a:r>
              <a:rPr lang="zh-CN" altLang="en-US" sz="1800" dirty="0">
                <a:solidFill>
                  <a:srgbClr val="0000FF"/>
                </a:solidFill>
              </a:rPr>
              <a:t>客户端</a:t>
            </a:r>
            <a:r>
              <a:rPr lang="zh-CN" altLang="en-US" sz="1800" dirty="0"/>
              <a:t>发给</a:t>
            </a:r>
            <a:r>
              <a:rPr lang="zh-CN" altLang="en-US" sz="1800" dirty="0">
                <a:solidFill>
                  <a:srgbClr val="0000FF"/>
                </a:solidFill>
              </a:rPr>
              <a:t>服务器</a:t>
            </a:r>
            <a:r>
              <a:rPr lang="zh-CN" altLang="en-US" sz="1800" dirty="0"/>
              <a:t>的具体数据，比如文件数据</a:t>
            </a:r>
            <a:r>
              <a:rPr lang="en-US" altLang="zh-CN" sz="1800" dirty="0"/>
              <a:t>(POST</a:t>
            </a:r>
            <a:r>
              <a:rPr lang="zh-CN" altLang="en-US" sz="1800" dirty="0"/>
              <a:t>请求才会有</a:t>
            </a:r>
            <a:r>
              <a:rPr lang="en-US" altLang="zh-CN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992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kumimoji="1" lang="zh-CN" altLang="en-US" dirty="0"/>
              <a:t>通信过程 </a:t>
            </a:r>
            <a:r>
              <a:rPr kumimoji="1" lang="en-US" altLang="zh-CN" dirty="0"/>
              <a:t>-</a:t>
            </a:r>
            <a:r>
              <a:rPr kumimoji="1" lang="zh-CN" altLang="en-US" dirty="0"/>
              <a:t> 响应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0679"/>
            <a:ext cx="8229600" cy="4903495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rgbClr val="0000FF"/>
                </a:solidFill>
              </a:rPr>
              <a:t>客户端</a:t>
            </a:r>
            <a:r>
              <a:rPr lang="zh-CN" altLang="en-US" sz="1800" dirty="0"/>
              <a:t>向</a:t>
            </a:r>
            <a:r>
              <a:rPr lang="zh-CN" altLang="en-US" sz="1800" dirty="0">
                <a:solidFill>
                  <a:srgbClr val="0000FF"/>
                </a:solidFill>
              </a:rPr>
              <a:t>服务器</a:t>
            </a:r>
            <a:r>
              <a:rPr lang="zh-CN" altLang="en-US" sz="1800" dirty="0"/>
              <a:t>发送请求，</a:t>
            </a:r>
            <a:r>
              <a:rPr lang="zh-CN" altLang="en-US" sz="1800" dirty="0">
                <a:solidFill>
                  <a:srgbClr val="0000FF"/>
                </a:solidFill>
              </a:rPr>
              <a:t>服务器</a:t>
            </a:r>
            <a:r>
              <a:rPr lang="zh-CN" altLang="en-US" sz="1800" dirty="0"/>
              <a:t>应当做出响应，即返回数据给</a:t>
            </a:r>
            <a:r>
              <a:rPr lang="zh-CN" altLang="en-US" sz="1800" dirty="0">
                <a:solidFill>
                  <a:srgbClr val="0000FF"/>
                </a:solidFill>
              </a:rPr>
              <a:t>客户端</a:t>
            </a:r>
            <a:endParaRPr lang="en-US" altLang="zh-CN" sz="1800" dirty="0"/>
          </a:p>
          <a:p>
            <a:r>
              <a:rPr lang="en-US" altLang="zh-CN" sz="1800" dirty="0"/>
              <a:t>HTTP</a:t>
            </a:r>
            <a:r>
              <a:rPr lang="zh-CN" altLang="en-US" sz="1800" dirty="0"/>
              <a:t>协议规定</a:t>
            </a:r>
            <a:r>
              <a:rPr lang="en-US" altLang="zh-CN" sz="1800" dirty="0"/>
              <a:t>：1</a:t>
            </a:r>
            <a:r>
              <a:rPr lang="zh-CN" altLang="en-US" sz="1800" dirty="0"/>
              <a:t>个完整的</a:t>
            </a:r>
            <a:r>
              <a:rPr lang="en-US" altLang="zh-CN" sz="1800" dirty="0"/>
              <a:t>HTTP</a:t>
            </a:r>
            <a:r>
              <a:rPr lang="en-US" altLang="en-US" sz="1800" dirty="0"/>
              <a:t>响应</a:t>
            </a:r>
            <a:r>
              <a:rPr lang="zh-CN" altLang="en-US" sz="1800" dirty="0"/>
              <a:t>中包含以下内容</a:t>
            </a:r>
            <a:endParaRPr lang="en-US" altLang="zh-CN" sz="18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buFont typeface="Wingdings" charset="2"/>
              <a:buChar char="p"/>
            </a:pPr>
            <a:r>
              <a:rPr lang="zh-CN" altLang="en-US" sz="1800" dirty="0">
                <a:solidFill>
                  <a:srgbClr val="0000FF"/>
                </a:solidFill>
              </a:rPr>
              <a:t>响应头</a:t>
            </a:r>
            <a:r>
              <a:rPr lang="zh-CN" altLang="en-US" sz="1800" dirty="0"/>
              <a:t>：包含了</a:t>
            </a:r>
            <a:r>
              <a:rPr lang="zh-CN" altLang="en-US" sz="1800" dirty="0">
                <a:solidFill>
                  <a:srgbClr val="FF0000"/>
                </a:solidFill>
              </a:rPr>
              <a:t>对服务器的描述</a:t>
            </a:r>
            <a:r>
              <a:rPr lang="zh-CN" altLang="en-US" sz="1800" dirty="0"/>
              <a:t>、</a:t>
            </a:r>
            <a:r>
              <a:rPr lang="zh-CN" altLang="en-US" sz="1800" dirty="0">
                <a:solidFill>
                  <a:srgbClr val="FF0000"/>
                </a:solidFill>
              </a:rPr>
              <a:t>对返回数据的描述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/>
              <a:t>HTTP/1.1 200 OK </a:t>
            </a:r>
            <a:r>
              <a:rPr lang="zh-CN" altLang="en-US" sz="1800"/>
              <a:t>           </a:t>
            </a:r>
            <a:r>
              <a:rPr lang="en-US" altLang="zh-CN" sz="1800">
                <a:solidFill>
                  <a:srgbClr val="007400"/>
                </a:solidFill>
                <a:latin typeface="STHeitiSC-Light"/>
              </a:rPr>
              <a:t>//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包含了</a:t>
            </a:r>
            <a:r>
              <a:rPr lang="en-US" altLang="zh-CN" sz="1800" dirty="0">
                <a:solidFill>
                  <a:srgbClr val="007400"/>
                </a:solidFill>
                <a:latin typeface="STHeitiSC-Light"/>
              </a:rPr>
              <a:t>HTTP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协议版本、状态码、状态英文名称</a:t>
            </a:r>
            <a:endParaRPr lang="en-US" altLang="zh-CN" sz="1800" dirty="0">
              <a:solidFill>
                <a:srgbClr val="007400"/>
              </a:solidFill>
              <a:latin typeface="STHeitiSC-Light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000000"/>
                </a:solidFill>
                <a:latin typeface="+mn-ea"/>
                <a:ea typeface="+mn-ea"/>
              </a:rPr>
              <a:t>Server</a:t>
            </a:r>
            <a:r>
              <a:rPr lang="en-US" altLang="zh-CN" sz="1800">
                <a:latin typeface="+mn-ea"/>
                <a:ea typeface="+mn-ea"/>
              </a:rPr>
              <a:t>: Apache-Coyote/1.1 		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en-US" sz="1800">
                <a:solidFill>
                  <a:srgbClr val="007400"/>
                </a:solidFill>
                <a:latin typeface="STHeitiSC-Light"/>
              </a:rPr>
              <a:t>服务器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的类型</a:t>
            </a:r>
            <a:endParaRPr lang="en-US" altLang="zh-CN" sz="180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000000"/>
                </a:solidFill>
                <a:latin typeface="+mn-ea"/>
                <a:ea typeface="+mn-ea"/>
              </a:rPr>
              <a:t>Content-Type</a:t>
            </a:r>
            <a:r>
              <a:rPr lang="en-US" altLang="zh-CN" sz="1800">
                <a:latin typeface="+mn-ea"/>
                <a:ea typeface="+mn-ea"/>
              </a:rPr>
              <a:t>: image/jpeg 		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返回数据的类型</a:t>
            </a:r>
            <a:endParaRPr lang="en-US" altLang="zh-CN" sz="180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000000"/>
                </a:solidFill>
                <a:latin typeface="+mn-ea"/>
                <a:ea typeface="+mn-ea"/>
              </a:rPr>
              <a:t>Content-Length</a:t>
            </a:r>
            <a:r>
              <a:rPr lang="en-US" altLang="zh-CN" sz="1800">
                <a:latin typeface="+mn-ea"/>
                <a:ea typeface="+mn-ea"/>
              </a:rPr>
              <a:t>: 56811 		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返回数据的长度</a:t>
            </a:r>
            <a:endParaRPr lang="en-US" altLang="zh-CN" sz="180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000000"/>
                </a:solidFill>
                <a:latin typeface="+mn-ea"/>
                <a:ea typeface="+mn-ea"/>
              </a:rPr>
              <a:t>Date</a:t>
            </a:r>
            <a:r>
              <a:rPr lang="en-US" altLang="zh-CN" sz="1800">
                <a:latin typeface="+mn-ea"/>
                <a:ea typeface="+mn-ea"/>
              </a:rPr>
              <a:t>: Mon, 23 Jun 2014 12:54:52 GMT	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Menlo-Regular"/>
              </a:rPr>
              <a:t>响应的时间</a:t>
            </a:r>
            <a:endParaRPr lang="en-US" altLang="zh-CN" sz="180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buFont typeface="Wingdings" charset="2"/>
              <a:buChar char="p"/>
            </a:pPr>
            <a:r>
              <a:rPr lang="zh-CN" altLang="en-US" sz="1800" dirty="0">
                <a:solidFill>
                  <a:srgbClr val="0000FF"/>
                </a:solidFill>
              </a:rPr>
              <a:t>响应体</a:t>
            </a:r>
            <a:r>
              <a:rPr lang="zh-CN" altLang="zh-CN" sz="1800" dirty="0"/>
              <a:t>：</a:t>
            </a:r>
            <a:r>
              <a:rPr lang="zh-CN" altLang="en-US" sz="1800" dirty="0">
                <a:solidFill>
                  <a:srgbClr val="0000FF"/>
                </a:solidFill>
              </a:rPr>
              <a:t>服务器</a:t>
            </a:r>
            <a:r>
              <a:rPr lang="zh-CN" altLang="en-US" sz="1800" dirty="0"/>
              <a:t>返回给</a:t>
            </a:r>
            <a:r>
              <a:rPr lang="zh-CN" altLang="en-US" sz="1800" dirty="0">
                <a:solidFill>
                  <a:srgbClr val="0000FF"/>
                </a:solidFill>
              </a:rPr>
              <a:t>客户端</a:t>
            </a:r>
            <a:r>
              <a:rPr lang="zh-CN" altLang="en-US" sz="1800" dirty="0"/>
              <a:t>的具体数据，比如文件数据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7170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kumimoji="1" lang="en-US" altLang="en-US" dirty="0"/>
              <a:t>通信</a:t>
            </a:r>
            <a:r>
              <a:rPr kumimoji="1" lang="zh-CN" altLang="en-US" dirty="0"/>
              <a:t>过程</a:t>
            </a:r>
          </a:p>
        </p:txBody>
      </p:sp>
      <p:sp>
        <p:nvSpPr>
          <p:cNvPr id="4" name="矩形 3"/>
          <p:cNvSpPr/>
          <p:nvPr/>
        </p:nvSpPr>
        <p:spPr>
          <a:xfrm>
            <a:off x="613648" y="2199539"/>
            <a:ext cx="1498431" cy="135554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客户端</a:t>
            </a:r>
          </a:p>
        </p:txBody>
      </p:sp>
      <p:sp>
        <p:nvSpPr>
          <p:cNvPr id="5" name="矩形 4"/>
          <p:cNvSpPr/>
          <p:nvPr/>
        </p:nvSpPr>
        <p:spPr>
          <a:xfrm>
            <a:off x="6217483" y="2199539"/>
            <a:ext cx="1498431" cy="135554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服务器</a:t>
            </a: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2112075" y="2741761"/>
            <a:ext cx="4105404" cy="14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/>
          <p:cNvSpPr txBox="1">
            <a:spLocks/>
          </p:cNvSpPr>
          <p:nvPr/>
        </p:nvSpPr>
        <p:spPr>
          <a:xfrm>
            <a:off x="3219132" y="1858148"/>
            <a:ext cx="1547304" cy="796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lang="zh-CN" altLang="en-US" sz="1800" dirty="0"/>
              <a:t>请求头</a:t>
            </a:r>
            <a:endParaRPr lang="en-US" altLang="zh-CN" sz="1800" dirty="0"/>
          </a:p>
          <a:p>
            <a:r>
              <a:rPr lang="zh-CN" altLang="en-US" sz="1800" dirty="0"/>
              <a:t>请求体</a:t>
            </a:r>
            <a:endParaRPr lang="en-US" altLang="zh-CN" sz="1800" dirty="0"/>
          </a:p>
        </p:txBody>
      </p:sp>
      <p:cxnSp>
        <p:nvCxnSpPr>
          <p:cNvPr id="8" name="直线箭头连接符 7"/>
          <p:cNvCxnSpPr/>
          <p:nvPr/>
        </p:nvCxnSpPr>
        <p:spPr>
          <a:xfrm flipH="1">
            <a:off x="2112075" y="3041404"/>
            <a:ext cx="4105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内容占位符 2"/>
          <p:cNvSpPr txBox="1">
            <a:spLocks/>
          </p:cNvSpPr>
          <p:nvPr/>
        </p:nvSpPr>
        <p:spPr>
          <a:xfrm>
            <a:off x="3219132" y="3129423"/>
            <a:ext cx="1547304" cy="85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lang="zh-CN" altLang="en-US" sz="1800" dirty="0"/>
              <a:t>响应头</a:t>
            </a:r>
            <a:endParaRPr lang="en-US" altLang="zh-CN" sz="1800" dirty="0"/>
          </a:p>
          <a:p>
            <a:r>
              <a:rPr lang="zh-CN" altLang="en-US" sz="1800" dirty="0"/>
              <a:t>响应体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76207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常见响应状态码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828423"/>
              </p:ext>
            </p:extLst>
          </p:nvPr>
        </p:nvGraphicFramePr>
        <p:xfrm>
          <a:off x="391833" y="2067045"/>
          <a:ext cx="83208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77"/>
                <a:gridCol w="2481142"/>
                <a:gridCol w="49091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状态码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英文名称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中文描述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200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OK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请求成功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400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Bad Request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客户端请求的语法错误，服务器无法解析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404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Not Found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服务器无法根据客户端的请求找到资源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500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Internal Server Error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服务器内部错误，无法完成请求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70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如何找到服务器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0562"/>
            <a:ext cx="8229600" cy="160737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网络中部署着各种各样的服务器，比如腾讯的服务器、百度的服务器</a:t>
            </a: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那么问题来了？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 dirty="0">
                <a:solidFill>
                  <a:srgbClr val="FF0000"/>
                </a:solidFill>
              </a:rPr>
              <a:t>客户端如何找到想要连接的服务器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r>
              <a:rPr lang="zh-CN" altLang="en-US" sz="1800" dirty="0">
                <a:solidFill>
                  <a:srgbClr val="FF0000"/>
                </a:solidFill>
              </a:rPr>
              <a:t>客户端通过</a:t>
            </a:r>
            <a:r>
              <a:rPr lang="en-US" altLang="zh-CN" sz="1800" dirty="0">
                <a:solidFill>
                  <a:srgbClr val="FF0000"/>
                </a:solidFill>
              </a:rPr>
              <a:t>URL</a:t>
            </a:r>
            <a:r>
              <a:rPr lang="zh-CN" altLang="en-US" sz="1800" dirty="0">
                <a:solidFill>
                  <a:srgbClr val="FF0000"/>
                </a:solidFill>
              </a:rPr>
              <a:t>找到想要连接的服务器</a:t>
            </a:r>
            <a:endParaRPr lang="en-US" altLang="zh-CN" sz="1800"/>
          </a:p>
        </p:txBody>
      </p:sp>
      <p:sp>
        <p:nvSpPr>
          <p:cNvPr id="18" name="矩形 17"/>
          <p:cNvSpPr/>
          <p:nvPr/>
        </p:nvSpPr>
        <p:spPr>
          <a:xfrm>
            <a:off x="6692994" y="4903950"/>
            <a:ext cx="1298641" cy="8892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腾讯</a:t>
            </a:r>
            <a:endParaRPr kumimoji="1" lang="en-US" altLang="zh-CN"/>
          </a:p>
          <a:p>
            <a:pPr algn="ctr"/>
            <a:r>
              <a:rPr kumimoji="1" lang="zh-CN" altLang="en-US"/>
              <a:t>服务器</a:t>
            </a:r>
          </a:p>
        </p:txBody>
      </p:sp>
      <p:sp>
        <p:nvSpPr>
          <p:cNvPr id="25" name="矩形 24"/>
          <p:cNvSpPr/>
          <p:nvPr/>
        </p:nvSpPr>
        <p:spPr>
          <a:xfrm>
            <a:off x="6692994" y="2249931"/>
            <a:ext cx="1298641" cy="8892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百度</a:t>
            </a:r>
            <a:endParaRPr kumimoji="1" lang="en-US" altLang="zh-CN"/>
          </a:p>
          <a:p>
            <a:pPr algn="ctr"/>
            <a:r>
              <a:rPr kumimoji="1" lang="zh-CN" altLang="en-US"/>
              <a:t>服务器</a:t>
            </a:r>
          </a:p>
        </p:txBody>
      </p:sp>
      <p:sp>
        <p:nvSpPr>
          <p:cNvPr id="26" name="矩形 25"/>
          <p:cNvSpPr/>
          <p:nvPr/>
        </p:nvSpPr>
        <p:spPr>
          <a:xfrm>
            <a:off x="6692994" y="3543845"/>
            <a:ext cx="1298641" cy="8892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小码哥</a:t>
            </a:r>
            <a:endParaRPr kumimoji="1" lang="en-US" altLang="zh-CN"/>
          </a:p>
          <a:p>
            <a:pPr algn="ctr"/>
            <a:r>
              <a:rPr kumimoji="1" lang="zh-CN" altLang="en-US"/>
              <a:t>服务器</a:t>
            </a:r>
          </a:p>
        </p:txBody>
      </p:sp>
      <p:sp>
        <p:nvSpPr>
          <p:cNvPr id="27" name="矩形 26"/>
          <p:cNvSpPr/>
          <p:nvPr/>
        </p:nvSpPr>
        <p:spPr>
          <a:xfrm>
            <a:off x="1236978" y="3543845"/>
            <a:ext cx="1298641" cy="8892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移动端</a:t>
            </a:r>
          </a:p>
        </p:txBody>
      </p:sp>
      <p:cxnSp>
        <p:nvCxnSpPr>
          <p:cNvPr id="20" name="直线箭头连接符 19"/>
          <p:cNvCxnSpPr>
            <a:stCxn id="27" idx="3"/>
            <a:endCxn id="26" idx="1"/>
          </p:cNvCxnSpPr>
          <p:nvPr/>
        </p:nvCxnSpPr>
        <p:spPr>
          <a:xfrm>
            <a:off x="2535619" y="3988461"/>
            <a:ext cx="4157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168113" y="3543845"/>
            <a:ext cx="248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http://www.520it.com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60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 animBg="1"/>
      <p:bldP spid="26" grpId="0" animBg="1"/>
      <p:bldP spid="27" grpId="0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URL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0562"/>
            <a:ext cx="8229600" cy="234935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什么是</a:t>
            </a:r>
            <a:r>
              <a:rPr lang="en-US" altLang="zh-CN" sz="1800"/>
              <a:t>URL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URL</a:t>
            </a:r>
            <a:r>
              <a:rPr kumimoji="1" lang="zh-CN" altLang="en-US" sz="1800" dirty="0"/>
              <a:t>的全称是</a:t>
            </a:r>
            <a:r>
              <a:rPr lang="en-US" altLang="zh-CN" sz="1800" dirty="0"/>
              <a:t>Uniform Resource Locator</a:t>
            </a:r>
            <a:r>
              <a:rPr lang="zh-CN" altLang="zh-CN" sz="1800" dirty="0"/>
              <a:t>（</a:t>
            </a:r>
            <a:r>
              <a:rPr lang="zh-CN" altLang="en-US" sz="1800" dirty="0"/>
              <a:t>统一资源定位符</a:t>
            </a:r>
            <a:r>
              <a:rPr lang="zh-CN" altLang="zh-CN" sz="1800" dirty="0"/>
              <a:t>）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通过</a:t>
            </a:r>
            <a:r>
              <a:rPr lang="en-US" altLang="zh-CN" sz="1800" dirty="0"/>
              <a:t>1</a:t>
            </a:r>
            <a:r>
              <a:rPr lang="zh-CN" altLang="en-US" sz="1800" dirty="0"/>
              <a:t>个</a:t>
            </a:r>
            <a:r>
              <a:rPr lang="en-US" altLang="zh-CN" sz="1800" dirty="0"/>
              <a:t>URL</a:t>
            </a:r>
            <a:r>
              <a:rPr lang="zh-CN" altLang="en-US" sz="1800" dirty="0"/>
              <a:t>，能找到互联网上唯一的</a:t>
            </a:r>
            <a:r>
              <a:rPr lang="en-US" altLang="zh-CN" sz="1800" dirty="0"/>
              <a:t>1</a:t>
            </a:r>
            <a:r>
              <a:rPr lang="zh-CN" altLang="en-US" sz="1800" dirty="0"/>
              <a:t>个资源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 dirty="0"/>
              <a:t>URL</a:t>
            </a:r>
            <a:r>
              <a:rPr lang="zh-CN" altLang="en-US" sz="1800" dirty="0"/>
              <a:t>就是资源的地址、位置</a:t>
            </a:r>
            <a:r>
              <a:rPr lang="zh-CN" altLang="zh-CN" sz="1800" dirty="0"/>
              <a:t>，</a:t>
            </a:r>
            <a:r>
              <a:rPr lang="zh-CN" altLang="en-US" sz="1800" dirty="0"/>
              <a:t>互联网上的每个资源都有一个唯一的</a:t>
            </a:r>
            <a:r>
              <a:rPr lang="en-US" altLang="zh-CN" sz="1800" dirty="0"/>
              <a:t>URL</a:t>
            </a:r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r>
              <a:rPr lang="en-US" altLang="zh-CN" sz="1800" dirty="0"/>
              <a:t>URL</a:t>
            </a:r>
            <a:r>
              <a:rPr lang="zh-CN" altLang="en-US" sz="1800" dirty="0"/>
              <a:t>的基本格式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协议</a:t>
            </a:r>
            <a:r>
              <a:rPr lang="en-US" altLang="zh-CN" sz="1800" dirty="0">
                <a:solidFill>
                  <a:srgbClr val="FF0000"/>
                </a:solidFill>
              </a:rPr>
              <a:t>://</a:t>
            </a:r>
            <a:r>
              <a:rPr lang="zh-CN" altLang="en-US" sz="1800" dirty="0">
                <a:solidFill>
                  <a:srgbClr val="FF0000"/>
                </a:solidFill>
              </a:rPr>
              <a:t>主机地址</a:t>
            </a:r>
            <a:r>
              <a:rPr lang="en-US" altLang="zh-CN" sz="1800" dirty="0">
                <a:solidFill>
                  <a:srgbClr val="FF0000"/>
                </a:solidFill>
              </a:rPr>
              <a:t>/</a:t>
            </a:r>
            <a:r>
              <a:rPr lang="zh-CN" altLang="en-US" sz="1800" dirty="0">
                <a:solidFill>
                  <a:srgbClr val="FF0000"/>
                </a:solidFill>
              </a:rPr>
              <a:t>路径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14499" y="3624992"/>
            <a:ext cx="5535991" cy="399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dirty="0">
                <a:solidFill>
                  <a:srgbClr val="0000FF"/>
                </a:solidFill>
              </a:rPr>
              <a:t>http://www.520it.com/img/logo.png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385339" y="4215393"/>
            <a:ext cx="4337247" cy="399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pl-PL" altLang="zh-CN" dirty="0">
                <a:solidFill>
                  <a:srgbClr val="0000FF"/>
                </a:solidFill>
              </a:rPr>
              <a:t>http://202.108.22.5/img/bdlogo.gif</a:t>
            </a:r>
            <a:endParaRPr lang="en-US" altLang="zh-CN" dirty="0">
              <a:solidFill>
                <a:srgbClr val="0000FF"/>
              </a:solidFill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1512702" y="4024062"/>
            <a:ext cx="4709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1484160" y="4610134"/>
            <a:ext cx="4709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2311866" y="4024062"/>
            <a:ext cx="1669672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2269053" y="4610135"/>
            <a:ext cx="1608022" cy="433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V="1">
            <a:off x="4109975" y="4024062"/>
            <a:ext cx="1569786" cy="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4005514" y="4610135"/>
            <a:ext cx="1688526" cy="433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24746" y="4929911"/>
            <a:ext cx="252542" cy="29251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036955" y="4858565"/>
            <a:ext cx="6911871" cy="478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协议：不同的协议，代表着不同的资源查找方式、资源传输方式</a:t>
            </a:r>
            <a:endParaRPr lang="en-US" altLang="zh-CN" sz="1800" dirty="0"/>
          </a:p>
        </p:txBody>
      </p:sp>
      <p:sp>
        <p:nvSpPr>
          <p:cNvPr id="31" name="矩形 30"/>
          <p:cNvSpPr/>
          <p:nvPr/>
        </p:nvSpPr>
        <p:spPr>
          <a:xfrm>
            <a:off x="624746" y="5446170"/>
            <a:ext cx="252542" cy="29251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内容占位符 2"/>
          <p:cNvSpPr txBox="1">
            <a:spLocks/>
          </p:cNvSpPr>
          <p:nvPr/>
        </p:nvSpPr>
        <p:spPr>
          <a:xfrm>
            <a:off x="1036955" y="5374827"/>
            <a:ext cx="6911871" cy="478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主机地址：存放资源的主机</a:t>
            </a:r>
            <a:r>
              <a:rPr lang="zh-CN" altLang="zh-CN" sz="1800" dirty="0"/>
              <a:t>（</a:t>
            </a:r>
            <a:r>
              <a:rPr lang="zh-CN" altLang="en-US" sz="1800" dirty="0"/>
              <a:t>服务器</a:t>
            </a:r>
            <a:r>
              <a:rPr lang="zh-CN" altLang="zh-CN" sz="1800" dirty="0"/>
              <a:t>）</a:t>
            </a:r>
            <a:r>
              <a:rPr lang="zh-CN" altLang="en-US" sz="1800" dirty="0"/>
              <a:t>的</a:t>
            </a:r>
            <a:r>
              <a:rPr lang="en-US" altLang="zh-CN" sz="1800" dirty="0"/>
              <a:t>IP</a:t>
            </a:r>
            <a:r>
              <a:rPr lang="zh-CN" altLang="en-US" sz="1800" dirty="0"/>
              <a:t>地址（域名）</a:t>
            </a:r>
            <a:endParaRPr lang="en-US" altLang="zh-CN" sz="1800" dirty="0"/>
          </a:p>
        </p:txBody>
      </p:sp>
      <p:sp>
        <p:nvSpPr>
          <p:cNvPr id="33" name="矩形 32"/>
          <p:cNvSpPr/>
          <p:nvPr/>
        </p:nvSpPr>
        <p:spPr>
          <a:xfrm>
            <a:off x="617483" y="5917047"/>
            <a:ext cx="252542" cy="2925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内容占位符 2"/>
          <p:cNvSpPr txBox="1">
            <a:spLocks/>
          </p:cNvSpPr>
          <p:nvPr/>
        </p:nvSpPr>
        <p:spPr>
          <a:xfrm>
            <a:off x="1029692" y="5845702"/>
            <a:ext cx="6911871" cy="478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路径：资源在主机（服务器）中的具体位置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4235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31" grpId="0" animBg="1"/>
      <p:bldP spid="32" grpId="0"/>
      <p:bldP spid="33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URL</a:t>
            </a:r>
            <a:r>
              <a:rPr kumimoji="1" lang="zh-CN" altLang="en-US" dirty="0"/>
              <a:t>中常见的协议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0563"/>
            <a:ext cx="8229600" cy="501764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800" dirty="0"/>
              <a:t>HTTP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超文本传输协议，访问的是远程的网络资源，格式是</a:t>
            </a:r>
            <a:r>
              <a:rPr lang="en-US" altLang="zh-CN" sz="1800" dirty="0"/>
              <a:t>http://</a:t>
            </a:r>
          </a:p>
          <a:p>
            <a:pPr>
              <a:buFont typeface="Wingdings" charset="2"/>
              <a:buChar char="p"/>
            </a:pPr>
            <a:r>
              <a:rPr lang="en-US" altLang="zh-CN" sz="1800" dirty="0">
                <a:solidFill>
                  <a:srgbClr val="FF0000"/>
                </a:solidFill>
              </a:rPr>
              <a:t>http</a:t>
            </a:r>
            <a:r>
              <a:rPr lang="zh-CN" altLang="en-US" sz="1800" dirty="0">
                <a:solidFill>
                  <a:srgbClr val="FF0000"/>
                </a:solidFill>
              </a:rPr>
              <a:t>协议是在网络开发中最常用的协议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buFont typeface="Wingdings" charset="2"/>
              <a:buChar char="n"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r>
              <a:rPr lang="en-US" altLang="zh-CN" sz="1800" dirty="0"/>
              <a:t>file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访问的是</a:t>
            </a:r>
            <a:r>
              <a:rPr lang="zh-CN" altLang="en-US" sz="1800"/>
              <a:t>本地计算机上的资源，格式是</a:t>
            </a:r>
            <a:r>
              <a:rPr lang="en-US" altLang="zh-CN" sz="1800"/>
              <a:t>file://</a:t>
            </a:r>
            <a:r>
              <a:rPr lang="zh-CN" altLang="en-US" sz="1800"/>
              <a:t>（不用加主机地址）</a:t>
            </a:r>
            <a:endParaRPr lang="en-US" altLang="zh-CN" sz="1800" dirty="0"/>
          </a:p>
          <a:p>
            <a:pPr>
              <a:buFont typeface="Wingdings" charset="2"/>
              <a:buChar char="n"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r>
              <a:rPr lang="en-US" altLang="zh-CN" sz="1800" dirty="0"/>
              <a:t>mailto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访问的是电子邮件地址，格式是</a:t>
            </a:r>
            <a:r>
              <a:rPr lang="en-US" altLang="zh-CN" sz="1800" dirty="0"/>
              <a:t>mailto:</a:t>
            </a:r>
          </a:p>
          <a:p>
            <a:pPr>
              <a:buFont typeface="Wingdings" charset="2"/>
              <a:buChar char="n"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r>
              <a:rPr lang="en-US" altLang="zh-CN" sz="1800" dirty="0"/>
              <a:t>FTP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访问的是共享主机的文件资源，格式是</a:t>
            </a:r>
            <a:r>
              <a:rPr lang="en-US" altLang="zh-CN" sz="1800" dirty="0"/>
              <a:t>ftp://</a:t>
            </a:r>
          </a:p>
          <a:p>
            <a:pPr>
              <a:buFont typeface="Wingdings" charset="2"/>
              <a:buChar char="n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92974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HTTP</a:t>
            </a:r>
            <a:r>
              <a:rPr kumimoji="1" lang="zh-CN" altLang="en-US" dirty="0"/>
              <a:t>协议简介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661" y="1365576"/>
            <a:ext cx="8229600" cy="346233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 dirty="0"/>
              <a:t>不管是移动客户端还是</a:t>
            </a:r>
            <a:r>
              <a:rPr lang="en-US" altLang="zh-CN" sz="1800" dirty="0"/>
              <a:t>PC</a:t>
            </a:r>
            <a:r>
              <a:rPr lang="zh-CN" altLang="en-US" sz="1800" dirty="0"/>
              <a:t>端，访问远程的网络资源经常使用</a:t>
            </a:r>
            <a:r>
              <a:rPr lang="en-US" altLang="zh-CN" sz="1800" dirty="0"/>
              <a:t>HTTP</a:t>
            </a:r>
            <a:r>
              <a:rPr lang="zh-CN" altLang="en-US" sz="1800" dirty="0"/>
              <a:t>协议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访问小码哥主页：</a:t>
            </a:r>
            <a:r>
              <a:rPr lang="en-US" altLang="zh-CN" sz="1800" dirty="0">
                <a:hlinkClick r:id="rId2"/>
              </a:rPr>
              <a:t>http://www.520it.com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获得网易的新闻数据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获得优酷的视频数据</a:t>
            </a:r>
            <a:endParaRPr lang="en-US" altLang="zh-CN" sz="1800" dirty="0"/>
          </a:p>
          <a:p>
            <a:pPr>
              <a:buFont typeface="Wingdings" charset="2"/>
              <a:buChar char="n"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r>
              <a:rPr lang="en-US" altLang="zh-CN" sz="1800" dirty="0"/>
              <a:t>HTTP</a:t>
            </a:r>
            <a:r>
              <a:rPr lang="zh-CN" altLang="en-US" sz="1800" dirty="0"/>
              <a:t>协议的作用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/>
              <a:t>HTTP</a:t>
            </a:r>
            <a:r>
              <a:rPr lang="zh-CN" altLang="en-US" sz="1800" dirty="0"/>
              <a:t>的全称是</a:t>
            </a:r>
            <a:r>
              <a:rPr lang="en-US" altLang="zh-CN" sz="1800"/>
              <a:t>Hypertext Transfer Protocol</a:t>
            </a:r>
            <a:r>
              <a:rPr lang="zh-CN" altLang="en-US" sz="1800"/>
              <a:t>，超文本传输协议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规定</a:t>
            </a:r>
            <a:r>
              <a:rPr lang="zh-CN" altLang="en-US" sz="1800" dirty="0">
                <a:solidFill>
                  <a:srgbClr val="0000FF"/>
                </a:solidFill>
              </a:rPr>
              <a:t>客户端</a:t>
            </a:r>
            <a:r>
              <a:rPr lang="zh-CN" altLang="en-US" sz="1800" dirty="0"/>
              <a:t>和</a:t>
            </a:r>
            <a:r>
              <a:rPr lang="zh-CN" altLang="en-US" sz="1800" dirty="0">
                <a:solidFill>
                  <a:srgbClr val="0000FF"/>
                </a:solidFill>
              </a:rPr>
              <a:t>服务器</a:t>
            </a:r>
            <a:r>
              <a:rPr lang="zh-CN" altLang="en-US" sz="1800" dirty="0"/>
              <a:t>之间的数据传输格式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让</a:t>
            </a:r>
            <a:r>
              <a:rPr lang="zh-CN" altLang="en-US" sz="1800" dirty="0">
                <a:solidFill>
                  <a:srgbClr val="0000FF"/>
                </a:solidFill>
              </a:rPr>
              <a:t>客户端</a:t>
            </a:r>
            <a:r>
              <a:rPr lang="zh-CN" altLang="en-US" sz="1800" dirty="0"/>
              <a:t>和</a:t>
            </a:r>
            <a:r>
              <a:rPr lang="zh-CN" altLang="en-US" sz="1800" dirty="0">
                <a:solidFill>
                  <a:srgbClr val="0000FF"/>
                </a:solidFill>
              </a:rPr>
              <a:t>服务器</a:t>
            </a:r>
            <a:r>
              <a:rPr lang="zh-CN" altLang="en-US" sz="1800" dirty="0"/>
              <a:t>能有效地进行数据沟通</a:t>
            </a:r>
            <a:endParaRPr lang="en-US" altLang="zh-CN" sz="1800" dirty="0"/>
          </a:p>
        </p:txBody>
      </p:sp>
      <p:sp>
        <p:nvSpPr>
          <p:cNvPr id="5" name="矩形 4"/>
          <p:cNvSpPr/>
          <p:nvPr/>
        </p:nvSpPr>
        <p:spPr>
          <a:xfrm>
            <a:off x="899063" y="5088996"/>
            <a:ext cx="1498431" cy="135554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客户端</a:t>
            </a:r>
          </a:p>
        </p:txBody>
      </p:sp>
      <p:sp>
        <p:nvSpPr>
          <p:cNvPr id="19" name="矩形 18"/>
          <p:cNvSpPr/>
          <p:nvPr/>
        </p:nvSpPr>
        <p:spPr>
          <a:xfrm>
            <a:off x="6502898" y="5088996"/>
            <a:ext cx="1498431" cy="135554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服务器</a:t>
            </a:r>
          </a:p>
        </p:txBody>
      </p:sp>
      <p:cxnSp>
        <p:nvCxnSpPr>
          <p:cNvPr id="12" name="直线箭头连接符 11"/>
          <p:cNvCxnSpPr/>
          <p:nvPr/>
        </p:nvCxnSpPr>
        <p:spPr>
          <a:xfrm flipV="1">
            <a:off x="2397490" y="5631218"/>
            <a:ext cx="4105404" cy="14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内容占位符 2"/>
          <p:cNvSpPr txBox="1">
            <a:spLocks/>
          </p:cNvSpPr>
          <p:nvPr/>
        </p:nvSpPr>
        <p:spPr>
          <a:xfrm>
            <a:off x="3877612" y="5188881"/>
            <a:ext cx="746123" cy="394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请求</a:t>
            </a:r>
            <a:endParaRPr lang="en-US" altLang="zh-CN" sz="1800" dirty="0"/>
          </a:p>
        </p:txBody>
      </p:sp>
      <p:cxnSp>
        <p:nvCxnSpPr>
          <p:cNvPr id="17" name="直线箭头连接符 16"/>
          <p:cNvCxnSpPr/>
          <p:nvPr/>
        </p:nvCxnSpPr>
        <p:spPr>
          <a:xfrm flipH="1">
            <a:off x="2397490" y="5930861"/>
            <a:ext cx="4105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内容占位符 2"/>
          <p:cNvSpPr txBox="1">
            <a:spLocks/>
          </p:cNvSpPr>
          <p:nvPr/>
        </p:nvSpPr>
        <p:spPr>
          <a:xfrm>
            <a:off x="3877612" y="5983379"/>
            <a:ext cx="746123" cy="394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响应</a:t>
            </a:r>
            <a:endParaRPr lang="en-US" altLang="zh-CN" sz="18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572280" y="2170701"/>
            <a:ext cx="5318414" cy="14692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>
              <a:buFont typeface="Wingdings" charset="2"/>
              <a:buChar char="n"/>
            </a:pPr>
            <a:r>
              <a:rPr lang="zh-CN" altLang="en-US" sz="1600" dirty="0"/>
              <a:t>思考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客户端该传什么格式的数据给服务器？服务器才能看懂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服务器该返回什么格式的数据给客户端？客户端才能看懂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两边要怎样传输数据才能有效沟通？</a:t>
            </a:r>
            <a:endParaRPr lang="en-US" altLang="zh-CN" sz="1600" dirty="0"/>
          </a:p>
        </p:txBody>
      </p:sp>
      <p:sp>
        <p:nvSpPr>
          <p:cNvPr id="4" name="矩形 3"/>
          <p:cNvSpPr/>
          <p:nvPr/>
        </p:nvSpPr>
        <p:spPr>
          <a:xfrm>
            <a:off x="3572284" y="5583395"/>
            <a:ext cx="1222701" cy="399984"/>
          </a:xfrm>
          <a:prstGeom prst="rect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HTTP</a:t>
            </a:r>
            <a:r>
              <a:rPr kumimoji="1" lang="zh-CN" altLang="en-US"/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104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9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19" grpId="1" animBg="1"/>
      <p:bldP spid="10" grpId="0" build="allAtOnce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HTTP</a:t>
            </a:r>
            <a:r>
              <a:rPr kumimoji="1" lang="zh-CN" altLang="en-US" dirty="0"/>
              <a:t>协议的特点</a:t>
            </a:r>
            <a:r>
              <a:rPr kumimoji="1" lang="en-US" altLang="zh-CN" dirty="0"/>
              <a:t>(</a:t>
            </a:r>
            <a:r>
              <a:rPr kumimoji="1" lang="zh-CN" altLang="en-US" dirty="0"/>
              <a:t>为什么选择</a:t>
            </a:r>
            <a:r>
              <a:rPr kumimoji="1" lang="en-US" altLang="zh-CN" dirty="0"/>
              <a:t>HTTP)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03368"/>
            <a:ext cx="8229600" cy="478934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 dirty="0"/>
              <a:t>简单快速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因为</a:t>
            </a:r>
            <a:r>
              <a:rPr lang="en-US" altLang="zh-CN" sz="1800" dirty="0"/>
              <a:t>HTTP</a:t>
            </a:r>
            <a:r>
              <a:rPr lang="zh-CN" altLang="en-US" sz="1800" dirty="0"/>
              <a:t>协议简单，所以</a:t>
            </a:r>
            <a:r>
              <a:rPr lang="en-US" altLang="zh-CN" sz="1800" dirty="0"/>
              <a:t>HTTP</a:t>
            </a:r>
            <a:r>
              <a:rPr lang="zh-CN" altLang="en-US" sz="1800" dirty="0"/>
              <a:t>服务器的程序规模小，因而通信速度很快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r>
              <a:rPr lang="zh-CN" altLang="en-US" sz="1800" dirty="0"/>
              <a:t>灵活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/>
              <a:t>HTTP</a:t>
            </a:r>
            <a:r>
              <a:rPr lang="zh-CN" altLang="en-US" sz="1800" dirty="0"/>
              <a:t>允许传输各种各样的数据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r>
              <a:rPr lang="en-US" altLang="zh-TW" sz="1800"/>
              <a:t>HTTP 0.9</a:t>
            </a:r>
            <a:r>
              <a:rPr lang="zh-TW" altLang="en-US" sz="1800"/>
              <a:t>和</a:t>
            </a:r>
            <a:r>
              <a:rPr lang="en-US" altLang="zh-TW" sz="1800"/>
              <a:t>1.0</a:t>
            </a:r>
            <a:r>
              <a:rPr lang="zh-TW" altLang="en-US" sz="1800"/>
              <a:t>使用非持续连接</a:t>
            </a:r>
            <a:endParaRPr lang="en-US" altLang="zh-TW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限制每次连接只处理一个请求，服务器对客户端的请求做出响应后，马上断开连接，这种方式可以节省传输时间</a:t>
            </a:r>
            <a:endParaRPr lang="en-US" altLang="zh-CN" sz="1800" dirty="0"/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1140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的基本</a:t>
            </a:r>
            <a:r>
              <a:rPr kumimoji="1" lang="en-US" altLang="en-US" dirty="0"/>
              <a:t>通信</a:t>
            </a:r>
            <a:r>
              <a:rPr kumimoji="1" lang="zh-CN" altLang="en-US" dirty="0"/>
              <a:t>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204971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 dirty="0"/>
              <a:t>要想使用</a:t>
            </a:r>
            <a:r>
              <a:rPr lang="en-US" altLang="zh-CN" sz="1800" dirty="0"/>
              <a:t>HTTP</a:t>
            </a:r>
            <a:r>
              <a:rPr lang="zh-CN" altLang="en-US" sz="1800" dirty="0"/>
              <a:t>协议向服务器索取数据，得先了解</a:t>
            </a:r>
            <a:r>
              <a:rPr lang="en-US" altLang="zh-CN" sz="1800" dirty="0"/>
              <a:t>HTTP</a:t>
            </a:r>
            <a:r>
              <a:rPr lang="zh-CN" altLang="en-US" sz="1800" dirty="0"/>
              <a:t>的</a:t>
            </a:r>
            <a:r>
              <a:rPr lang="en-US" altLang="en-US" sz="1800" dirty="0"/>
              <a:t>通信</a:t>
            </a:r>
            <a:r>
              <a:rPr lang="zh-CN" altLang="en-US" sz="1800" dirty="0"/>
              <a:t>过程</a:t>
            </a:r>
            <a:endParaRPr lang="en-US" altLang="zh-CN" sz="1800" dirty="0"/>
          </a:p>
          <a:p>
            <a:pPr>
              <a:buFont typeface="Wingdings" charset="2"/>
              <a:buChar char="n"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r>
              <a:rPr lang="zh-CN" altLang="en-US" sz="1800" dirty="0"/>
              <a:t>完整的</a:t>
            </a:r>
            <a:r>
              <a:rPr lang="en-US" altLang="zh-CN" sz="1800" dirty="0"/>
              <a:t>http</a:t>
            </a:r>
            <a:r>
              <a:rPr lang="zh-CN" altLang="en-US" sz="1800" dirty="0"/>
              <a:t>通信可以分为</a:t>
            </a:r>
            <a:r>
              <a:rPr lang="zh-CN" altLang="zh-CN" sz="1800" dirty="0"/>
              <a:t>2</a:t>
            </a:r>
            <a:r>
              <a:rPr lang="zh-CN" altLang="en-US" sz="1800" dirty="0"/>
              <a:t>大步骤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>
                <a:solidFill>
                  <a:srgbClr val="FF0000"/>
                </a:solidFill>
              </a:rPr>
              <a:t>请求</a:t>
            </a:r>
            <a:r>
              <a:rPr lang="zh-CN" altLang="en-US" sz="1800" dirty="0"/>
              <a:t>：</a:t>
            </a:r>
            <a:r>
              <a:rPr lang="zh-CN" altLang="en-US" sz="1800" dirty="0">
                <a:solidFill>
                  <a:srgbClr val="0000FF"/>
                </a:solidFill>
              </a:rPr>
              <a:t>客户端</a:t>
            </a:r>
            <a:r>
              <a:rPr lang="zh-CN" altLang="en-US" sz="1800" dirty="0"/>
              <a:t>向</a:t>
            </a:r>
            <a:r>
              <a:rPr lang="zh-CN" altLang="en-US" sz="1800" dirty="0">
                <a:solidFill>
                  <a:srgbClr val="0000FF"/>
                </a:solidFill>
              </a:rPr>
              <a:t>服务器</a:t>
            </a:r>
            <a:r>
              <a:rPr lang="zh-CN" altLang="en-US" sz="1800" dirty="0"/>
              <a:t>索要数据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>
                <a:solidFill>
                  <a:srgbClr val="FF0000"/>
                </a:solidFill>
              </a:rPr>
              <a:t>响应</a:t>
            </a:r>
            <a:r>
              <a:rPr lang="zh-CN" altLang="en-US" sz="1800" dirty="0"/>
              <a:t>：</a:t>
            </a:r>
            <a:r>
              <a:rPr lang="zh-CN" altLang="en-US" sz="1800" dirty="0">
                <a:solidFill>
                  <a:srgbClr val="0000FF"/>
                </a:solidFill>
              </a:rPr>
              <a:t>服务器</a:t>
            </a:r>
            <a:r>
              <a:rPr lang="zh-CN" altLang="en-US" sz="1800" dirty="0"/>
              <a:t>返回</a:t>
            </a:r>
            <a:r>
              <a:rPr lang="zh-CN" altLang="en-US" sz="1800" dirty="0">
                <a:solidFill>
                  <a:srgbClr val="0000FF"/>
                </a:solidFill>
              </a:rPr>
              <a:t>客户端</a:t>
            </a:r>
            <a:r>
              <a:rPr lang="zh-CN" altLang="en-US" sz="1800" dirty="0"/>
              <a:t>相应的数据</a:t>
            </a:r>
            <a:endParaRPr lang="en-US" altLang="zh-CN" sz="1800" dirty="0"/>
          </a:p>
        </p:txBody>
      </p:sp>
      <p:sp>
        <p:nvSpPr>
          <p:cNvPr id="4" name="矩形 3"/>
          <p:cNvSpPr/>
          <p:nvPr/>
        </p:nvSpPr>
        <p:spPr>
          <a:xfrm>
            <a:off x="899063" y="3997425"/>
            <a:ext cx="1498431" cy="135554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客户端</a:t>
            </a:r>
          </a:p>
        </p:txBody>
      </p:sp>
      <p:sp>
        <p:nvSpPr>
          <p:cNvPr id="5" name="矩形 4"/>
          <p:cNvSpPr/>
          <p:nvPr/>
        </p:nvSpPr>
        <p:spPr>
          <a:xfrm>
            <a:off x="6502898" y="3997425"/>
            <a:ext cx="1498431" cy="135554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服务器</a:t>
            </a: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2397490" y="4539644"/>
            <a:ext cx="4105404" cy="14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/>
          <p:cNvSpPr txBox="1">
            <a:spLocks/>
          </p:cNvSpPr>
          <p:nvPr/>
        </p:nvSpPr>
        <p:spPr>
          <a:xfrm>
            <a:off x="3877612" y="4097308"/>
            <a:ext cx="746123" cy="394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请求</a:t>
            </a:r>
            <a:endParaRPr lang="en-US" altLang="zh-CN" sz="1800" dirty="0"/>
          </a:p>
        </p:txBody>
      </p:sp>
      <p:cxnSp>
        <p:nvCxnSpPr>
          <p:cNvPr id="8" name="直线箭头连接符 7"/>
          <p:cNvCxnSpPr/>
          <p:nvPr/>
        </p:nvCxnSpPr>
        <p:spPr>
          <a:xfrm flipH="1">
            <a:off x="2397490" y="4839288"/>
            <a:ext cx="4105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内容占位符 2"/>
          <p:cNvSpPr txBox="1">
            <a:spLocks/>
          </p:cNvSpPr>
          <p:nvPr/>
        </p:nvSpPr>
        <p:spPr>
          <a:xfrm>
            <a:off x="3877612" y="4891806"/>
            <a:ext cx="746123" cy="394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响应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7583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发送</a:t>
            </a:r>
            <a:r>
              <a:rPr lang="en-US" altLang="zh-CN" dirty="0"/>
              <a:t>HTTP</a:t>
            </a:r>
            <a:r>
              <a:rPr kumimoji="1" lang="zh-CN" altLang="en-US" dirty="0"/>
              <a:t>请求的方法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7" y="1379848"/>
            <a:ext cx="8415655" cy="525520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 dirty="0"/>
              <a:t>在</a:t>
            </a:r>
            <a:r>
              <a:rPr lang="en-US" altLang="zh-CN" sz="1800" dirty="0"/>
              <a:t>HTTP</a:t>
            </a:r>
            <a:r>
              <a:rPr lang="en-US" altLang="en-US" sz="1800" dirty="0"/>
              <a:t>/</a:t>
            </a:r>
            <a:r>
              <a:rPr lang="en-US" altLang="zh-CN" sz="1800" dirty="0"/>
              <a:t>1.1</a:t>
            </a:r>
            <a:r>
              <a:rPr lang="zh-CN" altLang="en-US" sz="1800" dirty="0"/>
              <a:t>协议中，定义了</a:t>
            </a:r>
            <a:r>
              <a:rPr lang="en-US" altLang="zh-CN" sz="1800" dirty="0"/>
              <a:t>8</a:t>
            </a:r>
            <a:r>
              <a:rPr lang="zh-CN" altLang="en-US" sz="1800" dirty="0"/>
              <a:t>种发送</a:t>
            </a:r>
            <a:r>
              <a:rPr lang="en-US" altLang="zh-CN" sz="1800" dirty="0"/>
              <a:t>http</a:t>
            </a:r>
            <a:r>
              <a:rPr lang="zh-CN" altLang="en-US" sz="1800" dirty="0"/>
              <a:t>请求的方法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>
                <a:solidFill>
                  <a:srgbClr val="FF0000"/>
                </a:solidFill>
              </a:rPr>
              <a:t>GET</a:t>
            </a:r>
            <a:r>
              <a:rPr lang="zh-CN" altLang="en-US" sz="1800" dirty="0"/>
              <a:t>、</a:t>
            </a:r>
            <a:r>
              <a:rPr lang="en-US" altLang="zh-CN" sz="1800" dirty="0">
                <a:solidFill>
                  <a:srgbClr val="FF0000"/>
                </a:solidFill>
              </a:rPr>
              <a:t>POST</a:t>
            </a:r>
            <a:r>
              <a:rPr lang="zh-CN" altLang="en-US" sz="1800" dirty="0"/>
              <a:t>、</a:t>
            </a:r>
            <a:r>
              <a:rPr lang="en-US" altLang="zh-CN" sz="1800" dirty="0"/>
              <a:t>OPTIONS</a:t>
            </a:r>
            <a:r>
              <a:rPr lang="zh-CN" altLang="en-US" sz="1800" dirty="0"/>
              <a:t>、</a:t>
            </a:r>
            <a:r>
              <a:rPr lang="en-US" altLang="zh-CN" sz="1800" dirty="0"/>
              <a:t>HEAD</a:t>
            </a:r>
            <a:r>
              <a:rPr lang="zh-CN" altLang="en-US" sz="1800" dirty="0"/>
              <a:t>、</a:t>
            </a:r>
            <a:r>
              <a:rPr lang="en-US" altLang="zh-CN" sz="1800" dirty="0"/>
              <a:t>PUT</a:t>
            </a:r>
            <a:r>
              <a:rPr lang="zh-CN" altLang="en-US" sz="1800" dirty="0"/>
              <a:t>、</a:t>
            </a:r>
            <a:r>
              <a:rPr lang="en-US" altLang="zh-CN" sz="1800" dirty="0"/>
              <a:t>DELETE</a:t>
            </a:r>
            <a:r>
              <a:rPr lang="zh-CN" altLang="en-US" sz="1800" dirty="0"/>
              <a:t>、</a:t>
            </a:r>
            <a:r>
              <a:rPr lang="en-US" altLang="zh-CN" sz="1800" dirty="0"/>
              <a:t>TRACE</a:t>
            </a:r>
            <a:r>
              <a:rPr lang="zh-CN" altLang="en-US" sz="1800" dirty="0"/>
              <a:t>、</a:t>
            </a:r>
            <a:r>
              <a:rPr lang="en-US" altLang="zh-CN" sz="1800" dirty="0"/>
              <a:t>CONNECT</a:t>
            </a:r>
            <a:r>
              <a:rPr lang="zh-CN" altLang="en-US" sz="1800" dirty="0"/>
              <a:t>、</a:t>
            </a:r>
            <a:r>
              <a:rPr lang="en-US" altLang="zh-CN" sz="1800" dirty="0"/>
              <a:t>PATCH</a:t>
            </a:r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根据</a:t>
            </a:r>
            <a:r>
              <a:rPr lang="en-US" altLang="zh-CN" sz="1800" dirty="0"/>
              <a:t>HTTP</a:t>
            </a:r>
            <a:r>
              <a:rPr lang="zh-CN" altLang="en-US" sz="1800" dirty="0"/>
              <a:t>协议的设计初衷，不同的方法对资源有不同的操作方式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en-US" altLang="zh-CN" sz="1800" dirty="0"/>
              <a:t>PUT</a:t>
            </a:r>
            <a:r>
              <a:rPr lang="zh-CN" altLang="en-US" sz="1800" dirty="0"/>
              <a:t> ：增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en-US" altLang="zh-CN" sz="1800" dirty="0"/>
              <a:t>DELETE</a:t>
            </a:r>
            <a:r>
              <a:rPr lang="zh-CN" altLang="en-US" sz="1800" dirty="0"/>
              <a:t> ：删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en-US" altLang="zh-CN" sz="1800" dirty="0">
                <a:solidFill>
                  <a:srgbClr val="FF0000"/>
                </a:solidFill>
              </a:rPr>
              <a:t>POST</a:t>
            </a:r>
            <a:r>
              <a:rPr lang="zh-CN" altLang="en-US" sz="1800" dirty="0"/>
              <a:t>：改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en-US" altLang="zh-CN" sz="1800" dirty="0">
                <a:solidFill>
                  <a:srgbClr val="FF0000"/>
                </a:solidFill>
              </a:rPr>
              <a:t>GET</a:t>
            </a:r>
            <a:r>
              <a:rPr lang="zh-CN" altLang="en-US" sz="1800" dirty="0"/>
              <a:t>：查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最常用的是</a:t>
            </a:r>
            <a:r>
              <a:rPr lang="en-US" altLang="zh-CN" sz="1800" dirty="0">
                <a:solidFill>
                  <a:srgbClr val="FF0000"/>
                </a:solidFill>
              </a:rPr>
              <a:t>GET</a:t>
            </a:r>
            <a:r>
              <a:rPr lang="zh-CN" altLang="en-US" sz="1800" dirty="0"/>
              <a:t>和</a:t>
            </a:r>
            <a:r>
              <a:rPr lang="en-US" altLang="zh-CN" sz="1800" dirty="0">
                <a:solidFill>
                  <a:srgbClr val="FF0000"/>
                </a:solidFill>
              </a:rPr>
              <a:t>POST</a:t>
            </a:r>
            <a:r>
              <a:rPr lang="zh-CN" altLang="en-US" sz="1800" dirty="0"/>
              <a:t>（实际上</a:t>
            </a:r>
            <a:r>
              <a:rPr lang="en-US" altLang="zh-CN" sz="1800" dirty="0">
                <a:solidFill>
                  <a:srgbClr val="FF0000"/>
                </a:solidFill>
              </a:rPr>
              <a:t>GET</a:t>
            </a:r>
            <a:r>
              <a:rPr lang="zh-CN" altLang="en-US" sz="1800" dirty="0"/>
              <a:t>和</a:t>
            </a:r>
            <a:r>
              <a:rPr lang="en-US" altLang="zh-CN" sz="1800" dirty="0">
                <a:solidFill>
                  <a:srgbClr val="FF0000"/>
                </a:solidFill>
              </a:rPr>
              <a:t>POST</a:t>
            </a:r>
            <a:r>
              <a:rPr lang="zh-CN" altLang="en-US" sz="1800" dirty="0"/>
              <a:t>都能办到增删改查）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buFont typeface="Wingdings" charset="2"/>
              <a:buChar char="n"/>
            </a:pPr>
            <a:r>
              <a:rPr lang="zh-CN" altLang="en-US" sz="1800" dirty="0"/>
              <a:t>要想使用</a:t>
            </a:r>
            <a:r>
              <a:rPr lang="en-US" altLang="zh-CN" sz="1800" dirty="0">
                <a:solidFill>
                  <a:srgbClr val="FF0000"/>
                </a:solidFill>
              </a:rPr>
              <a:t>GET</a:t>
            </a:r>
            <a:r>
              <a:rPr lang="zh-CN" altLang="en-US" sz="1800" dirty="0"/>
              <a:t>和</a:t>
            </a:r>
            <a:r>
              <a:rPr lang="en-US" altLang="zh-CN" sz="1800" dirty="0">
                <a:solidFill>
                  <a:srgbClr val="FF0000"/>
                </a:solidFill>
              </a:rPr>
              <a:t>POST</a:t>
            </a:r>
            <a:r>
              <a:rPr lang="zh-CN" altLang="en-US" sz="1800" dirty="0"/>
              <a:t>请求跟服务器进行交互，得先了解一个概念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参数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zh-CN" altLang="en-US" sz="1800" dirty="0"/>
              <a:t>就是传递给服务器的具体数据，比如登录时的帐号、密码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108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7" y="1379848"/>
            <a:ext cx="8415655" cy="5083975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GET</a:t>
            </a:r>
            <a:r>
              <a:rPr lang="zh-CN" altLang="en-US" sz="1800" dirty="0"/>
              <a:t>和</a:t>
            </a:r>
            <a:r>
              <a:rPr lang="en-US" altLang="zh-CN" sz="1800" dirty="0">
                <a:solidFill>
                  <a:srgbClr val="FF0000"/>
                </a:solidFill>
              </a:rPr>
              <a:t>POST</a:t>
            </a:r>
            <a:r>
              <a:rPr lang="zh-CN" altLang="en-US" sz="1800" dirty="0"/>
              <a:t>的主要区别表现在数据传递上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>
                <a:solidFill>
                  <a:srgbClr val="FF0000"/>
                </a:solidFill>
              </a:rPr>
              <a:t>GET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zh-CN" altLang="en-US" sz="1800" dirty="0"/>
              <a:t>在请求</a:t>
            </a:r>
            <a:r>
              <a:rPr lang="en-US" altLang="zh-CN" sz="1800" dirty="0"/>
              <a:t>URL</a:t>
            </a:r>
            <a:r>
              <a:rPr lang="zh-CN" altLang="en-US" sz="1800" dirty="0"/>
              <a:t>后面以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zh-CN" altLang="en-US" sz="1800" dirty="0"/>
              <a:t>的形式跟上发给服务器的参数，多个参数之间用</a:t>
            </a:r>
            <a:r>
              <a:rPr lang="en-US" altLang="zh-CN" sz="1800" dirty="0">
                <a:solidFill>
                  <a:srgbClr val="FF0000"/>
                </a:solidFill>
              </a:rPr>
              <a:t>&amp;</a:t>
            </a:r>
            <a:r>
              <a:rPr lang="zh-CN" altLang="en-US" sz="1800" dirty="0"/>
              <a:t>隔开，比如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http://ww.test.com/login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dirty="0"/>
              <a:t>username=123</a:t>
            </a:r>
            <a:r>
              <a:rPr lang="en-US" altLang="zh-CN" sz="1800" dirty="0">
                <a:solidFill>
                  <a:srgbClr val="FF0000"/>
                </a:solidFill>
              </a:rPr>
              <a:t>&amp;</a:t>
            </a:r>
            <a:r>
              <a:rPr lang="en-US" altLang="zh-CN" sz="1800" dirty="0"/>
              <a:t>pwd=234</a:t>
            </a:r>
            <a:r>
              <a:rPr lang="en-US" altLang="zh-CN" sz="1800" dirty="0">
                <a:solidFill>
                  <a:srgbClr val="FF0000"/>
                </a:solidFill>
              </a:rPr>
              <a:t>&amp;</a:t>
            </a:r>
            <a:r>
              <a:rPr lang="en-US" altLang="zh-CN" sz="1800" dirty="0"/>
              <a:t>type=JSON</a:t>
            </a:r>
          </a:p>
          <a:p>
            <a:pPr>
              <a:buFont typeface="Wingdings" charset="2"/>
              <a:buChar char="ü"/>
            </a:pPr>
            <a:r>
              <a:rPr lang="zh-CN" altLang="en-US" sz="1800" dirty="0"/>
              <a:t>由于浏览器和服务器对</a:t>
            </a:r>
            <a:r>
              <a:rPr lang="en-US" altLang="zh-CN" sz="1800" dirty="0"/>
              <a:t>URL</a:t>
            </a:r>
            <a:r>
              <a:rPr lang="zh-CN" altLang="en-US" sz="1800" dirty="0"/>
              <a:t>长度有限制，因此在</a:t>
            </a:r>
            <a:r>
              <a:rPr lang="en-US" altLang="zh-CN" sz="1800" dirty="0"/>
              <a:t>URL</a:t>
            </a:r>
            <a:r>
              <a:rPr lang="zh-CN" altLang="en-US" sz="1800" dirty="0"/>
              <a:t>后面附带的参数是有限制的，通常不能超过</a:t>
            </a:r>
            <a:r>
              <a:rPr lang="en-US" altLang="zh-CN" sz="1800" dirty="0"/>
              <a:t>1KB</a:t>
            </a:r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>
                <a:solidFill>
                  <a:srgbClr val="FF0000"/>
                </a:solidFill>
              </a:rPr>
              <a:t>POST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zh-CN" altLang="en-US" sz="1800" dirty="0"/>
              <a:t>发给服务器的参数全部放在</a:t>
            </a:r>
            <a:r>
              <a:rPr lang="zh-CN" altLang="en-US" sz="1800" dirty="0">
                <a:solidFill>
                  <a:srgbClr val="FF0000"/>
                </a:solidFill>
              </a:rPr>
              <a:t>请求体</a:t>
            </a:r>
            <a:r>
              <a:rPr lang="zh-CN" altLang="en-US" sz="1800" dirty="0"/>
              <a:t>中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zh-CN" altLang="en-US" sz="1800" dirty="0"/>
              <a:t>理论上，</a:t>
            </a:r>
            <a:r>
              <a:rPr lang="en-US" altLang="zh-CN" sz="1800" dirty="0">
                <a:solidFill>
                  <a:srgbClr val="FF0000"/>
                </a:solidFill>
              </a:rPr>
              <a:t>POST</a:t>
            </a:r>
            <a:r>
              <a:rPr lang="zh-CN" altLang="en-US" sz="1800" dirty="0"/>
              <a:t>传递的数据量没有限制（具体还得看服务器的处理能力）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3974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9008</TotalTime>
  <Words>832</Words>
  <Application>Microsoft Macintosh PowerPoint</Application>
  <PresentationFormat>全屏显示(4:3)</PresentationFormat>
  <Paragraphs>167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小码哥2015</vt:lpstr>
      <vt:lpstr>网络 HTTP</vt:lpstr>
      <vt:lpstr>如何找到服务器</vt:lpstr>
      <vt:lpstr>URL</vt:lpstr>
      <vt:lpstr>URL中常见的协议</vt:lpstr>
      <vt:lpstr>HTTP协议简介</vt:lpstr>
      <vt:lpstr>HTTP协议的特点(为什么选择HTTP)</vt:lpstr>
      <vt:lpstr>HTTP的基本通信过程</vt:lpstr>
      <vt:lpstr>发送HTTP请求的方法</vt:lpstr>
      <vt:lpstr>GET和POST对比</vt:lpstr>
      <vt:lpstr>GET和POST的选择</vt:lpstr>
      <vt:lpstr>iOS中发送HTTP请求的方案</vt:lpstr>
      <vt:lpstr>HTTP通信过程 - 请求</vt:lpstr>
      <vt:lpstr>HTTP通信过程 - 响应</vt:lpstr>
      <vt:lpstr>HTTP通信过程</vt:lpstr>
      <vt:lpstr>常见响应状态码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xiaomage</cp:lastModifiedBy>
  <cp:revision>4558</cp:revision>
  <dcterms:created xsi:type="dcterms:W3CDTF">2013-07-22T07:36:09Z</dcterms:created>
  <dcterms:modified xsi:type="dcterms:W3CDTF">2015-07-12T07:10:35Z</dcterms:modified>
</cp:coreProperties>
</file>