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49"/>
  </p:notesMasterIdLst>
  <p:handoutMasterIdLst>
    <p:handoutMasterId r:id="rId50"/>
  </p:handoutMasterIdLst>
  <p:sldIdLst>
    <p:sldId id="320" r:id="rId2"/>
    <p:sldId id="373" r:id="rId3"/>
    <p:sldId id="384" r:id="rId4"/>
    <p:sldId id="385" r:id="rId5"/>
    <p:sldId id="386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6" r:id="rId16"/>
    <p:sldId id="337" r:id="rId17"/>
    <p:sldId id="338" r:id="rId18"/>
    <p:sldId id="339" r:id="rId19"/>
    <p:sldId id="340" r:id="rId20"/>
    <p:sldId id="376" r:id="rId21"/>
    <p:sldId id="341" r:id="rId22"/>
    <p:sldId id="342" r:id="rId23"/>
    <p:sldId id="343" r:id="rId24"/>
    <p:sldId id="380" r:id="rId25"/>
    <p:sldId id="344" r:id="rId26"/>
    <p:sldId id="345" r:id="rId27"/>
    <p:sldId id="346" r:id="rId28"/>
    <p:sldId id="379" r:id="rId29"/>
    <p:sldId id="348" r:id="rId30"/>
    <p:sldId id="377" r:id="rId31"/>
    <p:sldId id="378" r:id="rId32"/>
    <p:sldId id="381" r:id="rId33"/>
    <p:sldId id="382" r:id="rId34"/>
    <p:sldId id="356" r:id="rId35"/>
    <p:sldId id="357" r:id="rId36"/>
    <p:sldId id="349" r:id="rId37"/>
    <p:sldId id="350" r:id="rId38"/>
    <p:sldId id="351" r:id="rId39"/>
    <p:sldId id="352" r:id="rId40"/>
    <p:sldId id="353" r:id="rId41"/>
    <p:sldId id="354" r:id="rId42"/>
    <p:sldId id="358" r:id="rId43"/>
    <p:sldId id="359" r:id="rId44"/>
    <p:sldId id="364" r:id="rId45"/>
    <p:sldId id="365" r:id="rId46"/>
    <p:sldId id="360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20"/>
            <p14:sldId id="373"/>
          </p14:sldIdLst>
        </p14:section>
        <p14:section name="基本操作" id="{80BDD887-7B96-A647-B66B-9B5D70217CDF}">
          <p14:sldIdLst>
            <p14:sldId id="384"/>
            <p14:sldId id="385"/>
            <p14:sldId id="386"/>
          </p14:sldIdLst>
        </p14:section>
        <p14:section name="服务器操作01-安装" id="{71BB53E3-8D5D-C44D-B85B-4C2F19F488A7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服务器操作02-创建代码仓库" id="{1EFC441A-6FAF-DA42-84B2-6C5203E1EEC9}">
          <p14:sldIdLst>
            <p14:sldId id="336"/>
            <p14:sldId id="337"/>
            <p14:sldId id="338"/>
            <p14:sldId id="339"/>
          </p14:sldIdLst>
        </p14:section>
        <p14:section name="服务器操作03-添加用户" id="{04ADDBF4-E170-9947-B379-70834E885F2C}">
          <p14:sldIdLst>
            <p14:sldId id="340"/>
          </p14:sldIdLst>
        </p14:section>
        <p14:section name="服务器操作04-设置权限" id="{6A097F0C-157D-2844-BC54-EDBA1388BE45}">
          <p14:sldIdLst>
            <p14:sldId id="376"/>
          </p14:sldIdLst>
        </p14:section>
        <p14:section name="网页访问服务器" id="{26B2DF2A-218C-B34C-85D1-9D4B7866B7A5}">
          <p14:sldIdLst>
            <p14:sldId id="341"/>
            <p14:sldId id="342"/>
          </p14:sldIdLst>
        </p14:section>
        <p14:section name="命令行操作" id="{7C358046-04F0-AE41-BBC9-908D888434B1}">
          <p14:sldIdLst>
            <p14:sldId id="343"/>
            <p14:sldId id="380"/>
            <p14:sldId id="344"/>
            <p14:sldId id="345"/>
            <p14:sldId id="346"/>
            <p14:sldId id="379"/>
            <p14:sldId id="348"/>
            <p14:sldId id="377"/>
          </p14:sldIdLst>
        </p14:section>
        <p14:section name="常见问题总结" id="{070CD527-B63F-3D44-9755-17940FBA88BB}">
          <p14:sldIdLst>
            <p14:sldId id="378"/>
            <p14:sldId id="381"/>
            <p14:sldId id="382"/>
          </p14:sldIdLst>
        </p14:section>
        <p14:section name="图形界面工具" id="{409B4C6F-FD06-E845-946A-C53687D64B4E}">
          <p14:sldIdLst>
            <p14:sldId id="356"/>
            <p14:sldId id="357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目录规范" id="{68964A22-67BE-914E-874C-06C40E1E2D19}">
          <p14:sldIdLst>
            <p14:sldId id="358"/>
            <p14:sldId id="359"/>
            <p14:sldId id="364"/>
            <p14:sldId id="365"/>
            <p14:sldId id="360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4" autoAdjust="0"/>
    <p:restoredTop sz="93638" autoAdjust="0"/>
  </p:normalViewPr>
  <p:slideViewPr>
    <p:cSldViewPr snapToGrid="0" snapToObjects="1">
      <p:cViewPr varScale="1">
        <p:scale>
          <a:sx n="88" d="100"/>
          <a:sy n="88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830A4-458E-DE45-9C3C-D27B1FCF88F4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83C7E-99CC-C24C-A2B1-BBCC9A21B4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15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9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使用命令行创建代码仓库</a:t>
            </a:r>
            <a:r>
              <a:rPr kumimoji="1" lang="en-US" altLang="zh-CN"/>
              <a:t>:</a:t>
            </a:r>
          </a:p>
          <a:p>
            <a:r>
              <a:rPr kumimoji="1" lang="en-US" altLang="zh-CN"/>
              <a:t>svnadmin create F:\repository\svn\itcast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21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填写代码仓库的名称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07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仓库目录说明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db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就是所有版本控制的数据存放文件。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hooks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脚本文件的目录。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locks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用放置</a:t>
            </a:r>
            <a:r>
              <a:rPr lang="en-US" altLang="zh-CN" sz="2000">
                <a:latin typeface="Arial" charset="0"/>
                <a:ea typeface="宋体" charset="0"/>
              </a:rPr>
              <a:t>hook</a:t>
            </a:r>
            <a:r>
              <a:rPr lang="zh-CN" altLang="en-US" sz="2000">
                <a:latin typeface="Arial" charset="0"/>
                <a:ea typeface="宋体" charset="0"/>
              </a:rPr>
              <a:t>来放置</a:t>
            </a:r>
            <a:r>
              <a:rPr lang="en-US" altLang="zh-CN" sz="2000">
                <a:latin typeface="Arial" charset="0"/>
                <a:ea typeface="宋体" charset="0"/>
              </a:rPr>
              <a:t>Subversion</a:t>
            </a:r>
            <a:r>
              <a:rPr lang="zh-CN" altLang="en-US" sz="2000">
                <a:latin typeface="Arial" charset="0"/>
                <a:ea typeface="宋体" charset="0"/>
              </a:rPr>
              <a:t>文件库锁定数据的目录，用来追踪存取文件库的客户端。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format</a:t>
            </a:r>
            <a:r>
              <a:rPr lang="zh-CN" altLang="en-US" sz="2000">
                <a:latin typeface="Arial" charset="0"/>
                <a:ea typeface="宋体" charset="0"/>
              </a:rPr>
              <a:t>文件是一个文本文件，里面只放了一个整数，表示当前文件库配置的版本号。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conf</a:t>
            </a:r>
            <a:r>
              <a:rPr lang="zh-CN" altLang="en-US" sz="2000">
                <a:latin typeface="Arial" charset="0"/>
                <a:ea typeface="宋体" charset="0"/>
              </a:rPr>
              <a:t>目录</a:t>
            </a:r>
            <a:r>
              <a:rPr lang="en-US" altLang="zh-CN" sz="2000">
                <a:latin typeface="Arial" charset="0"/>
                <a:ea typeface="宋体" charset="0"/>
              </a:rPr>
              <a:t>:</a:t>
            </a:r>
            <a:r>
              <a:rPr lang="zh-CN" altLang="en-US" sz="2000">
                <a:latin typeface="Arial" charset="0"/>
                <a:ea typeface="宋体" charset="0"/>
              </a:rPr>
              <a:t>是这个仓库的配置文件（仓库的用户访问帐号、权限等）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0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也能添加组（</a:t>
            </a:r>
            <a:r>
              <a:rPr kumimoji="1" lang="en-US" altLang="zh-CN"/>
              <a:t>group</a:t>
            </a:r>
            <a:r>
              <a:rPr kumimoji="1" lang="zh-CN" altLang="en-US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39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SVN</a:t>
            </a:r>
            <a:r>
              <a:rPr kumimoji="1" lang="zh-CN" altLang="en-US" dirty="0"/>
              <a:t>指令参考资料：</a:t>
            </a:r>
            <a:endParaRPr kumimoji="1" lang="en-US" altLang="zh-CN" dirty="0"/>
          </a:p>
          <a:p>
            <a:r>
              <a:rPr kumimoji="1" lang="en-US" altLang="zh-CN" dirty="0"/>
              <a:t>http://www.blogjava.net/jasmine214--love/archive/2011/01/12/342839.html</a:t>
            </a:r>
          </a:p>
          <a:p>
            <a:r>
              <a:rPr kumimoji="1" lang="en-US" altLang="zh-CN" dirty="0"/>
              <a:t>http://blog.sina.com.cn/s/blog_76cd6de80100wml3.html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4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6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可以在书写指令的同时指定用户名和密码</a:t>
            </a:r>
            <a:endParaRPr kumimoji="1"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--username=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用户名</a:t>
            </a:r>
            <a:r>
              <a:rPr lang="zh-CN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--password=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密码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0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常见问题：</a:t>
            </a:r>
            <a:endParaRPr kumimoji="1" lang="en-US" altLang="zh-CN"/>
          </a:p>
          <a:p>
            <a:r>
              <a:rPr kumimoji="1" lang="tr-TR" altLang="zh-CN"/>
              <a:t>http://liuyanming6.blog.163.com/blog/static/3690414620113180959667/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43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标记，表示该文件已被修改，需要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 commit selected file...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标记，表示该文件是新添加的，已受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管理，需要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 commit selected file...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标记，表示该文件是新添加的，并且脱离了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的管理，首先需要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commit.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（右键该文件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source control -&gt;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D”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标记，表示该文件在服务器上已被删除，这时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的话，可删除本地的文件。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、代码中 某文件后面有 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标记，表示该文件与服务器的文件冲突。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801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1.Compare With Base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与自己上次成功上传的版本作比较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2.Compare With Head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本地代码与服务器上的最新代码作比较 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3.Compare With .mine          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发生冲突，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Conficted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代表本地的修改。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双击打开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VisualSVN-Server-2.7.7.msi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63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0"/>
              </a:rPr>
              <a:t>Subversion </a:t>
            </a:r>
            <a:r>
              <a:rPr kumimoji="0" lang="zh-CN" altLang="en-US" dirty="0" smtClean="0">
                <a:ea typeface="宋体" charset="0"/>
              </a:rPr>
              <a:t>提供了主线、分支管理技术，使得在软件开发中可以更方便、灵活的对项目的进度、版本的发布、版本的维护、软件功能的拓展与定制进行管理。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主线</a:t>
            </a:r>
            <a:r>
              <a:rPr kumimoji="0" lang="en-US" altLang="zh-CN" b="1" dirty="0" smtClean="0">
                <a:ea typeface="宋体" charset="0"/>
              </a:rPr>
              <a:t>(trunk)</a:t>
            </a:r>
            <a:r>
              <a:rPr kumimoji="0" lang="zh-CN" altLang="en-US" dirty="0" smtClean="0">
                <a:ea typeface="宋体" charset="0"/>
              </a:rPr>
              <a:t>：一个项目建立时就存在，并伴随着项目的成长而不断的成长，直到项目完全结束。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分支</a:t>
            </a:r>
            <a:r>
              <a:rPr kumimoji="0" lang="en-US" altLang="zh-CN" b="1" dirty="0" smtClean="0">
                <a:ea typeface="宋体" charset="0"/>
              </a:rPr>
              <a:t>(branch)</a:t>
            </a:r>
            <a:r>
              <a:rPr kumimoji="0" lang="zh-CN" altLang="en-US" dirty="0" smtClean="0">
                <a:ea typeface="宋体" charset="0"/>
              </a:rPr>
              <a:t>：一般是指功能分支，例如：我们的某个项目要添加一个模块，但这个模块又比较复杂，实现难度比较大。为了不影响主线的稳定，我们就可以创建一个功能分支来专门开发这个模块，当这个模块开发完成以后，并通过测试部门的各项测试，再合并到主线中去。再比如，我们的交警 </a:t>
            </a:r>
            <a:r>
              <a:rPr kumimoji="0" lang="en-US" altLang="zh-CN" dirty="0" smtClean="0">
                <a:ea typeface="宋体" charset="0"/>
              </a:rPr>
              <a:t>GPS </a:t>
            </a:r>
            <a:r>
              <a:rPr kumimoji="0" lang="zh-CN" altLang="en-US" dirty="0" smtClean="0">
                <a:ea typeface="宋体" charset="0"/>
              </a:rPr>
              <a:t>项目已经开发完成了，但是这个项目是给泉州交警做的，现在我们又接到了一个交警项目，不过是要给厦门交警大队的。现在厦门交警大队要求我们给他们定制一些功能。我们又不想再主线上进行修改，这个时候，我们也可以创建一个分支，并在这个分支上开发，这时是不会对主线造成影响的。等给厦门开发完成了以后，我们发现，他们要求的有些功能其实很好，以后别的地方可能也需要同样的功能。这个时候我们就可以根据我们的需要，将有用的模块有选择的合并到主线中来。</a:t>
            </a:r>
            <a:endParaRPr kumimoji="0" lang="zh-CN" altLang="en-US" b="1" dirty="0" smtClean="0">
              <a:ea typeface="宋体" charset="0"/>
            </a:endParaRPr>
          </a:p>
          <a:p>
            <a:pPr eaLnBrk="1" hangingPunct="1"/>
            <a:r>
              <a:rPr kumimoji="0" lang="zh-CN" altLang="en-US" b="1" dirty="0" smtClean="0">
                <a:ea typeface="宋体" charset="0"/>
              </a:rPr>
              <a:t>标签</a:t>
            </a:r>
            <a:r>
              <a:rPr kumimoji="0" lang="en-US" altLang="zh-CN" b="1" dirty="0" smtClean="0">
                <a:ea typeface="宋体" charset="0"/>
              </a:rPr>
              <a:t>(tag)</a:t>
            </a:r>
            <a:r>
              <a:rPr kumimoji="0" lang="zh-CN" altLang="en-US" dirty="0" smtClean="0">
                <a:ea typeface="宋体" charset="0"/>
              </a:rPr>
              <a:t>：标签和分支一样，也是一个目录，不过这个目录中一般存放的是发布的信息</a:t>
            </a:r>
            <a:r>
              <a:rPr kumimoji="0" lang="en-US" altLang="zh-CN" dirty="0" smtClean="0">
                <a:ea typeface="宋体" charset="0"/>
              </a:rPr>
              <a:t>(</a:t>
            </a:r>
            <a:r>
              <a:rPr kumimoji="0" lang="zh-CN" altLang="en-US" dirty="0" smtClean="0">
                <a:ea typeface="宋体" charset="0"/>
              </a:rPr>
              <a:t>当然我们也可以只用分支，但是用标签更清楚明了一些</a:t>
            </a:r>
            <a:r>
              <a:rPr kumimoji="0" lang="en-US" altLang="zh-CN" dirty="0" smtClean="0">
                <a:ea typeface="宋体" charset="0"/>
              </a:rPr>
              <a:t>)</a:t>
            </a:r>
            <a:r>
              <a:rPr kumimoji="0" lang="zh-CN" altLang="en-US" dirty="0" smtClean="0">
                <a:ea typeface="宋体" charset="0"/>
              </a:rPr>
              <a:t>。还是拿我们的交警项目来举个例子：我们的交警项目开发完成了以后，要拿给泉州交警大队用了，也就是要发布</a:t>
            </a:r>
            <a:r>
              <a:rPr kumimoji="0" lang="en-US" altLang="zh-CN" dirty="0" smtClean="0">
                <a:ea typeface="宋体" charset="0"/>
              </a:rPr>
              <a:t>(release)</a:t>
            </a:r>
            <a:r>
              <a:rPr kumimoji="0" lang="zh-CN" altLang="en-US" dirty="0" smtClean="0">
                <a:ea typeface="宋体" charset="0"/>
              </a:rPr>
              <a:t>，假设这个版本叫做</a:t>
            </a:r>
            <a:r>
              <a:rPr kumimoji="0" lang="en-US" altLang="zh-CN" dirty="0" smtClean="0">
                <a:ea typeface="宋体" charset="0"/>
              </a:rPr>
              <a:t>1.0.2</a:t>
            </a:r>
            <a:r>
              <a:rPr kumimoji="0" lang="zh-CN" altLang="en-US" dirty="0" smtClean="0">
                <a:ea typeface="宋体" charset="0"/>
              </a:rPr>
              <a:t>。这个时候，我们就要创建一个标签，当泉州交警大队用了三个月，发现了一个 </a:t>
            </a:r>
            <a:r>
              <a:rPr kumimoji="0" lang="en-US" altLang="zh-CN" dirty="0" smtClean="0">
                <a:ea typeface="宋体" charset="0"/>
              </a:rPr>
              <a:t>BUG</a:t>
            </a:r>
            <a:r>
              <a:rPr kumimoji="0" lang="zh-CN" altLang="en-US" dirty="0" smtClean="0">
                <a:ea typeface="宋体" charset="0"/>
              </a:rPr>
              <a:t>，我们只需要签出这个标签中的代码</a:t>
            </a:r>
            <a:r>
              <a:rPr kumimoji="0" lang="en-US" altLang="zh-CN" dirty="0" smtClean="0">
                <a:ea typeface="宋体" charset="0"/>
              </a:rPr>
              <a:t>(</a:t>
            </a:r>
            <a:r>
              <a:rPr kumimoji="0" lang="zh-CN" altLang="en-US" dirty="0" smtClean="0">
                <a:ea typeface="宋体" charset="0"/>
              </a:rPr>
              <a:t>它和我们刚提供给泉州交警大队时候的是一模一样的</a:t>
            </a:r>
            <a:r>
              <a:rPr kumimoji="0" lang="en-US" altLang="zh-CN" dirty="0" smtClean="0">
                <a:ea typeface="宋体" charset="0"/>
              </a:rPr>
              <a:t>)</a:t>
            </a:r>
            <a:r>
              <a:rPr kumimoji="0" lang="zh-CN" altLang="en-US" dirty="0" smtClean="0">
                <a:ea typeface="宋体" charset="0"/>
              </a:rPr>
              <a:t>，进行调试，并修正这个 </a:t>
            </a:r>
            <a:r>
              <a:rPr kumimoji="0" lang="en-US" altLang="zh-CN" dirty="0" smtClean="0">
                <a:ea typeface="宋体" charset="0"/>
              </a:rPr>
              <a:t>BUG</a:t>
            </a:r>
            <a:r>
              <a:rPr kumimoji="0" lang="zh-CN" altLang="en-US" dirty="0" smtClean="0">
                <a:ea typeface="宋体" charset="0"/>
              </a:rPr>
              <a:t>。然后再发布一个版本，假设叫做</a:t>
            </a:r>
            <a:r>
              <a:rPr kumimoji="0" lang="en-US" altLang="zh-CN" dirty="0" smtClean="0">
                <a:ea typeface="宋体" charset="0"/>
              </a:rPr>
              <a:t>1.1.0</a:t>
            </a:r>
            <a:r>
              <a:rPr kumimoji="0" lang="zh-CN" altLang="en-US" dirty="0" smtClean="0">
                <a:ea typeface="宋体" charset="0"/>
              </a:rPr>
              <a:t>，这个时候我们就在创建一个 </a:t>
            </a:r>
            <a:r>
              <a:rPr kumimoji="0" lang="en-US" altLang="zh-CN" dirty="0" smtClean="0">
                <a:ea typeface="宋体" charset="0"/>
              </a:rPr>
              <a:t>1.1.0</a:t>
            </a:r>
            <a:r>
              <a:rPr kumimoji="0" lang="zh-CN" altLang="en-US" dirty="0" smtClean="0">
                <a:ea typeface="宋体" charset="0"/>
              </a:rPr>
              <a:t>的标签</a:t>
            </a:r>
            <a:r>
              <a:rPr kumimoji="0" lang="en-US" altLang="zh-CN" dirty="0" smtClean="0">
                <a:ea typeface="宋体" charset="0"/>
              </a:rPr>
              <a:t>……</a:t>
            </a:r>
          </a:p>
          <a:p>
            <a:pPr eaLnBrk="1" hangingPunct="1"/>
            <a:r>
              <a:rPr kumimoji="0" lang="zh-CN" altLang="en-US" dirty="0" smtClean="0">
                <a:ea typeface="宋体" charset="0"/>
              </a:rPr>
              <a:t>要注意，标签目录里面的代码，要进行严格的控制，除了修正 </a:t>
            </a:r>
            <a:r>
              <a:rPr kumimoji="0" lang="en-US" altLang="zh-CN" dirty="0" smtClean="0">
                <a:ea typeface="宋体" charset="0"/>
              </a:rPr>
              <a:t>BUG </a:t>
            </a:r>
            <a:r>
              <a:rPr kumimoji="0" lang="zh-CN" altLang="en-US" dirty="0" smtClean="0">
                <a:ea typeface="宋体" charset="0"/>
              </a:rPr>
              <a:t>外，不能做任何其他的事情。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rPr lang="en-US" altLang="zh-CN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56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第二步：同意遵守协议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87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第三步</a:t>
            </a:r>
            <a:r>
              <a:rPr lang="en-US" altLang="zh-CN"/>
              <a:t>:</a:t>
            </a:r>
            <a:r>
              <a:rPr lang="zh-CN" altLang="en-US"/>
              <a:t> 选择</a:t>
            </a:r>
            <a:r>
              <a:rPr lang="en-US" altLang="zh-CN"/>
              <a:t>Visual</a:t>
            </a:r>
            <a:r>
              <a:rPr lang="zh-CN" altLang="en-US"/>
              <a:t> </a:t>
            </a:r>
            <a:r>
              <a:rPr lang="en-US" altLang="zh-CN"/>
              <a:t>VSN</a:t>
            </a:r>
            <a:r>
              <a:rPr lang="zh-CN" altLang="en-US"/>
              <a:t> 服务器和管理控制台</a:t>
            </a:r>
            <a:r>
              <a:rPr lang="en-US" altLang="zh-CN"/>
              <a:t>, </a:t>
            </a:r>
            <a:r>
              <a:rPr lang="zh-CN" altLang="en-US"/>
              <a:t>和添加</a:t>
            </a:r>
            <a:r>
              <a:rPr lang="en-US" altLang="zh-CN"/>
              <a:t>SVN</a:t>
            </a:r>
            <a:r>
              <a:rPr lang="zh-CN" altLang="en-US"/>
              <a:t>命令行工具到系统</a:t>
            </a:r>
            <a:r>
              <a:rPr lang="en-US" altLang="zh-CN"/>
              <a:t>Path</a:t>
            </a:r>
            <a:r>
              <a:rPr lang="zh-CN" altLang="en-US"/>
              <a:t>路径</a:t>
            </a:r>
            <a:r>
              <a:rPr lang="en-US" altLang="zh-CN"/>
              <a:t>,</a:t>
            </a:r>
            <a:r>
              <a:rPr lang="zh-CN" altLang="en-US"/>
              <a:t> 然后下一步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40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第三步</a:t>
            </a:r>
            <a:r>
              <a:rPr lang="en-US" altLang="zh-CN"/>
              <a:t>:</a:t>
            </a:r>
            <a:r>
              <a:rPr lang="zh-CN" altLang="en-US"/>
              <a:t> 选择标准版本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04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  <a:r>
              <a:rPr lang="en-US" altLang="zh-CN" dirty="0"/>
              <a:t>:</a:t>
            </a:r>
            <a:r>
              <a:rPr lang="zh-CN" altLang="en-US" dirty="0"/>
              <a:t>选择程序安装的路径、</a:t>
            </a:r>
            <a:r>
              <a:rPr lang="en-US" altLang="zh-CN" dirty="0"/>
              <a:t>SVN</a:t>
            </a:r>
            <a:r>
              <a:rPr lang="zh-CN" altLang="en-US" dirty="0"/>
              <a:t>代码仓库的路径、所使用的协议和端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超文本传输协议 	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超文本标记语言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 = HTTP + SSL(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安全套接字层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76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第五步</a:t>
            </a:r>
            <a:r>
              <a:rPr kumimoji="1" lang="en-US" altLang="zh-CN"/>
              <a:t>:</a:t>
            </a:r>
            <a:r>
              <a:rPr kumimoji="1" lang="zh-CN" altLang="en-US"/>
              <a:t>开始安装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第六步</a:t>
            </a:r>
            <a:r>
              <a:rPr kumimoji="1" lang="en-US" altLang="zh-CN"/>
              <a:t>:</a:t>
            </a:r>
            <a:r>
              <a:rPr lang="zh-CN" altLang="en-US"/>
              <a:t>安装完成后会询问你是否需要运行</a:t>
            </a:r>
            <a:endParaRPr lang="en-US" altLang="zh-CN"/>
          </a:p>
          <a:p>
            <a:r>
              <a:rPr lang="en-US" altLang="zh-CN"/>
              <a:t>Visual</a:t>
            </a:r>
            <a:r>
              <a:rPr lang="zh-CN" altLang="en-US"/>
              <a:t> </a:t>
            </a:r>
            <a:r>
              <a:rPr lang="en-US" altLang="zh-CN"/>
              <a:t>SVN Server Manager</a:t>
            </a:r>
            <a:r>
              <a:rPr lang="zh-CN" altLang="en-US"/>
              <a:t>（一个非常有用的可视化管理工具</a:t>
            </a:r>
            <a:r>
              <a:rPr lang="en-US" altLang="zh-CN"/>
              <a:t>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66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第七步</a:t>
            </a:r>
            <a:r>
              <a:rPr kumimoji="1" lang="en-US" altLang="zh-CN"/>
              <a:t>:</a:t>
            </a:r>
            <a:r>
              <a:rPr kumimoji="1" lang="zh-CN" altLang="en-US"/>
              <a:t>检查是否安装成功</a:t>
            </a:r>
            <a:endParaRPr kumimoji="1" lang="en-US" altLang="zh-CN"/>
          </a:p>
          <a:p>
            <a:r>
              <a:rPr kumimoji="1" lang="zh-CN" altLang="en-US"/>
              <a:t>打开</a:t>
            </a:r>
            <a:r>
              <a:rPr lang="en-US" altLang="zh-CN"/>
              <a:t>VisualSVN Server Manager</a:t>
            </a:r>
            <a:r>
              <a:rPr lang="zh-CN" altLang="en-US"/>
              <a:t>查看状态或在命令行输入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svnserve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-help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91C8-8476-0140-A138-DDC96E696AEC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51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10" name="图片 9" descr="business_landing_her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676" r:id="rId6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</a:t>
            </a:r>
            <a:r>
              <a:rPr kumimoji="1" lang="en-US" altLang="zh-CN" dirty="0"/>
              <a:t>SVN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</a:t>
            </a:r>
            <a:r>
              <a:rPr kumimoji="1" lang="en-US" altLang="zh-CN" dirty="0" smtClean="0"/>
              <a:t>/</a:t>
            </a:r>
            <a:r>
              <a:rPr kumimoji="1" lang="en-US" altLang="zh-CN" dirty="0" smtClean="0"/>
              <a:t>www.520it.com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2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12" y="1390953"/>
            <a:ext cx="641802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22" y="1379605"/>
            <a:ext cx="64087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65" y="1368114"/>
            <a:ext cx="64028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2" y="1484241"/>
            <a:ext cx="6412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746972"/>
          </a:xfrm>
        </p:spPr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20" y="1370476"/>
            <a:ext cx="665247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5" y="1426709"/>
            <a:ext cx="659942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0" y="1392577"/>
            <a:ext cx="6665806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81" y="1449324"/>
            <a:ext cx="6628608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9" y="1425767"/>
            <a:ext cx="6665806" cy="504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46496"/>
          </a:xfrm>
        </p:spPr>
        <p:txBody>
          <a:bodyPr/>
          <a:lstStyle/>
          <a:p>
            <a:r>
              <a:rPr lang="zh-CN" altLang="en-US"/>
              <a:t>创建代码仓库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79640"/>
          </a:xfrm>
        </p:spPr>
        <p:txBody>
          <a:bodyPr/>
          <a:lstStyle/>
          <a:p>
            <a:r>
              <a:rPr kumimoji="1" lang="zh-CN" altLang="en-US"/>
              <a:t>添加用户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52" y="1427238"/>
            <a:ext cx="668753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基本</a:t>
            </a:r>
            <a:r>
              <a:rPr kumimoji="1" lang="en-US" altLang="en-US" dirty="0"/>
              <a:t>操作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 smtClean="0"/>
              <a:t>服务器端</a:t>
            </a:r>
            <a:r>
              <a:rPr kumimoji="1" lang="zh-CN" altLang="en-US" dirty="0" smtClean="0"/>
              <a:t>按照配置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 smtClean="0"/>
              <a:t>客户端</a:t>
            </a:r>
            <a:r>
              <a:rPr kumimoji="1" lang="zh-CN" altLang="en-US" dirty="0" smtClean="0"/>
              <a:t>软件使用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kumimoji="1" lang="zh-TW" altLang="en-US" dirty="0"/>
              <a:t>与</a:t>
            </a:r>
            <a:r>
              <a:rPr kumimoji="1" lang="en-US" altLang="zh-TW" dirty="0"/>
              <a:t>Xcode</a:t>
            </a:r>
            <a:r>
              <a:rPr kumimoji="1" lang="zh-TW" altLang="en-US" dirty="0"/>
              <a:t>的集成</a:t>
            </a:r>
          </a:p>
        </p:txBody>
      </p:sp>
    </p:spTree>
    <p:extLst>
      <p:ext uri="{BB962C8B-B14F-4D97-AF65-F5344CB8AC3E}">
        <p14:creationId xmlns:p14="http://schemas.microsoft.com/office/powerpoint/2010/main" val="3135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679640"/>
          </a:xfrm>
        </p:spPr>
        <p:txBody>
          <a:bodyPr/>
          <a:lstStyle/>
          <a:p>
            <a:r>
              <a:rPr kumimoji="1" lang="zh-CN" altLang="en-US"/>
              <a:t>设置权限</a:t>
            </a:r>
          </a:p>
        </p:txBody>
      </p:sp>
      <p:pic>
        <p:nvPicPr>
          <p:cNvPr id="4" name="图片 3" descr="360截图201407302056246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349959"/>
            <a:ext cx="4010300" cy="2219292"/>
          </a:xfrm>
          <a:prstGeom prst="rect">
            <a:avLst/>
          </a:prstGeom>
        </p:spPr>
      </p:pic>
      <p:pic>
        <p:nvPicPr>
          <p:cNvPr id="5" name="图片 4" descr="360截图2014073020564509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34" y="1303144"/>
            <a:ext cx="4114239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访问</a:t>
            </a:r>
            <a:r>
              <a:rPr kumimoji="1" lang="en-US" altLang="zh-CN"/>
              <a:t>SVN</a:t>
            </a:r>
            <a:r>
              <a:rPr kumimoji="1" lang="zh-CN" altLang="en-US"/>
              <a:t>服务器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1304095"/>
            <a:ext cx="67254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访问</a:t>
            </a:r>
            <a:r>
              <a:rPr kumimoji="1" lang="en-US" altLang="zh-CN"/>
              <a:t>SVN</a:t>
            </a:r>
            <a:r>
              <a:rPr kumimoji="1" lang="zh-CN" altLang="en-US"/>
              <a:t>服务器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61" y="1161143"/>
            <a:ext cx="6899414" cy="5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SVN</a:t>
            </a:r>
            <a:r>
              <a:rPr lang="zh-CN" altLang="en-US">
                <a:latin typeface="Arial" charset="0"/>
                <a:ea typeface="宋体" charset="0"/>
              </a:rPr>
              <a:t>客户端命令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260501" y="1402135"/>
            <a:ext cx="8612821" cy="501223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checkout 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下载</a:t>
            </a:r>
            <a:r>
              <a:rPr kumimoji="1" lang="zh-CN" altLang="en-US" dirty="0"/>
              <a:t>服务器的代码到本地 （简写</a:t>
            </a:r>
            <a:r>
              <a:rPr lang="en-US" altLang="zh-CN" dirty="0" err="1"/>
              <a:t>svn</a:t>
            </a:r>
            <a:r>
              <a:rPr lang="en-US" altLang="zh-CN" dirty="0"/>
              <a:t> co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commit </a:t>
            </a:r>
            <a:r>
              <a:rPr kumimoji="1" lang="zh-CN" altLang="en-US" dirty="0"/>
              <a:t>：将改动的文件</a:t>
            </a:r>
            <a:r>
              <a:rPr kumimoji="1" lang="zh-CN" altLang="en-US" dirty="0">
                <a:solidFill>
                  <a:srgbClr val="FF0000"/>
                </a:solidFill>
              </a:rPr>
              <a:t>提交</a:t>
            </a:r>
            <a:r>
              <a:rPr kumimoji="1" lang="zh-CN" altLang="en-US" dirty="0"/>
              <a:t>到服务器（简写</a:t>
            </a:r>
            <a:r>
              <a:rPr lang="en-US" altLang="zh-CN" dirty="0" err="1"/>
              <a:t>svn</a:t>
            </a:r>
            <a:r>
              <a:rPr lang="en-US" altLang="zh-CN" dirty="0"/>
              <a:t> ci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update 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更新</a:t>
            </a:r>
            <a:r>
              <a:rPr kumimoji="1" lang="zh-CN" altLang="en-US" dirty="0"/>
              <a:t>服务器的代码到本地 （简写</a:t>
            </a:r>
            <a:r>
              <a:rPr lang="en-US" altLang="zh-CN" dirty="0" err="1"/>
              <a:t>svn</a:t>
            </a:r>
            <a:r>
              <a:rPr lang="en-US" altLang="zh-CN" dirty="0"/>
              <a:t> up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add</a:t>
            </a:r>
            <a:r>
              <a:rPr kumimoji="1" lang="zh-CN" altLang="en-US" dirty="0"/>
              <a:t> ：向本地的版本控制库中添加新文件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delete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svn remove</a:t>
            </a:r>
            <a:r>
              <a:rPr kumimoji="1" lang="zh-CN" altLang="en-US" dirty="0"/>
              <a:t> ：从本地的版本控制库中删除文件（简写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rm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move</a:t>
            </a:r>
            <a:r>
              <a:rPr lang="zh-CN" altLang="en-US" dirty="0"/>
              <a:t> ：移动文件或者目录或文件更名</a:t>
            </a:r>
            <a:endParaRPr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zh-CN" altLang="en-US" dirty="0"/>
              <a:t> </a:t>
            </a:r>
            <a:r>
              <a:rPr lang="zh-CN" altLang="zh-CN" dirty="0"/>
              <a:t>：</a:t>
            </a:r>
            <a:r>
              <a:rPr lang="zh-CN" altLang="en-US" dirty="0"/>
              <a:t>创建纳入版本控制下的新目录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revert</a:t>
            </a:r>
            <a:r>
              <a:rPr kumimoji="1" lang="zh-CN" altLang="en-US" dirty="0"/>
              <a:t> ：撤销之前的一切修改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merge </a:t>
            </a:r>
            <a:r>
              <a:rPr lang="zh-CN" altLang="en-US" dirty="0"/>
              <a:t>：将两个版本之间的差异合并到当前文件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7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SVN</a:t>
            </a:r>
            <a:r>
              <a:rPr lang="zh-CN" altLang="en-US">
                <a:latin typeface="Arial" charset="0"/>
                <a:ea typeface="宋体" charset="0"/>
              </a:rPr>
              <a:t>客户端命令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02135"/>
            <a:ext cx="8128599" cy="5012231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info</a:t>
            </a:r>
            <a:r>
              <a:rPr kumimoji="1" lang="zh-CN" altLang="en-US" dirty="0"/>
              <a:t> ：查看文件的详细信息 </a:t>
            </a:r>
            <a:endParaRPr kumimoji="1" lang="en-US" altLang="zh-CN" dirty="0"/>
          </a:p>
          <a:p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</a:t>
            </a:r>
            <a:r>
              <a:rPr kumimoji="1" lang="zh-CN" altLang="en-US" dirty="0"/>
              <a:t> ：查看不同版本的区别</a:t>
            </a:r>
            <a:endParaRPr kumimoji="1" lang="en-US" altLang="zh-CN" dirty="0"/>
          </a:p>
          <a:p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：查看日志信息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list</a:t>
            </a:r>
            <a:r>
              <a:rPr kumimoji="1" lang="zh-CN" altLang="en-US" dirty="0"/>
              <a:t> ：列出</a:t>
            </a:r>
            <a:r>
              <a:rPr lang="zh-CN" altLang="en-US" dirty="0"/>
              <a:t>版本库下的文件和目录列表</a:t>
            </a:r>
            <a:endParaRPr kumimoji="1" lang="zh-CN" altLang="en-US" dirty="0"/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status</a:t>
            </a:r>
            <a:r>
              <a:rPr kumimoji="1" lang="zh-CN" altLang="en-US" dirty="0"/>
              <a:t> ：查看文件状态（简写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err="1"/>
              <a:t>svn</a:t>
            </a:r>
            <a:r>
              <a:rPr kumimoji="1" lang="en-US" altLang="zh-CN" dirty="0"/>
              <a:t> help</a:t>
            </a:r>
            <a:r>
              <a:rPr kumimoji="1" lang="zh-CN" altLang="en-US" dirty="0"/>
              <a:t> ：获取帮助信息（比如</a:t>
            </a:r>
            <a:r>
              <a:rPr kumimoji="1" lang="en-US" altLang="zh-CN" dirty="0"/>
              <a:t>svn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ci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lock </a:t>
            </a:r>
            <a:r>
              <a:rPr lang="zh-CN" altLang="en-US" dirty="0"/>
              <a:t>：加锁</a:t>
            </a:r>
            <a:endParaRPr lang="en-US" altLang="zh-CN" dirty="0"/>
          </a:p>
          <a:p>
            <a:r>
              <a:rPr lang="en-US" altLang="zh-CN" dirty="0" err="1"/>
              <a:t>svn</a:t>
            </a:r>
            <a:r>
              <a:rPr lang="en-US" altLang="zh-CN" dirty="0"/>
              <a:t> unlock </a:t>
            </a:r>
            <a:r>
              <a:rPr lang="zh-CN" altLang="en-US" dirty="0"/>
              <a:t>：解锁</a:t>
            </a:r>
            <a:endParaRPr kumimoji="1" lang="zh-CN" altLang="en-US" dirty="0"/>
          </a:p>
          <a:p>
            <a:endParaRPr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检</a:t>
            </a:r>
            <a:r>
              <a:rPr lang="zh-CN" altLang="en-US" dirty="0">
                <a:latin typeface="Arial" charset="0"/>
                <a:ea typeface="宋体" charset="0"/>
              </a:rPr>
              <a:t>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20739"/>
            <a:ext cx="8128599" cy="494385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将项目检出</a:t>
            </a:r>
            <a:r>
              <a:rPr kumimoji="1" lang="en-US" altLang="zh-CN" dirty="0"/>
              <a:t>（</a:t>
            </a:r>
            <a:r>
              <a:rPr kumimoji="1" lang="zh-CN" altLang="en-US" dirty="0"/>
              <a:t>下载</a:t>
            </a:r>
            <a:r>
              <a:rPr kumimoji="1" lang="en-US" altLang="zh-CN" dirty="0"/>
              <a:t>）</a:t>
            </a:r>
            <a:r>
              <a:rPr kumimoji="1" lang="zh-CN" altLang="en-US" dirty="0"/>
              <a:t> 至本地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checkout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URL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[PATH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]</a:t>
            </a:r>
          </a:p>
          <a:p>
            <a:pPr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co 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  <a:endParaRPr kumimoji="1" lang="en-US" altLang="zh-CN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注意：这里的中括号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]</a:t>
            </a:r>
            <a:r>
              <a:rPr kumimoji="1" lang="zh-CN" altLang="en-US" dirty="0"/>
              <a:t>代表可选（可以省略）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svn</a:t>
            </a:r>
            <a:r>
              <a:rPr lang="en-US" altLang="zh-CN" dirty="0">
                <a:solidFill>
                  <a:srgbClr val="FF0000"/>
                </a:solidFill>
              </a:rPr>
              <a:t> checkout  </a:t>
            </a:r>
            <a:r>
              <a:rPr lang="en-US" altLang="zh-CN" dirty="0">
                <a:solidFill>
                  <a:srgbClr val="0000FF"/>
                </a:solidFill>
              </a:rPr>
              <a:t>https://192.168.1.106/svn/Weibo/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Documents/workspace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0000FF"/>
                </a:solidFill>
              </a:rPr>
              <a:t>蓝色</a:t>
            </a:r>
            <a:r>
              <a:rPr kumimoji="1" lang="zh-CN" altLang="en-US" dirty="0"/>
              <a:t>代表的是：代码仓库的远程地址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代表的是：将代码下载到本地的哪个路径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的路径，就下载到命令行当前所在的路径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提交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将改动</a:t>
            </a:r>
            <a:r>
              <a:rPr kumimoji="1" lang="zh-CN" altLang="en-US" dirty="0"/>
              <a:t>过的文件</a:t>
            </a:r>
            <a:r>
              <a:rPr kumimoji="1" lang="zh-TW" altLang="en-US" dirty="0"/>
              <a:t>提交至</a:t>
            </a:r>
            <a:r>
              <a:rPr kumimoji="1" lang="zh-CN" altLang="en-US" dirty="0"/>
              <a:t>服务器</a:t>
            </a:r>
            <a:endParaRPr kumimoji="1" lang="en-US" altLang="zh-TW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"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TW" dirty="0">
                <a:solidFill>
                  <a:srgbClr val="FF0000"/>
                </a:solidFill>
              </a:rPr>
              <a:t>"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ci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"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TW" dirty="0">
                <a:solidFill>
                  <a:srgbClr val="FF0000"/>
                </a:solidFill>
              </a:rPr>
              <a:t>" </a:t>
            </a:r>
            <a:r>
              <a:rPr kumimoji="1" lang="en-US" altLang="zh-CN" dirty="0">
                <a:solidFill>
                  <a:schemeClr val="accent6"/>
                </a:solidFill>
              </a:rPr>
              <a:t> [PATH]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注意：一定要养成写注释的良好习惯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 err="1"/>
          </a:p>
          <a:p>
            <a:r>
              <a:rPr kumimoji="1" lang="zh-CN" altLang="en-US" dirty="0" err="1"/>
              <a:t>示例</a:t>
            </a:r>
            <a:endParaRPr kumimoji="1" lang="en-US" altLang="zh-CN" dirty="0" err="1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 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-m “</a:t>
            </a:r>
            <a:r>
              <a:rPr kumimoji="1" lang="zh-CN" altLang="en-US" dirty="0">
                <a:solidFill>
                  <a:srgbClr val="FF0000"/>
                </a:solidFill>
              </a:rPr>
              <a:t>修改了</a:t>
            </a:r>
            <a:r>
              <a:rPr kumimoji="1" lang="en-US" altLang="zh-CN" dirty="0">
                <a:solidFill>
                  <a:srgbClr val="FF0000"/>
                </a:solidFill>
              </a:rPr>
              <a:t>User.m</a:t>
            </a:r>
            <a:r>
              <a:rPr kumimoji="1" lang="zh-CN" altLang="en-US" dirty="0">
                <a:solidFill>
                  <a:srgbClr val="FF0000"/>
                </a:solidFill>
              </a:rPr>
              <a:t>文件</a:t>
            </a:r>
            <a:r>
              <a:rPr kumimoji="1" lang="en-US" altLang="zh-TW" dirty="0">
                <a:solidFill>
                  <a:srgbClr val="FF0000"/>
                </a:solidFill>
              </a:rPr>
              <a:t>”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代表的是：提交哪个文件到服务器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的路径，就将命令行所在路径中所有改动过的文件提交到服务器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添加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280690" y="1387070"/>
            <a:ext cx="8706600" cy="208059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提交一个新建的文件到服务器，需要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个步骤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添加新建的文件到本地的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TW" altLang="en-US" dirty="0"/>
              <a:t>提交刚才的添加</a:t>
            </a:r>
            <a:r>
              <a:rPr kumimoji="1" lang="zh-CN" altLang="en-US" dirty="0"/>
              <a:t>操作</a:t>
            </a:r>
            <a:r>
              <a:rPr kumimoji="1" lang="zh-TW" altLang="en-US" dirty="0"/>
              <a:t>到服务器</a:t>
            </a:r>
            <a:r>
              <a:rPr kumimoji="1" lang="zh-CN" altLang="en-US" dirty="0"/>
              <a:t>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CN" altLang="en-US" dirty="0"/>
              <a:t>如果直接提交一个没有添加到本地版本控制库中的文件，会报下</a:t>
            </a:r>
            <a:r>
              <a:rPr kumimoji="1" lang="zh-CN" altLang="en-US" dirty="0" smtClean="0"/>
              <a:t>面的错误</a:t>
            </a:r>
            <a:endParaRPr kumimoji="1" lang="en-US" altLang="zh-CN" dirty="0" smtClean="0"/>
          </a:p>
          <a:p>
            <a:r>
              <a:rPr lang="en-US" altLang="zh-CN" dirty="0"/>
              <a:t>is not a working copy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4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添加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3" y="1387070"/>
            <a:ext cx="8128599" cy="4978399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向</a:t>
            </a:r>
            <a:r>
              <a:rPr kumimoji="1" lang="zh-CN" altLang="en-US" dirty="0"/>
              <a:t>本地的</a:t>
            </a:r>
            <a:r>
              <a:rPr kumimoji="1" lang="zh-TW" altLang="en-US" dirty="0"/>
              <a:t>版本</a:t>
            </a:r>
            <a:r>
              <a:rPr kumimoji="1" lang="zh-CN" altLang="en-US" dirty="0"/>
              <a:t>控制库</a:t>
            </a:r>
            <a:r>
              <a:rPr kumimoji="1" lang="zh-TW" altLang="en-US" dirty="0"/>
              <a:t>中添加一个新文件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 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PAT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H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accent6"/>
              </a:solidFill>
            </a:endParaRPr>
          </a:p>
          <a:p>
            <a:r>
              <a:rPr kumimoji="1" lang="zh-CN" altLang="en-US" dirty="0" smtClean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add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代表的是：添加哪个文件到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30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删除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02136"/>
            <a:ext cx="8128599" cy="4675188"/>
          </a:xfrm>
        </p:spPr>
        <p:txBody>
          <a:bodyPr/>
          <a:lstStyle/>
          <a:p>
            <a:r>
              <a:rPr kumimoji="1" lang="zh-CN" altLang="en-US" dirty="0"/>
              <a:t>删除服务器上的某个文件，需要做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个步骤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将文件从本地的版本控制库中移除：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d</a:t>
            </a:r>
            <a:r>
              <a:rPr kumimoji="1" lang="en-US" altLang="zh-CN" dirty="0">
                <a:solidFill>
                  <a:srgbClr val="FF0000"/>
                </a:solidFill>
              </a:rPr>
              <a:t>elete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zh-CN" altLang="zh-CN" dirty="0">
                <a:solidFill>
                  <a:srgbClr val="FF0000"/>
                </a:solidFill>
              </a:rPr>
              <a:t>、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remove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提交刚才的删除操作到服务器：</a:t>
            </a: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commit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将文件从本地的版本控制库中移除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en-US" altLang="zh-CN" dirty="0" smtClean="0">
                <a:solidFill>
                  <a:schemeClr val="accent6"/>
                </a:solidFill>
              </a:rPr>
              <a:t>Users/</a:t>
            </a:r>
            <a:r>
              <a:rPr lang="en-US" altLang="zh-CN" dirty="0">
                <a:solidFill>
                  <a:schemeClr val="accent6"/>
                </a:solidFill>
              </a:rPr>
              <a:t>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代表的是：将哪个文件从</a:t>
            </a:r>
            <a:r>
              <a:rPr kumimoji="1" lang="zh-TW" altLang="en-US" dirty="0"/>
              <a:t>版本控制</a:t>
            </a:r>
            <a:r>
              <a:rPr kumimoji="1" lang="zh-CN" altLang="en-US" dirty="0"/>
              <a:t>库中移除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5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49727"/>
            <a:ext cx="7085669" cy="544525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306514" y="2400503"/>
            <a:ext cx="269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Checkout</a:t>
            </a:r>
            <a:r>
              <a: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只需要做一次！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852" y="5264902"/>
            <a:ext cx="392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每天下班前：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commit</a:t>
            </a:r>
            <a:r>
              <a:rPr kumimoji="1" lang="zh-CN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“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可</a:t>
            </a:r>
            <a:r>
              <a:rPr kumimoji="1" lang="zh-CN" altLang="en-US" dirty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运行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版本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”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每天上班前：</a:t>
            </a:r>
            <a:r>
              <a:rPr kumimoji="1" lang="en-US" altLang="zh-CN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update</a:t>
            </a:r>
            <a:r>
              <a:rPr kumimoji="1" lang="zh-CN" altLang="en-US" dirty="0" smtClean="0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前一天所有代码</a:t>
            </a:r>
            <a:endParaRPr kumimoji="1" lang="zh-CN" altLang="en-US" dirty="0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7799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更新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18416"/>
            <a:ext cx="8128599" cy="4865710"/>
          </a:xfrm>
        </p:spPr>
        <p:txBody>
          <a:bodyPr/>
          <a:lstStyle/>
          <a:p>
            <a:r>
              <a:rPr kumimoji="1" lang="zh-CN" altLang="en-US" dirty="0"/>
              <a:t>将服务器的最新代码更新到本地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 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H]</a:t>
            </a:r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FF0000"/>
                </a:solidFill>
              </a:rPr>
              <a:t>svn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 </a:t>
            </a:r>
            <a:r>
              <a:rPr lang="en-US" altLang="zh-CN" dirty="0">
                <a:solidFill>
                  <a:schemeClr val="accent6"/>
                </a:solidFill>
              </a:rPr>
              <a:t>/Users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en-US" altLang="zh-CN" dirty="0" err="1" smtClean="0">
                <a:solidFill>
                  <a:schemeClr val="accent6"/>
                </a:solidFill>
              </a:rPr>
              <a:t>lnj</a:t>
            </a:r>
            <a:r>
              <a:rPr lang="en-US" altLang="zh-CN" dirty="0">
                <a:solidFill>
                  <a:schemeClr val="accent6"/>
                </a:solidFill>
              </a:rPr>
              <a:t>/Desktop/workspace/Weibo</a:t>
            </a:r>
            <a:r>
              <a:rPr kumimoji="1" lang="en-US" altLang="zh-TW" dirty="0">
                <a:solidFill>
                  <a:schemeClr val="accent6"/>
                </a:solidFill>
              </a:rPr>
              <a:t>/</a:t>
            </a:r>
            <a:r>
              <a:rPr kumimoji="1" lang="en-US" altLang="zh-CN" dirty="0">
                <a:solidFill>
                  <a:schemeClr val="accent6"/>
                </a:solidFill>
              </a:rPr>
              <a:t>branches/</a:t>
            </a:r>
            <a:r>
              <a:rPr kumimoji="1" lang="en-US" altLang="zh-CN" dirty="0" err="1">
                <a:solidFill>
                  <a:schemeClr val="accent6"/>
                </a:solidFill>
              </a:rPr>
              <a:t>User.m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代表的是：更新哪个文件的内容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如果省略</a:t>
            </a:r>
            <a:r>
              <a:rPr kumimoji="1" lang="zh-CN" altLang="en-US" dirty="0">
                <a:solidFill>
                  <a:schemeClr val="accent6"/>
                </a:solidFill>
              </a:rPr>
              <a:t>橙色</a:t>
            </a:r>
            <a:r>
              <a:rPr kumimoji="1" lang="zh-CN" altLang="en-US" dirty="0"/>
              <a:t>的路径，就更新命令行所在路径的所有内容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n"/>
            </a:pPr>
            <a:r>
              <a:rPr kumimoji="1" lang="zh-CN" altLang="en-US" dirty="0"/>
              <a:t>将文件恢复至某个版本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[</a:t>
            </a:r>
            <a:r>
              <a:rPr kumimoji="1" lang="en-US" altLang="zh-TW" dirty="0">
                <a:solidFill>
                  <a:schemeClr val="accent6"/>
                </a:solidFill>
              </a:rPr>
              <a:t>PAT</a:t>
            </a:r>
            <a:r>
              <a:rPr kumimoji="1" lang="en-US" altLang="zh-CN" dirty="0">
                <a:solidFill>
                  <a:schemeClr val="accent6"/>
                </a:solidFill>
              </a:rPr>
              <a:t>H]</a:t>
            </a: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5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常见问题总结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66724" y="1377950"/>
            <a:ext cx="8223250" cy="51149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去到公司的第一天，下载公司的代码到电脑上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checkout</a:t>
            </a: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zh-CN" altLang="en-US" dirty="0"/>
              <a:t>修改了某个早已存在的旧文件，然后提交到服务器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提交一个自己新建的文件到服务器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删除一个早已存在的旧文件，然后同步到服务器上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delete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zh-CN" altLang="en-US" dirty="0">
                <a:sym typeface="Wingdings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将其他同事提交的新代码更新到自己电脑上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7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5"/>
            <a:ext cx="8128599" cy="678246"/>
          </a:xfrm>
        </p:spPr>
        <p:txBody>
          <a:bodyPr/>
          <a:lstStyle/>
          <a:p>
            <a:r>
              <a:rPr kumimoji="1" lang="zh-CN" altLang="en-US" dirty="0"/>
              <a:t>常见问题总结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04072" y="1377950"/>
            <a:ext cx="8430212" cy="51149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不小心写错了</a:t>
            </a:r>
            <a:r>
              <a:rPr kumimoji="1" lang="zh-CN" altLang="en-US" dirty="0"/>
              <a:t>很多东西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撤销所写的东西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还未把修改提交到服务器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revert</a:t>
            </a: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en-US" altLang="en-US" dirty="0"/>
              <a:t>不小心</a:t>
            </a:r>
            <a:r>
              <a:rPr kumimoji="1" lang="zh-CN" altLang="en-US" dirty="0"/>
              <a:t>删错了文件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把文件恢复回来</a:t>
            </a:r>
            <a:r>
              <a:rPr kumimoji="1" lang="zh-CN" altLang="zh-CN" dirty="0"/>
              <a:t>（</a:t>
            </a:r>
            <a:r>
              <a:rPr kumimoji="1" lang="zh-CN" altLang="en-US" dirty="0"/>
              <a:t>还未把删除提交到服务器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revert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en-US" altLang="en-US" dirty="0"/>
              <a:t>不小心写错了</a:t>
            </a:r>
            <a:r>
              <a:rPr kumimoji="1" lang="zh-CN" altLang="en-US" dirty="0"/>
              <a:t>很多东西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撤销所写的东西</a:t>
            </a:r>
            <a:r>
              <a:rPr kumimoji="1" lang="zh-CN" altLang="zh-CN" dirty="0"/>
              <a:t>（</a:t>
            </a:r>
            <a:r>
              <a:rPr kumimoji="1" lang="en-US" altLang="en-US" dirty="0"/>
              <a:t>已经</a:t>
            </a:r>
            <a:r>
              <a:rPr kumimoji="1" lang="zh-CN" altLang="en-US" dirty="0"/>
              <a:t>把修改提交到服务器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TW" dirty="0"/>
          </a:p>
          <a:p>
            <a:r>
              <a:rPr kumimoji="1" lang="en-US" altLang="en-US" dirty="0"/>
              <a:t>不小心</a:t>
            </a:r>
            <a:r>
              <a:rPr kumimoji="1" lang="zh-CN" altLang="en-US" dirty="0"/>
              <a:t>删错了文件</a:t>
            </a:r>
            <a:r>
              <a:rPr kumimoji="1" lang="en-US" altLang="en-US" dirty="0"/>
              <a:t>，想</a:t>
            </a:r>
            <a:r>
              <a:rPr kumimoji="1" lang="zh-CN" altLang="en-US" dirty="0"/>
              <a:t>把文件恢复回来</a:t>
            </a:r>
            <a:r>
              <a:rPr kumimoji="1" lang="zh-CN" altLang="zh-CN" dirty="0"/>
              <a:t>（</a:t>
            </a:r>
            <a:r>
              <a:rPr kumimoji="1" lang="zh-CN" altLang="en-US" dirty="0"/>
              <a:t>已经把删除提交到服务器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update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-r</a:t>
            </a:r>
            <a:r>
              <a:rPr kumimoji="1" lang="zh-CN" altLang="en-US" dirty="0">
                <a:solidFill>
                  <a:srgbClr val="FF0000"/>
                </a:solidFill>
              </a:rPr>
              <a:t> 版本号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</a:t>
            </a:r>
            <a:r>
              <a:rPr kumimoji="1" lang="zh-CN" altLang="zh-CN"/>
              <a:t>！</a:t>
            </a:r>
            <a:r>
              <a:rPr kumimoji="1" lang="zh-CN" altLang="en-US"/>
              <a:t>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svn</a:t>
            </a:r>
            <a:r>
              <a:rPr kumimoji="1" lang="zh-CN" altLang="en-US" dirty="0"/>
              <a:t>这个隐藏目录记录着非常关键的信息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千万不要手工修改或删除这个 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svn</a:t>
            </a:r>
            <a:r>
              <a:rPr kumimoji="1" lang="zh-CN" altLang="en-US" dirty="0">
                <a:solidFill>
                  <a:srgbClr val="FF0000"/>
                </a:solidFill>
              </a:rPr>
              <a:t>隐藏目录和里面的文件！ </a:t>
            </a:r>
            <a:r>
              <a:rPr kumimoji="1" lang="zh-CN" altLang="en-US" dirty="0"/>
              <a:t>否则将会导致本地的工作副本被破坏，无法再进行操作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图形界面工具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937" y="1407686"/>
            <a:ext cx="8295154" cy="467518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上，也可以利用</a:t>
            </a:r>
            <a:r>
              <a:rPr kumimoji="1" lang="en-US" altLang="zh-CN" dirty="0"/>
              <a:t>SVN</a:t>
            </a:r>
            <a:r>
              <a:rPr kumimoji="1" lang="zh-CN" altLang="en-US" dirty="0"/>
              <a:t>图形界面工具来管理源代码，可以大大减小使用命令行的痛苦（有些操作使用命令行会比较繁琐，比如解决冲突）</a:t>
            </a:r>
            <a:endParaRPr kumimoji="1" lang="en-US" altLang="zh-CN" dirty="0" smtClean="0"/>
          </a:p>
          <a:p>
            <a:pPr>
              <a:buFont typeface="Wingdings" charset="2"/>
              <a:buChar char="p"/>
            </a:pPr>
            <a:r>
              <a:rPr kumimoji="1" lang="en-US" altLang="zh-CN" dirty="0" smtClean="0">
                <a:solidFill>
                  <a:srgbClr val="FF0000"/>
                </a:solidFill>
              </a:rPr>
              <a:t>Cornerstone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/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Versions / </a:t>
            </a:r>
            <a:r>
              <a:rPr kumimoji="1" lang="en-US" altLang="zh-CN" dirty="0" err="1" smtClean="0">
                <a:solidFill>
                  <a:srgbClr val="800000"/>
                </a:solidFill>
              </a:rPr>
              <a:t>Xcode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800000"/>
              </a:solidFill>
            </a:endParaRP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kumimoji="1" lang="zh-CN" altLang="en-US" dirty="0">
                <a:solidFill>
                  <a:srgbClr val="FF0000"/>
                </a:solidFill>
              </a:rPr>
              <a:t>大部分工作在</a:t>
            </a:r>
            <a:r>
              <a:rPr kumimoji="1" lang="en-US" altLang="zh-CN" dirty="0" err="1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中都可以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完成</a:t>
            </a:r>
            <a:endParaRPr kumimoji="1" lang="en-US" altLang="zh-CN" dirty="0">
              <a:solidFill>
                <a:srgbClr val="800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的支持并不是非常友好</a:t>
            </a:r>
            <a:r>
              <a:rPr kumimoji="1" lang="zh-CN" altLang="zh-CN" dirty="0"/>
              <a:t>,</a:t>
            </a:r>
            <a:r>
              <a:rPr kumimoji="1" lang="zh-CN" altLang="en-US" dirty="0" smtClean="0"/>
              <a:t>尤</a:t>
            </a:r>
            <a:r>
              <a:rPr kumimoji="1" lang="zh-CN" altLang="en-US" dirty="0"/>
              <a:t>其新建文件夹时，在</a:t>
            </a:r>
            <a:r>
              <a:rPr kumimoji="1" lang="en-US" altLang="zh-CN" dirty="0" err="1"/>
              <a:t>Xcode</a:t>
            </a:r>
            <a:r>
              <a:rPr kumimoji="1" lang="zh-CN" altLang="en-US" dirty="0" smtClean="0"/>
              <a:t>中非常容易出问题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err="1" smtClean="0">
                <a:solidFill>
                  <a:srgbClr val="FF0000"/>
                </a:solidFill>
              </a:rPr>
              <a:t>使用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工作</a:t>
            </a:r>
            <a:r>
              <a:rPr kumimoji="1" lang="zh-CN" altLang="zh-CN" dirty="0">
                <a:solidFill>
                  <a:srgbClr val="FF0000"/>
                </a:solidFill>
              </a:rPr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先更新</a:t>
            </a:r>
            <a:r>
              <a:rPr kumimoji="1" lang="zh-CN" altLang="zh-CN" dirty="0">
                <a:solidFill>
                  <a:srgbClr val="FF0000"/>
                </a:solidFill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再提交</a:t>
            </a:r>
            <a:r>
              <a:rPr kumimoji="1" lang="en-US" altLang="zh-CN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Xcode</a:t>
            </a:r>
            <a:r>
              <a:rPr kumimoji="1" lang="zh-CN" altLang="en-US" dirty="0">
                <a:solidFill>
                  <a:srgbClr val="FF0000"/>
                </a:solidFill>
              </a:rPr>
              <a:t>中</a:t>
            </a:r>
            <a:r>
              <a:rPr kumimoji="1" lang="zh-CN" altLang="zh-CN" dirty="0">
                <a:solidFill>
                  <a:srgbClr val="FF0000"/>
                </a:solidFill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最好不要多人同时修改一个</a:t>
            </a:r>
            <a:r>
              <a:rPr kumimoji="1" lang="en-US" altLang="zh-CN" dirty="0">
                <a:solidFill>
                  <a:srgbClr val="FF0000"/>
                </a:solidFill>
              </a:rPr>
              <a:t>Storyboard!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Cornerstone</a:t>
            </a:r>
            <a:r>
              <a:rPr kumimoji="1" lang="zh-CN" altLang="en-US"/>
              <a:t>添加管理仓库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82" y="1687718"/>
            <a:ext cx="7179999" cy="44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Xcode5-SVN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Xcode</a:t>
            </a:r>
            <a:r>
              <a:rPr lang="en-US" altLang="zh-CN" dirty="0" smtClean="0"/>
              <a:t> </a:t>
            </a:r>
            <a:r>
              <a:rPr lang="zh-CN" altLang="zh-CN" dirty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is in </a:t>
            </a:r>
            <a:r>
              <a:rPr lang="en-US" altLang="zh-CN" dirty="0" err="1"/>
              <a:t>Xcode</a:t>
            </a:r>
            <a:r>
              <a:rPr lang="en-US" altLang="zh-CN" dirty="0"/>
              <a:t> &gt; Preferences &gt; Accounts &gt; Repositories (menu on the left) &gt; (+) Add </a:t>
            </a:r>
            <a:r>
              <a:rPr lang="en-US" altLang="zh-CN" dirty="0" smtClean="0"/>
              <a:t>Repository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951163"/>
            <a:ext cx="3530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Xcode6-</a:t>
            </a:r>
            <a:r>
              <a:rPr kumimoji="1" lang="en-US" altLang="zh-CN" dirty="0"/>
              <a:t>SVN</a:t>
            </a:r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1449206"/>
            <a:ext cx="6393020" cy="49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Xcode5-SVN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SVN</a:t>
            </a:r>
            <a:r>
              <a:rPr kumimoji="1" lang="zh-CN" altLang="en-US" dirty="0"/>
              <a:t>地址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495030"/>
            <a:ext cx="6866087" cy="50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Xcode5-SVN</a:t>
            </a:r>
            <a:r>
              <a:rPr kumimoji="1" lang="zh-CN" altLang="en-US" dirty="0"/>
              <a:t>配置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账号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1397000"/>
            <a:ext cx="684455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</a:p>
        </p:txBody>
      </p:sp>
      <p:pic>
        <p:nvPicPr>
          <p:cNvPr id="8" name="图片 7" descr="QQ2014073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73" y="1660469"/>
            <a:ext cx="5575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Xcode5-</a:t>
            </a:r>
            <a:r>
              <a:rPr kumimoji="1" lang="zh-CN" altLang="en-US" dirty="0" smtClean="0"/>
              <a:t>下载服务器代码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" y="2688408"/>
            <a:ext cx="8290365" cy="24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Xcode5-</a:t>
            </a:r>
            <a:r>
              <a:rPr kumimoji="1" lang="zh-CN" altLang="en-US" dirty="0"/>
              <a:t>下载服务器代码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" y="1425177"/>
            <a:ext cx="8830217" cy="52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charset="0"/>
                <a:ea typeface="宋体" charset="0"/>
              </a:rPr>
              <a:t>目录规范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98474" y="1450977"/>
            <a:ext cx="8128599" cy="20440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正规项目的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目录结构一般有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个文件夹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trunk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主干</a:t>
            </a:r>
            <a:r>
              <a:rPr kumimoji="1" lang="zh-CN" altLang="en-US" dirty="0"/>
              <a:t>，当前开发项目的</a:t>
            </a:r>
            <a:r>
              <a:rPr kumimoji="1" lang="zh-CN" altLang="en-US" dirty="0">
                <a:solidFill>
                  <a:srgbClr val="FF0000"/>
                </a:solidFill>
              </a:rPr>
              <a:t>主目录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0"/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branches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分支</a:t>
            </a:r>
            <a:r>
              <a:rPr kumimoji="1" lang="zh-CN" altLang="en-US" dirty="0"/>
              <a:t>目录，添加</a:t>
            </a:r>
            <a:r>
              <a:rPr kumimoji="1" lang="zh-CN" altLang="en-US" dirty="0">
                <a:solidFill>
                  <a:srgbClr val="FF0000"/>
                </a:solidFill>
              </a:rPr>
              <a:t>非主线功能</a:t>
            </a:r>
            <a:r>
              <a:rPr kumimoji="1" lang="zh-CN" altLang="en-US" dirty="0"/>
              <a:t>时使用，开发测试之后，可以合并到主干项目中</a:t>
            </a:r>
            <a:endParaRPr lang="zh-CN" altLang="en-US" dirty="0">
              <a:latin typeface="Arial" charset="0"/>
              <a:ea typeface="宋体" charset="0"/>
            </a:endParaRP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tags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标记</a:t>
            </a:r>
            <a:r>
              <a:rPr kumimoji="1" lang="zh-CN" altLang="en-US" dirty="0"/>
              <a:t>目录，通常作为重</a:t>
            </a:r>
            <a:r>
              <a:rPr kumimoji="1" lang="zh-CN" altLang="en-US" dirty="0" smtClean="0"/>
              <a:t>大版本的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备份</a:t>
            </a:r>
            <a:endParaRPr lang="zh-CN" altLang="en-US" dirty="0">
              <a:solidFill>
                <a:srgbClr val="FF0000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目录使用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某团队计划开发一款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陌陌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项目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此项目初期已经有部分基础代码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研发团队在此基础代码上经过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个月的努力，开发了一个功能相对完备的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/>
              <a:t>版本上线推广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并取得了良好的效果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3366FF"/>
                </a:solidFill>
              </a:rPr>
              <a:t>备份到</a:t>
            </a:r>
            <a:r>
              <a:rPr kumimoji="1" lang="en-US" altLang="zh-CN" dirty="0">
                <a:solidFill>
                  <a:srgbClr val="3366FF"/>
                </a:solidFill>
              </a:rPr>
              <a:t>Tags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由于市场反馈良好，团队开始着手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/>
              <a:t>版本的开发工作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就在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>
                <a:solidFill>
                  <a:srgbClr val="FF0000"/>
                </a:solidFill>
              </a:rPr>
              <a:t>版本开发进行中</a:t>
            </a:r>
            <a:r>
              <a:rPr kumimoji="1" lang="zh-CN" altLang="en-US" dirty="0"/>
              <a:t>，发现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>
                <a:solidFill>
                  <a:srgbClr val="FF0000"/>
                </a:solidFill>
              </a:rPr>
              <a:t>版本中有一个严重的</a:t>
            </a:r>
            <a:r>
              <a:rPr kumimoji="1" lang="en-US" altLang="zh-CN" dirty="0">
                <a:solidFill>
                  <a:srgbClr val="FF0000"/>
                </a:solidFill>
              </a:rPr>
              <a:t>BUG</a:t>
            </a:r>
            <a:r>
              <a:rPr kumimoji="1" lang="zh-CN" altLang="en-US" dirty="0"/>
              <a:t>，如果不及时修改，将造成严</a:t>
            </a:r>
            <a:r>
              <a:rPr kumimoji="1" lang="zh-CN" altLang="en-US" dirty="0" smtClean="0"/>
              <a:t>重的后果</a:t>
            </a:r>
            <a:endParaRPr kumimoji="1" lang="zh-CN" altLang="en-US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研发团队收到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报告后，</a:t>
            </a:r>
            <a:r>
              <a:rPr kumimoji="1" lang="zh-CN" altLang="en-US" dirty="0">
                <a:solidFill>
                  <a:srgbClr val="FF0000"/>
                </a:solidFill>
              </a:rPr>
              <a:t>立刻安排人员对</a:t>
            </a:r>
            <a:r>
              <a:rPr kumimoji="1" lang="en-US" altLang="zh-CN" dirty="0">
                <a:solidFill>
                  <a:srgbClr val="FF0000"/>
                </a:solidFill>
              </a:rPr>
              <a:t>V1.0</a:t>
            </a:r>
            <a:r>
              <a:rPr kumimoji="1" lang="zh-CN" altLang="en-US" dirty="0">
                <a:solidFill>
                  <a:srgbClr val="FF0000"/>
                </a:solidFill>
              </a:rPr>
              <a:t>版本进行修复</a:t>
            </a:r>
            <a:r>
              <a:rPr kumimoji="1" lang="zh-CN" altLang="en-US" dirty="0"/>
              <a:t>，但</a:t>
            </a:r>
            <a:r>
              <a:rPr kumimoji="1" lang="zh-CN" altLang="en-US" dirty="0">
                <a:solidFill>
                  <a:srgbClr val="FF0000"/>
                </a:solidFill>
              </a:rPr>
              <a:t>其他研发人员则继续开发</a:t>
            </a:r>
            <a:r>
              <a:rPr kumimoji="1" lang="en-US" altLang="zh-CN" dirty="0">
                <a:solidFill>
                  <a:srgbClr val="FF0000"/>
                </a:solidFill>
              </a:rPr>
              <a:t>V2.0</a:t>
            </a:r>
            <a:r>
              <a:rPr kumimoji="1" lang="zh-CN" altLang="en-US" dirty="0">
                <a:solidFill>
                  <a:srgbClr val="FF0000"/>
                </a:solidFill>
              </a:rPr>
              <a:t>版本的新功能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修复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的人员很快就找到问题原因并对问题进行了修复，并且发布了</a:t>
            </a:r>
            <a:r>
              <a:rPr kumimoji="1" lang="en-US" altLang="zh-CN" dirty="0">
                <a:solidFill>
                  <a:srgbClr val="FF0000"/>
                </a:solidFill>
              </a:rPr>
              <a:t>V1.1</a:t>
            </a:r>
            <a:r>
              <a:rPr kumimoji="1" lang="zh-CN" altLang="en-US" dirty="0"/>
              <a:t>版本供用户升级，因此没有造成重大损失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BUG</a:t>
            </a:r>
            <a:r>
              <a:rPr kumimoji="1" lang="zh-CN" altLang="en-US" dirty="0"/>
              <a:t>修复后，</a:t>
            </a:r>
            <a:r>
              <a:rPr kumimoji="1" lang="zh-CN" altLang="en-US" dirty="0">
                <a:solidFill>
                  <a:srgbClr val="FF0000"/>
                </a:solidFill>
              </a:rPr>
              <a:t>研发人员将修复后的代码整合到研发主线中来，这样就可以保证今后发布的后续版本中不会再出现此问题</a:t>
            </a:r>
          </a:p>
          <a:p>
            <a:r>
              <a:rPr kumimoji="1" lang="zh-CN" altLang="en-US" dirty="0"/>
              <a:t>就这样，整个团队在大家的共同努力下，有条不紊地进行着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</a:t>
            </a:r>
            <a:r>
              <a:rPr kumimoji="1" lang="en-US" altLang="zh-CN" dirty="0" err="1" smtClean="0"/>
              <a:t>MoMo</a:t>
            </a:r>
            <a:r>
              <a:rPr kumimoji="1" lang="zh-CN" altLang="en-US" dirty="0" smtClean="0"/>
              <a:t>代码仓库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5715" r="-5715"/>
          <a:stretch/>
        </p:blipFill>
        <p:spPr>
          <a:xfrm>
            <a:off x="1679183" y="1919104"/>
            <a:ext cx="5616033" cy="3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MoMo</a:t>
            </a:r>
            <a:r>
              <a:rPr kumimoji="1" lang="zh-CN" altLang="en-US" dirty="0"/>
              <a:t>代码仓库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8752" r="-8752"/>
          <a:stretch/>
        </p:blipFill>
        <p:spPr>
          <a:xfrm>
            <a:off x="0" y="1527961"/>
            <a:ext cx="5922242" cy="4161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97" y="1527961"/>
            <a:ext cx="2819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SVN</a:t>
            </a:r>
            <a:r>
              <a:rPr kumimoji="1" lang="zh-CN" altLang="en-US" dirty="0"/>
              <a:t>目录使用</a:t>
            </a:r>
            <a:r>
              <a:rPr kumimoji="1" lang="en-US" altLang="zh-CN" dirty="0"/>
              <a:t>-</a:t>
            </a:r>
            <a:r>
              <a:rPr kumimoji="1" lang="zh-CN" altLang="en-US" dirty="0"/>
              <a:t>案例</a:t>
            </a:r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745067" y="4910667"/>
            <a:ext cx="7569200" cy="5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33733" y="5181600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trunk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1540933" y="4572000"/>
            <a:ext cx="16934" cy="81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08074" y="5418667"/>
            <a:ext cx="66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1557867" y="4097867"/>
            <a:ext cx="491066" cy="812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048933" y="4097867"/>
            <a:ext cx="340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48933" y="3623733"/>
            <a:ext cx="115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Branches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04155" y="3622133"/>
            <a:ext cx="220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建立分支，修复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5413451" y="3623733"/>
            <a:ext cx="0" cy="94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80592" y="3048000"/>
            <a:ext cx="66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V1.1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5452533" y="4097867"/>
            <a:ext cx="965200" cy="812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46309" y="40978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将分支整合到主线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9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SVN</a:t>
            </a:r>
            <a:r>
              <a:rPr kumimoji="1" lang="zh-CN" altLang="en-US"/>
              <a:t>我们应该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经常更新</a:t>
            </a:r>
            <a:r>
              <a:rPr kumimoji="1" lang="zh-CN" altLang="en-US" dirty="0"/>
              <a:t>：降低冲突的可能性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提交前需在本机测试通过</a:t>
            </a:r>
            <a:r>
              <a:rPr kumimoji="1" lang="zh-CN" altLang="en-US" dirty="0"/>
              <a:t>：降低将问题代码传到版本库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提交时一定写备注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注释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：方便其他员工查看和自己以后回顾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对于不需要提交的文件不要提交到版本库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提示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每次修改之前最好先更新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每天下班前提交当天运行通过的代码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每天上班第一件事情更新前一天的代码</a:t>
            </a:r>
          </a:p>
        </p:txBody>
      </p:sp>
    </p:spTree>
    <p:extLst>
      <p:ext uri="{BB962C8B-B14F-4D97-AF65-F5344CB8AC3E}">
        <p14:creationId xmlns:p14="http://schemas.microsoft.com/office/powerpoint/2010/main" val="26712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en-US" dirty="0"/>
              <a:t>环境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626" y="1406672"/>
            <a:ext cx="8325448" cy="492890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要想利用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管理源代码，必须得有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套环境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用于存储客户端上传的源代码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可以在</a:t>
            </a:r>
            <a:r>
              <a:rPr kumimoji="1" lang="en-US" altLang="zh-CN" dirty="0">
                <a:solidFill>
                  <a:srgbClr val="0000FF"/>
                </a:solidFill>
              </a:rPr>
              <a:t>Windows</a:t>
            </a:r>
            <a:r>
              <a:rPr kumimoji="1" lang="zh-CN" altLang="en-US" dirty="0"/>
              <a:t>上安装</a:t>
            </a:r>
            <a:r>
              <a:rPr kumimoji="1" lang="en-US" altLang="zh-CN" dirty="0">
                <a:solidFill>
                  <a:srgbClr val="0000FF"/>
                </a:solidFill>
              </a:rPr>
              <a:t>Visual SVN Server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大部分情况下，公司的开发人员不必亲自搭建</a:t>
            </a:r>
            <a:r>
              <a:rPr kumimoji="1" lang="en-US" altLang="zh-CN" dirty="0"/>
              <a:t>SVN</a:t>
            </a:r>
            <a:r>
              <a:rPr kumimoji="1" lang="zh-CN" altLang="en-US" dirty="0"/>
              <a:t>服务器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客户端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上传本地的源代码到服务器，或者更新服务器的代码到本地，保持同步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可以在</a:t>
            </a:r>
            <a:r>
              <a:rPr kumimoji="1" lang="en-US" altLang="zh-CN" dirty="0">
                <a:solidFill>
                  <a:srgbClr val="0000FF"/>
                </a:solidFill>
              </a:rPr>
              <a:t>Mac</a:t>
            </a:r>
            <a:r>
              <a:rPr kumimoji="1" lang="zh-CN" altLang="en-US" dirty="0"/>
              <a:t>上使用</a:t>
            </a:r>
            <a:r>
              <a:rPr kumimoji="1" lang="zh-CN" altLang="en-US" dirty="0">
                <a:solidFill>
                  <a:srgbClr val="0000FF"/>
                </a:solidFill>
              </a:rPr>
              <a:t>命令行</a:t>
            </a:r>
            <a:r>
              <a:rPr kumimoji="1" lang="zh-CN" altLang="en-US" dirty="0"/>
              <a:t>、</a:t>
            </a:r>
            <a:r>
              <a:rPr kumimoji="1" lang="en-US" altLang="zh-CN" dirty="0">
                <a:solidFill>
                  <a:srgbClr val="0000FF"/>
                </a:solidFill>
              </a:rPr>
              <a:t>Versions</a:t>
            </a:r>
            <a:r>
              <a:rPr kumimoji="1" lang="zh-CN" altLang="en-US" dirty="0"/>
              <a:t>、</a:t>
            </a:r>
            <a:r>
              <a:rPr kumimoji="1" lang="en-US" altLang="zh-CN" dirty="0" smtClean="0">
                <a:solidFill>
                  <a:srgbClr val="0000FF"/>
                </a:solidFill>
              </a:rPr>
              <a:t>Cornerstone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Xcode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 smtClean="0"/>
              <a:t>开发人员就属于客户端这个</a:t>
            </a:r>
            <a:r>
              <a:rPr kumimoji="1" lang="zh-CN" altLang="en-US" dirty="0"/>
              <a:t>角色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Visual SVN Server</a:t>
            </a:r>
            <a:r>
              <a:rPr lang="zh-CN" altLang="en-US">
                <a:latin typeface="Arial" charset="0"/>
                <a:ea typeface="宋体" charset="0"/>
              </a:rPr>
              <a:t>下载地址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Visual SVN Server</a:t>
            </a:r>
            <a:r>
              <a:rPr kumimoji="1" lang="zh-CN" altLang="en-US"/>
              <a:t>下载地址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www.visualsvn.com</a:t>
            </a:r>
            <a:r>
              <a:rPr kumimoji="1" lang="en-US" altLang="zh-CN" dirty="0"/>
              <a:t>/server/download/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98726"/>
            <a:ext cx="63959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25" y="1435705"/>
            <a:ext cx="641923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Visual SVN</a:t>
            </a:r>
            <a:r>
              <a:rPr lang="en-US" altLang="zh-CN">
                <a:latin typeface="Arial" charset="0"/>
                <a:ea typeface="宋体" charset="0"/>
              </a:rPr>
              <a:t> Server</a:t>
            </a:r>
            <a:r>
              <a:rPr lang="zh-TW" altLang="en-US"/>
              <a:t>安装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62" y="1389106"/>
            <a:ext cx="639939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马哥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小马哥主题.thmx</Template>
  <TotalTime>3926</TotalTime>
  <Words>1683</Words>
  <Application>Microsoft Macintosh PowerPoint</Application>
  <PresentationFormat>全屏显示(4:3)</PresentationFormat>
  <Paragraphs>271</Paragraphs>
  <Slides>47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小马哥主题</vt:lpstr>
      <vt:lpstr>源代码管理工具  SVN</vt:lpstr>
      <vt:lpstr>主要内容</vt:lpstr>
      <vt:lpstr>基本操作</vt:lpstr>
      <vt:lpstr>基本操作</vt:lpstr>
      <vt:lpstr>使用环境</vt:lpstr>
      <vt:lpstr>Visual SVN Server下载地址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Visual SVN Server安装</vt:lpstr>
      <vt:lpstr>创建代码仓库</vt:lpstr>
      <vt:lpstr>创建代码仓库</vt:lpstr>
      <vt:lpstr>创建代码仓库</vt:lpstr>
      <vt:lpstr>创建代码仓库</vt:lpstr>
      <vt:lpstr>添加用户</vt:lpstr>
      <vt:lpstr>设置权限</vt:lpstr>
      <vt:lpstr>访问SVN服务器</vt:lpstr>
      <vt:lpstr>访问SVN服务器</vt:lpstr>
      <vt:lpstr>SVN客户端命令</vt:lpstr>
      <vt:lpstr>SVN客户端命令</vt:lpstr>
      <vt:lpstr>检出</vt:lpstr>
      <vt:lpstr>提交</vt:lpstr>
      <vt:lpstr>添加</vt:lpstr>
      <vt:lpstr>添加</vt:lpstr>
      <vt:lpstr>删除</vt:lpstr>
      <vt:lpstr>更新</vt:lpstr>
      <vt:lpstr>常见问题总结</vt:lpstr>
      <vt:lpstr>常见问题总结</vt:lpstr>
      <vt:lpstr>注意！！！</vt:lpstr>
      <vt:lpstr>图形界面工具</vt:lpstr>
      <vt:lpstr>Cornerstone添加管理仓库</vt:lpstr>
      <vt:lpstr>Xcode5-SVN配置</vt:lpstr>
      <vt:lpstr>Xcode6-SVN配置-添加SVN地址</vt:lpstr>
      <vt:lpstr>Xcode5-SVN配置-添加SVN地址</vt:lpstr>
      <vt:lpstr>Xcode5-SVN配置-设置SVN账号</vt:lpstr>
      <vt:lpstr>Xcode5-下载服务器代码</vt:lpstr>
      <vt:lpstr>Xcode5-下载服务器代码</vt:lpstr>
      <vt:lpstr>目录规范</vt:lpstr>
      <vt:lpstr>SVN目录使用-案例</vt:lpstr>
      <vt:lpstr>创建MoMo代码仓库</vt:lpstr>
      <vt:lpstr>创建MoMo代码仓库</vt:lpstr>
      <vt:lpstr>SVN目录使用-案例</vt:lpstr>
      <vt:lpstr>使用SVN我们应该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apple apple</cp:lastModifiedBy>
  <cp:revision>937</cp:revision>
  <dcterms:created xsi:type="dcterms:W3CDTF">2014-04-20T02:34:42Z</dcterms:created>
  <dcterms:modified xsi:type="dcterms:W3CDTF">2015-07-19T00:17:52Z</dcterms:modified>
</cp:coreProperties>
</file>