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22"/>
  </p:notesMasterIdLst>
  <p:sldIdLst>
    <p:sldId id="328" r:id="rId2"/>
    <p:sldId id="339" r:id="rId3"/>
    <p:sldId id="340" r:id="rId4"/>
    <p:sldId id="341" r:id="rId5"/>
    <p:sldId id="357" r:id="rId6"/>
    <p:sldId id="342" r:id="rId7"/>
    <p:sldId id="343" r:id="rId8"/>
    <p:sldId id="355" r:id="rId9"/>
    <p:sldId id="356" r:id="rId10"/>
    <p:sldId id="345" r:id="rId11"/>
    <p:sldId id="346" r:id="rId12"/>
    <p:sldId id="347" r:id="rId13"/>
    <p:sldId id="348" r:id="rId14"/>
    <p:sldId id="349" r:id="rId15"/>
    <p:sldId id="359" r:id="rId16"/>
    <p:sldId id="358" r:id="rId17"/>
    <p:sldId id="350" r:id="rId18"/>
    <p:sldId id="351" r:id="rId19"/>
    <p:sldId id="352" r:id="rId20"/>
    <p:sldId id="354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基本概念" id="{34552B36-9236-4A4F-8C04-F458CFD4A1F9}">
          <p14:sldIdLst>
            <p14:sldId id="339"/>
            <p14:sldId id="340"/>
          </p14:sldIdLst>
        </p14:section>
        <p14:section name="执行任务" id="{EDB63CD5-65A6-9740-8961-66D5DD1F3E7B}">
          <p14:sldIdLst>
            <p14:sldId id="341"/>
            <p14:sldId id="357"/>
            <p14:sldId id="342"/>
            <p14:sldId id="343"/>
          </p14:sldIdLst>
        </p14:section>
        <p14:section name="创建队列" id="{AEA60799-B732-5B4A-8BB3-CF3944BCCADA}">
          <p14:sldIdLst>
            <p14:sldId id="355"/>
            <p14:sldId id="356"/>
            <p14:sldId id="345"/>
            <p14:sldId id="346"/>
          </p14:sldIdLst>
        </p14:section>
        <p14:section name="线程间通信" id="{9F8EED62-E34E-D14F-B5D3-BDBA9702936B}">
          <p14:sldIdLst>
            <p14:sldId id="347"/>
          </p14:sldIdLst>
        </p14:section>
        <p14:section name="其他用法" id="{FC99DD8E-34DB-B14B-8CD8-E45EA153CE54}">
          <p14:sldIdLst>
            <p14:sldId id="348"/>
            <p14:sldId id="349"/>
            <p14:sldId id="359"/>
            <p14:sldId id="358"/>
            <p14:sldId id="350"/>
          </p14:sldIdLst>
        </p14:section>
        <p14:section name="单例模式" id="{C6B84C27-AAE0-B34A-8EFB-D74259CC42D6}">
          <p14:sldIdLst>
            <p14:sldId id="351"/>
            <p14:sldId id="352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7412" autoAdjust="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凡是函数名种带有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create\copy\new\retain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等字眼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都应该在不需要使用这个数据的时候进行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GCD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的数据类型在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环境下不需要再做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CF(Core Foundation)</a:t>
            </a:r>
            <a:r>
              <a:rPr lang="zh-TW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的数据类型在</a:t>
            </a: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</a:t>
            </a:r>
            <a:r>
              <a:rPr lang="zh-TW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环境下还是需要再做</a:t>
            </a:r>
            <a:r>
              <a:rPr lang="en-US" altLang="zh-TW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30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501266"/>
            <a:ext cx="9148763" cy="138684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4" y="614172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659131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40030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5644516"/>
            <a:ext cx="1055688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733323"/>
            <a:ext cx="8498454" cy="9334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929784"/>
            <a:ext cx="8498454" cy="748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6" y="473830"/>
            <a:ext cx="8128599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6" y="1450976"/>
            <a:ext cx="8128599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15/7/10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9526"/>
            <a:ext cx="9167813" cy="68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1" y="4509136"/>
            <a:ext cx="7559675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289686"/>
            <a:ext cx="9148763" cy="20954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1" y="6109336"/>
            <a:ext cx="1057275" cy="46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4" y="627888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661" r:id="rId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多线程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GCD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MJ</a:t>
            </a:r>
          </a:p>
          <a:p>
            <a:r>
              <a:rPr kumimoji="1" lang="en-US" altLang="zh-CN" dirty="0" err="1"/>
              <a:t>http://weibo.com/exceptions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串行队列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763" y="1374830"/>
            <a:ext cx="8561939" cy="5074721"/>
          </a:xfrm>
        </p:spPr>
        <p:txBody>
          <a:bodyPr>
            <a:normAutofit lnSpcReduction="10000"/>
          </a:bodyPr>
          <a:lstStyle/>
          <a:p>
            <a:r>
              <a:rPr lang="en-US" altLang="zh-CN" sz="1400"/>
              <a:t>GCD</a:t>
            </a:r>
            <a:r>
              <a:rPr lang="zh-CN" altLang="en-US" sz="1400"/>
              <a:t>中获得串行有</a:t>
            </a:r>
            <a:r>
              <a:rPr lang="en-US" altLang="zh-CN" sz="1400"/>
              <a:t>2</a:t>
            </a:r>
            <a:r>
              <a:rPr lang="zh-CN" altLang="en-US" sz="1400"/>
              <a:t>种途径</a:t>
            </a: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zh-CN" altLang="en-US" sz="1400"/>
              <a:t>使用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zh-CN" altLang="en-US" sz="1400"/>
              <a:t>函数创建串行队列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400">
                <a:solidFill>
                  <a:srgbClr val="007400"/>
                </a:solidFill>
                <a:latin typeface="Menlo-Regular"/>
              </a:rPr>
              <a:t> 创建串行队列（队列类型传递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NULL</a:t>
            </a:r>
            <a:r>
              <a:rPr lang="zh-CN" altLang="en-US" sz="1400">
                <a:solidFill>
                  <a:srgbClr val="007400"/>
                </a:solidFill>
                <a:latin typeface="Menlo-Regular"/>
              </a:rPr>
              <a:t>或者</a:t>
            </a:r>
            <a:r>
              <a:rPr lang="en-US" altLang="zh-CN" sz="1400">
                <a:solidFill>
                  <a:srgbClr val="643820"/>
                </a:solidFill>
                <a:latin typeface="Menlo-Regular"/>
              </a:rPr>
              <a:t>DISPATCH_QUEUE_SERIAL</a:t>
            </a:r>
            <a:r>
              <a:rPr lang="zh-CN" altLang="en-US" sz="1400">
                <a:solidFill>
                  <a:srgbClr val="007400"/>
                </a:solidFill>
                <a:latin typeface="Menlo-Regular"/>
              </a:rPr>
              <a:t>）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4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>
                <a:solidFill>
                  <a:srgbClr val="C41A16"/>
                </a:solidFill>
                <a:latin typeface="Menlo-Regular"/>
              </a:rPr>
              <a:t>"com.520it.queue"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400">
                <a:solidFill>
                  <a:srgbClr val="AA0D91"/>
                </a:solidFill>
                <a:latin typeface="Menlo-Regular"/>
              </a:rPr>
              <a:t>NULL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);</a:t>
            </a:r>
            <a:r>
              <a:rPr lang="zh-CN" altLang="en-US" sz="1400">
                <a:solidFill>
                  <a:srgbClr val="000000"/>
                </a:solidFill>
                <a:latin typeface="Menlo-Regular"/>
              </a:rPr>
              <a:t> </a:t>
            </a:r>
            <a:endParaRPr lang="en-US" altLang="zh-CN" sz="14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/>
          </a:p>
          <a:p>
            <a:pPr>
              <a:buFont typeface="Wingdings" charset="2"/>
              <a:buChar char="p"/>
            </a:pPr>
            <a:r>
              <a:rPr lang="zh-CN" altLang="en-US" sz="1400"/>
              <a:t>使用主队列（跟主线程相关联的队列）</a:t>
            </a:r>
            <a:endParaRPr lang="en-US" altLang="zh-CN" sz="1400"/>
          </a:p>
          <a:p>
            <a:pPr>
              <a:buFont typeface="Wingdings" charset="2"/>
              <a:buChar char="ü"/>
            </a:pPr>
            <a:r>
              <a:rPr lang="zh-CN" altLang="en-US" sz="1400"/>
              <a:t>主队列是</a:t>
            </a:r>
            <a:r>
              <a:rPr lang="en-US" altLang="zh-CN" sz="1400"/>
              <a:t>GCD</a:t>
            </a:r>
            <a:r>
              <a:rPr lang="zh-CN" altLang="en-US" sz="1400"/>
              <a:t>自带的一种特殊的串行队列</a:t>
            </a:r>
            <a:endParaRPr lang="en-US" altLang="zh-CN" sz="1400"/>
          </a:p>
          <a:p>
            <a:pPr>
              <a:buFont typeface="Wingdings" charset="2"/>
              <a:buChar char="ü"/>
            </a:pPr>
            <a:r>
              <a:rPr lang="zh-CN" altLang="en-US" sz="1400"/>
              <a:t>放在主队列中的任务，都会放到主线程中执行</a:t>
            </a:r>
            <a:endParaRPr lang="en-US" altLang="zh-CN" sz="1400"/>
          </a:p>
          <a:p>
            <a:pPr>
              <a:buFont typeface="Wingdings" charset="2"/>
              <a:buChar char="ü"/>
            </a:pPr>
            <a:r>
              <a:rPr lang="zh-CN" altLang="en-US" sz="1400"/>
              <a:t>使用</a:t>
            </a:r>
            <a:r>
              <a:rPr lang="en-US" altLang="zh-CN" sz="1400">
                <a:solidFill>
                  <a:srgbClr val="643820"/>
                </a:solidFill>
                <a:latin typeface="Menlo-Regular"/>
              </a:rPr>
              <a:t>dispatch_get_main_queue()</a:t>
            </a:r>
            <a:r>
              <a:rPr lang="zh-CN" altLang="en-US" sz="1400"/>
              <a:t>获得主队列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4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400">
                <a:solidFill>
                  <a:srgbClr val="000000"/>
                </a:solidFill>
                <a:latin typeface="Menlo-Regular"/>
              </a:rPr>
              <a:t>();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6403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各种队列的执行效果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809833"/>
              </p:ext>
            </p:extLst>
          </p:nvPr>
        </p:nvGraphicFramePr>
        <p:xfrm>
          <a:off x="499073" y="1773205"/>
          <a:ext cx="8128000" cy="246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0684"/>
                <a:gridCol w="2097804"/>
                <a:gridCol w="2197700"/>
                <a:gridCol w="2161812"/>
              </a:tblGrid>
              <a:tr h="37544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内容占位符 2"/>
          <p:cNvSpPr txBox="1">
            <a:spLocks/>
          </p:cNvSpPr>
          <p:nvPr/>
        </p:nvSpPr>
        <p:spPr>
          <a:xfrm>
            <a:off x="2169159" y="2174677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252691" y="2181877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457915" y="2174677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169159" y="3204679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执行任务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252691" y="3214518"/>
            <a:ext cx="2205224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4BACC6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450391" y="3214518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</a:rPr>
              <a:t>没有</a:t>
            </a:r>
            <a:r>
              <a:rPr lang="zh-CN" altLang="en-US" sz="1800"/>
              <a:t>开启新线程</a:t>
            </a:r>
            <a:endParaRPr lang="en-US" altLang="zh-CN" sz="1800"/>
          </a:p>
          <a:p>
            <a:pPr marL="285750" indent="-285750"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/>
              <a:t>执行任务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169159" y="1758936"/>
            <a:ext cx="2083532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700">
                <a:solidFill>
                  <a:schemeClr val="bg1"/>
                </a:solidFill>
              </a:rPr>
              <a:t>全局并发队列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252691" y="1766136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FFFF"/>
                </a:solidFill>
              </a:rPr>
              <a:t>手动创建的串行队列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429373" y="1746338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700">
                <a:solidFill>
                  <a:srgbClr val="FFFFFF"/>
                </a:solidFill>
              </a:rPr>
              <a:t>主队列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99073" y="2174677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同步（</a:t>
            </a:r>
            <a:r>
              <a:rPr lang="en-US" altLang="zh-CN" sz="1800"/>
              <a:t>sync</a:t>
            </a:r>
            <a:r>
              <a:rPr lang="zh-CN" altLang="en-US" sz="1800"/>
              <a:t>）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99073" y="3221718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/>
              <a:t>异步（</a:t>
            </a:r>
            <a:r>
              <a:rPr lang="en-US" altLang="zh-CN" sz="1800"/>
              <a:t>async</a:t>
            </a:r>
            <a:r>
              <a:rPr lang="zh-CN" altLang="en-US" sz="1800"/>
              <a:t>）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285415" y="4789940"/>
            <a:ext cx="8572634" cy="102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>
                <a:solidFill>
                  <a:srgbClr val="FF0000"/>
                </a:solidFill>
              </a:rPr>
              <a:t>注意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sync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函数往</a:t>
            </a:r>
            <a:r>
              <a:rPr lang="zh-CN" altLang="en-US" sz="1800">
                <a:solidFill>
                  <a:srgbClr val="FF0000"/>
                </a:solidFill>
                <a:latin typeface="Menlo-Regular"/>
              </a:rPr>
              <a:t>当前</a:t>
            </a:r>
            <a:r>
              <a:rPr lang="zh-CN" altLang="en-US" sz="1800">
                <a:solidFill>
                  <a:schemeClr val="accent5"/>
                </a:solidFill>
              </a:rPr>
              <a:t>串行</a:t>
            </a: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队列中添加任务，会卡住当前的串行队列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14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从子线程回到主线程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执行耗时的异步操作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dispatch_async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回到主线程，执行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UI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刷新操作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992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延时执行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85480"/>
            <a:ext cx="8229600" cy="5074721"/>
          </a:xfrm>
        </p:spPr>
        <p:txBody>
          <a:bodyPr>
            <a:normAutofit/>
          </a:bodyPr>
          <a:lstStyle/>
          <a:p>
            <a:r>
              <a:rPr lang="en-US" altLang="zh-CN" sz="1800"/>
              <a:t>iOS</a:t>
            </a:r>
            <a:r>
              <a:rPr lang="zh-CN" altLang="en-US" sz="1800"/>
              <a:t>常见的延时执行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调用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NSObject</a:t>
            </a:r>
            <a:r>
              <a:rPr lang="zh-CN" altLang="en-US" sz="1800"/>
              <a:t>的方法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performSelector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(run)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withObject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afterDelay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2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秒后再调用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self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的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run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方法</a:t>
            </a:r>
            <a:endParaRPr lang="en-US" altLang="zh-CN" sz="18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使用</a:t>
            </a:r>
            <a:r>
              <a:rPr lang="en-US" altLang="zh-CN" sz="1800"/>
              <a:t>GCD</a:t>
            </a:r>
            <a:r>
              <a:rPr lang="zh-CN" altLang="en-US" sz="1800"/>
              <a:t>函数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dispatch_after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dispatch_time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DISPATCH_TIME_NOW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int64_t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NSEC_PER_SEC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)),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TW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 2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秒后</a:t>
            </a:r>
            <a:r>
              <a:rPr lang="zh-TW" altLang="en-US" sz="1600">
                <a:solidFill>
                  <a:srgbClr val="FF0000"/>
                </a:solidFill>
                <a:latin typeface="STHeitiSC-Light"/>
              </a:rPr>
              <a:t>异步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执行这里的代码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...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6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lang="en-US" altLang="zh-TW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600"/>
              <a:t>使用</a:t>
            </a:r>
            <a:r>
              <a:rPr lang="en-US" altLang="zh-CN" sz="1600"/>
              <a:t>NSTimer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scheduledTimerWithTimeInterval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2.0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target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(test)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userInfo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repeats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2677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一次性代码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使用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zh-CN" altLang="en-US" sz="1800"/>
              <a:t>函数能保证某段代码</a:t>
            </a:r>
            <a:r>
              <a:rPr lang="zh-CN" altLang="en-US" sz="1800">
                <a:solidFill>
                  <a:srgbClr val="FF0000"/>
                </a:solidFill>
              </a:rPr>
              <a:t>在程序运行过程中只被执行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次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dispatch_once_t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onceToken;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(&amp;onceToken, ^{</a:t>
            </a:r>
          </a:p>
          <a:p>
            <a:pPr marL="0" indent="0">
              <a:buNone/>
            </a:pP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只执行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次的代码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(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这里面默认是线程安全的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)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2202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268" y="1051549"/>
            <a:ext cx="8686800" cy="4305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 </a:t>
            </a:r>
            <a:r>
              <a:rPr lang="zh-TW" altLang="en-US" sz="1600">
                <a:solidFill>
                  <a:srgbClr val="007400"/>
                </a:solidFill>
                <a:latin typeface="STHeitiSC-Light"/>
              </a:rPr>
              <a:t>创建</a:t>
            </a:r>
            <a:r>
              <a:rPr lang="en-US" altLang="zh-TW" sz="1600">
                <a:solidFill>
                  <a:srgbClr val="007400"/>
                </a:solidFill>
                <a:latin typeface="Menlo-Regular"/>
              </a:rPr>
              <a:t>Timer</a:t>
            </a:r>
            <a:endParaRPr lang="zh-TW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dispatch_source_create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DISPATCH_SOURCE_TYPE_TIMER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dispatch_get_main_queue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设置定时器的触发时间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（</a:t>
            </a:r>
            <a:r>
              <a:rPr lang="en-US" altLang="zh-CN" sz="1600">
                <a:solidFill>
                  <a:srgbClr val="007400"/>
                </a:solidFill>
                <a:latin typeface="STHeitiSC-Light"/>
              </a:rPr>
              <a:t>1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秒后）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和时间间隔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（每隔</a:t>
            </a:r>
            <a:r>
              <a:rPr lang="en-US" altLang="zh-CN" sz="1600">
                <a:solidFill>
                  <a:srgbClr val="007400"/>
                </a:solidFill>
                <a:latin typeface="STHeitiSC-Light"/>
              </a:rPr>
              <a:t>2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秒）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dispatch_source_set_timer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dispatch_time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DISPATCH_TIME_NOW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NSEC_PER_SEC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NSEC_PER_SEC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设置回调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dispatch_source_set_event_handler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^{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@"Timer %@"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currentThread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开始定时器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dispatch_resume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>
                <a:solidFill>
                  <a:srgbClr val="3F6E74"/>
                </a:solidFill>
                <a:latin typeface="Menlo-Regular"/>
              </a:rPr>
              <a:t>timer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  <a:endParaRPr lang="en-US" altLang="zh-CN" sz="160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93268" y="5301390"/>
            <a:ext cx="8229600" cy="112053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lang="zh-CN" altLang="en-US" sz="1800"/>
              <a:t>取消定时器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dispatch_cancel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timer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timer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6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快速迭代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0"/>
            <a:ext cx="8229600" cy="5074721"/>
          </a:xfrm>
        </p:spPr>
        <p:txBody>
          <a:bodyPr>
            <a:normAutofit/>
          </a:bodyPr>
          <a:lstStyle/>
          <a:p>
            <a:r>
              <a:rPr lang="zh-CN" altLang="en-US" sz="1800"/>
              <a:t>使用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dispatch_apply</a:t>
            </a:r>
            <a:r>
              <a:rPr lang="zh-CN" altLang="en-US" sz="1800"/>
              <a:t>函数能进行快速迭代遍历</a:t>
            </a:r>
            <a:endParaRPr lang="en-US" altLang="zh-CN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dispatch_apply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), ^(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size_t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index){</a:t>
            </a:r>
          </a:p>
          <a:p>
            <a:pPr marL="0" indent="0">
              <a:buNone/>
            </a:pP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10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次代码，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index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顺序不确定</a:t>
            </a:r>
            <a:endParaRPr lang="zh-CN" altLang="en-US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7617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/>
              <a:t>有这么</a:t>
            </a:r>
            <a:r>
              <a:rPr lang="en-US" altLang="zh-CN" sz="1800"/>
              <a:t>1</a:t>
            </a:r>
            <a:r>
              <a:rPr lang="zh-CN" altLang="en-US" sz="1800"/>
              <a:t>种需求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首先：分别异步执行</a:t>
            </a:r>
            <a:r>
              <a:rPr lang="en-US" altLang="zh-CN" sz="1800"/>
              <a:t>2</a:t>
            </a:r>
            <a:r>
              <a:rPr lang="zh-CN" altLang="en-US" sz="1800"/>
              <a:t>个耗时的操作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其次：等</a:t>
            </a:r>
            <a:r>
              <a:rPr lang="en-US" altLang="zh-CN" sz="1800"/>
              <a:t>2</a:t>
            </a:r>
            <a:r>
              <a:rPr lang="zh-CN" altLang="en-US" sz="1800"/>
              <a:t>个异步操作都执行完毕后，再回到主线程执行操作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如果想要快速高效地实现上述需求，可以考虑用队列组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dispatch_group_t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group = 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dispatch_group_create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个耗时的异步操作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执行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1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个耗时的异步操作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dispatch_group_notify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(group, 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(), ^{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800">
                <a:solidFill>
                  <a:srgbClr val="007400"/>
                </a:solidFill>
                <a:latin typeface="STHeitiSC-Light"/>
              </a:rPr>
              <a:t>等前面的异步操作都执行完毕后，回到主线程</a:t>
            </a:r>
            <a:r>
              <a:rPr lang="en-US" altLang="zh-CN" sz="1800">
                <a:solidFill>
                  <a:srgbClr val="007400"/>
                </a:solidFill>
                <a:latin typeface="Menlo-Regular"/>
              </a:rPr>
              <a:t>...</a:t>
            </a:r>
            <a:endParaRPr lang="zh-CN" altLang="en-US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});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538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lnSpcReduction="10000"/>
          </a:bodyPr>
          <a:lstStyle/>
          <a:p>
            <a:r>
              <a:rPr lang="zh-CN" altLang="en-US" sz="1800"/>
              <a:t>单例模式的作用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可以保证在程序运行过程，一个类只有一个实例，而且该实例易于供外界访问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从而方便地控制了实例个数，并节约系统资源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单例模式的使用场合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在整个应用程序中，共享一份资源（这份资源只需要创建初始化</a:t>
            </a:r>
            <a:r>
              <a:rPr lang="en-US" altLang="zh-CN" sz="1800"/>
              <a:t>1</a:t>
            </a:r>
            <a:r>
              <a:rPr lang="zh-CN" altLang="en-US" sz="1800"/>
              <a:t>次）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5031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lnSpcReduction="10000"/>
          </a:bodyPr>
          <a:lstStyle/>
          <a:p>
            <a:r>
              <a:rPr lang="en-US" altLang="zh-CN" sz="1800"/>
              <a:t>ARC</a:t>
            </a:r>
            <a:r>
              <a:rPr lang="zh-CN" altLang="en-US" sz="1800"/>
              <a:t>中，单例模式的实现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在</a:t>
            </a:r>
            <a:r>
              <a:rPr lang="en-US" altLang="zh-CN" sz="1800"/>
              <a:t>.m</a:t>
            </a:r>
            <a:r>
              <a:rPr lang="zh-CN" altLang="en-US" sz="1800"/>
              <a:t>中保留一个全局的</a:t>
            </a:r>
            <a:r>
              <a:rPr lang="en-US" altLang="zh-CN" sz="1800"/>
              <a:t>static</a:t>
            </a:r>
            <a:r>
              <a:rPr lang="zh-CN" altLang="en-US" sz="1800"/>
              <a:t>的实例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_instance;</a:t>
            </a:r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重写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allocWithZone:</a:t>
            </a:r>
            <a:r>
              <a:rPr lang="zh-CN" altLang="en-US" sz="1800"/>
              <a:t>方法，在这里创建唯一的实例（注意线程安全）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)allocWithZone:(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_NSZone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*)zone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dispatch_once_t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onceToken;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(&amp;onceToken, ^{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super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allocWithZone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:zone];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9670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6293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什么是</a:t>
            </a:r>
            <a:r>
              <a:rPr lang="en-US" altLang="zh-CN" sz="1800"/>
              <a:t>GCD</a:t>
            </a:r>
          </a:p>
          <a:p>
            <a:pPr>
              <a:buFont typeface="Wingdings" charset="2"/>
              <a:buChar char="p"/>
            </a:pPr>
            <a:r>
              <a:rPr lang="zh-CN" altLang="en-US" sz="1800"/>
              <a:t>全称是</a:t>
            </a:r>
            <a:r>
              <a:rPr lang="en-US" altLang="zh-CN" sz="1800"/>
              <a:t>Grand Central Dispatch</a:t>
            </a:r>
            <a:r>
              <a:rPr lang="zh-CN" altLang="en-US" sz="1800"/>
              <a:t>，可译为“牛逼的中枢调度器”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纯</a:t>
            </a:r>
            <a:r>
              <a:rPr lang="en-US" altLang="zh-CN" sz="1800"/>
              <a:t>C</a:t>
            </a:r>
            <a:r>
              <a:rPr lang="zh-CN" altLang="en-US" sz="1800"/>
              <a:t>语言，提供了非常多强大的函数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GCD</a:t>
            </a:r>
            <a:r>
              <a:rPr lang="zh-CN" altLang="en-US" sz="1800"/>
              <a:t>的优势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是苹果公司为</a:t>
            </a:r>
            <a:r>
              <a:rPr lang="zh-CN" altLang="en-US" sz="1800">
                <a:solidFill>
                  <a:srgbClr val="FF0000"/>
                </a:solidFill>
              </a:rPr>
              <a:t>多核</a:t>
            </a:r>
            <a:r>
              <a:rPr lang="zh-CN" altLang="en-US" sz="1800"/>
              <a:t>的</a:t>
            </a:r>
            <a:r>
              <a:rPr lang="zh-CN" altLang="en-US" sz="1800">
                <a:solidFill>
                  <a:srgbClr val="FF0000"/>
                </a:solidFill>
              </a:rPr>
              <a:t>并行</a:t>
            </a:r>
            <a:r>
              <a:rPr lang="zh-CN" altLang="en-US" sz="1800"/>
              <a:t>运算提出的解决方案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会自动利用更多的</a:t>
            </a:r>
            <a:r>
              <a:rPr lang="en-US" altLang="zh-CN" sz="1800"/>
              <a:t>CPU</a:t>
            </a:r>
            <a:r>
              <a:rPr lang="zh-CN" altLang="en-US" sz="1800"/>
              <a:t>内核（比如双核、四核）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/>
              <a:t>GCD</a:t>
            </a:r>
            <a:r>
              <a:rPr lang="zh-CN" altLang="en-US" sz="1800"/>
              <a:t>会自动管理线程的生命周期（创建线程、调度任务、销毁线程）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程序员只需要告诉</a:t>
            </a:r>
            <a:r>
              <a:rPr lang="en-US" altLang="zh-CN" sz="1800"/>
              <a:t>GCD</a:t>
            </a:r>
            <a:r>
              <a:rPr lang="zh-CN" altLang="en-US" sz="1800"/>
              <a:t>想要执行什么任务，不需要编写任何线程管理代码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198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单例模式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791" y="1374830"/>
            <a:ext cx="8719444" cy="507472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p"/>
            </a:pPr>
            <a:r>
              <a:rPr lang="zh-CN" altLang="en-US" sz="1800"/>
              <a:t>提供</a:t>
            </a:r>
            <a:r>
              <a:rPr lang="en-US" altLang="zh-CN" sz="1800"/>
              <a:t>1</a:t>
            </a:r>
            <a:r>
              <a:rPr lang="zh-CN" altLang="en-US" sz="1800"/>
              <a:t>个类方法让外界访问唯一的实例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)sharedInstance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static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dispatch_once_t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onceToken;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643820"/>
                </a:solidFill>
                <a:latin typeface="Menlo-Regular"/>
              </a:rPr>
              <a:t>dispatch_once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(&amp;onceToken, ^{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[[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800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});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zh-CN" altLang="en-US" sz="1800"/>
              <a:t>实现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copyWithZone:</a:t>
            </a:r>
            <a:r>
              <a:rPr lang="zh-CN" altLang="en-US" sz="1800"/>
              <a:t>方法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)copyWithZone:(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struct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_NSZone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*)zone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3F6E74"/>
                </a:solidFill>
                <a:latin typeface="Menlo-Regular"/>
              </a:rPr>
              <a:t>_instance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10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任务和队列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GCD</a:t>
            </a:r>
            <a:r>
              <a:rPr lang="zh-CN" altLang="en-US" sz="1800"/>
              <a:t>中有</a:t>
            </a:r>
            <a:r>
              <a:rPr lang="en-US" altLang="zh-CN" sz="1800"/>
              <a:t>2</a:t>
            </a:r>
            <a:r>
              <a:rPr lang="zh-CN" altLang="en-US" sz="1800"/>
              <a:t>个核心概念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zh-CN" sz="1800"/>
              <a:t>：</a:t>
            </a:r>
            <a:r>
              <a:rPr lang="zh-CN" altLang="en-US" sz="1800"/>
              <a:t>执行什么操作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：用来存放任务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/>
              <a:t>GCD</a:t>
            </a:r>
            <a:r>
              <a:rPr lang="zh-CN" altLang="en-US" sz="1800"/>
              <a:t>的使用就</a:t>
            </a:r>
            <a:r>
              <a:rPr lang="en-US" altLang="zh-CN" sz="1800"/>
              <a:t>2</a:t>
            </a:r>
            <a:r>
              <a:rPr lang="zh-CN" altLang="en-US" sz="1800"/>
              <a:t>个步骤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定制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buFont typeface="Wingdings" charset="2"/>
              <a:buChar char="ü"/>
            </a:pPr>
            <a:r>
              <a:rPr lang="zh-CN" altLang="en-US" sz="1800"/>
              <a:t>确定想做的事情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将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>
                <a:solidFill>
                  <a:srgbClr val="FF0000"/>
                </a:solidFill>
              </a:rPr>
              <a:t>添加到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>
                <a:solidFill>
                  <a:srgbClr val="FF0000"/>
                </a:solidFill>
              </a:rPr>
              <a:t>中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en-US" altLang="zh-CN" sz="1800"/>
              <a:t>GCD</a:t>
            </a:r>
            <a:r>
              <a:rPr lang="zh-CN" altLang="en-US" sz="1800"/>
              <a:t>会自动将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中的</a:t>
            </a: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/>
              <a:t>取出，放到对应的</a:t>
            </a:r>
            <a:r>
              <a:rPr lang="zh-CN" altLang="en-US" sz="1800">
                <a:solidFill>
                  <a:srgbClr val="0000FF"/>
                </a:solidFill>
              </a:rPr>
              <a:t>线程</a:t>
            </a:r>
            <a:r>
              <a:rPr lang="zh-CN" altLang="en-US" sz="1800"/>
              <a:t>中执行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任务</a:t>
            </a:r>
            <a:r>
              <a:rPr lang="zh-CN" altLang="en-US" sz="1800"/>
              <a:t>的取出遵循</a:t>
            </a:r>
            <a:r>
              <a:rPr lang="zh-CN" altLang="en-US" sz="1800">
                <a:solidFill>
                  <a:srgbClr val="0000FF"/>
                </a:solidFill>
              </a:rPr>
              <a:t>队列</a:t>
            </a:r>
            <a:r>
              <a:rPr lang="zh-CN" altLang="en-US" sz="1800"/>
              <a:t>的</a:t>
            </a:r>
            <a:r>
              <a:rPr lang="en-US" altLang="zh-CN" sz="1800">
                <a:solidFill>
                  <a:srgbClr val="0000FF"/>
                </a:solidFill>
              </a:rPr>
              <a:t>FIFO</a:t>
            </a:r>
            <a:r>
              <a:rPr lang="zh-CN" altLang="en-US" sz="1800"/>
              <a:t>原则：先进先出，后进后出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40074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5855"/>
            <a:ext cx="8229600" cy="513179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GCD</a:t>
            </a:r>
            <a:r>
              <a:rPr lang="zh-CN" altLang="en-US" sz="1800"/>
              <a:t>中有</a:t>
            </a:r>
            <a:r>
              <a:rPr lang="en-US" altLang="zh-CN" sz="1800"/>
              <a:t>2</a:t>
            </a:r>
            <a:r>
              <a:rPr lang="zh-CN" altLang="en-US" sz="1800"/>
              <a:t>个用来执行任务的常用函数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</a:t>
            </a: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的方式执行任务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queue</a:t>
            </a:r>
            <a:r>
              <a:rPr lang="zh-CN" altLang="en-US" sz="1800"/>
              <a:t>：队列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800"/>
              <a:t>：任务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用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的方式执行任务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800"/>
              <a:t>同步和异步的区别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：只能在</a:t>
            </a:r>
            <a:r>
              <a:rPr lang="zh-CN" altLang="en-US" sz="1800">
                <a:solidFill>
                  <a:schemeClr val="accent6"/>
                </a:solidFill>
              </a:rPr>
              <a:t>当前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不具备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：可以在</a:t>
            </a:r>
            <a:r>
              <a:rPr lang="zh-CN" altLang="en-US" sz="1800">
                <a:solidFill>
                  <a:srgbClr val="F79646"/>
                </a:solidFill>
              </a:rPr>
              <a:t>新的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具备</a:t>
            </a:r>
            <a:r>
              <a:rPr lang="zh-CN" altLang="en-US" sz="1800"/>
              <a:t>开启新线程的能力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2754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5855"/>
            <a:ext cx="8229600" cy="513179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GCD</a:t>
            </a:r>
            <a:r>
              <a:rPr lang="zh-CN" altLang="en-US" sz="1800"/>
              <a:t>中还有个用来执行任务的函数：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FF0000"/>
                </a:solidFill>
                <a:latin typeface="Menlo-Regular"/>
              </a:rPr>
              <a:t>barrier_async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r>
              <a:rPr lang="zh-CN" altLang="en-US" sz="1800"/>
              <a:t>在前面的任务执行结束后它才执行，而且它后面的任务等它执行完成之后才会执行</a:t>
            </a:r>
            <a:endParaRPr lang="en-US" altLang="zh-CN" sz="18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45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en-US" altLang="zh-CN" sz="1800"/>
              <a:t>GCD</a:t>
            </a:r>
            <a:r>
              <a:rPr lang="zh-CN" altLang="en-US" sz="1800"/>
              <a:t>的队列可以分为</a:t>
            </a:r>
            <a:r>
              <a:rPr lang="en-US" altLang="zh-CN" sz="1800"/>
              <a:t>2</a:t>
            </a:r>
            <a:r>
              <a:rPr lang="zh-CN" altLang="en-US" sz="1800"/>
              <a:t>大类型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队列（</a:t>
            </a:r>
            <a:r>
              <a:rPr lang="en-US" altLang="zh-CN" sz="1800"/>
              <a:t>Concurrent Dispatch Queue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可以让多个任务</a:t>
            </a:r>
            <a:r>
              <a:rPr lang="zh-CN" altLang="en-US" sz="1800">
                <a:solidFill>
                  <a:srgbClr val="0000FF"/>
                </a:solidFill>
              </a:rPr>
              <a:t>并发</a:t>
            </a:r>
            <a:r>
              <a:rPr lang="zh-CN" altLang="en-US" sz="1800"/>
              <a:t>（</a:t>
            </a:r>
            <a:r>
              <a:rPr lang="zh-CN" altLang="en-US" sz="1800">
                <a:solidFill>
                  <a:srgbClr val="0000FF"/>
                </a:solidFill>
              </a:rPr>
              <a:t>同时</a:t>
            </a:r>
            <a:r>
              <a:rPr lang="zh-CN" altLang="en-US" sz="1800"/>
              <a:t>）执行</a:t>
            </a:r>
            <a:r>
              <a:rPr lang="zh-CN" altLang="zh-CN" sz="1800"/>
              <a:t>（</a:t>
            </a:r>
            <a:r>
              <a:rPr lang="zh-CN" altLang="en-US" sz="1800"/>
              <a:t>自动开启多个线程同时执行任务）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并发</a:t>
            </a:r>
            <a:r>
              <a:rPr lang="zh-CN" altLang="en-US" sz="1800"/>
              <a:t>功能只有在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（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800">
                <a:solidFill>
                  <a:srgbClr val="0000FF"/>
                </a:solidFill>
                <a:latin typeface="Menlo-Regular"/>
              </a:rPr>
              <a:t>async</a:t>
            </a:r>
            <a:r>
              <a:rPr lang="zh-CN" altLang="en-US" sz="1800"/>
              <a:t>）函数下才有效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队列（</a:t>
            </a:r>
            <a:r>
              <a:rPr lang="en-US" altLang="zh-CN" sz="1800"/>
              <a:t>Serial Dispatch Queue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/>
              <a:t>让任务一个接着一个地执行（一个任务执行完毕后，再执行下一个任务）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86991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容易混淆的术语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有</a:t>
            </a:r>
            <a:r>
              <a:rPr lang="en-US" altLang="zh-CN" sz="1800"/>
              <a:t>4</a:t>
            </a:r>
            <a:r>
              <a:rPr lang="zh-CN" altLang="en-US" sz="1800"/>
              <a:t>个术语比较容易混淆：</a:t>
            </a: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、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endParaRPr lang="en-US" altLang="zh-CN" sz="1800">
              <a:solidFill>
                <a:srgbClr val="FF0000"/>
              </a:solidFill>
            </a:endParaRPr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主要影响：能不能开启新的线程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同步</a:t>
            </a:r>
            <a:r>
              <a:rPr lang="zh-CN" altLang="en-US" sz="1800"/>
              <a:t>：只是在</a:t>
            </a:r>
            <a:r>
              <a:rPr lang="zh-CN" altLang="en-US" sz="1800">
                <a:solidFill>
                  <a:schemeClr val="accent6"/>
                </a:solidFill>
              </a:rPr>
              <a:t>当前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不具备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0000FF"/>
                </a:solidFill>
              </a:rPr>
              <a:t>异步</a:t>
            </a:r>
            <a:r>
              <a:rPr lang="zh-CN" altLang="en-US" sz="1800"/>
              <a:t>：可以在</a:t>
            </a:r>
            <a:r>
              <a:rPr lang="zh-CN" altLang="en-US" sz="1800">
                <a:solidFill>
                  <a:srgbClr val="F79646"/>
                </a:solidFill>
              </a:rPr>
              <a:t>新的</a:t>
            </a:r>
            <a:r>
              <a:rPr lang="zh-CN" altLang="en-US" sz="1800"/>
              <a:t>线程中执行任务，</a:t>
            </a:r>
            <a:r>
              <a:rPr lang="zh-CN" altLang="en-US" sz="1800">
                <a:solidFill>
                  <a:srgbClr val="F79646"/>
                </a:solidFill>
              </a:rPr>
              <a:t>具备</a:t>
            </a:r>
            <a:r>
              <a:rPr lang="zh-CN" altLang="en-US" sz="1800"/>
              <a:t>开启新线程的能力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主要影响：任务的执行方式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F0000"/>
                </a:solidFill>
              </a:rPr>
              <a:t>并发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79646"/>
                </a:solidFill>
              </a:rPr>
              <a:t>多个</a:t>
            </a:r>
            <a:r>
              <a:rPr lang="zh-CN" altLang="en-US" sz="1800"/>
              <a:t>任务并发（同时）执行</a:t>
            </a:r>
            <a:endParaRPr lang="en-US" altLang="zh-CN" sz="1800"/>
          </a:p>
          <a:p>
            <a:pPr>
              <a:buFont typeface="Wingdings" charset="2"/>
              <a:buChar char="ü"/>
            </a:pP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：</a:t>
            </a:r>
            <a:r>
              <a:rPr lang="zh-CN" altLang="en-US" sz="1800">
                <a:solidFill>
                  <a:srgbClr val="F79646"/>
                </a:solidFill>
              </a:rPr>
              <a:t>一个</a:t>
            </a:r>
            <a:r>
              <a:rPr lang="zh-CN" altLang="en-US" sz="1800"/>
              <a:t>任务执行完毕后，再执行下一个任务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497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5" y="1365577"/>
            <a:ext cx="8572634" cy="5155320"/>
          </a:xfrm>
        </p:spPr>
        <p:txBody>
          <a:bodyPr>
            <a:normAutofit/>
          </a:bodyPr>
          <a:lstStyle/>
          <a:p>
            <a:r>
              <a:rPr lang="zh-CN" altLang="en-US" sz="1600"/>
              <a:t>使用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zh-CN" altLang="en-US" sz="1600"/>
              <a:t>函数创建队列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dispatch_queue_create(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const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char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*label,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 队列名称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dispatch_queue_attr_t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attr);</a:t>
            </a:r>
            <a:r>
              <a:rPr lang="zh-CN" altLang="en-US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 队列的类型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创建并发队列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dispatch_queue_create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C41A16"/>
                </a:solidFill>
                <a:latin typeface="Menlo-Regular"/>
              </a:rPr>
              <a:t>"com.520it.queue"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DISPATCH_QUEUE_CONCURRENT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21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5" y="1024202"/>
            <a:ext cx="8572634" cy="5155320"/>
          </a:xfrm>
        </p:spPr>
        <p:txBody>
          <a:bodyPr>
            <a:normAutofit/>
          </a:bodyPr>
          <a:lstStyle/>
          <a:p>
            <a:r>
              <a:rPr lang="en-US" altLang="zh-CN" sz="1600"/>
              <a:t>GCD</a:t>
            </a:r>
            <a:r>
              <a:rPr lang="zh-CN" altLang="en-US" sz="1600"/>
              <a:t>默认已经提供了全局的并发队列，供整个应用使用，可以无需手动创建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使用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zh-CN" altLang="en-US" sz="1600"/>
              <a:t>函数获得全局的并发队列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zh-CN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dispatch_get_global_queue(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dispatch_queue_priority_t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priority,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队列的优先级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long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flags);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 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此参数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暂时无用，用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0</a:t>
            </a:r>
            <a:r>
              <a:rPr lang="zh-CN" altLang="en-US" sz="1600">
                <a:solidFill>
                  <a:srgbClr val="007400"/>
                </a:solidFill>
                <a:latin typeface="STHeitiSC-Light"/>
              </a:rPr>
              <a:t>即可</a:t>
            </a:r>
            <a:endParaRPr lang="en-US" altLang="zh-CN" sz="16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endParaRPr lang="en-US" altLang="zh-CN" sz="1600">
              <a:solidFill>
                <a:srgbClr val="007400"/>
              </a:solidFill>
              <a:latin typeface="STHeitiSC-Light"/>
            </a:endParaRPr>
          </a:p>
          <a:p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获得全局并发队列</a:t>
            </a:r>
            <a:endParaRPr lang="en-US" altLang="zh-CN" sz="1600">
              <a:solidFill>
                <a:srgbClr val="007400"/>
              </a:solidFill>
              <a:latin typeface="STHeitiSC-Light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queue =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);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 </a:t>
            </a:r>
          </a:p>
          <a:p>
            <a:pPr marL="0" indent="0">
              <a:buNone/>
            </a:pPr>
            <a:endParaRPr lang="en-US" altLang="zh-CN" sz="1600">
              <a:solidFill>
                <a:srgbClr val="007400"/>
              </a:solidFill>
              <a:latin typeface="STHeitiSC-Light"/>
            </a:endParaRPr>
          </a:p>
          <a:p>
            <a:pPr>
              <a:buFont typeface="Wingdings" charset="2"/>
              <a:buChar char="n"/>
            </a:pPr>
            <a:r>
              <a:rPr lang="zh-CN" altLang="en-US" sz="1600"/>
              <a:t>全局并发队列的优先级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#define DISPATCH_QUEUE_PRIORITY_HIGH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</a:t>
            </a:r>
            <a:r>
              <a:rPr lang="zh-CN" altLang="en-US" sz="16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高</a:t>
            </a:r>
            <a:endParaRPr lang="en-US" altLang="zh-CN" sz="16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#define DISPATCH_QUEUE_PRIORITY_DEFAULT 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0</a:t>
            </a:r>
            <a:r>
              <a:rPr lang="zh-CN" altLang="en-US" sz="1600">
                <a:solidFill>
                  <a:srgbClr val="1C00CF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默认（中）</a:t>
            </a:r>
            <a:endParaRPr lang="en-US" altLang="zh-CN" sz="16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#define DISPATCH_QUEUE_PRIORITY_LOW (-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)</a:t>
            </a:r>
            <a:r>
              <a:rPr lang="zh-CN" altLang="en-US" sz="160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低</a:t>
            </a:r>
            <a:endParaRPr lang="en-US" altLang="zh-CN" sz="1600">
              <a:solidFill>
                <a:srgbClr val="64382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643820"/>
                </a:solidFill>
                <a:latin typeface="Menlo-Regular"/>
              </a:rPr>
              <a:t>#define DISPATCH_QUEUE_PRIORITY_BACKGROUND INT16_MIN</a:t>
            </a:r>
            <a:r>
              <a:rPr lang="zh-CN" altLang="en-US" sz="1600">
                <a:solidFill>
                  <a:srgbClr val="64382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>
                <a:solidFill>
                  <a:srgbClr val="007400"/>
                </a:solidFill>
                <a:latin typeface="Menlo-Regular"/>
              </a:rPr>
              <a:t>后台</a:t>
            </a:r>
            <a:endParaRPr lang="en-US" altLang="zh-CN" sz="160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6916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8233</TotalTime>
  <Words>1187</Words>
  <Application>Microsoft Macintosh PowerPoint</Application>
  <PresentationFormat>全屏显示(4:3)</PresentationFormat>
  <Paragraphs>217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小码哥2015</vt:lpstr>
      <vt:lpstr>多线程 GCD</vt:lpstr>
      <vt:lpstr>简介</vt:lpstr>
      <vt:lpstr>任务和队列</vt:lpstr>
      <vt:lpstr>执行任务</vt:lpstr>
      <vt:lpstr>执行任务</vt:lpstr>
      <vt:lpstr>队列的类型</vt:lpstr>
      <vt:lpstr>容易混淆的术语</vt:lpstr>
      <vt:lpstr>并发队列</vt:lpstr>
      <vt:lpstr>并发队列</vt:lpstr>
      <vt:lpstr>串行队列</vt:lpstr>
      <vt:lpstr>各种队列的执行效果</vt:lpstr>
      <vt:lpstr>线程间通信示例</vt:lpstr>
      <vt:lpstr>延时执行</vt:lpstr>
      <vt:lpstr>一次性代码</vt:lpstr>
      <vt:lpstr>定时器</vt:lpstr>
      <vt:lpstr>快速迭代</vt:lpstr>
      <vt:lpstr>队列组</vt:lpstr>
      <vt:lpstr>单例模式</vt:lpstr>
      <vt:lpstr>单例模式</vt:lpstr>
      <vt:lpstr>单例模式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4224</cp:revision>
  <dcterms:created xsi:type="dcterms:W3CDTF">2013-07-22T07:36:09Z</dcterms:created>
  <dcterms:modified xsi:type="dcterms:W3CDTF">2015-07-10T13:33:43Z</dcterms:modified>
</cp:coreProperties>
</file>