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9"/>
  </p:notesMasterIdLst>
  <p:sldIdLst>
    <p:sldId id="328" r:id="rId2"/>
    <p:sldId id="357" r:id="rId3"/>
    <p:sldId id="358" r:id="rId4"/>
    <p:sldId id="365" r:id="rId5"/>
    <p:sldId id="366" r:id="rId6"/>
    <p:sldId id="367" r:id="rId7"/>
    <p:sldId id="368" r:id="rId8"/>
    <p:sldId id="361" r:id="rId9"/>
    <p:sldId id="364" r:id="rId10"/>
    <p:sldId id="362" r:id="rId11"/>
    <p:sldId id="363" r:id="rId12"/>
    <p:sldId id="387" r:id="rId13"/>
    <p:sldId id="388" r:id="rId14"/>
    <p:sldId id="383" r:id="rId15"/>
    <p:sldId id="384" r:id="rId16"/>
    <p:sldId id="385" r:id="rId17"/>
    <p:sldId id="386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数据安全" id="{A8294EF4-B95F-6D46-9FFE-364A70D95BB8}">
          <p14:sldIdLst>
            <p14:sldId id="357"/>
            <p14:sldId id="358"/>
            <p14:sldId id="365"/>
            <p14:sldId id="366"/>
            <p14:sldId id="367"/>
            <p14:sldId id="368"/>
          </p14:sldIdLst>
        </p14:section>
        <p14:section name="Charles" id="{E08803B4-0D3C-104C-8749-23971A16CE43}">
          <p14:sldIdLst>
            <p14:sldId id="361"/>
            <p14:sldId id="364"/>
            <p14:sldId id="362"/>
            <p14:sldId id="363"/>
            <p14:sldId id="387"/>
            <p14:sldId id="388"/>
          </p14:sldIdLst>
        </p14:section>
        <p14:section name="检测网络状态" id="{9DCD5AEA-DFC7-8A43-9B7F-03BECCCC639C}">
          <p14:sldIdLst>
            <p14:sldId id="383"/>
            <p14:sldId id="384"/>
            <p14:sldId id="385"/>
            <p14:sldId id="3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1664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6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4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40030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6"/>
            <a:ext cx="1055688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4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6" y="473830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6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6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1" y="4509136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1" y="6109336"/>
            <a:ext cx="1057275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4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ios/samplecode/Reachability/Reachability.zi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md5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arlesproxy.com/download/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zh-CN" altLang="en-US" dirty="0"/>
              <a:t>数据安全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MJ</a:t>
            </a:r>
          </a:p>
          <a:p>
            <a:r>
              <a:rPr kumimoji="1"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手机设置</a:t>
            </a:r>
          </a:p>
        </p:txBody>
      </p:sp>
      <p:pic>
        <p:nvPicPr>
          <p:cNvPr id="4" name="图片 3" descr="IMG_09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739610"/>
            <a:ext cx="2501458" cy="4440088"/>
          </a:xfrm>
          <a:prstGeom prst="rect">
            <a:avLst/>
          </a:prstGeom>
        </p:spPr>
      </p:pic>
      <p:pic>
        <p:nvPicPr>
          <p:cNvPr id="5" name="图片 4" descr="IMG_09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62" y="1739610"/>
            <a:ext cx="2519985" cy="44729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01096" y="2845707"/>
            <a:ext cx="398836" cy="3518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3"/>
          </p:cNvCxnSpPr>
          <p:nvPr/>
        </p:nvCxnSpPr>
        <p:spPr>
          <a:xfrm>
            <a:off x="2999932" y="3021651"/>
            <a:ext cx="10825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44079" y="3380593"/>
            <a:ext cx="2458367" cy="7196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54653" y="3380593"/>
            <a:ext cx="2004374" cy="7196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Eurostile"/>
                <a:ea typeface="华文细黑"/>
                <a:cs typeface="Eurostile"/>
              </a:rPr>
              <a:t>安装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Charles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的电脑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IP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25841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授权手机访问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006600"/>
            <a:ext cx="6959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Charles</a:t>
            </a:r>
            <a:r>
              <a:rPr kumimoji="1" lang="zh-CN" altLang="en-US" dirty="0"/>
              <a:t>中文乱码解决</a:t>
            </a:r>
            <a:endParaRPr kumimoji="1" lang="zh-CN" altLang="en-US" dirty="0"/>
          </a:p>
        </p:txBody>
      </p:sp>
      <p:pic>
        <p:nvPicPr>
          <p:cNvPr id="7" name="图片 6" descr="QQ20150712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5" y="1301300"/>
            <a:ext cx="6189404" cy="1682081"/>
          </a:xfrm>
          <a:prstGeom prst="rect">
            <a:avLst/>
          </a:prstGeom>
        </p:spPr>
      </p:pic>
      <p:pic>
        <p:nvPicPr>
          <p:cNvPr id="8" name="图片 7" descr="QQ20150712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5" y="3798952"/>
            <a:ext cx="6189404" cy="18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Charles</a:t>
            </a:r>
            <a:r>
              <a:rPr kumimoji="1" lang="zh-CN" altLang="en-US" dirty="0"/>
              <a:t>中文乱码解决</a:t>
            </a:r>
            <a:endParaRPr kumimoji="1" lang="zh-CN" altLang="en-US" dirty="0"/>
          </a:p>
        </p:txBody>
      </p:sp>
      <p:pic>
        <p:nvPicPr>
          <p:cNvPr id="3" name="图片 2" descr="QQ20150712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8" y="2406427"/>
            <a:ext cx="8280400" cy="237490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551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800"/>
              <a:t>在</a:t>
            </a:r>
            <a:r>
              <a:rPr kumimoji="1" lang="en-US" altLang="zh-CN" sz="1800"/>
              <a:t>VMOptions</a:t>
            </a:r>
            <a:r>
              <a:rPr kumimoji="1" lang="zh-CN" altLang="en-US" sz="1800"/>
              <a:t>中加一项：</a:t>
            </a:r>
            <a:r>
              <a:rPr lang="en-US" altLang="zh-CN" sz="1800"/>
              <a:t>-Dfile.encoding=UTF-8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90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检测网络状态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800"/>
              <a:t>在网络应用中，需要对用户设备的网络状态进行实时监控，目的是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让用户了解自己的网络状态，防止一些误会（比如怪应用无能）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根据用户的网络状态进行智能处理，节省用户流量，提高用户体验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/>
              <a:t>WIFI\3G</a:t>
            </a:r>
            <a:r>
              <a:rPr kumimoji="1" lang="zh-CN" altLang="en-US" sz="1800"/>
              <a:t>网络：自动下载高清图片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低速网络：只下载缩略图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没有网络：只显示离线的缓存数据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r>
              <a:rPr kumimoji="1" lang="zh-CN" altLang="en-US" sz="1800"/>
              <a:t>苹果官方提供了一个叫</a:t>
            </a:r>
            <a:r>
              <a:rPr lang="en-US" altLang="zh-CN" sz="1800"/>
              <a:t>Reachability</a:t>
            </a:r>
            <a:r>
              <a:rPr kumimoji="1" lang="zh-CN" altLang="en-US" sz="1800"/>
              <a:t>的示例程序，便于开发者检测网络状态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hlinkClick r:id="rId2"/>
              </a:rPr>
              <a:t>https://developer.apple.com/library/ios/samplecode/Reachability/Reachability.zip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0728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Reachability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Reachability</a:t>
            </a:r>
            <a:r>
              <a:rPr lang="zh-CN" altLang="en-US" sz="1800"/>
              <a:t>的使用步骤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添加框架</a:t>
            </a:r>
            <a:r>
              <a:rPr kumimoji="1" lang="en-US" altLang="zh-CN" sz="1800"/>
              <a:t>SystemConfiguration.framework</a:t>
            </a:r>
          </a:p>
          <a:p>
            <a:pPr marL="0" indent="0">
              <a:buNone/>
            </a:pP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添加源代码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包含头文件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"Reachability.h"</a:t>
            </a:r>
            <a:endParaRPr kumimoji="1" lang="en-US" altLang="zh-CN" sz="1800"/>
          </a:p>
        </p:txBody>
      </p:sp>
      <p:pic>
        <p:nvPicPr>
          <p:cNvPr id="4" name="图片 3" descr="QQ20140629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225406"/>
            <a:ext cx="3629006" cy="528496"/>
          </a:xfrm>
          <a:prstGeom prst="rect">
            <a:avLst/>
          </a:prstGeom>
        </p:spPr>
      </p:pic>
      <p:pic>
        <p:nvPicPr>
          <p:cNvPr id="5" name="图片 4" descr="QQ20140629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58" y="3422650"/>
            <a:ext cx="3106298" cy="10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Reachability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600"/>
              <a:t>常见用法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HT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HT" altLang="en-US" sz="1600">
                <a:solidFill>
                  <a:srgbClr val="007400"/>
                </a:solidFill>
                <a:latin typeface="STHeitiSC-Light"/>
              </a:rPr>
              <a:t>是否</a:t>
            </a:r>
            <a:r>
              <a:rPr lang="en-US" altLang="zh-CHT" sz="1600">
                <a:solidFill>
                  <a:srgbClr val="007400"/>
                </a:solidFill>
                <a:latin typeface="Menlo-Regular"/>
              </a:rPr>
              <a:t>WIFI</a:t>
            </a:r>
            <a:endParaRPr lang="zh-CHT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IsEnableWIFI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([[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reachabilityForLocalWiFi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currentReachabilityStatus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!=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NotReachable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T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HT" altLang="en-US" sz="1600">
                <a:solidFill>
                  <a:srgbClr val="007400"/>
                </a:solidFill>
                <a:latin typeface="STHeitiSC-Light"/>
              </a:rPr>
              <a:t>是否</a:t>
            </a:r>
            <a:r>
              <a:rPr lang="en-US" altLang="zh-CHT" sz="1600">
                <a:solidFill>
                  <a:srgbClr val="007400"/>
                </a:solidFill>
                <a:latin typeface="Menlo-Regular"/>
              </a:rPr>
              <a:t>3G</a:t>
            </a:r>
            <a:endParaRPr lang="zh-CHT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IsEnable3G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([[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reachabilityForInternetConnection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currentReachabilityStatus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!=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NotReachable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56038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网络监控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249" y="1417983"/>
            <a:ext cx="8847882" cy="467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NSNotificationCenter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defaultCenter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addObserver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(reachabilityChanged:)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name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kReachabilityChangedNotification</a:t>
            </a:r>
            <a:r>
              <a:rPr lang="zh-CN" altLang="en-US" sz="1600">
                <a:solidFill>
                  <a:srgbClr val="3F6E74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netReachability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reachabilityForInternetConnection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netReachability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startNotifier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kumimoji="1"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)dealloc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netReachability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stopNotifier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NSNotificationCenter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defaultCenter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removeObserver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name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kReachabilityChangedNotification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741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提交用户的隐私数据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一定要使用</a:t>
            </a:r>
            <a:r>
              <a:rPr kumimoji="1" lang="en-US" altLang="zh-CN" sz="1800">
                <a:solidFill>
                  <a:srgbClr val="FF0000"/>
                </a:solidFill>
              </a:rPr>
              <a:t>POST</a:t>
            </a:r>
            <a:r>
              <a:rPr kumimoji="1" lang="zh-CN" altLang="en-US" sz="1800"/>
              <a:t>请求</a:t>
            </a:r>
            <a:r>
              <a:rPr kumimoji="1" lang="en-US" altLang="en-US" sz="1800"/>
              <a:t>提交用户</a:t>
            </a:r>
            <a:r>
              <a:rPr kumimoji="1" lang="zh-CN" altLang="en-US" sz="1800"/>
              <a:t>的</a:t>
            </a:r>
            <a:r>
              <a:rPr kumimoji="1" lang="en-US" altLang="en-US" sz="1800"/>
              <a:t>隐私数据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GET</a:t>
            </a:r>
            <a:r>
              <a:rPr kumimoji="1" lang="zh-CN" altLang="en-US" sz="1800"/>
              <a:t>请求的所有参数都直接暴露在</a:t>
            </a:r>
            <a:r>
              <a:rPr kumimoji="1" lang="en-US" altLang="zh-CN" sz="1800"/>
              <a:t>URL</a:t>
            </a:r>
            <a:r>
              <a:rPr kumimoji="1" lang="zh-CN" altLang="en-US" sz="1800"/>
              <a:t>中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请求的</a:t>
            </a:r>
            <a:r>
              <a:rPr kumimoji="1" lang="en-US" altLang="zh-CN" sz="1800"/>
              <a:t>URL</a:t>
            </a:r>
            <a:r>
              <a:rPr kumimoji="1" lang="zh-CN" altLang="en-US" sz="1800"/>
              <a:t>一般会记录在服务器的访问日志中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服务器的访问日志是黑客攻击的重点对象之一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用户的隐私数据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登录密码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银行账号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…</a:t>
            </a:r>
            <a:r>
              <a:rPr kumimoji="1" lang="zh-CN" altLang="en-US" sz="1800"/>
              <a:t> </a:t>
            </a:r>
            <a:r>
              <a:rPr kumimoji="1" lang="en-US" altLang="zh-CN" sz="1800"/>
              <a:t>…</a:t>
            </a:r>
          </a:p>
          <a:p>
            <a:endParaRPr kumimoji="1" lang="en-US" altLang="en-US" sz="1800"/>
          </a:p>
          <a:p>
            <a:pPr>
              <a:buFont typeface="Wingdings" charset="2"/>
              <a:buChar char="p"/>
            </a:pP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421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数据安全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仅仅用</a:t>
            </a:r>
            <a:r>
              <a:rPr kumimoji="1" lang="en-US" altLang="zh-CN" sz="1800"/>
              <a:t>POST</a:t>
            </a:r>
            <a:r>
              <a:rPr kumimoji="1" lang="zh-CN" altLang="en-US" sz="1800"/>
              <a:t>请求提交用户的隐私数据，还是不能完全解决安全问题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可以利用软件（比如</a:t>
            </a:r>
            <a:r>
              <a:rPr kumimoji="1" lang="en-US" altLang="zh-CN" sz="1800">
                <a:solidFill>
                  <a:srgbClr val="0000FF"/>
                </a:solidFill>
              </a:rPr>
              <a:t>Charles</a:t>
            </a:r>
            <a:r>
              <a:rPr kumimoji="1" lang="zh-CN" altLang="en-US" sz="1800"/>
              <a:t>）设置代理服务器，拦截查看手机的请求数据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因此：</a:t>
            </a:r>
            <a:r>
              <a:rPr kumimoji="1" lang="zh-CN" altLang="en-US" sz="1800">
                <a:solidFill>
                  <a:srgbClr val="FF0000"/>
                </a:solidFill>
              </a:rPr>
              <a:t>提交用户的隐私数据时，一定不要明文提交，要加密处理后再提交</a:t>
            </a:r>
            <a:endParaRPr kumimoji="1"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常见的加密算法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MD5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SHA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DES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3DES</a:t>
            </a:r>
            <a:r>
              <a:rPr kumimoji="1" lang="zh-CN" altLang="en-US" sz="1800"/>
              <a:t> \ </a:t>
            </a:r>
            <a:r>
              <a:rPr kumimoji="1" lang="en-US" altLang="zh-CN" sz="1800"/>
              <a:t>RC2</a:t>
            </a:r>
            <a:r>
              <a:rPr kumimoji="1" lang="zh-CN" altLang="en-US" sz="1800"/>
              <a:t>和</a:t>
            </a:r>
            <a:r>
              <a:rPr kumimoji="1" lang="en-US" altLang="zh-CN" sz="1800"/>
              <a:t>RC4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RSA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IDEA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DSA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AES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/>
              <a:t>加密算法的选择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一般公司都会有一套自己的加密方案，按照公司接口文档的规定去加密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6773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MD5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9792" y="1393900"/>
            <a:ext cx="8762256" cy="511272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MD5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全称是</a:t>
            </a:r>
            <a:r>
              <a:rPr lang="en-US" altLang="zh-CN" sz="1800"/>
              <a:t>Message Digest Algorithm</a:t>
            </a:r>
            <a:r>
              <a:rPr lang="zh-CN" altLang="en-US" sz="1800"/>
              <a:t> </a:t>
            </a:r>
            <a:r>
              <a:rPr lang="en-US" altLang="zh-CN" sz="1800"/>
              <a:t>5</a:t>
            </a:r>
            <a:r>
              <a:rPr lang="zh-CN" altLang="en-US" sz="1800"/>
              <a:t>，译为“消息摘要算法第</a:t>
            </a:r>
            <a:r>
              <a:rPr lang="en-US" altLang="zh-CN" sz="1800"/>
              <a:t>5</a:t>
            </a:r>
            <a:r>
              <a:rPr lang="zh-CN" altLang="en-US" sz="1800"/>
              <a:t>版”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效果</a:t>
            </a:r>
            <a:r>
              <a:rPr lang="zh-CN" altLang="zh-CN" sz="1800"/>
              <a:t>：</a:t>
            </a:r>
            <a:r>
              <a:rPr lang="zh-CN" altLang="en-US" sz="1800"/>
              <a:t>对输入信息生成唯一的</a:t>
            </a:r>
            <a:r>
              <a:rPr lang="en-US" altLang="zh-CN" sz="1800"/>
              <a:t>128</a:t>
            </a:r>
            <a:r>
              <a:rPr lang="zh-CN" altLang="en-US" sz="1800"/>
              <a:t>位散列值（</a:t>
            </a:r>
            <a:r>
              <a:rPr lang="en-US" altLang="zh-CN" sz="1800"/>
              <a:t>32</a:t>
            </a:r>
            <a:r>
              <a:rPr lang="zh-CN" altLang="en-US" sz="1800"/>
              <a:t>个字符）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MD5</a:t>
            </a:r>
            <a:r>
              <a:rPr lang="zh-CN" altLang="en-US" sz="1800"/>
              <a:t>的特点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输入两个不同的明文不会得到相同的输出值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根据输出值，不能得到原始的明文，即其过程</a:t>
            </a:r>
            <a:r>
              <a:rPr lang="zh-CN" altLang="en-US" sz="1800">
                <a:solidFill>
                  <a:srgbClr val="FF0000"/>
                </a:solidFill>
              </a:rPr>
              <a:t>不可逆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/>
          </a:p>
          <a:p>
            <a:r>
              <a:rPr lang="en-US" altLang="zh-CN" sz="1800"/>
              <a:t>MD5</a:t>
            </a:r>
            <a:r>
              <a:rPr lang="zh-CN" altLang="en-US" sz="1800"/>
              <a:t>的应用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由于</a:t>
            </a:r>
            <a:r>
              <a:rPr lang="en-US" altLang="zh-CN" sz="1800"/>
              <a:t>MD5</a:t>
            </a:r>
            <a:r>
              <a:rPr lang="zh-CN" altLang="en-US" sz="1800"/>
              <a:t>加密算法具有较好的安全性，而且免费，因此该加密算法被广泛使用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主要运用在数字签名、文件完整性验证以及口令加密等方面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en-US" altLang="zh-CN" sz="1800"/>
              <a:t>MD5</a:t>
            </a:r>
            <a:r>
              <a:rPr kumimoji="1" lang="zh-CN" altLang="en-US" sz="1800"/>
              <a:t>解密网站：</a:t>
            </a:r>
            <a:r>
              <a:rPr kumimoji="1" lang="en-US" altLang="zh-CN" sz="1800">
                <a:hlinkClick r:id="rId2"/>
              </a:rPr>
              <a:t>http://www.cmd5.com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02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提交隐私数据的安全过程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注册</a:t>
            </a:r>
          </a:p>
        </p:txBody>
      </p:sp>
      <p:sp>
        <p:nvSpPr>
          <p:cNvPr id="8" name="矩形 7"/>
          <p:cNvSpPr/>
          <p:nvPr/>
        </p:nvSpPr>
        <p:spPr>
          <a:xfrm>
            <a:off x="6531893" y="1954839"/>
            <a:ext cx="2269075" cy="8658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2368971" y="2259341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99896" y="1479512"/>
            <a:ext cx="2269075" cy="2037775"/>
            <a:chOff x="99896" y="1707816"/>
            <a:chExt cx="2269075" cy="2037775"/>
          </a:xfrm>
        </p:grpSpPr>
        <p:sp>
          <p:nvSpPr>
            <p:cNvPr id="7" name="矩形 6"/>
            <p:cNvSpPr/>
            <p:nvPr/>
          </p:nvSpPr>
          <p:spPr>
            <a:xfrm>
              <a:off x="99896" y="1707816"/>
              <a:ext cx="2269075" cy="20377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98681" y="1912037"/>
              <a:ext cx="1856205" cy="45660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/>
                <a:t>帐号：</a:t>
              </a:r>
              <a:r>
                <a:rPr kumimoji="1" lang="en-US" altLang="zh-CN"/>
                <a:t>zhangsan</a:t>
              </a:r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8681" y="2492503"/>
              <a:ext cx="1856205" cy="45660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/>
                <a:t>密码：</a:t>
              </a:r>
              <a:r>
                <a:rPr kumimoji="1" lang="en-US" altLang="zh-CN"/>
                <a:t>123</a:t>
              </a: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98681" y="3110622"/>
              <a:ext cx="1856205" cy="456605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注册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68866" y="1669739"/>
            <a:ext cx="3946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username=</a:t>
            </a:r>
            <a:r>
              <a:rPr kumimoji="1" lang="en-US" altLang="zh-CN" sz="1400">
                <a:solidFill>
                  <a:srgbClr val="FF0000"/>
                </a:solidFill>
              </a:rPr>
              <a:t>zhangsan</a:t>
            </a:r>
          </a:p>
          <a:p>
            <a:r>
              <a:rPr kumimoji="1" lang="en-US" altLang="zh-CN" sz="1400"/>
              <a:t>pwd=</a:t>
            </a:r>
            <a:r>
              <a:rPr kumimoji="1" lang="en-US" altLang="zh-CN" sz="1400">
                <a:solidFill>
                  <a:srgbClr val="FF0000"/>
                </a:solidFill>
              </a:rPr>
              <a:t>202CB962AC59075B964B07152D234B70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5" name="直线箭头连接符 14"/>
          <p:cNvCxnSpPr>
            <a:stCxn id="8" idx="2"/>
            <a:endCxn id="18" idx="1"/>
          </p:cNvCxnSpPr>
          <p:nvPr/>
        </p:nvCxnSpPr>
        <p:spPr>
          <a:xfrm flipH="1">
            <a:off x="5017701" y="2820685"/>
            <a:ext cx="2648730" cy="65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磁盘 17"/>
          <p:cNvSpPr/>
          <p:nvPr/>
        </p:nvSpPr>
        <p:spPr>
          <a:xfrm>
            <a:off x="2368971" y="3472518"/>
            <a:ext cx="5297460" cy="1912036"/>
          </a:xfrm>
          <a:prstGeom prst="flowChartMagneticDisk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数据库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205906" y="4628744"/>
            <a:ext cx="3946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username=</a:t>
            </a:r>
            <a:r>
              <a:rPr kumimoji="1" lang="en-US" altLang="zh-CN" sz="1400">
                <a:solidFill>
                  <a:srgbClr val="FF0000"/>
                </a:solidFill>
              </a:rPr>
              <a:t>zhangsan</a:t>
            </a:r>
          </a:p>
          <a:p>
            <a:r>
              <a:rPr kumimoji="1" lang="en-US" altLang="zh-CN" sz="1400"/>
              <a:t>pwd=</a:t>
            </a:r>
            <a:r>
              <a:rPr kumimoji="1" lang="en-US" altLang="zh-CN" sz="1400">
                <a:solidFill>
                  <a:srgbClr val="FF0000"/>
                </a:solidFill>
              </a:rPr>
              <a:t>202CB962AC59075B964B07152D234B70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8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提交隐私数据的安全过程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登录</a:t>
            </a:r>
          </a:p>
        </p:txBody>
      </p:sp>
      <p:sp>
        <p:nvSpPr>
          <p:cNvPr id="26" name="内容占位符 3"/>
          <p:cNvSpPr>
            <a:spLocks noGrp="1"/>
          </p:cNvSpPr>
          <p:nvPr>
            <p:ph idx="1"/>
          </p:nvPr>
        </p:nvSpPr>
        <p:spPr>
          <a:xfrm>
            <a:off x="498474" y="5536341"/>
            <a:ext cx="8128599" cy="927480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结论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>
                <a:solidFill>
                  <a:srgbClr val="FF0000"/>
                </a:solidFill>
              </a:rPr>
              <a:t>用户的隐私数据，只有在用户输入那一刻是明文，其他情况都是密文处理</a:t>
            </a:r>
            <a:endParaRPr kumimoji="1" lang="en-US" altLang="zh-CN" sz="18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31893" y="1926301"/>
            <a:ext cx="2269075" cy="8658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2368971" y="2230803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99896" y="1450974"/>
            <a:ext cx="2269075" cy="2037775"/>
            <a:chOff x="99896" y="1707816"/>
            <a:chExt cx="2269075" cy="2037775"/>
          </a:xfrm>
        </p:grpSpPr>
        <p:sp>
          <p:nvSpPr>
            <p:cNvPr id="7" name="矩形 6"/>
            <p:cNvSpPr/>
            <p:nvPr/>
          </p:nvSpPr>
          <p:spPr>
            <a:xfrm>
              <a:off x="99896" y="1707816"/>
              <a:ext cx="2269075" cy="20377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98681" y="1912037"/>
              <a:ext cx="1856205" cy="45660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/>
                <a:t>帐号：</a:t>
              </a:r>
              <a:r>
                <a:rPr kumimoji="1" lang="en-US" altLang="zh-CN"/>
                <a:t>zhangsan</a:t>
              </a:r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8681" y="2492503"/>
              <a:ext cx="1856205" cy="45660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/>
                <a:t>密码：</a:t>
              </a:r>
              <a:r>
                <a:rPr kumimoji="1" lang="en-US" altLang="zh-CN"/>
                <a:t>123</a:t>
              </a: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98681" y="3110622"/>
              <a:ext cx="1856205" cy="456605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登录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68866" y="1441435"/>
            <a:ext cx="3946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username=</a:t>
            </a:r>
            <a:r>
              <a:rPr kumimoji="1" lang="en-US" altLang="zh-CN" sz="1400">
                <a:solidFill>
                  <a:srgbClr val="FF0000"/>
                </a:solidFill>
              </a:rPr>
              <a:t>zhangsan</a:t>
            </a:r>
          </a:p>
          <a:p>
            <a:endParaRPr kumimoji="1" lang="en-US" altLang="zh-CN" sz="1400">
              <a:solidFill>
                <a:srgbClr val="FF0000"/>
              </a:solidFill>
            </a:endParaRPr>
          </a:p>
          <a:p>
            <a:r>
              <a:rPr kumimoji="1" lang="en-US" altLang="zh-CN" sz="1400"/>
              <a:t>pwd=</a:t>
            </a:r>
            <a:r>
              <a:rPr kumimoji="1" lang="en-US" altLang="zh-CN" sz="1400">
                <a:solidFill>
                  <a:srgbClr val="FF0000"/>
                </a:solidFill>
              </a:rPr>
              <a:t>202CB962AC59075B964B07152D234B70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5" name="直线箭头连接符 14"/>
          <p:cNvCxnSpPr>
            <a:stCxn id="8" idx="2"/>
            <a:endCxn id="16" idx="1"/>
          </p:cNvCxnSpPr>
          <p:nvPr/>
        </p:nvCxnSpPr>
        <p:spPr>
          <a:xfrm flipH="1">
            <a:off x="5017701" y="2792147"/>
            <a:ext cx="2648730" cy="609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 3"/>
          <p:cNvGrpSpPr/>
          <p:nvPr/>
        </p:nvGrpSpPr>
        <p:grpSpPr>
          <a:xfrm>
            <a:off x="2368971" y="3401173"/>
            <a:ext cx="5297460" cy="1912036"/>
            <a:chOff x="2368971" y="3914857"/>
            <a:chExt cx="5297460" cy="1912036"/>
          </a:xfrm>
        </p:grpSpPr>
        <p:sp>
          <p:nvSpPr>
            <p:cNvPr id="16" name="磁盘 15"/>
            <p:cNvSpPr/>
            <p:nvPr/>
          </p:nvSpPr>
          <p:spPr>
            <a:xfrm>
              <a:off x="2368971" y="3914857"/>
              <a:ext cx="5297460" cy="1912036"/>
            </a:xfrm>
            <a:prstGeom prst="flowChartMagneticDisk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数据库</a:t>
              </a:r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05906" y="4914124"/>
              <a:ext cx="394677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username=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zhangsan</a:t>
              </a:r>
            </a:p>
            <a:p>
              <a:endParaRPr kumimoji="1" lang="en-US" altLang="zh-CN" sz="1400">
                <a:solidFill>
                  <a:srgbClr val="FF0000"/>
                </a:solidFill>
              </a:endParaRPr>
            </a:p>
            <a:p>
              <a:r>
                <a:rPr kumimoji="1" lang="en-US" altLang="zh-CN" sz="1400"/>
                <a:t>pwd=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202CB962AC59075B964B07152D234B70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线箭头连接符 19"/>
          <p:cNvCxnSpPr>
            <a:stCxn id="16" idx="4"/>
          </p:cNvCxnSpPr>
          <p:nvPr/>
        </p:nvCxnSpPr>
        <p:spPr>
          <a:xfrm flipV="1">
            <a:off x="7666431" y="2792147"/>
            <a:ext cx="681973" cy="1565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框架 26"/>
          <p:cNvSpPr/>
          <p:nvPr/>
        </p:nvSpPr>
        <p:spPr>
          <a:xfrm>
            <a:off x="2954051" y="1854956"/>
            <a:ext cx="3490133" cy="337898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框架 27"/>
          <p:cNvSpPr/>
          <p:nvPr/>
        </p:nvSpPr>
        <p:spPr>
          <a:xfrm>
            <a:off x="3691091" y="4799797"/>
            <a:ext cx="3490133" cy="337898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2368971" y="2539868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14718" y="26102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登录成功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  <p:sp>
        <p:nvSpPr>
          <p:cNvPr id="35" name="框架 34"/>
          <p:cNvSpPr/>
          <p:nvPr/>
        </p:nvSpPr>
        <p:spPr>
          <a:xfrm>
            <a:off x="3391868" y="1450974"/>
            <a:ext cx="1003532" cy="332635"/>
          </a:xfrm>
          <a:prstGeom prst="fram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框架 35"/>
          <p:cNvSpPr/>
          <p:nvPr/>
        </p:nvSpPr>
        <p:spPr>
          <a:xfrm>
            <a:off x="4117389" y="4419964"/>
            <a:ext cx="1003532" cy="332635"/>
          </a:xfrm>
          <a:prstGeom prst="fram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8" grpId="0" animBg="1"/>
      <p:bldP spid="14" grpId="0"/>
      <p:bldP spid="27" grpId="0" animBg="1"/>
      <p:bldP spid="28" grpId="0" animBg="1"/>
      <p:bldP spid="34" grpId="0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MD5</a:t>
            </a:r>
            <a:r>
              <a:rPr kumimoji="1" lang="zh-CN" altLang="en-US" dirty="0"/>
              <a:t>改进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9792" y="1393900"/>
            <a:ext cx="8762256" cy="511272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现在的</a:t>
            </a:r>
            <a:r>
              <a:rPr kumimoji="1" lang="en-US" altLang="zh-CN" sz="1800"/>
              <a:t>MD5</a:t>
            </a:r>
            <a:r>
              <a:rPr kumimoji="1" lang="zh-CN" altLang="en-US" sz="1800"/>
              <a:t>已不再是绝对安全，对此，可以对</a:t>
            </a:r>
            <a:r>
              <a:rPr kumimoji="1" lang="en-US" altLang="zh-CN" sz="1800"/>
              <a:t>MD5</a:t>
            </a:r>
            <a:r>
              <a:rPr kumimoji="1" lang="zh-CN" altLang="en-US" sz="1800"/>
              <a:t>稍作改进，以增加解密的难度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加盐（</a:t>
            </a:r>
            <a:r>
              <a:rPr kumimoji="1" lang="en-US" altLang="zh-CN" sz="1800"/>
              <a:t>Salt</a:t>
            </a:r>
            <a:r>
              <a:rPr kumimoji="1" lang="zh-CN" altLang="en-US" sz="1800"/>
              <a:t>）：在明文的固定位置插入随机串，然后再进行</a:t>
            </a:r>
            <a:r>
              <a:rPr kumimoji="1" lang="en-US" altLang="zh-CN" sz="1800"/>
              <a:t>MD5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先加密，后乱序：先对明文进行</a:t>
            </a:r>
            <a:r>
              <a:rPr kumimoji="1" lang="en-US" altLang="zh-CN" sz="1800"/>
              <a:t>MD5</a:t>
            </a:r>
            <a:r>
              <a:rPr kumimoji="1" lang="zh-CN" altLang="en-US" sz="1800"/>
              <a:t>，然后对加密得到的</a:t>
            </a:r>
            <a:r>
              <a:rPr kumimoji="1" lang="en-US" altLang="zh-CN" sz="1800"/>
              <a:t>MD5</a:t>
            </a:r>
            <a:r>
              <a:rPr kumimoji="1" lang="zh-CN" altLang="en-US" sz="1800"/>
              <a:t>串的字符进行乱序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…</a:t>
            </a:r>
            <a:r>
              <a:rPr kumimoji="1" lang="zh-CN" altLang="en-US" sz="1800"/>
              <a:t> </a:t>
            </a:r>
            <a:r>
              <a:rPr kumimoji="1" lang="en-US" altLang="zh-CN" sz="1800"/>
              <a:t>…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总之宗旨就是：黑客就算攻破了数据库，也无法解密出正确的明文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227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Charles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167391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Charles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Charles</a:t>
            </a:r>
            <a:r>
              <a:rPr kumimoji="1" lang="zh-CN" altLang="en-US" sz="1800"/>
              <a:t>是一款代理服务器软件，可以用来拦截网络请求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利用</a:t>
            </a:r>
            <a:r>
              <a:rPr kumimoji="1" lang="en-US" altLang="zh-CN" sz="1800"/>
              <a:t>Charles</a:t>
            </a:r>
            <a:r>
              <a:rPr kumimoji="1" lang="zh-CN" altLang="en-US" sz="1800"/>
              <a:t>能得知大部分公司</a:t>
            </a:r>
            <a:r>
              <a:rPr kumimoji="1" lang="en-US" altLang="zh-CN" sz="1800"/>
              <a:t>app</a:t>
            </a:r>
            <a:r>
              <a:rPr kumimoji="1" lang="zh-CN" altLang="en-US" sz="1800"/>
              <a:t>的数据来源和数据格式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下载地址：</a:t>
            </a:r>
            <a:r>
              <a:rPr kumimoji="1" lang="en-US" altLang="zh-CN" sz="1800">
                <a:hlinkClick r:id="rId2"/>
              </a:rPr>
              <a:t>http://www.charlesproxy.com/download/</a:t>
            </a:r>
            <a:endParaRPr kumimoji="1" lang="en-US" altLang="zh-CN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39" y="3340989"/>
            <a:ext cx="5105762" cy="29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快速设置</a:t>
            </a:r>
          </a:p>
        </p:txBody>
      </p:sp>
      <p:pic>
        <p:nvPicPr>
          <p:cNvPr id="7" name="图片 6" descr="QQ20140625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6" y="2286000"/>
            <a:ext cx="6654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7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10005</TotalTime>
  <Words>573</Words>
  <Application>Microsoft Macintosh PowerPoint</Application>
  <PresentationFormat>全屏显示(4:3)</PresentationFormat>
  <Paragraphs>144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小码哥2015</vt:lpstr>
      <vt:lpstr>网络 数据安全</vt:lpstr>
      <vt:lpstr>提交用户的隐私数据</vt:lpstr>
      <vt:lpstr>数据安全</vt:lpstr>
      <vt:lpstr>MD5</vt:lpstr>
      <vt:lpstr>提交隐私数据的安全过程 – 注册</vt:lpstr>
      <vt:lpstr>提交隐私数据的安全过程 – 登录</vt:lpstr>
      <vt:lpstr>MD5改进</vt:lpstr>
      <vt:lpstr>Charles</vt:lpstr>
      <vt:lpstr>快速设置</vt:lpstr>
      <vt:lpstr>手机设置</vt:lpstr>
      <vt:lpstr>授权手机访问</vt:lpstr>
      <vt:lpstr>Charles中文乱码解决</vt:lpstr>
      <vt:lpstr>Charles中文乱码解决</vt:lpstr>
      <vt:lpstr>检测网络状态</vt:lpstr>
      <vt:lpstr>Reachability</vt:lpstr>
      <vt:lpstr>Reachability</vt:lpstr>
      <vt:lpstr>网络监控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5320</cp:revision>
  <dcterms:created xsi:type="dcterms:W3CDTF">2013-07-22T07:36:09Z</dcterms:created>
  <dcterms:modified xsi:type="dcterms:W3CDTF">2015-07-12T14:45:55Z</dcterms:modified>
</cp:coreProperties>
</file>