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304" r:id="rId2"/>
    <p:sldId id="283" r:id="rId3"/>
    <p:sldId id="284" r:id="rId4"/>
    <p:sldId id="285" r:id="rId5"/>
    <p:sldId id="286" r:id="rId6"/>
    <p:sldId id="295" r:id="rId7"/>
    <p:sldId id="296" r:id="rId8"/>
    <p:sldId id="297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8" r:id="rId18"/>
    <p:sldId id="299" r:id="rId19"/>
    <p:sldId id="300" r:id="rId20"/>
    <p:sldId id="301" r:id="rId21"/>
    <p:sldId id="305" r:id="rId22"/>
    <p:sldId id="302" r:id="rId23"/>
    <p:sldId id="306" r:id="rId24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04"/>
          </p14:sldIdLst>
        </p14:section>
        <p14:section name="掌握" id="{B8C3C3ED-3D9B-FE41-9E26-4D7B512F372B}">
          <p14:sldIdLst>
            <p14:sldId id="283"/>
          </p14:sldIdLst>
        </p14:section>
        <p14:section name="基本概念" id="{47DABF8D-F11F-6E41-A07F-786C2B07B4E2}">
          <p14:sldIdLst>
            <p14:sldId id="284"/>
            <p14:sldId id="285"/>
            <p14:sldId id="286"/>
          </p14:sldIdLst>
        </p14:section>
        <p14:section name="UIScrollView的属性" id="{916C57CA-2EC5-A94D-A2D1-18CCA1058533}">
          <p14:sldIdLst>
            <p14:sldId id="295"/>
            <p14:sldId id="296"/>
            <p14:sldId id="297"/>
          </p14:sldIdLst>
        </p14:section>
        <p14:section name="delegate" id="{4FD30B8D-62B6-5340-9905-F2D651AD07C2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UIScrollView和控制器" id="{B54D9032-8B0D-5045-A736-A147EDDAC5CC}">
          <p14:sldIdLst>
            <p14:sldId id="293"/>
            <p14:sldId id="294"/>
          </p14:sldIdLst>
        </p14:section>
        <p14:section name="内容缩放" id="{7892B098-1175-9F43-A766-221C0DDBDBB8}">
          <p14:sldIdLst>
            <p14:sldId id="298"/>
            <p14:sldId id="299"/>
            <p14:sldId id="300"/>
          </p14:sldIdLst>
        </p14:section>
        <p14:section name="分页" id="{BC87E28F-4E94-974E-870D-108A6F17A7A0}">
          <p14:sldIdLst>
            <p14:sldId id="301"/>
            <p14:sldId id="305"/>
          </p14:sldIdLst>
        </p14:section>
        <p14:section name="NSTimer" id="{A2F14902-CE12-504E-8958-FE77BC4C7740}">
          <p14:sldIdLst>
            <p14:sldId id="302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94" d="100"/>
          <a:sy n="94" d="100"/>
        </p:scale>
        <p:origin x="-1520" y="-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6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394859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9" y="157427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3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15/5/28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5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UIScrollView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MJ</a:t>
            </a:r>
          </a:p>
          <a:p>
            <a:r>
              <a:rPr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08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的通信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610" y="1978823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9713" y="1978823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2153560" y="1947161"/>
            <a:ext cx="4556152" cy="369332"/>
            <a:chOff x="2153560" y="2336593"/>
            <a:chExt cx="4556152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547799" y="2336593"/>
              <a:ext cx="364715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用户开始拖拽时，发送特定的消息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153560" y="2396292"/>
            <a:ext cx="4652786" cy="369332"/>
            <a:chOff x="2153560" y="2336593"/>
            <a:chExt cx="4652786" cy="443198"/>
          </a:xfrm>
        </p:grpSpPr>
        <p:cxnSp>
          <p:nvCxnSpPr>
            <p:cNvPr id="12" name="直线箭头连接符 11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274830" y="2336593"/>
              <a:ext cx="453151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具体滚动到某个位置时，发送</a:t>
              </a:r>
              <a:r>
                <a:rPr kumimoji="1" lang="zh-CN" altLang="en-US" dirty="0"/>
                <a:t>特定的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153560" y="2836323"/>
            <a:ext cx="4556152" cy="369332"/>
            <a:chOff x="2153560" y="2336593"/>
            <a:chExt cx="4556152" cy="443198"/>
          </a:xfrm>
        </p:grpSpPr>
        <p:cxnSp>
          <p:nvCxnSpPr>
            <p:cNvPr id="15" name="直线箭头连接符 14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567706" y="2336593"/>
              <a:ext cx="361344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用户停止拖拽时，发送</a:t>
              </a:r>
              <a:r>
                <a:rPr kumimoji="1" lang="zh-CN" altLang="en-US" dirty="0"/>
                <a:t>特定的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66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的通信</a:t>
            </a:r>
            <a:endParaRPr kumimoji="1"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264470"/>
            <a:ext cx="8229600" cy="82940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OC</a:t>
            </a:r>
            <a:r>
              <a:rPr kumimoji="1" lang="zh-CN" altLang="en-US" sz="1600" dirty="0" smtClean="0"/>
              <a:t>中，发送消息的意思就是调用方法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的通信可以理解为下图所示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593610" y="2436556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9713" y="2436556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2153560" y="2416399"/>
            <a:ext cx="4556152" cy="369332"/>
            <a:chOff x="2153560" y="2350399"/>
            <a:chExt cx="4556152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553047" y="2350399"/>
              <a:ext cx="364715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用户开始拖拽时，调用特定的方法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153561" y="2854026"/>
            <a:ext cx="4690217" cy="369332"/>
            <a:chOff x="2153560" y="2336593"/>
            <a:chExt cx="4690217" cy="443198"/>
          </a:xfrm>
        </p:grpSpPr>
        <p:cxnSp>
          <p:nvCxnSpPr>
            <p:cNvPr id="12" name="直线箭头连接符 11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312261" y="2336593"/>
              <a:ext cx="453151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具体滚动到某个位置时，调用特定的方法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153560" y="3294057"/>
            <a:ext cx="4556152" cy="369332"/>
            <a:chOff x="2153560" y="2336593"/>
            <a:chExt cx="4556152" cy="443198"/>
          </a:xfrm>
        </p:grpSpPr>
        <p:cxnSp>
          <p:nvCxnSpPr>
            <p:cNvPr id="15" name="直线箭头连接符 14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553047" y="2336593"/>
              <a:ext cx="3813665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用户停止拖拽时，调用特定的方法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的通信</a:t>
            </a:r>
            <a:endParaRPr kumimoji="1"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449075"/>
            <a:ext cx="8229600" cy="369209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再精确一点，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的通信应该为下图所示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3156" y="2052430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5593" y="2074600"/>
            <a:ext cx="1559951" cy="14380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1867194" y="2060146"/>
            <a:ext cx="5363913" cy="307777"/>
            <a:chOff x="2140522" y="2378485"/>
            <a:chExt cx="4569190" cy="369332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140522" y="2378485"/>
              <a:ext cx="456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/>
                <a:t>用户开始拖拽时，调用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scrollViewWillBeginDragging:</a:t>
              </a:r>
              <a:r>
                <a:rPr kumimoji="1" lang="zh-CN" altLang="en-US" sz="1400" dirty="0" smtClean="0"/>
                <a:t>方法</a:t>
              </a:r>
              <a:endParaRPr kumimoji="1" lang="zh-CN" altLang="en-US" sz="1400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867193" y="2503495"/>
            <a:ext cx="5342486" cy="307777"/>
            <a:chOff x="2054740" y="2371544"/>
            <a:chExt cx="4763180" cy="369332"/>
          </a:xfrm>
        </p:grpSpPr>
        <p:cxnSp>
          <p:nvCxnSpPr>
            <p:cNvPr id="12" name="直线箭头连接符 11"/>
            <p:cNvCxnSpPr/>
            <p:nvPr/>
          </p:nvCxnSpPr>
          <p:spPr>
            <a:xfrm>
              <a:off x="2054740" y="2650301"/>
              <a:ext cx="4763180" cy="2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174177" y="2371544"/>
              <a:ext cx="454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/>
                <a:t>具体滚动到某个位置时，调用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scrollViewDidScroll:</a:t>
              </a:r>
              <a:r>
                <a:rPr kumimoji="1" lang="zh-CN" altLang="en-US" sz="1400" dirty="0" smtClean="0"/>
                <a:t>方法</a:t>
              </a:r>
              <a:endParaRPr kumimoji="1" lang="zh-CN" altLang="en-US" sz="1400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831963" y="2866369"/>
            <a:ext cx="5377715" cy="523220"/>
            <a:chOff x="2030422" y="2168510"/>
            <a:chExt cx="4796917" cy="627864"/>
          </a:xfrm>
        </p:grpSpPr>
        <p:cxnSp>
          <p:nvCxnSpPr>
            <p:cNvPr id="15" name="直线箭头连接符 14"/>
            <p:cNvCxnSpPr/>
            <p:nvPr/>
          </p:nvCxnSpPr>
          <p:spPr>
            <a:xfrm>
              <a:off x="2055049" y="2705925"/>
              <a:ext cx="477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30422" y="2168510"/>
              <a:ext cx="4723035" cy="62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 smtClean="0"/>
                <a:t>用户停止拖拽时，</a:t>
              </a:r>
              <a:endParaRPr kumimoji="1" lang="en-US" altLang="zh-CN" sz="1400" dirty="0" smtClean="0"/>
            </a:p>
            <a:p>
              <a:pPr algn="ctr"/>
              <a:r>
                <a:rPr kumimoji="1" lang="zh-CN" altLang="en-US" sz="1400" dirty="0" smtClean="0"/>
                <a:t>调用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scrollViewDidEndDragging:willDecelerate:</a:t>
              </a:r>
              <a:r>
                <a:rPr kumimoji="1" lang="zh-CN" altLang="en-US" sz="1400" dirty="0" smtClean="0"/>
                <a:t>方法</a:t>
              </a:r>
              <a:endParaRPr kumimoji="1" lang="zh-CN" altLang="en-US" sz="1400" dirty="0"/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457200" y="3888533"/>
            <a:ext cx="8229600" cy="56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可以看出，要想成为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，是有条件的，必须实现对应的方法才能监听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的滚动过程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63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 animBg="1"/>
      <p:bldP spid="5" grpId="0" animBg="1"/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成为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的条件</a:t>
            </a:r>
            <a:endParaRPr kumimoji="1"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210400"/>
            <a:ext cx="8229600" cy="771878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将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需要实现的方法都定义在了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kumimoji="1" lang="zh-CN" altLang="en-US" sz="1600" dirty="0" smtClean="0"/>
              <a:t>协议中，因此要想成为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，必须遵守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kumimoji="1" lang="zh-CN" altLang="en-US" sz="1600" dirty="0" smtClean="0"/>
              <a:t>协议，然后实现协议中相应的方法，就可以监听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的滚动过程了</a:t>
            </a:r>
            <a:endParaRPr kumimoji="1" lang="zh-CN" altLang="en-US" sz="1600" dirty="0"/>
          </a:p>
        </p:txBody>
      </p:sp>
      <p:pic>
        <p:nvPicPr>
          <p:cNvPr id="18" name="图片 17" descr="QQ2014031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14" y="2246889"/>
            <a:ext cx="5644009" cy="153977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702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成为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的条件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1" y="3946139"/>
            <a:ext cx="3563351" cy="9548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UIScrollView</a:t>
            </a: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2582" y="4130679"/>
            <a:ext cx="2319219" cy="678782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任意类型的对象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249" y="4406334"/>
            <a:ext cx="3298303" cy="3451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delegate</a:t>
            </a:r>
            <a:endParaRPr kumimoji="1"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120521" y="1404030"/>
            <a:ext cx="7620287" cy="1817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Menlo-Regular"/>
              </a:rPr>
              <a:t>UIScrollViewDelegate</a:t>
            </a:r>
            <a:r>
              <a:rPr lang="zh-CN" altLang="en-US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13788" y="1898293"/>
            <a:ext cx="7219947" cy="11964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1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1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100" dirty="0" smtClean="0">
                <a:solidFill>
                  <a:srgbClr val="007400"/>
                </a:solidFill>
                <a:latin typeface="Menlo-Regular"/>
              </a:rPr>
              <a:t>用户开始拖拽时调用</a:t>
            </a:r>
            <a:endParaRPr lang="en-US" altLang="zh-CN" sz="11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)scrollViewWillBeginDragging:(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*)scrollView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1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100" dirty="0" smtClean="0">
                <a:solidFill>
                  <a:srgbClr val="007400"/>
                </a:solidFill>
                <a:latin typeface="Menlo-Regular"/>
              </a:rPr>
              <a:t>滚动到某个位置时调用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)scrollViewDidScroll:(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*)scrollView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1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100" dirty="0" smtClean="0">
                <a:solidFill>
                  <a:srgbClr val="007400"/>
                </a:solidFill>
                <a:latin typeface="Menlo-Regular"/>
              </a:rPr>
              <a:t>用户结束拖拽时调用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)scrollViewDidEndDragging:(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*)scrollView willDecelerate:(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)decelerate;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285750" indent="-285750" algn="ctr">
              <a:buFontTx/>
              <a:buChar char="-"/>
            </a:pPr>
            <a:endParaRPr kumimoji="1" lang="zh-CN" altLang="en-US" sz="1100" dirty="0"/>
          </a:p>
        </p:txBody>
      </p:sp>
      <p:cxnSp>
        <p:nvCxnSpPr>
          <p:cNvPr id="9" name="直线箭头连接符 8"/>
          <p:cNvCxnSpPr>
            <a:stCxn id="8" idx="0"/>
            <a:endCxn id="10" idx="2"/>
          </p:cNvCxnSpPr>
          <p:nvPr/>
        </p:nvCxnSpPr>
        <p:spPr>
          <a:xfrm flipH="1" flipV="1">
            <a:off x="4930665" y="3221339"/>
            <a:ext cx="1961527" cy="90934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68782" y="344546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9" name="直线箭头连接符 18"/>
          <p:cNvCxnSpPr>
            <a:stCxn id="6" idx="3"/>
            <a:endCxn id="8" idx="1"/>
          </p:cNvCxnSpPr>
          <p:nvPr/>
        </p:nvCxnSpPr>
        <p:spPr>
          <a:xfrm flipV="1">
            <a:off x="3893551" y="4470070"/>
            <a:ext cx="1839030" cy="10883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9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119235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一般情况下，就设置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所在的控制器 为 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设置控制器为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种方法：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通过代码（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kumimoji="1" lang="zh-CN" altLang="en-US" sz="1600" dirty="0" smtClean="0"/>
              <a:t>就是控制器）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scrollView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通过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拖线</a:t>
            </a:r>
            <a:r>
              <a:rPr kumimoji="1" lang="zh-CN" altLang="zh-CN" sz="1600" dirty="0" smtClean="0"/>
              <a:t>（</a:t>
            </a:r>
            <a:r>
              <a:rPr kumimoji="1" lang="zh-CN" altLang="en-US" sz="1600" dirty="0" smtClean="0"/>
              <a:t>右击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4" name="图片 3" descr="QQ20140318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8" y="3665486"/>
            <a:ext cx="3343200" cy="1349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0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然后，控制器应该遵守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kumimoji="1" lang="zh-CN" altLang="en-US" sz="1600" dirty="0" smtClean="0"/>
              <a:t>协议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最后，实现协议中定义的相关方法</a:t>
            </a:r>
            <a:endParaRPr kumimoji="1" lang="zh-CN" altLang="en-US" sz="1600" dirty="0"/>
          </a:p>
        </p:txBody>
      </p:sp>
      <p:pic>
        <p:nvPicPr>
          <p:cNvPr id="5" name="图片 4" descr="QQ20140318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3333"/>
            <a:ext cx="6038707" cy="11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内容缩放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1"/>
            <a:ext cx="8229600" cy="33469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有些时候，我们可能要对某些内容进行手势缩放，如下图所示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zh-CN" altLang="en-US" sz="1800" dirty="0"/>
          </a:p>
        </p:txBody>
      </p:sp>
      <p:pic>
        <p:nvPicPr>
          <p:cNvPr id="4" name="图片 3" descr="4ADE0A3E-D85C-4E61-BE0C-F94D1EF68D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9" y="1627513"/>
            <a:ext cx="7150100" cy="212725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3872798"/>
            <a:ext cx="8229600" cy="353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UIScrollView</a:t>
            </a:r>
            <a:r>
              <a:rPr kumimoji="1" lang="zh-CN" altLang="en-US" sz="1800" dirty="0" smtClean="0"/>
              <a:t>不仅能滚动显示大量内容，还能对其内容进行缩放处理</a:t>
            </a:r>
            <a:endParaRPr kumimoji="1" lang="zh-CN" altLang="en-US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4398870"/>
            <a:ext cx="8229600" cy="594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也就是说，要完成缩放功能的话，只需要将需要缩放的内容添加到</a:t>
            </a:r>
            <a:r>
              <a:rPr kumimoji="1" lang="en-US" altLang="zh-CN" sz="1800" dirty="0" smtClean="0"/>
              <a:t>UIScrollView</a:t>
            </a:r>
            <a:r>
              <a:rPr kumimoji="1" lang="zh-CN" altLang="en-US" sz="1800" dirty="0" smtClean="0"/>
              <a:t>中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89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的缩放原理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603"/>
            <a:ext cx="8229600" cy="553284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当用户在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身上使用捏合手势时，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会给代理发送一条消息，询问代理究竟要缩放自己内部的哪一个子控件（哪一块内容）</a:t>
            </a:r>
            <a:endParaRPr kumimoji="1" lang="en-US" altLang="zh-CN" sz="16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4187438"/>
            <a:ext cx="8229600" cy="94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当用户在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身上使用捏合手势时，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会调用代理的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viewForZoomingInScrollView:</a:t>
            </a:r>
            <a:r>
              <a:rPr kumimoji="1" lang="zh-CN" altLang="en-US" sz="1600" dirty="0" smtClean="0"/>
              <a:t>方法，这个方法返回的控件就是需要进行缩放的控件</a:t>
            </a:r>
            <a:endParaRPr kumimoji="1" lang="en-US" altLang="zh-CN" sz="1600" dirty="0"/>
          </a:p>
        </p:txBody>
      </p:sp>
      <p:grpSp>
        <p:nvGrpSpPr>
          <p:cNvPr id="32" name="组 31"/>
          <p:cNvGrpSpPr/>
          <p:nvPr/>
        </p:nvGrpSpPr>
        <p:grpSpPr>
          <a:xfrm>
            <a:off x="1267065" y="1817755"/>
            <a:ext cx="6615516" cy="1692125"/>
            <a:chOff x="1267065" y="2181306"/>
            <a:chExt cx="6615516" cy="2030550"/>
          </a:xfrm>
        </p:grpSpPr>
        <p:sp>
          <p:nvSpPr>
            <p:cNvPr id="8" name="矩形 7"/>
            <p:cNvSpPr/>
            <p:nvPr/>
          </p:nvSpPr>
          <p:spPr>
            <a:xfrm>
              <a:off x="1267065" y="2181306"/>
              <a:ext cx="6615516" cy="115968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lang="en-US" altLang="zh-CN" dirty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enlo-Regular"/>
                </a:rPr>
                <a:t>UIScrollViewDelegate</a:t>
              </a:r>
              <a:r>
                <a:rPr lang="zh-CN" altLang="en-US" dirty="0" smtClean="0">
                  <a:solidFill>
                    <a:schemeClr val="bg1"/>
                  </a:solidFill>
                  <a:latin typeface="Menlo-Regular"/>
                </a:rPr>
                <a:t>协议</a:t>
              </a:r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10" name="直线箭头连接符 9"/>
            <p:cNvCxnSpPr>
              <a:stCxn id="6" idx="0"/>
              <a:endCxn id="8" idx="2"/>
            </p:cNvCxnSpPr>
            <p:nvPr/>
          </p:nvCxnSpPr>
          <p:spPr>
            <a:xfrm flipH="1" flipV="1">
              <a:off x="4574823" y="3340986"/>
              <a:ext cx="1738337" cy="87087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68782" y="3663499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遵守协议，实现相应的方法</a:t>
              </a:r>
              <a:endParaRPr kumimoji="1" lang="zh-CN" altLang="en-US" sz="1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425821" y="2277946"/>
            <a:ext cx="6298005" cy="40266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用户使用捏合手势时调用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*)viewForZoomingInScrollView:(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*)scrollView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endParaRPr kumimoji="1" lang="zh-CN" altLang="en-US" sz="1200" dirty="0"/>
          </a:p>
        </p:txBody>
      </p:sp>
      <p:grpSp>
        <p:nvGrpSpPr>
          <p:cNvPr id="30" name="组 29"/>
          <p:cNvGrpSpPr/>
          <p:nvPr/>
        </p:nvGrpSpPr>
        <p:grpSpPr>
          <a:xfrm>
            <a:off x="457201" y="3181157"/>
            <a:ext cx="6643611" cy="817143"/>
            <a:chOff x="457200" y="3817388"/>
            <a:chExt cx="6643611" cy="980571"/>
          </a:xfrm>
        </p:grpSpPr>
        <p:sp>
          <p:nvSpPr>
            <p:cNvPr id="6" name="矩形 5"/>
            <p:cNvSpPr/>
            <p:nvPr/>
          </p:nvSpPr>
          <p:spPr>
            <a:xfrm>
              <a:off x="5525509" y="4211856"/>
              <a:ext cx="1575302" cy="537871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代理对象</a:t>
              </a:r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457200" y="3817388"/>
              <a:ext cx="3436351" cy="980571"/>
              <a:chOff x="457200" y="4900673"/>
              <a:chExt cx="3436351" cy="98057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57200" y="4900673"/>
                <a:ext cx="3436351" cy="980571"/>
              </a:xfrm>
              <a:prstGeom prst="rect">
                <a:avLst/>
              </a:prstGeom>
              <a:solidFill>
                <a:srgbClr val="4BACC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r>
                  <a:rPr kumimoji="1" lang="en-US" altLang="zh-CN" dirty="0" smtClean="0"/>
                  <a:t>UIScrollView</a:t>
                </a:r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40030" y="5356991"/>
                <a:ext cx="3298303" cy="414172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AA0D91"/>
                    </a:solidFill>
                    <a:latin typeface="Menlo-Regular"/>
                  </a:rPr>
                  <a:t>id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Menlo-Regular"/>
                  </a:rPr>
                  <a:t>&lt;</a:t>
                </a:r>
                <a:r>
                  <a:rPr lang="en-US" altLang="zh-CN" sz="1200" dirty="0">
                    <a:solidFill>
                      <a:srgbClr val="5C2699"/>
                    </a:solidFill>
                    <a:latin typeface="Menlo-Regular"/>
                  </a:rPr>
                  <a:t>UIScrollViewDelegate</a:t>
                </a:r>
                <a:r>
                  <a:rPr lang="en-US" altLang="zh-CN" sz="1200" dirty="0" smtClean="0">
                    <a:solidFill>
                      <a:srgbClr val="000000"/>
                    </a:solidFill>
                    <a:latin typeface="Menlo-Regular"/>
                  </a:rPr>
                  <a:t>&gt; 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Menlo-Regular"/>
                  </a:rPr>
                  <a:t>delegate</a:t>
                </a:r>
                <a:endParaRPr kumimoji="1" lang="zh-CN" altLang="en-US" sz="1200" dirty="0"/>
              </a:p>
            </p:txBody>
          </p:sp>
        </p:grpSp>
        <p:cxnSp>
          <p:nvCxnSpPr>
            <p:cNvPr id="12" name="直线箭头连接符 11"/>
            <p:cNvCxnSpPr>
              <a:stCxn id="7" idx="3"/>
              <a:endCxn id="6" idx="1"/>
            </p:cNvCxnSpPr>
            <p:nvPr/>
          </p:nvCxnSpPr>
          <p:spPr>
            <a:xfrm>
              <a:off x="3838333" y="4480792"/>
              <a:ext cx="1687176" cy="0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3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缩放实现步骤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7481"/>
            <a:ext cx="8229600" cy="1393133"/>
          </a:xfrm>
        </p:spPr>
        <p:txBody>
          <a:bodyPr>
            <a:normAutofit fontScale="92500" lnSpcReduction="20000"/>
          </a:bodyPr>
          <a:lstStyle/>
          <a:p>
            <a:pPr lvl="0">
              <a:buFont typeface="+mj-lt"/>
              <a:buAutoNum type="arabicPeriod"/>
            </a:pPr>
            <a:r>
              <a:rPr lang="zh-CN" altLang="zh-CN" sz="1600" dirty="0"/>
              <a:t>设置</a:t>
            </a:r>
            <a:r>
              <a:rPr lang="en-US" altLang="zh-CN" sz="1600" dirty="0"/>
              <a:t>UIScrollView</a:t>
            </a:r>
            <a:r>
              <a:rPr lang="zh-CN" altLang="zh-CN" sz="1600" dirty="0"/>
              <a:t>的</a:t>
            </a:r>
            <a:r>
              <a:rPr lang="en-US" altLang="zh-CN" sz="1600" dirty="0"/>
              <a:t>id&lt;UISCrollViewDelegate&gt; delegate</a:t>
            </a:r>
            <a:r>
              <a:rPr lang="zh-CN" altLang="zh-CN" sz="1600" dirty="0"/>
              <a:t>代理对象</a:t>
            </a:r>
          </a:p>
          <a:p>
            <a:pPr lvl="0">
              <a:buFont typeface="+mj-lt"/>
              <a:buAutoNum type="arabicPeriod"/>
            </a:pPr>
            <a:r>
              <a:rPr lang="zh-CN" altLang="zh-CN" sz="1600" dirty="0"/>
              <a:t>设置</a:t>
            </a:r>
            <a:r>
              <a:rPr lang="nl-NL" altLang="zh-CN" sz="1600" dirty="0"/>
              <a:t>minimumZoomScale </a:t>
            </a:r>
            <a:r>
              <a:rPr lang="zh-CN" altLang="zh-CN" sz="1600" dirty="0"/>
              <a:t>：缩小的最小比例</a:t>
            </a:r>
          </a:p>
          <a:p>
            <a:pPr lvl="0">
              <a:buFont typeface="+mj-lt"/>
              <a:buAutoNum type="arabicPeriod"/>
            </a:pPr>
            <a:r>
              <a:rPr lang="zh-CN" altLang="zh-CN" sz="1600" dirty="0"/>
              <a:t>设置</a:t>
            </a:r>
            <a:r>
              <a:rPr lang="nl-NL" altLang="zh-CN" sz="1600" dirty="0"/>
              <a:t>maximumZoomScale </a:t>
            </a:r>
            <a:r>
              <a:rPr lang="zh-CN" altLang="zh-CN" sz="1600" dirty="0"/>
              <a:t>：放大的最大比例</a:t>
            </a:r>
          </a:p>
          <a:p>
            <a:pPr lvl="0">
              <a:buFont typeface="+mj-lt"/>
              <a:buAutoNum type="arabicPeriod"/>
            </a:pPr>
            <a:r>
              <a:rPr lang="zh-CN" altLang="zh-CN" sz="1600" dirty="0"/>
              <a:t>让代理对象实现下面的方法，返回需要缩放的视图控件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*)viewForZoomingInScrollView:(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*)scrollView;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852579"/>
            <a:ext cx="8229600" cy="139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07119" y="34514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1" y="2851560"/>
            <a:ext cx="84186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zh-CN" altLang="zh-CN" sz="1600" dirty="0">
                <a:latin typeface="Heiti SC Light"/>
                <a:ea typeface="Heiti SC Light"/>
                <a:cs typeface="Heiti SC Light"/>
              </a:rPr>
              <a:t>跟缩放相关</a:t>
            </a:r>
            <a:r>
              <a:rPr lang="zh-CN" altLang="zh-CN" sz="1600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其他代理</a:t>
            </a:r>
            <a:r>
              <a:rPr lang="zh-CN" altLang="zh-CN" sz="1600" dirty="0" smtClean="0">
                <a:latin typeface="Heiti SC Light"/>
                <a:ea typeface="Heiti SC Light"/>
                <a:cs typeface="Heiti SC Light"/>
              </a:rPr>
              <a:t>方法</a:t>
            </a:r>
            <a:endParaRPr lang="en-US" altLang="zh-CN" sz="1600" dirty="0" smtClean="0">
              <a:latin typeface="Heiti SC Light"/>
              <a:ea typeface="Heiti SC Light"/>
              <a:cs typeface="Heiti SC Light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zh-CN" sz="1600" dirty="0"/>
              <a:t>缩放完毕的时候调用 </a:t>
            </a:r>
            <a:endParaRPr lang="zh-CN" altLang="zh-CN" sz="1600" dirty="0">
              <a:latin typeface="Heiti SC Light"/>
              <a:ea typeface="Heiti SC Light"/>
              <a:cs typeface="Heiti SC Light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)scrollViewWillBeginZooming:(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*)scrollView withView:(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</a:p>
          <a:p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正在缩放的时候调用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)scrollViewDidZoom:(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*)scrollView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027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的常见属性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的常用代理方法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的缩放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UIPageControl</a:t>
            </a:r>
            <a:r>
              <a:rPr kumimoji="1" lang="zh-CN" altLang="en-US" sz="1600" dirty="0" smtClean="0"/>
              <a:t>的分页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NSTimer</a:t>
            </a:r>
            <a:r>
              <a:rPr kumimoji="1" lang="zh-CN" altLang="en-US" sz="1600" dirty="0" smtClean="0"/>
              <a:t>的使用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9512"/>
            <a:ext cx="8229600" cy="3970204"/>
          </a:xfrm>
        </p:spPr>
        <p:txBody>
          <a:bodyPr>
            <a:noAutofit/>
          </a:bodyPr>
          <a:lstStyle/>
          <a:p>
            <a:r>
              <a:rPr kumimoji="1" lang="zh-CN" altLang="en-US" sz="1100" dirty="0" smtClean="0"/>
              <a:t>只要将</a:t>
            </a:r>
            <a:r>
              <a:rPr kumimoji="1" lang="en-US" altLang="zh-CN" sz="1100" dirty="0" smtClean="0"/>
              <a:t>UIScrollView</a:t>
            </a:r>
            <a:r>
              <a:rPr kumimoji="1" lang="zh-CN" altLang="en-US" sz="1100" dirty="0" smtClean="0"/>
              <a:t>的</a:t>
            </a:r>
            <a:r>
              <a:rPr kumimoji="1" lang="en-US" altLang="zh-CN" sz="1100" dirty="0" smtClean="0"/>
              <a:t>pageEnabled</a:t>
            </a:r>
            <a:r>
              <a:rPr kumimoji="1" lang="zh-CN" altLang="en-US" sz="1100" dirty="0" smtClean="0"/>
              <a:t>属性设置为</a:t>
            </a:r>
            <a:r>
              <a:rPr kumimoji="1" lang="en-US" altLang="zh-CN" sz="1100" dirty="0" smtClean="0"/>
              <a:t>YES</a:t>
            </a:r>
            <a:r>
              <a:rPr kumimoji="1" lang="zh-CN" altLang="en-US" sz="1100" dirty="0" smtClean="0"/>
              <a:t>，</a:t>
            </a:r>
            <a:r>
              <a:rPr lang="en-US" altLang="zh-CN" sz="1100" dirty="0"/>
              <a:t>UIScrollView</a:t>
            </a:r>
            <a:r>
              <a:rPr lang="zh-CN" altLang="zh-CN" sz="1100" dirty="0" smtClean="0"/>
              <a:t>会被分割成多个独立页面</a:t>
            </a:r>
            <a:r>
              <a:rPr lang="zh-CN" altLang="en-US" sz="1100" dirty="0" smtClean="0"/>
              <a:t>，里面的内容</a:t>
            </a:r>
            <a:r>
              <a:rPr kumimoji="1" lang="zh-CN" altLang="en-US" sz="1100" dirty="0" smtClean="0"/>
              <a:t>就能进行分页展示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lang="zh-CN" altLang="zh-CN" sz="1100" dirty="0"/>
              <a:t>一般会配合</a:t>
            </a:r>
            <a:r>
              <a:rPr lang="en-US" altLang="zh-CN" sz="1100" dirty="0"/>
              <a:t>UIPageControl</a:t>
            </a:r>
            <a:r>
              <a:rPr lang="zh-CN" altLang="zh-CN" sz="1100" dirty="0"/>
              <a:t>增强分页效果，</a:t>
            </a:r>
            <a:r>
              <a:rPr lang="en-US" altLang="zh-CN" sz="1100" dirty="0"/>
              <a:t>UIPageControl</a:t>
            </a:r>
            <a:r>
              <a:rPr lang="zh-CN" altLang="zh-CN" sz="1100" dirty="0"/>
              <a:t>常用</a:t>
            </a:r>
            <a:r>
              <a:rPr lang="zh-CN" altLang="zh-CN" sz="1100" dirty="0" smtClean="0"/>
              <a:t>属性</a:t>
            </a:r>
            <a:r>
              <a:rPr lang="zh-CN" altLang="en-US" sz="1100" dirty="0" smtClean="0"/>
              <a:t>如下</a:t>
            </a:r>
            <a:r>
              <a:rPr lang="zh-CN" altLang="zh-CN" sz="1100" dirty="0" smtClean="0"/>
              <a:t> </a:t>
            </a:r>
            <a:endParaRPr lang="en-US" altLang="zh-CN" sz="1100" dirty="0" smtClean="0"/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latin typeface="Menlo-Regular"/>
              </a:rPr>
              <a:t>一共有多少页</a:t>
            </a:r>
            <a:endParaRPr lang="en-US" altLang="zh-CN" sz="1100" dirty="0" smtClean="0"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numberOfPages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当前显示的页码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currentPage; 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只有一页时，是否需要隐藏页码指示器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hidesForSinglePage; 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其他页码指示器的颜色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pageIndicatorTintColor;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100" dirty="0" smtClean="0">
                <a:solidFill>
                  <a:srgbClr val="000000"/>
                </a:solidFill>
                <a:latin typeface="Menlo-Regular"/>
              </a:rPr>
              <a:t>当前页码指示器的颜色</a:t>
            </a:r>
            <a:endParaRPr lang="en-US" altLang="zh-CN" sz="11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1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currentPageIndicatorTintColor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1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852579"/>
            <a:ext cx="8229600" cy="139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07119" y="34514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89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常见的分页</a:t>
            </a:r>
            <a:endParaRPr kumimoji="1" lang="zh-CN" altLang="en-US"/>
          </a:p>
        </p:txBody>
      </p:sp>
      <p:pic>
        <p:nvPicPr>
          <p:cNvPr id="4" name="图片 3" descr="QQ20150524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5" y="1163567"/>
            <a:ext cx="4406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NSTimer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4022"/>
            <a:ext cx="8229600" cy="392377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1600" dirty="0" smtClean="0"/>
              <a:t>NSTimer</a:t>
            </a:r>
            <a:r>
              <a:rPr kumimoji="1" lang="zh-CN" altLang="en-US" sz="1600" dirty="0" smtClean="0"/>
              <a:t>叫做“定时器”，它的作用如下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在指定的时间执行指定的任务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每隔一段时间执行指定的任务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调用下面的方法就会开启一个定时任务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*)scheduledTimerWithTimeInterval:(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)ti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	target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)aTarget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selector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)aSelector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userInfo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)userInfo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repeats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)yesOrNo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每隔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ti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秒，调用一次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aTarget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aSelector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yesOrNo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决定了是否重复执行这个任务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/>
              <a:t>invalidate</a:t>
            </a:r>
            <a:r>
              <a:rPr lang="zh-CN" altLang="en-US" sz="1600" dirty="0" smtClean="0"/>
              <a:t>方法可以停止定时器的工作，一旦定时器被停止了，就不能再次执行任务。只能再创建一个新的定时器才能执行新的任务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)invalidate;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53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NSTimer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4023"/>
            <a:ext cx="8229600" cy="2144030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解决定时器在主线程不工作的问题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*timer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timerWithTimeInterval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target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(next)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userInfo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repeats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NSRunLoop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mainRunLoop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addTimer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:timer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forMode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NSRunLoopCommonModes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30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4470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移动设备的屏幕大小是极其有限的，因此直接展示在用户眼前的内容也相当有限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当展示的内容较多，超出一个屏幕时，用户可通过滚动手势来查看屏幕以外的内容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普通的</a:t>
            </a: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不具备滚动功能，不适合显示过多的内容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是一个能够滚动的视图控件，可以用来展示大量的内容，并且可以通过滚动查看所有的内容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举例：手机上的“设置”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的基本使用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4470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的用法很简单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将需要展示的内容添加到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中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contentSize</a:t>
            </a:r>
            <a:r>
              <a:rPr kumimoji="1" lang="zh-CN" altLang="en-US" sz="1600" dirty="0" smtClean="0"/>
              <a:t>属性，告诉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所有内容的尺寸，也就是告诉它滚动的范围（能滚多远，滚到哪里是尽头）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显示内容的小细节</a:t>
            </a: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超出</a:t>
            </a:r>
            <a:r>
              <a:rPr kumimoji="1" lang="en-US" altLang="zh-CN" sz="1600" dirty="0"/>
              <a:t>UIScrollView</a:t>
            </a:r>
            <a:r>
              <a:rPr kumimoji="1" lang="zh-CN" altLang="en-US" sz="1600" dirty="0"/>
              <a:t>边框的内容会被自动隐藏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 smtClean="0"/>
              <a:t>用户可以用过手势拖动来查看超出边框并被隐藏的内容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520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无法滚动的解决办法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4470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无法滚动，可能是以下原因：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没有设置</a:t>
            </a:r>
            <a:r>
              <a:rPr kumimoji="1" lang="en-US" altLang="zh-CN" sz="1600" dirty="0" err="1" smtClean="0"/>
              <a:t>contentSize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err="1" smtClean="0"/>
              <a:t>scrollEnabled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=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NO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没有接收到触摸事件</a:t>
            </a:r>
            <a:r>
              <a:rPr kumimoji="1" lang="en-US" altLang="zh-CN" sz="1600" dirty="0" smtClean="0"/>
              <a:t>:</a:t>
            </a:r>
            <a:r>
              <a:rPr lang="en-US" altLang="zh-CN" sz="1600" dirty="0" err="1" smtClean="0"/>
              <a:t>userInteractionEnabled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=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…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27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fr-FR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fr-FR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altLang="zh-CN" sz="1400" dirty="0" smtClean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fr-FR" altLang="zh-CN" sz="1400" dirty="0" smtClean="0">
                <a:solidFill>
                  <a:srgbClr val="000000"/>
                </a:solidFill>
                <a:latin typeface="Menlo-Regular"/>
              </a:rPr>
              <a:t>contentOffset</a:t>
            </a:r>
            <a:r>
              <a:rPr lang="fr-FR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fr-FR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这个属性用来表示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滚动的位置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（其实就是</a:t>
            </a:r>
            <a:r>
              <a:rPr lang="zh-CN" altLang="en-US" sz="1400" dirty="0" smtClean="0">
                <a:solidFill>
                  <a:srgbClr val="FF0000"/>
                </a:solidFill>
                <a:latin typeface="Menlo-Regular"/>
              </a:rPr>
              <a:t>内容左上角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与</a:t>
            </a: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scrollView</a:t>
            </a: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左上角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的间距值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fr-FR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contentSize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这个属性用来表示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内容的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尺寸，滚动范围（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能滚多远）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UIEdgeInsets</a:t>
            </a:r>
            <a:r>
              <a:rPr lang="zh-CN" alt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contentInset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这个属性能够在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4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周增加额外的滚动区域，一般用来避免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的内容被其他控件挡住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96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1" y="1117566"/>
            <a:ext cx="7660063" cy="254162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显示下面的大图片</a:t>
            </a:r>
            <a:endParaRPr kumimoji="1" lang="en-US" altLang="zh-CN" sz="1600" dirty="0" smtClean="0"/>
          </a:p>
        </p:txBody>
      </p:sp>
      <p:grpSp>
        <p:nvGrpSpPr>
          <p:cNvPr id="8" name="组 7"/>
          <p:cNvGrpSpPr/>
          <p:nvPr/>
        </p:nvGrpSpPr>
        <p:grpSpPr>
          <a:xfrm>
            <a:off x="1690129" y="1541642"/>
            <a:ext cx="6138591" cy="3648010"/>
            <a:chOff x="1283853" y="2057055"/>
            <a:chExt cx="5729020" cy="4155527"/>
          </a:xfrm>
        </p:grpSpPr>
        <p:sp>
          <p:nvSpPr>
            <p:cNvPr id="7" name="矩形 6"/>
            <p:cNvSpPr/>
            <p:nvPr/>
          </p:nvSpPr>
          <p:spPr>
            <a:xfrm>
              <a:off x="1283853" y="2057055"/>
              <a:ext cx="5729020" cy="415552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 descr="QQ20140318-5@2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756" y="2319366"/>
              <a:ext cx="5181074" cy="3699937"/>
            </a:xfrm>
            <a:prstGeom prst="rect">
              <a:avLst/>
            </a:prstGeom>
          </p:spPr>
        </p:pic>
      </p:grpSp>
      <p:cxnSp>
        <p:nvCxnSpPr>
          <p:cNvPr id="10" name="直线箭头连接符 9"/>
          <p:cNvCxnSpPr/>
          <p:nvPr/>
        </p:nvCxnSpPr>
        <p:spPr>
          <a:xfrm>
            <a:off x="3708197" y="4107799"/>
            <a:ext cx="1453524" cy="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79975" y="4167707"/>
            <a:ext cx="153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3"/>
                </a:solidFill>
              </a:rPr>
              <a:t>frame.size.width</a:t>
            </a:r>
            <a:endParaRPr kumimoji="1" lang="zh-CN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5288721" y="2461503"/>
            <a:ext cx="0" cy="1554000"/>
          </a:xfrm>
          <a:prstGeom prst="straightConnector1">
            <a:avLst/>
          </a:prstGeom>
          <a:ln>
            <a:solidFill>
              <a:srgbClr val="9BBB5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45165" y="3107022"/>
            <a:ext cx="160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9BBB59"/>
                </a:solidFill>
              </a:rPr>
              <a:t>frame.size.height</a:t>
            </a:r>
            <a:endParaRPr kumimoji="1" lang="zh-CN" altLang="en-US" sz="1400" dirty="0">
              <a:solidFill>
                <a:srgbClr val="9BBB59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2000756" y="2028443"/>
            <a:ext cx="55514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290597" y="1781040"/>
            <a:ext cx="163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contentSize.width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2175332" y="1771917"/>
            <a:ext cx="0" cy="324806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15326" y="3235262"/>
            <a:ext cx="170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contentSize.height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7552228" y="4169025"/>
            <a:ext cx="276491" cy="7549"/>
          </a:xfrm>
          <a:prstGeom prst="straightConnector1">
            <a:avLst/>
          </a:prstGeom>
          <a:ln>
            <a:solidFill>
              <a:srgbClr val="F796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982568" y="4046648"/>
            <a:ext cx="164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79646"/>
                </a:solidFill>
              </a:rPr>
              <a:t>contentInset.right</a:t>
            </a:r>
            <a:endParaRPr kumimoji="1" lang="zh-CN" altLang="en-US" sz="1400" dirty="0">
              <a:solidFill>
                <a:srgbClr val="F79646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1676323" y="4134509"/>
            <a:ext cx="310628" cy="0"/>
          </a:xfrm>
          <a:prstGeom prst="straightConnector1">
            <a:avLst/>
          </a:prstGeom>
          <a:ln>
            <a:solidFill>
              <a:srgbClr val="F796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22079" y="4006269"/>
            <a:ext cx="1511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79646"/>
                </a:solidFill>
              </a:rPr>
              <a:t>contentInset.left</a:t>
            </a:r>
            <a:endParaRPr kumimoji="1" lang="zh-CN" altLang="en-US" sz="1400" dirty="0">
              <a:solidFill>
                <a:srgbClr val="F79646"/>
              </a:solidFill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372829" y="1519967"/>
            <a:ext cx="0" cy="237838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41687" y="1220166"/>
            <a:ext cx="151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6"/>
                </a:solidFill>
              </a:rPr>
              <a:t>contentInset.top</a:t>
            </a:r>
            <a:endParaRPr kumimoji="1" lang="zh-CN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882449" y="4996969"/>
            <a:ext cx="0" cy="227198"/>
          </a:xfrm>
          <a:prstGeom prst="straightConnector1">
            <a:avLst/>
          </a:prstGeom>
          <a:ln>
            <a:solidFill>
              <a:srgbClr val="F796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27036" y="4740488"/>
            <a:ext cx="183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79646"/>
                </a:solidFill>
              </a:rPr>
              <a:t>contentInset.bottom</a:t>
            </a:r>
            <a:endParaRPr kumimoji="1" lang="zh-CN" altLang="en-US" sz="1400" dirty="0">
              <a:solidFill>
                <a:srgbClr val="F79646"/>
              </a:solidFill>
            </a:endParaRPr>
          </a:p>
        </p:txBody>
      </p:sp>
      <p:cxnSp>
        <p:nvCxnSpPr>
          <p:cNvPr id="54" name="直线箭头连接符 53"/>
          <p:cNvCxnSpPr/>
          <p:nvPr/>
        </p:nvCxnSpPr>
        <p:spPr>
          <a:xfrm>
            <a:off x="1986951" y="2831216"/>
            <a:ext cx="1721246" cy="0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198842" y="2563230"/>
            <a:ext cx="14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5"/>
                </a:solidFill>
              </a:rPr>
              <a:t>contentOffset.x</a:t>
            </a:r>
            <a:endParaRPr kumimoji="1" lang="zh-CN" altLang="en-US" sz="1400" dirty="0">
              <a:solidFill>
                <a:schemeClr val="accent5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3749612" y="1781040"/>
            <a:ext cx="0" cy="680463"/>
          </a:xfrm>
          <a:prstGeom prst="straightConnector1">
            <a:avLst/>
          </a:prstGeom>
          <a:ln>
            <a:solidFill>
              <a:srgbClr val="4BACC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402118" y="2095585"/>
            <a:ext cx="144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4BACC6"/>
                </a:solidFill>
              </a:rPr>
              <a:t>contentOffset.y</a:t>
            </a:r>
            <a:endParaRPr kumimoji="1" lang="zh-CN" altLang="en-US" sz="1400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  <p:bldP spid="33" grpId="0"/>
      <p:bldP spid="37" grpId="0"/>
      <p:bldP spid="39" grpId="0"/>
      <p:bldP spid="44" grpId="0"/>
      <p:bldP spid="53" grpId="0"/>
      <p:bldP spid="56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的其他属性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 smtClean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bounces;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en-US" altLang="en-US" sz="1400" dirty="0" smtClean="0">
                <a:solidFill>
                  <a:srgbClr val="000000"/>
                </a:solidFill>
                <a:latin typeface="Menlo-Regular"/>
              </a:rPr>
              <a:t>是否需要弹簧效果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fr-FR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=isScrollEnabled)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 smtClean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scrollEnabled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是否能滚动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 smtClean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showsHorizontalScrollIndicator;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是否显示水平滚动条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showsVerticalScrollIndicator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是否显示垂直滚动条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94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的代理（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487" y="993937"/>
            <a:ext cx="8563807" cy="2625001"/>
          </a:xfrm>
        </p:spPr>
        <p:txBody>
          <a:bodyPr>
            <a:noAutofit/>
          </a:bodyPr>
          <a:lstStyle/>
          <a:p>
            <a:r>
              <a:rPr kumimoji="1" lang="zh-CN" altLang="en-US" sz="1400" dirty="0" smtClean="0"/>
              <a:t>很多时候，我们想在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正在滚动 或 滚动到某个位置 或者 停止滚动 时做一些特定的操作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zh-CN" altLang="en-US" sz="1400" dirty="0" smtClean="0"/>
              <a:t>要想完成上述功能，前提条件就是能够监听到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的整个滚动过程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当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发生一系列的滚动操作时， 会自动通知它的代理（</a:t>
            </a:r>
            <a:r>
              <a:rPr kumimoji="1" lang="en-US" altLang="zh-CN" sz="1400" dirty="0" smtClean="0"/>
              <a:t>delegate</a:t>
            </a:r>
            <a:r>
              <a:rPr kumimoji="1" lang="zh-CN" altLang="en-US" sz="1400" dirty="0" smtClean="0"/>
              <a:t>）对象，给它的代理发送相应的消息，让代理得知它的滚动情况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也就是说，要想监听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的滚动过程，就必须先给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设置一个代理对象，然后通过代理得知</a:t>
            </a:r>
            <a:r>
              <a:rPr kumimoji="1" lang="en-US" altLang="zh-CN" sz="1400" dirty="0" smtClean="0"/>
              <a:t>UIScrollView</a:t>
            </a:r>
            <a:r>
              <a:rPr kumimoji="1" lang="zh-CN" altLang="en-US" sz="1400" dirty="0" smtClean="0"/>
              <a:t>的滚动过程</a:t>
            </a:r>
            <a:endParaRPr kumimoji="1" lang="zh-CN" altLang="en-US" sz="1400" dirty="0"/>
          </a:p>
        </p:txBody>
      </p:sp>
      <p:pic>
        <p:nvPicPr>
          <p:cNvPr id="4" name="图片 3" descr="QQ2014031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5" y="3686373"/>
            <a:ext cx="5542861" cy="153977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68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4802</TotalTime>
  <Words>984</Words>
  <Application>Microsoft Macintosh PowerPoint</Application>
  <PresentationFormat>全屏显示(16:10)</PresentationFormat>
  <Paragraphs>245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小码哥2015</vt:lpstr>
      <vt:lpstr>UIScrollView</vt:lpstr>
      <vt:lpstr>掌握</vt:lpstr>
      <vt:lpstr>什么是UIScrollView</vt:lpstr>
      <vt:lpstr>UIScrollView的基本使用</vt:lpstr>
      <vt:lpstr>UIScrollView无法滚动的解决办法</vt:lpstr>
      <vt:lpstr>UIScrollView的常见属性</vt:lpstr>
      <vt:lpstr>UIScrollView的常见属性</vt:lpstr>
      <vt:lpstr>UIScrollView的其他属性</vt:lpstr>
      <vt:lpstr>UIScrollView的代理（delegate）</vt:lpstr>
      <vt:lpstr>UIScrollView和delegate的通信</vt:lpstr>
      <vt:lpstr>UIScrollView和delegate的通信</vt:lpstr>
      <vt:lpstr>UIScrollView和delegate的通信</vt:lpstr>
      <vt:lpstr>成为delegate的条件</vt:lpstr>
      <vt:lpstr>成为delegate的条件</vt:lpstr>
      <vt:lpstr>UIScrollView和控制器</vt:lpstr>
      <vt:lpstr>UIScrollView和控制器</vt:lpstr>
      <vt:lpstr>内容缩放</vt:lpstr>
      <vt:lpstr>UIScrollView的缩放原理</vt:lpstr>
      <vt:lpstr>缩放实现步骤</vt:lpstr>
      <vt:lpstr>分页</vt:lpstr>
      <vt:lpstr>常见的分页</vt:lpstr>
      <vt:lpstr>NSTimer</vt:lpstr>
      <vt:lpstr>NSTimer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 Mj</cp:lastModifiedBy>
  <cp:revision>1554</cp:revision>
  <dcterms:created xsi:type="dcterms:W3CDTF">2013-07-22T07:36:09Z</dcterms:created>
  <dcterms:modified xsi:type="dcterms:W3CDTF">2015-05-29T00:49:50Z</dcterms:modified>
</cp:coreProperties>
</file>