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20"/>
  </p:notesMasterIdLst>
  <p:sldIdLst>
    <p:sldId id="326" r:id="rId2"/>
    <p:sldId id="283" r:id="rId3"/>
    <p:sldId id="284" r:id="rId4"/>
    <p:sldId id="304" r:id="rId5"/>
    <p:sldId id="305" r:id="rId6"/>
    <p:sldId id="306" r:id="rId7"/>
    <p:sldId id="307" r:id="rId8"/>
    <p:sldId id="309" r:id="rId9"/>
    <p:sldId id="308" r:id="rId10"/>
    <p:sldId id="310" r:id="rId11"/>
    <p:sldId id="311" r:id="rId12"/>
    <p:sldId id="312" r:id="rId13"/>
    <p:sldId id="313" r:id="rId14"/>
    <p:sldId id="314" r:id="rId15"/>
    <p:sldId id="315" r:id="rId16"/>
    <p:sldId id="322" r:id="rId17"/>
    <p:sldId id="323" r:id="rId18"/>
    <p:sldId id="325" r:id="rId19"/>
  </p:sldIdLst>
  <p:sldSz cx="9144000" cy="5715000" type="screen16x1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326"/>
          </p14:sldIdLst>
        </p14:section>
        <p14:section name="掌握" id="{B8C3C3ED-3D9B-FE41-9E26-4D7B512F372B}">
          <p14:sldIdLst>
            <p14:sldId id="283"/>
          </p14:sldIdLst>
        </p14:section>
        <p14:section name="基本概念" id="{47DABF8D-F11F-6E41-A07F-786C2B07B4E2}">
          <p14:sldIdLst>
            <p14:sldId id="284"/>
            <p14:sldId id="304"/>
          </p14:sldIdLst>
        </p14:section>
        <p14:section name="数据源" id="{7815BC10-7C2C-B241-8609-5241286F00CE}">
          <p14:sldIdLst>
            <p14:sldId id="305"/>
            <p14:sldId id="306"/>
            <p14:sldId id="307"/>
            <p14:sldId id="309"/>
          </p14:sldIdLst>
        </p14:section>
        <p14:section name="MVC" id="{32CA85E1-CBBC-4B4D-9BD5-8593FF6428F2}">
          <p14:sldIdLst>
            <p14:sldId id="308"/>
          </p14:sldIdLst>
        </p14:section>
        <p14:section name="Cell" id="{2C073DFA-5695-2449-B161-1F7E1F1E4731}">
          <p14:sldIdLst>
            <p14:sldId id="310"/>
            <p14:sldId id="311"/>
            <p14:sldId id="312"/>
          </p14:sldIdLst>
        </p14:section>
        <p14:section name="性能优化" id="{83702CBD-447C-274B-A32B-5CDF415EAD3A}">
          <p14:sldIdLst>
            <p14:sldId id="313"/>
            <p14:sldId id="314"/>
            <p14:sldId id="315"/>
          </p14:sldIdLst>
        </p14:section>
        <p14:section name="微博" id="{EB3AF964-8468-CC4D-BFCE-C8ECFD691981}">
          <p14:sldIdLst>
            <p14:sldId id="322"/>
          </p14:sldIdLst>
        </p14:section>
        <p14:section name="通过代码自定义cell" id="{100E5139-984C-364A-A7EE-1491FCC424B8}">
          <p14:sldIdLst>
            <p14:sldId id="323"/>
          </p14:sldIdLst>
        </p14:section>
        <p14:section name="UITextField" id="{634F4599-440F-5141-8D45-3C2A729A143B}">
          <p14:sldIdLst>
            <p14:sldId id="3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025" autoAdjust="0"/>
  </p:normalViewPr>
  <p:slideViewPr>
    <p:cSldViewPr snapToGrid="0" snapToObjects="1">
      <p:cViewPr varScale="1">
        <p:scale>
          <a:sx n="98" d="100"/>
          <a:sy n="98" d="100"/>
        </p:scale>
        <p:origin x="-1400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236DC-B17D-AD48-8300-D643F61CB0FC}" type="datetimeFigureOut">
              <a:rPr kumimoji="1" lang="zh-CN" altLang="en-US" smtClean="0"/>
              <a:t>15/6/1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C97F-311D-EC48-854C-5FD72E8AF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5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en-US" dirty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13E4C69-C7ED-EC45-869C-AE871578D145}" type="slidenum">
              <a:rPr kumimoji="0" lang="en-US" altLang="zh-CN" sz="1200"/>
              <a:pPr/>
              <a:t>12</a:t>
            </a:fld>
            <a:endParaRPr kumimoji="0"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084388"/>
            <a:ext cx="9148763" cy="115570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7038" y="5118100"/>
            <a:ext cx="32099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49275"/>
            <a:ext cx="7620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0"/>
            <a:ext cx="9148763" cy="200025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03763"/>
            <a:ext cx="1055688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277769"/>
            <a:ext cx="8498454" cy="7778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274820"/>
            <a:ext cx="8498454" cy="6237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5" y="394858"/>
            <a:ext cx="8128599" cy="6895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209147"/>
            <a:ext cx="8128599" cy="389599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9" y="157427"/>
            <a:ext cx="8823325" cy="4541573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3382625"/>
            <a:ext cx="6400800" cy="153465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49313"/>
            <a:ext cx="7772400" cy="2533313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3459007"/>
            <a:ext cx="6400800" cy="13639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4" y="287819"/>
            <a:ext cx="1582737" cy="50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5334000"/>
            <a:ext cx="299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277813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849313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15/6/1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0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738" y="5232400"/>
            <a:ext cx="32099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61" r:id="rId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/>
              <a:t>UITableView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err="1"/>
              <a:t>MJ</a:t>
            </a:r>
          </a:p>
          <a:p>
            <a:r>
              <a:rPr lang="en-US" altLang="zh-CN" dirty="0" err="1"/>
              <a:t>http://weibo.com/exceptions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31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Cell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2516"/>
            <a:ext cx="8229600" cy="3992159"/>
          </a:xfrm>
        </p:spPr>
        <p:txBody>
          <a:bodyPr>
            <a:noAutofit/>
          </a:bodyPr>
          <a:lstStyle/>
          <a:p>
            <a:r>
              <a:rPr lang="en-US" altLang="zh-CN" sz="1400" dirty="0">
                <a:latin typeface="华文细黑"/>
                <a:cs typeface="华文细黑"/>
              </a:rPr>
              <a:t>UITableView</a:t>
            </a:r>
            <a:r>
              <a:rPr lang="zh-CN" altLang="en-US" sz="1400" dirty="0">
                <a:latin typeface="华文细黑"/>
                <a:cs typeface="华文细黑"/>
              </a:rPr>
              <a:t>的每一行都是一个</a:t>
            </a:r>
            <a:r>
              <a:rPr lang="en-US" altLang="zh-CN" sz="1400" dirty="0" smtClean="0">
                <a:latin typeface="华文细黑"/>
                <a:cs typeface="华文细黑"/>
              </a:rPr>
              <a:t>UITableViewCell</a:t>
            </a:r>
            <a:r>
              <a:rPr lang="zh-CN" altLang="en-US" sz="1400" dirty="0" smtClean="0">
                <a:latin typeface="华文细黑"/>
                <a:cs typeface="华文细黑"/>
              </a:rPr>
              <a:t>，通过</a:t>
            </a:r>
            <a:r>
              <a:rPr lang="en-US" altLang="zh-CN" sz="1400" dirty="0">
                <a:latin typeface="华文细黑"/>
                <a:cs typeface="华文细黑"/>
              </a:rPr>
              <a:t>dataSource</a:t>
            </a:r>
            <a:r>
              <a:rPr lang="zh-CN" altLang="en-US" sz="1400" dirty="0">
                <a:latin typeface="华文细黑"/>
                <a:cs typeface="华文细黑"/>
              </a:rPr>
              <a:t>的</a:t>
            </a:r>
            <a:r>
              <a:rPr lang="en-US" altLang="ja-JP" sz="1400" b="1" dirty="0">
                <a:latin typeface="华文细黑"/>
                <a:cs typeface="华文细黑"/>
              </a:rPr>
              <a:t>tableView</a:t>
            </a:r>
            <a:r>
              <a:rPr lang="en-US" altLang="ja-JP" sz="1400" dirty="0">
                <a:latin typeface="华文细黑"/>
                <a:cs typeface="华文细黑"/>
              </a:rPr>
              <a:t>:</a:t>
            </a:r>
            <a:r>
              <a:rPr lang="en-US" altLang="ja-JP" sz="1400" b="1" dirty="0">
                <a:latin typeface="华文细黑"/>
                <a:cs typeface="华文细黑"/>
              </a:rPr>
              <a:t>cellForRowAtIndexPath</a:t>
            </a:r>
            <a:r>
              <a:rPr lang="en-US" altLang="ja-JP" sz="1400" dirty="0">
                <a:latin typeface="华文细黑"/>
                <a:cs typeface="华文细黑"/>
              </a:rPr>
              <a:t>:</a:t>
            </a:r>
            <a:r>
              <a:rPr lang="zh-CN" altLang="en-US" sz="1400" dirty="0">
                <a:latin typeface="华文细黑"/>
                <a:cs typeface="华文细黑"/>
              </a:rPr>
              <a:t>方法来初始化每</a:t>
            </a:r>
            <a:r>
              <a:rPr lang="zh-CN" altLang="en-US" sz="1400" dirty="0" smtClean="0">
                <a:latin typeface="华文细黑"/>
                <a:cs typeface="华文细黑"/>
              </a:rPr>
              <a:t>一行</a:t>
            </a:r>
            <a:endParaRPr lang="en-US" altLang="zh-CN" sz="1400" dirty="0" smtClean="0">
              <a:latin typeface="华文细黑"/>
              <a:cs typeface="华文细黑"/>
            </a:endParaRPr>
          </a:p>
          <a:p>
            <a:pPr marL="0" indent="0">
              <a:buNone/>
            </a:pPr>
            <a:endParaRPr lang="en-US" altLang="zh-CN" sz="1400" dirty="0">
              <a:latin typeface="华文细黑"/>
              <a:cs typeface="华文细黑"/>
            </a:endParaRPr>
          </a:p>
          <a:p>
            <a:r>
              <a:rPr lang="en-US" altLang="zh-CN" sz="1400" dirty="0" smtClean="0">
                <a:latin typeface="华文细黑"/>
                <a:cs typeface="华文细黑"/>
              </a:rPr>
              <a:t>UITableViewCell</a:t>
            </a:r>
            <a:r>
              <a:rPr lang="zh-CN" altLang="en-US" sz="1400" dirty="0" smtClean="0">
                <a:latin typeface="华文细黑"/>
                <a:cs typeface="华文细黑"/>
              </a:rPr>
              <a:t>内部有个默认</a:t>
            </a:r>
            <a:r>
              <a:rPr lang="zh-CN" altLang="en-US" sz="1400" dirty="0">
                <a:latin typeface="华文细黑"/>
                <a:cs typeface="华文细黑"/>
              </a:rPr>
              <a:t>的子视图</a:t>
            </a:r>
            <a:r>
              <a:rPr lang="en-US" altLang="zh-CN" sz="1400" dirty="0">
                <a:latin typeface="华文细黑"/>
                <a:cs typeface="华文细黑"/>
              </a:rPr>
              <a:t>:</a:t>
            </a:r>
            <a:r>
              <a:rPr lang="en-US" altLang="zh-CN" sz="1400" b="1" dirty="0" smtClean="0">
                <a:latin typeface="华文细黑"/>
                <a:cs typeface="华文细黑"/>
              </a:rPr>
              <a:t>contentView</a:t>
            </a:r>
            <a:r>
              <a:rPr lang="zh-CN" altLang="en-US" sz="1400" dirty="0" smtClean="0">
                <a:latin typeface="华文细黑"/>
                <a:cs typeface="华文细黑"/>
              </a:rPr>
              <a:t>，</a:t>
            </a:r>
            <a:r>
              <a:rPr lang="en-US" altLang="zh-CN" sz="1400" dirty="0" smtClean="0">
                <a:latin typeface="华文细黑"/>
                <a:cs typeface="华文细黑"/>
              </a:rPr>
              <a:t>contentView</a:t>
            </a:r>
            <a:r>
              <a:rPr lang="zh-CN" altLang="en-US" sz="1400" dirty="0">
                <a:latin typeface="华文细黑"/>
                <a:cs typeface="华文细黑"/>
              </a:rPr>
              <a:t>是</a:t>
            </a:r>
            <a:r>
              <a:rPr lang="en-US" altLang="zh-CN" sz="1400" dirty="0">
                <a:latin typeface="华文细黑"/>
                <a:cs typeface="华文细黑"/>
              </a:rPr>
              <a:t>UITableViewCell</a:t>
            </a:r>
            <a:r>
              <a:rPr lang="zh-CN" altLang="en-US" sz="1400" dirty="0">
                <a:latin typeface="华文细黑"/>
                <a:cs typeface="华文细黑"/>
              </a:rPr>
              <a:t>所显示内容的父视图</a:t>
            </a:r>
            <a:r>
              <a:rPr lang="zh-CN" altLang="en-US" sz="1400" dirty="0" smtClean="0">
                <a:latin typeface="华文细黑"/>
                <a:cs typeface="华文细黑"/>
              </a:rPr>
              <a:t>，可显示一些</a:t>
            </a:r>
            <a:r>
              <a:rPr lang="zh-CN" altLang="en-US" sz="1400" b="1" dirty="0" smtClean="0">
                <a:latin typeface="华文细黑"/>
                <a:cs typeface="华文细黑"/>
              </a:rPr>
              <a:t>辅助指示视图</a:t>
            </a:r>
            <a:endParaRPr lang="en-US" altLang="zh-CN" sz="1400" dirty="0" smtClean="0">
              <a:latin typeface="华文细黑"/>
              <a:cs typeface="华文细黑"/>
            </a:endParaRPr>
          </a:p>
          <a:p>
            <a:endParaRPr lang="en-US" altLang="zh-CN" sz="1400" b="1" dirty="0">
              <a:latin typeface="华文细黑"/>
              <a:cs typeface="华文细黑"/>
            </a:endParaRPr>
          </a:p>
          <a:p>
            <a:r>
              <a:rPr lang="zh-CN" altLang="en-US" sz="1400" b="1" dirty="0" smtClean="0">
                <a:latin typeface="华文细黑"/>
                <a:cs typeface="华文细黑"/>
              </a:rPr>
              <a:t>辅助指示视图</a:t>
            </a:r>
            <a:r>
              <a:rPr lang="zh-CN" altLang="en-US" sz="1400" dirty="0">
                <a:latin typeface="华文细黑"/>
                <a:cs typeface="华文细黑"/>
              </a:rPr>
              <a:t>的作用是显示一个表示动作的图标，可以通过设置</a:t>
            </a:r>
            <a:r>
              <a:rPr lang="en-US" altLang="zh-CN" sz="1400" dirty="0">
                <a:latin typeface="华文细黑"/>
                <a:cs typeface="华文细黑"/>
              </a:rPr>
              <a:t>UITableViewCell</a:t>
            </a:r>
            <a:r>
              <a:rPr lang="zh-CN" altLang="en-US" sz="1400" dirty="0">
                <a:latin typeface="华文细黑"/>
                <a:cs typeface="华文细黑"/>
              </a:rPr>
              <a:t>的</a:t>
            </a:r>
            <a:r>
              <a:rPr lang="it-IT" altLang="ja-JP" sz="1400" b="1" dirty="0">
                <a:latin typeface="华文细黑"/>
                <a:cs typeface="华文细黑"/>
              </a:rPr>
              <a:t>accessoryType</a:t>
            </a:r>
            <a:r>
              <a:rPr lang="zh-CN" altLang="en-US" sz="1400" dirty="0">
                <a:latin typeface="华文细黑"/>
                <a:cs typeface="华文细黑"/>
              </a:rPr>
              <a:t>来显示，默认是</a:t>
            </a:r>
            <a:r>
              <a:rPr lang="en-US" altLang="ja-JP" sz="1400" dirty="0">
                <a:latin typeface="华文细黑"/>
                <a:cs typeface="华文细黑"/>
              </a:rPr>
              <a:t>UITableViewCellAccessoryNone(</a:t>
            </a:r>
            <a:r>
              <a:rPr lang="zh-CN" altLang="en-US" sz="1400" dirty="0">
                <a:latin typeface="华文细黑"/>
                <a:cs typeface="华文细黑"/>
              </a:rPr>
              <a:t>不显示辅助指示视图</a:t>
            </a:r>
            <a:r>
              <a:rPr lang="en-US" altLang="ja-JP" sz="1400" dirty="0">
                <a:latin typeface="华文细黑"/>
                <a:cs typeface="华文细黑"/>
              </a:rPr>
              <a:t>)</a:t>
            </a:r>
            <a:r>
              <a:rPr lang="zh-CN" altLang="en-US" sz="1400" dirty="0">
                <a:latin typeface="华文细黑"/>
                <a:cs typeface="华文细黑"/>
              </a:rPr>
              <a:t>，其他值如下</a:t>
            </a:r>
            <a:r>
              <a:rPr lang="en-US" altLang="zh-CN" sz="1400" dirty="0">
                <a:latin typeface="华文细黑"/>
                <a:cs typeface="华文细黑"/>
              </a:rPr>
              <a:t>:</a:t>
            </a:r>
          </a:p>
          <a:p>
            <a:pPr>
              <a:buFont typeface="Wingdings" charset="0"/>
              <a:buChar char="u"/>
            </a:pPr>
            <a:r>
              <a:rPr lang="en-US" altLang="zh-CN" sz="1400" dirty="0" smtClean="0">
                <a:latin typeface="华文细黑"/>
                <a:cs typeface="华文细黑"/>
              </a:rPr>
              <a:t>UITableViewCellAccessoryDisclosureIndicator</a:t>
            </a:r>
            <a:endParaRPr lang="en-US" altLang="zh-CN" sz="1400" dirty="0">
              <a:latin typeface="华文细黑"/>
              <a:cs typeface="华文细黑"/>
            </a:endParaRPr>
          </a:p>
          <a:p>
            <a:pPr>
              <a:buFont typeface="Wingdings" charset="0"/>
              <a:buChar char="u"/>
            </a:pPr>
            <a:r>
              <a:rPr lang="en-US" altLang="zh-CN" sz="1400" dirty="0" smtClean="0">
                <a:latin typeface="华文细黑"/>
                <a:cs typeface="华文细黑"/>
              </a:rPr>
              <a:t>UITableViewCellAccessoryDetailDisclosureButton</a:t>
            </a:r>
            <a:endParaRPr lang="en-US" altLang="zh-CN" sz="1400" dirty="0">
              <a:latin typeface="华文细黑"/>
              <a:cs typeface="华文细黑"/>
            </a:endParaRPr>
          </a:p>
          <a:p>
            <a:pPr>
              <a:buFont typeface="Wingdings" charset="0"/>
              <a:buChar char="u"/>
            </a:pPr>
            <a:r>
              <a:rPr lang="en-US" altLang="zh-CN" sz="1400" dirty="0" smtClean="0">
                <a:latin typeface="华文细黑"/>
                <a:cs typeface="华文细黑"/>
              </a:rPr>
              <a:t>UITableViewCellAccessoryCheckmark</a:t>
            </a:r>
          </a:p>
          <a:p>
            <a:pPr>
              <a:buFont typeface="Wingdings" charset="0"/>
              <a:buChar char="u"/>
            </a:pPr>
            <a:endParaRPr lang="en-US" altLang="zh-CN" sz="1400" dirty="0" smtClean="0">
              <a:latin typeface="华文细黑"/>
              <a:cs typeface="华文细黑"/>
            </a:endParaRPr>
          </a:p>
          <a:p>
            <a:r>
              <a:rPr lang="zh-CN" altLang="en-US" sz="1400" dirty="0" smtClean="0">
                <a:latin typeface="华文细黑"/>
                <a:cs typeface="华文细黑"/>
              </a:rPr>
              <a:t>还可以通过</a:t>
            </a:r>
            <a:r>
              <a:rPr lang="en-US" altLang="zh-CN" sz="1400" dirty="0" smtClean="0">
                <a:latin typeface="华文细黑"/>
                <a:cs typeface="华文细黑"/>
              </a:rPr>
              <a:t>cell</a:t>
            </a:r>
            <a:r>
              <a:rPr lang="zh-CN" altLang="en-US" sz="1400" dirty="0" smtClean="0">
                <a:latin typeface="华文细黑"/>
                <a:cs typeface="华文细黑"/>
              </a:rPr>
              <a:t>的</a:t>
            </a:r>
            <a:r>
              <a:rPr lang="en-US" altLang="zh-CN" sz="1400" dirty="0" smtClean="0">
                <a:latin typeface="华文细黑"/>
                <a:cs typeface="华文细黑"/>
              </a:rPr>
              <a:t>accessoryView</a:t>
            </a:r>
            <a:r>
              <a:rPr lang="zh-CN" altLang="en-US" sz="1400" dirty="0" smtClean="0">
                <a:latin typeface="华文细黑"/>
                <a:cs typeface="华文细黑"/>
              </a:rPr>
              <a:t>属性来自定义辅助指示视图（比如往右边放一个开关）</a:t>
            </a:r>
            <a:endParaRPr lang="en-US" altLang="zh-CN" sz="1400" dirty="0">
              <a:latin typeface="华文细黑"/>
              <a:cs typeface="华文细黑"/>
            </a:endParaRPr>
          </a:p>
          <a:p>
            <a:endParaRPr lang="en-US" altLang="zh-CN" sz="1400" dirty="0">
              <a:latin typeface="华文细黑"/>
              <a:cs typeface="华文细黑"/>
            </a:endParaRPr>
          </a:p>
          <a:p>
            <a:endParaRPr kumimoji="1" lang="zh-CN" altLang="en-US" sz="1400" dirty="0">
              <a:latin typeface="华文细黑"/>
              <a:cs typeface="华文细黑"/>
            </a:endParaRPr>
          </a:p>
        </p:txBody>
      </p:sp>
      <p:pic>
        <p:nvPicPr>
          <p:cNvPr id="4" name="Picture 3" descr="QQ20121228-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335" y="3446578"/>
            <a:ext cx="406400" cy="27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QQ20121228-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237" y="3721745"/>
            <a:ext cx="520700" cy="32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QQ20121228-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644" y="4079599"/>
            <a:ext cx="3683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15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UITableViewCell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contentView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323851" y="1226598"/>
            <a:ext cx="8569325" cy="1657924"/>
          </a:xfrm>
        </p:spPr>
        <p:txBody>
          <a:bodyPr>
            <a:normAutofit/>
          </a:bodyPr>
          <a:lstStyle/>
          <a:p>
            <a:r>
              <a:rPr kumimoji="0" lang="en-US" altLang="zh-CN" sz="1400" dirty="0">
                <a:latin typeface="华文细黑"/>
                <a:cs typeface="华文细黑"/>
              </a:rPr>
              <a:t>contentView</a:t>
            </a:r>
            <a:r>
              <a:rPr kumimoji="0" lang="zh-CN" altLang="en-US" sz="1400" dirty="0">
                <a:latin typeface="华文细黑"/>
                <a:cs typeface="华文细黑"/>
              </a:rPr>
              <a:t>下默认有</a:t>
            </a:r>
            <a:r>
              <a:rPr kumimoji="0" lang="en-US" altLang="zh-CN" sz="1400" dirty="0">
                <a:latin typeface="华文细黑"/>
                <a:cs typeface="华文细黑"/>
              </a:rPr>
              <a:t>3</a:t>
            </a:r>
            <a:r>
              <a:rPr kumimoji="0" lang="zh-CN" altLang="en-US" sz="1400" dirty="0" smtClean="0">
                <a:latin typeface="华文细黑"/>
                <a:cs typeface="华文细黑"/>
              </a:rPr>
              <a:t>个子视图</a:t>
            </a:r>
            <a:endParaRPr kumimoji="0" lang="en-US" altLang="zh-CN" sz="1400" dirty="0" smtClean="0">
              <a:latin typeface="华文细黑"/>
              <a:cs typeface="华文细黑"/>
            </a:endParaRPr>
          </a:p>
          <a:p>
            <a:pPr>
              <a:buFont typeface="Wingdings" charset="2"/>
              <a:buChar char="Ø"/>
            </a:pPr>
            <a:r>
              <a:rPr kumimoji="0" lang="zh-CN" altLang="en-US" sz="1400" dirty="0" smtClean="0">
                <a:latin typeface="华文细黑"/>
                <a:cs typeface="华文细黑"/>
              </a:rPr>
              <a:t>其中</a:t>
            </a:r>
            <a:r>
              <a:rPr kumimoji="0" lang="en-US" altLang="zh-CN" sz="1400" dirty="0" smtClean="0">
                <a:latin typeface="华文细黑"/>
                <a:cs typeface="华文细黑"/>
              </a:rPr>
              <a:t>2</a:t>
            </a:r>
            <a:r>
              <a:rPr kumimoji="0" lang="zh-CN" altLang="en-US" sz="1400" dirty="0">
                <a:latin typeface="华文细黑"/>
                <a:cs typeface="华文细黑"/>
              </a:rPr>
              <a:t>个是</a:t>
            </a:r>
            <a:r>
              <a:rPr kumimoji="0" lang="en-US" altLang="zh-CN" sz="1400" dirty="0">
                <a:latin typeface="华文细黑"/>
                <a:cs typeface="华文细黑"/>
              </a:rPr>
              <a:t>UILabel(</a:t>
            </a:r>
            <a:r>
              <a:rPr kumimoji="0" lang="zh-CN" altLang="en-US" sz="1400" dirty="0">
                <a:latin typeface="华文细黑"/>
                <a:cs typeface="华文细黑"/>
              </a:rPr>
              <a:t>通过</a:t>
            </a:r>
            <a:r>
              <a:rPr kumimoji="0" lang="en-US" altLang="zh-CN" sz="1400" dirty="0">
                <a:latin typeface="华文细黑"/>
                <a:cs typeface="华文细黑"/>
              </a:rPr>
              <a:t>UITableViewCell</a:t>
            </a:r>
            <a:r>
              <a:rPr kumimoji="0" lang="zh-CN" altLang="en-US" sz="1400" dirty="0">
                <a:latin typeface="华文细黑"/>
                <a:cs typeface="华文细黑"/>
              </a:rPr>
              <a:t>的</a:t>
            </a:r>
            <a:r>
              <a:rPr kumimoji="0" lang="en-US" altLang="zh-CN" sz="1400" dirty="0" err="1">
                <a:solidFill>
                  <a:srgbClr val="FF0000"/>
                </a:solidFill>
                <a:latin typeface="华文细黑"/>
                <a:cs typeface="华文细黑"/>
              </a:rPr>
              <a:t>textLabel</a:t>
            </a:r>
            <a:r>
              <a:rPr kumimoji="0" lang="zh-CN" altLang="en-US" sz="1400" dirty="0">
                <a:latin typeface="华文细黑"/>
                <a:cs typeface="华文细黑"/>
              </a:rPr>
              <a:t>和</a:t>
            </a:r>
            <a:r>
              <a:rPr kumimoji="0" lang="en-US" altLang="zh-CN" sz="1400" dirty="0">
                <a:solidFill>
                  <a:srgbClr val="FF0000"/>
                </a:solidFill>
                <a:latin typeface="华文细黑"/>
                <a:cs typeface="华文细黑"/>
              </a:rPr>
              <a:t>detailTextLabel</a:t>
            </a:r>
            <a:r>
              <a:rPr kumimoji="0" lang="zh-CN" altLang="en-US" sz="1400" dirty="0">
                <a:latin typeface="华文细黑"/>
                <a:cs typeface="华文细黑"/>
              </a:rPr>
              <a:t>属性访问</a:t>
            </a:r>
            <a:r>
              <a:rPr kumimoji="0" lang="en-US" altLang="zh-CN" sz="1400" dirty="0" smtClean="0">
                <a:latin typeface="华文细黑"/>
                <a:cs typeface="华文细黑"/>
              </a:rPr>
              <a:t>)</a:t>
            </a:r>
            <a:endParaRPr lang="en-US" altLang="zh-CN" sz="1400" dirty="0">
              <a:latin typeface="华文细黑"/>
              <a:cs typeface="华文细黑"/>
            </a:endParaRPr>
          </a:p>
          <a:p>
            <a:pPr>
              <a:buFont typeface="Wingdings" charset="2"/>
              <a:buChar char="Ø"/>
            </a:pPr>
            <a:r>
              <a:rPr kumimoji="0" lang="zh-CN" altLang="en-US" sz="1400" dirty="0" smtClean="0">
                <a:latin typeface="华文细黑"/>
                <a:cs typeface="华文细黑"/>
              </a:rPr>
              <a:t>第</a:t>
            </a:r>
            <a:r>
              <a:rPr kumimoji="0" lang="en-US" altLang="zh-CN" sz="1400" dirty="0" smtClean="0">
                <a:latin typeface="华文细黑"/>
                <a:cs typeface="华文细黑"/>
              </a:rPr>
              <a:t>3</a:t>
            </a:r>
            <a:r>
              <a:rPr kumimoji="0" lang="zh-CN" altLang="en-US" sz="1400" dirty="0">
                <a:latin typeface="华文细黑"/>
                <a:cs typeface="华文细黑"/>
              </a:rPr>
              <a:t>个是</a:t>
            </a:r>
            <a:r>
              <a:rPr kumimoji="0" lang="en-US" altLang="zh-CN" sz="1400" dirty="0">
                <a:latin typeface="华文细黑"/>
                <a:cs typeface="华文细黑"/>
              </a:rPr>
              <a:t>UIImageView(</a:t>
            </a:r>
            <a:r>
              <a:rPr kumimoji="0" lang="zh-CN" altLang="en-US" sz="1400" dirty="0">
                <a:latin typeface="华文细黑"/>
                <a:cs typeface="华文细黑"/>
              </a:rPr>
              <a:t>通过</a:t>
            </a:r>
            <a:r>
              <a:rPr kumimoji="0" lang="en-US" altLang="zh-CN" sz="1400" dirty="0">
                <a:latin typeface="华文细黑"/>
                <a:cs typeface="华文细黑"/>
              </a:rPr>
              <a:t>UITableViewCell</a:t>
            </a:r>
            <a:r>
              <a:rPr kumimoji="0" lang="zh-CN" altLang="en-US" sz="1400" dirty="0">
                <a:latin typeface="华文细黑"/>
                <a:cs typeface="华文细黑"/>
              </a:rPr>
              <a:t>的</a:t>
            </a:r>
            <a:r>
              <a:rPr kumimoji="0" lang="en-US" altLang="zh-CN" sz="1400" dirty="0">
                <a:solidFill>
                  <a:srgbClr val="FF0000"/>
                </a:solidFill>
                <a:latin typeface="华文细黑"/>
                <a:cs typeface="华文细黑"/>
              </a:rPr>
              <a:t>imageView</a:t>
            </a:r>
            <a:r>
              <a:rPr kumimoji="0" lang="zh-CN" altLang="en-US" sz="1400" dirty="0">
                <a:latin typeface="华文细黑"/>
                <a:cs typeface="华文细黑"/>
              </a:rPr>
              <a:t>属性访问</a:t>
            </a:r>
            <a:r>
              <a:rPr kumimoji="0" lang="en-US" altLang="zh-CN" sz="1400" dirty="0">
                <a:latin typeface="华文细黑"/>
                <a:cs typeface="华文细黑"/>
              </a:rPr>
              <a:t>)</a:t>
            </a:r>
          </a:p>
          <a:p>
            <a:r>
              <a:rPr kumimoji="0" lang="en-US" altLang="zh-CN" sz="1400" dirty="0">
                <a:latin typeface="华文细黑"/>
                <a:cs typeface="华文细黑"/>
              </a:rPr>
              <a:t>UITableViewCell</a:t>
            </a:r>
            <a:r>
              <a:rPr kumimoji="0" lang="zh-CN" altLang="en-US" sz="1400" dirty="0">
                <a:latin typeface="华文细黑"/>
                <a:cs typeface="华文细黑"/>
              </a:rPr>
              <a:t>还有一个</a:t>
            </a:r>
            <a:r>
              <a:rPr kumimoji="0" lang="pl-PL" altLang="ja-JP" sz="1400" dirty="0">
                <a:latin typeface="华文细黑"/>
                <a:cs typeface="华文细黑"/>
              </a:rPr>
              <a:t>UITableViewCellStyle</a:t>
            </a:r>
            <a:r>
              <a:rPr kumimoji="0" lang="zh-CN" altLang="en-US" sz="1400" dirty="0">
                <a:latin typeface="华文细黑"/>
                <a:cs typeface="华文细黑"/>
              </a:rPr>
              <a:t>属性，用于决定使用</a:t>
            </a:r>
            <a:r>
              <a:rPr kumimoji="0" lang="en-US" altLang="zh-CN" sz="1400" dirty="0">
                <a:latin typeface="华文细黑"/>
                <a:cs typeface="华文细黑"/>
              </a:rPr>
              <a:t>contentView</a:t>
            </a:r>
            <a:r>
              <a:rPr kumimoji="0" lang="zh-CN" altLang="en-US" sz="1400" dirty="0">
                <a:latin typeface="华文细黑"/>
                <a:cs typeface="华文细黑"/>
              </a:rPr>
              <a:t>的哪些子视图，以及这些子视图在</a:t>
            </a:r>
            <a:r>
              <a:rPr kumimoji="0" lang="en-US" altLang="zh-CN" sz="1400" dirty="0">
                <a:latin typeface="华文细黑"/>
                <a:cs typeface="华文细黑"/>
              </a:rPr>
              <a:t>contentView</a:t>
            </a:r>
            <a:r>
              <a:rPr kumimoji="0" lang="zh-CN" altLang="en-US" sz="1400" dirty="0">
                <a:latin typeface="华文细黑"/>
                <a:cs typeface="华文细黑"/>
              </a:rPr>
              <a:t>中的位置</a:t>
            </a:r>
            <a:endParaRPr kumimoji="0" lang="en-US" altLang="zh-CN" sz="1400" dirty="0">
              <a:latin typeface="华文细黑"/>
              <a:cs typeface="华文细黑"/>
            </a:endParaRPr>
          </a:p>
        </p:txBody>
      </p:sp>
      <p:grpSp>
        <p:nvGrpSpPr>
          <p:cNvPr id="23555" name="Group 17"/>
          <p:cNvGrpSpPr>
            <a:grpSpLocks/>
          </p:cNvGrpSpPr>
          <p:nvPr/>
        </p:nvGrpSpPr>
        <p:grpSpPr bwMode="auto">
          <a:xfrm>
            <a:off x="1116527" y="2737208"/>
            <a:ext cx="7559160" cy="2261905"/>
            <a:chOff x="1115959" y="3501008"/>
            <a:chExt cx="7560497" cy="2713920"/>
          </a:xfrm>
        </p:grpSpPr>
        <p:grpSp>
          <p:nvGrpSpPr>
            <p:cNvPr id="23556" name="Group 6"/>
            <p:cNvGrpSpPr>
              <a:grpSpLocks/>
            </p:cNvGrpSpPr>
            <p:nvPr/>
          </p:nvGrpSpPr>
          <p:grpSpPr bwMode="auto">
            <a:xfrm>
              <a:off x="1115959" y="3501008"/>
              <a:ext cx="7553949" cy="546100"/>
              <a:chOff x="755919" y="3573016"/>
              <a:chExt cx="7553949" cy="54610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55919" y="3644444"/>
                <a:ext cx="3528049" cy="40621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pl-PL" sz="1600" b="1" dirty="0">
                    <a:latin typeface="+mn-lt"/>
                  </a:rPr>
                  <a:t>UITableViewCellStyleDefault</a:t>
                </a:r>
                <a:endParaRPr lang="en-US" sz="1600" b="1" dirty="0">
                  <a:latin typeface="+mn-lt"/>
                </a:endParaRPr>
              </a:p>
            </p:txBody>
          </p:sp>
          <p:pic>
            <p:nvPicPr>
              <p:cNvPr id="23567" name="Picture 8" descr="QQ20121228-8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3968" y="3573016"/>
                <a:ext cx="4025900" cy="5461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557" name="Group 10"/>
            <p:cNvGrpSpPr>
              <a:grpSpLocks/>
            </p:cNvGrpSpPr>
            <p:nvPr/>
          </p:nvGrpSpPr>
          <p:grpSpPr bwMode="auto">
            <a:xfrm>
              <a:off x="1115960" y="4996384"/>
              <a:ext cx="7560496" cy="576064"/>
              <a:chOff x="1043952" y="4276304"/>
              <a:chExt cx="7560496" cy="576064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043952" y="4365040"/>
                <a:ext cx="3601087" cy="40621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pl-PL" sz="1600" b="1" dirty="0">
                    <a:latin typeface="+mn-lt"/>
                  </a:rPr>
                  <a:t>UITableViewCellStyleValue1</a:t>
                </a:r>
                <a:endParaRPr lang="en-US" sz="1600" b="1" dirty="0">
                  <a:latin typeface="+mn-lt"/>
                </a:endParaRPr>
              </a:p>
            </p:txBody>
          </p:sp>
          <p:pic>
            <p:nvPicPr>
              <p:cNvPr id="23565" name="Picture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4276304"/>
                <a:ext cx="4032448" cy="57606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558" name="Group 11"/>
            <p:cNvGrpSpPr>
              <a:grpSpLocks/>
            </p:cNvGrpSpPr>
            <p:nvPr/>
          </p:nvGrpSpPr>
          <p:grpSpPr bwMode="auto">
            <a:xfrm>
              <a:off x="1115960" y="4248696"/>
              <a:ext cx="7528548" cy="533400"/>
              <a:chOff x="1043952" y="4248696"/>
              <a:chExt cx="7528548" cy="53340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043952" y="4366079"/>
                <a:ext cx="3601086" cy="40621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pl-PL" sz="1600" b="1" dirty="0">
                    <a:latin typeface="+mn-lt"/>
                  </a:rPr>
                  <a:t>UITableViewCellStyleSubtitle</a:t>
                </a:r>
                <a:endParaRPr lang="en-US" sz="1600" b="1" dirty="0">
                  <a:latin typeface="+mn-lt"/>
                </a:endParaRPr>
              </a:p>
            </p:txBody>
          </p:sp>
          <p:pic>
            <p:nvPicPr>
              <p:cNvPr id="23563" name="Picture 13" descr="QQ20121228-9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4248696"/>
                <a:ext cx="4000500" cy="5334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559" name="Group 14"/>
            <p:cNvGrpSpPr>
              <a:grpSpLocks/>
            </p:cNvGrpSpPr>
            <p:nvPr/>
          </p:nvGrpSpPr>
          <p:grpSpPr bwMode="auto">
            <a:xfrm>
              <a:off x="1115960" y="5716464"/>
              <a:ext cx="7528548" cy="498464"/>
              <a:chOff x="1043952" y="4276304"/>
              <a:chExt cx="7528548" cy="498464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043952" y="4345059"/>
                <a:ext cx="3601086" cy="40621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pl-PL" sz="1600" b="1" dirty="0">
                    <a:latin typeface="+mn-lt"/>
                  </a:rPr>
                  <a:t>UITableViewCellStyleValue2</a:t>
                </a:r>
                <a:endParaRPr lang="en-US" sz="1600" b="1" dirty="0">
                  <a:latin typeface="+mn-lt"/>
                </a:endParaRPr>
              </a:p>
            </p:txBody>
          </p:sp>
          <p:pic>
            <p:nvPicPr>
              <p:cNvPr id="23561" name="Picture 1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4276304"/>
                <a:ext cx="4000500" cy="49846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30594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Group 50"/>
          <p:cNvGrpSpPr>
            <a:grpSpLocks/>
          </p:cNvGrpSpPr>
          <p:nvPr/>
        </p:nvGrpSpPr>
        <p:grpSpPr bwMode="auto">
          <a:xfrm>
            <a:off x="827088" y="1275944"/>
            <a:ext cx="7416800" cy="3291178"/>
            <a:chOff x="827584" y="1639635"/>
            <a:chExt cx="7416824" cy="3949605"/>
          </a:xfrm>
          <a:solidFill>
            <a:schemeClr val="accent5"/>
          </a:solidFill>
        </p:grpSpPr>
        <p:grpSp>
          <p:nvGrpSpPr>
            <p:cNvPr id="24583" name="Group 9"/>
            <p:cNvGrpSpPr>
              <a:grpSpLocks/>
            </p:cNvGrpSpPr>
            <p:nvPr/>
          </p:nvGrpSpPr>
          <p:grpSpPr bwMode="auto">
            <a:xfrm>
              <a:off x="2740667" y="1639635"/>
              <a:ext cx="3240098" cy="1871754"/>
              <a:chOff x="652435" y="1999675"/>
              <a:chExt cx="3240098" cy="1871754"/>
            </a:xfrm>
            <a:grpFill/>
          </p:grpSpPr>
          <p:sp>
            <p:nvSpPr>
              <p:cNvPr id="4" name="Rectangle 3"/>
              <p:cNvSpPr/>
              <p:nvPr/>
            </p:nvSpPr>
            <p:spPr bwMode="auto">
              <a:xfrm>
                <a:off x="652435" y="1999675"/>
                <a:ext cx="3240098" cy="1871754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latin typeface="Courier New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68336" y="2071110"/>
                <a:ext cx="2808297" cy="288939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UITableViewCell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68336" y="2431496"/>
                <a:ext cx="2808297" cy="288939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FF0000"/>
                    </a:solidFill>
                  </a:rPr>
                  <a:t>.imageView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68336" y="2791877"/>
                <a:ext cx="2808297" cy="288939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FF0000"/>
                    </a:solidFill>
                  </a:rPr>
                  <a:t>.textLabel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68336" y="3152256"/>
                <a:ext cx="2808297" cy="287352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FF0000"/>
                    </a:solidFill>
                  </a:rPr>
                  <a:t>.detailTextLabel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68336" y="3512637"/>
                <a:ext cx="2808297" cy="287351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FF0000"/>
                    </a:solidFill>
                  </a:rPr>
                  <a:t>.contentView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3635880" y="3933397"/>
              <a:ext cx="1439868" cy="28735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UIView</a:t>
              </a:r>
            </a:p>
          </p:txBody>
        </p:sp>
        <p:cxnSp>
          <p:nvCxnSpPr>
            <p:cNvPr id="20" name="Straight Arrow Connector 19"/>
            <p:cNvCxnSpPr>
              <a:stCxn id="9" idx="2"/>
              <a:endCxn id="14" idx="0"/>
            </p:cNvCxnSpPr>
            <p:nvPr/>
          </p:nvCxnSpPr>
          <p:spPr>
            <a:xfrm flipH="1">
              <a:off x="4355814" y="3439947"/>
              <a:ext cx="4902" cy="493450"/>
            </a:xfrm>
            <a:prstGeom prst="straightConnector1">
              <a:avLst/>
            </a:prstGeom>
            <a:grpFill/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586" name="Group 23"/>
            <p:cNvGrpSpPr>
              <a:grpSpLocks/>
            </p:cNvGrpSpPr>
            <p:nvPr/>
          </p:nvGrpSpPr>
          <p:grpSpPr bwMode="auto">
            <a:xfrm>
              <a:off x="827584" y="4509687"/>
              <a:ext cx="1871668" cy="1079553"/>
              <a:chOff x="971600" y="3933508"/>
              <a:chExt cx="1583719" cy="863642"/>
            </a:xfrm>
            <a:grpFill/>
          </p:grpSpPr>
          <p:sp>
            <p:nvSpPr>
              <p:cNvPr id="21" name="Rectangle 20"/>
              <p:cNvSpPr/>
              <p:nvPr/>
            </p:nvSpPr>
            <p:spPr>
              <a:xfrm>
                <a:off x="971600" y="3933508"/>
                <a:ext cx="1583719" cy="863642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latin typeface="Courier New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044137" y="4005902"/>
                <a:ext cx="1438645" cy="287034"/>
              </a:xfrm>
              <a:prstGeom prst="rect">
                <a:avLst/>
              </a:prstGeom>
              <a:solidFill>
                <a:srgbClr val="9BBB59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UILabel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044137" y="4365329"/>
                <a:ext cx="1438645" cy="288304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FF0000"/>
                    </a:solidFill>
                  </a:rPr>
                  <a:t>.superview</a:t>
                </a:r>
              </a:p>
            </p:txBody>
          </p:sp>
        </p:grpSp>
        <p:grpSp>
          <p:nvGrpSpPr>
            <p:cNvPr id="24587" name="Group 24"/>
            <p:cNvGrpSpPr>
              <a:grpSpLocks/>
            </p:cNvGrpSpPr>
            <p:nvPr/>
          </p:nvGrpSpPr>
          <p:grpSpPr bwMode="auto">
            <a:xfrm>
              <a:off x="3419979" y="4509688"/>
              <a:ext cx="1800231" cy="1007542"/>
              <a:chOff x="971694" y="3933509"/>
              <a:chExt cx="1584203" cy="806033"/>
            </a:xfrm>
            <a:grpFill/>
          </p:grpSpPr>
          <p:sp>
            <p:nvSpPr>
              <p:cNvPr id="26" name="Rectangle 25"/>
              <p:cNvSpPr/>
              <p:nvPr/>
            </p:nvSpPr>
            <p:spPr>
              <a:xfrm>
                <a:off x="971694" y="3933508"/>
                <a:ext cx="1584203" cy="806489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latin typeface="Courier New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044338" y="4005902"/>
                <a:ext cx="1438915" cy="287034"/>
              </a:xfrm>
              <a:prstGeom prst="rect">
                <a:avLst/>
              </a:prstGeom>
              <a:solidFill>
                <a:srgbClr val="9BBB59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UILabel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044338" y="4365329"/>
                <a:ext cx="1438915" cy="288304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FF0000"/>
                    </a:solidFill>
                  </a:rPr>
                  <a:t>.superview</a:t>
                </a:r>
              </a:p>
            </p:txBody>
          </p:sp>
        </p:grpSp>
        <p:grpSp>
          <p:nvGrpSpPr>
            <p:cNvPr id="24588" name="Group 28"/>
            <p:cNvGrpSpPr>
              <a:grpSpLocks/>
            </p:cNvGrpSpPr>
            <p:nvPr/>
          </p:nvGrpSpPr>
          <p:grpSpPr bwMode="auto">
            <a:xfrm>
              <a:off x="6444177" y="4509687"/>
              <a:ext cx="1800231" cy="1008110"/>
              <a:chOff x="971572" y="3933541"/>
              <a:chExt cx="1584203" cy="864094"/>
            </a:xfrm>
            <a:grpFill/>
          </p:grpSpPr>
          <p:sp>
            <p:nvSpPr>
              <p:cNvPr id="30" name="Rectangle 29"/>
              <p:cNvSpPr/>
              <p:nvPr/>
            </p:nvSpPr>
            <p:spPr>
              <a:xfrm>
                <a:off x="971572" y="3933541"/>
                <a:ext cx="1584203" cy="864096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latin typeface="Courier New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044216" y="4005663"/>
                <a:ext cx="1438915" cy="288485"/>
              </a:xfrm>
              <a:prstGeom prst="rect">
                <a:avLst/>
              </a:prstGeom>
              <a:solidFill>
                <a:srgbClr val="9BBB59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UIImageView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044216" y="4366269"/>
                <a:ext cx="1438915" cy="28712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FF0000"/>
                    </a:solidFill>
                  </a:rPr>
                  <a:t>.superview</a:t>
                </a:r>
              </a:p>
            </p:txBody>
          </p:sp>
        </p:grpSp>
        <p:cxnSp>
          <p:nvCxnSpPr>
            <p:cNvPr id="34" name="Straight Arrow Connector 33"/>
            <p:cNvCxnSpPr>
              <a:stCxn id="23" idx="3"/>
              <a:endCxn id="14" idx="1"/>
            </p:cNvCxnSpPr>
            <p:nvPr/>
          </p:nvCxnSpPr>
          <p:spPr>
            <a:xfrm flipV="1">
              <a:off x="2615115" y="4077866"/>
              <a:ext cx="1020765" cy="1150994"/>
            </a:xfrm>
            <a:prstGeom prst="straightConnector1">
              <a:avLst/>
            </a:prstGeom>
            <a:grpFill/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8" idx="0"/>
              <a:endCxn id="14" idx="2"/>
            </p:cNvCxnSpPr>
            <p:nvPr/>
          </p:nvCxnSpPr>
          <p:spPr>
            <a:xfrm flipV="1">
              <a:off x="4320095" y="4220748"/>
              <a:ext cx="36512" cy="828715"/>
            </a:xfrm>
            <a:prstGeom prst="straightConnector1">
              <a:avLst/>
            </a:prstGeom>
            <a:grpFill/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1"/>
              <a:endCxn id="14" idx="3"/>
            </p:cNvCxnSpPr>
            <p:nvPr/>
          </p:nvCxnSpPr>
          <p:spPr>
            <a:xfrm flipH="1" flipV="1">
              <a:off x="5075748" y="4077866"/>
              <a:ext cx="1450980" cy="1103367"/>
            </a:xfrm>
            <a:prstGeom prst="straightConnector1">
              <a:avLst/>
            </a:prstGeom>
            <a:grpFill/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6" idx="3"/>
              <a:endCxn id="31" idx="0"/>
            </p:cNvCxnSpPr>
            <p:nvPr/>
          </p:nvCxnSpPr>
          <p:spPr>
            <a:xfrm>
              <a:off x="5764865" y="2215926"/>
              <a:ext cx="1579428" cy="2377903"/>
            </a:xfrm>
            <a:prstGeom prst="bentConnector2">
              <a:avLst/>
            </a:prstGeom>
            <a:grpFill/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7" idx="1"/>
              <a:endCxn id="22" idx="0"/>
            </p:cNvCxnSpPr>
            <p:nvPr/>
          </p:nvCxnSpPr>
          <p:spPr>
            <a:xfrm rot="10800000" flipV="1">
              <a:off x="1763418" y="2576305"/>
              <a:ext cx="1193150" cy="2023873"/>
            </a:xfrm>
            <a:prstGeom prst="bentConnector2">
              <a:avLst/>
            </a:prstGeom>
            <a:grpFill/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8" idx="3"/>
              <a:endCxn id="27" idx="3"/>
            </p:cNvCxnSpPr>
            <p:nvPr/>
          </p:nvCxnSpPr>
          <p:spPr>
            <a:xfrm flipH="1">
              <a:off x="5137661" y="2935892"/>
              <a:ext cx="627204" cy="1843684"/>
            </a:xfrm>
            <a:prstGeom prst="bentConnector3">
              <a:avLst>
                <a:gd name="adj1" fmla="val -36448"/>
              </a:avLst>
            </a:prstGeom>
            <a:grpFill/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UITableViewCell</a:t>
            </a:r>
            <a:r>
              <a:rPr kumimoji="1" lang="zh-CN" altLang="en-US" dirty="0"/>
              <a:t>结构</a:t>
            </a:r>
            <a:endParaRPr kumimoji="1" lang="en-US" altLang="zh-CN" dirty="0"/>
          </a:p>
        </p:txBody>
      </p:sp>
      <p:pic>
        <p:nvPicPr>
          <p:cNvPr id="24579" name="Picture 52" descr="QQ20121228-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808978"/>
            <a:ext cx="4000500" cy="444500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</p:pic>
      <p:cxnSp>
        <p:nvCxnSpPr>
          <p:cNvPr id="56" name="Straight Arrow Connector 55"/>
          <p:cNvCxnSpPr>
            <a:stCxn id="31" idx="1"/>
          </p:cNvCxnSpPr>
          <p:nvPr/>
        </p:nvCxnSpPr>
        <p:spPr>
          <a:xfrm flipH="1">
            <a:off x="2987675" y="3876559"/>
            <a:ext cx="3538538" cy="9908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3"/>
          </p:cNvCxnSpPr>
          <p:nvPr/>
        </p:nvCxnSpPr>
        <p:spPr>
          <a:xfrm>
            <a:off x="2614614" y="3892434"/>
            <a:ext cx="1093787" cy="9749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7" idx="1"/>
          </p:cNvCxnSpPr>
          <p:nvPr/>
        </p:nvCxnSpPr>
        <p:spPr>
          <a:xfrm>
            <a:off x="3502025" y="3892434"/>
            <a:ext cx="782638" cy="1214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05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Cell</a:t>
            </a:r>
            <a:r>
              <a:rPr kumimoji="1" lang="zh-CN" altLang="en-US" dirty="0" smtClean="0"/>
              <a:t>的重用原理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latin typeface="华文细黑"/>
                <a:cs typeface="华文细黑"/>
              </a:rPr>
              <a:t>iOS</a:t>
            </a:r>
            <a:r>
              <a:rPr lang="zh-CN" altLang="en-US" sz="1600" dirty="0">
                <a:latin typeface="华文细黑"/>
                <a:cs typeface="华文细黑"/>
              </a:rPr>
              <a:t>设备的内存有限，如果用</a:t>
            </a:r>
            <a:r>
              <a:rPr lang="en-US" altLang="zh-CN" sz="1600" dirty="0">
                <a:latin typeface="华文细黑"/>
                <a:cs typeface="华文细黑"/>
              </a:rPr>
              <a:t>UITableView</a:t>
            </a:r>
            <a:r>
              <a:rPr lang="zh-CN" altLang="en-US" sz="1600" dirty="0">
                <a:latin typeface="华文细黑"/>
                <a:cs typeface="华文细黑"/>
              </a:rPr>
              <a:t>显示成千上万条数据，就需要成千上万个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对象的话，那将会耗尽</a:t>
            </a:r>
            <a:r>
              <a:rPr lang="en-US" altLang="zh-CN" sz="1600" dirty="0">
                <a:latin typeface="华文细黑"/>
                <a:cs typeface="华文细黑"/>
              </a:rPr>
              <a:t>iOS</a:t>
            </a:r>
            <a:r>
              <a:rPr lang="zh-CN" altLang="en-US" sz="1600" dirty="0">
                <a:latin typeface="华文细黑"/>
                <a:cs typeface="华文细黑"/>
              </a:rPr>
              <a:t>设备的内存。要解决该问题，需要重用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对</a:t>
            </a:r>
            <a:r>
              <a:rPr lang="zh-CN" altLang="en-US" sz="1600" dirty="0" smtClean="0">
                <a:latin typeface="华文细黑"/>
                <a:cs typeface="华文细黑"/>
              </a:rPr>
              <a:t>象</a:t>
            </a:r>
            <a:endParaRPr lang="en-US" altLang="zh-CN" sz="1600" dirty="0" smtClean="0">
              <a:latin typeface="华文细黑"/>
              <a:cs typeface="华文细黑"/>
            </a:endParaRPr>
          </a:p>
          <a:p>
            <a:endParaRPr lang="en-US" altLang="zh-CN" sz="1600" dirty="0">
              <a:latin typeface="华文细黑"/>
              <a:cs typeface="华文细黑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华文细黑"/>
                <a:cs typeface="华文细黑"/>
              </a:rPr>
              <a:t>重用原理</a:t>
            </a:r>
            <a:r>
              <a:rPr lang="zh-CN" altLang="en-US" sz="1600" dirty="0">
                <a:latin typeface="华文细黑"/>
                <a:cs typeface="华文细黑"/>
              </a:rPr>
              <a:t>：当滚动列表时，部分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会移出窗口，</a:t>
            </a:r>
            <a:r>
              <a:rPr lang="en-US" altLang="zh-CN" sz="1600" dirty="0">
                <a:latin typeface="华文细黑"/>
                <a:cs typeface="华文细黑"/>
              </a:rPr>
              <a:t>UITableView</a:t>
            </a:r>
            <a:r>
              <a:rPr lang="zh-CN" altLang="en-US" sz="1600" dirty="0">
                <a:latin typeface="华文细黑"/>
                <a:cs typeface="华文细黑"/>
              </a:rPr>
              <a:t>会将窗口外的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放入一个对象池中，等待重用。当</a:t>
            </a:r>
            <a:r>
              <a:rPr lang="en-US" altLang="zh-CN" sz="1600" dirty="0">
                <a:latin typeface="华文细黑"/>
                <a:cs typeface="华文细黑"/>
              </a:rPr>
              <a:t>UITableView</a:t>
            </a:r>
            <a:r>
              <a:rPr lang="zh-CN" altLang="en-US" sz="1600" dirty="0">
                <a:latin typeface="华文细黑"/>
                <a:cs typeface="华文细黑"/>
              </a:rPr>
              <a:t>要求</a:t>
            </a:r>
            <a:r>
              <a:rPr lang="en-US" altLang="zh-CN" sz="1600" dirty="0">
                <a:latin typeface="华文细黑"/>
                <a:cs typeface="华文细黑"/>
              </a:rPr>
              <a:t>dataSource</a:t>
            </a:r>
            <a:r>
              <a:rPr lang="zh-CN" altLang="en-US" sz="1600" dirty="0">
                <a:latin typeface="华文细黑"/>
                <a:cs typeface="华文细黑"/>
              </a:rPr>
              <a:t>返回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时，</a:t>
            </a:r>
            <a:r>
              <a:rPr lang="en-US" altLang="zh-CN" sz="1600" dirty="0">
                <a:latin typeface="华文细黑"/>
                <a:cs typeface="华文细黑"/>
              </a:rPr>
              <a:t>dataSource</a:t>
            </a:r>
            <a:r>
              <a:rPr lang="zh-CN" altLang="en-US" sz="1600" dirty="0">
                <a:latin typeface="华文细黑"/>
                <a:cs typeface="华文细黑"/>
              </a:rPr>
              <a:t>会先查看这个对象池，如果池中有未使用的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，</a:t>
            </a:r>
            <a:r>
              <a:rPr lang="en-US" altLang="zh-CN" sz="1600" dirty="0">
                <a:latin typeface="华文细黑"/>
                <a:cs typeface="华文细黑"/>
              </a:rPr>
              <a:t>dataSource</a:t>
            </a:r>
            <a:r>
              <a:rPr lang="zh-CN" altLang="en-US" sz="1600" dirty="0">
                <a:latin typeface="华文细黑"/>
                <a:cs typeface="华文细黑"/>
              </a:rPr>
              <a:t>会用新的数据配置这个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，然后返回给</a:t>
            </a:r>
            <a:r>
              <a:rPr lang="en-US" altLang="zh-CN" sz="1600" dirty="0">
                <a:latin typeface="华文细黑"/>
                <a:cs typeface="华文细黑"/>
              </a:rPr>
              <a:t>UITableView</a:t>
            </a:r>
            <a:r>
              <a:rPr lang="zh-CN" altLang="en-US" sz="1600" dirty="0">
                <a:latin typeface="华文细黑"/>
                <a:cs typeface="华文细黑"/>
              </a:rPr>
              <a:t>，重新显示到窗口中，从而避免创建新对象</a:t>
            </a:r>
            <a:endParaRPr lang="en-US" altLang="zh-CN" sz="1600" dirty="0">
              <a:latin typeface="华文细黑"/>
              <a:cs typeface="华文细黑"/>
            </a:endParaRPr>
          </a:p>
          <a:p>
            <a:endParaRPr kumimoji="1" lang="zh-CN" altLang="en-US" sz="1600" dirty="0">
              <a:latin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150273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Cell</a:t>
            </a:r>
            <a:r>
              <a:rPr kumimoji="1" lang="zh-CN" altLang="en-US" dirty="0" smtClean="0"/>
              <a:t>的重用原理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>
                <a:latin typeface="华文细黑"/>
                <a:cs typeface="华文细黑"/>
              </a:rPr>
              <a:t>还有一个非常重要的问题</a:t>
            </a:r>
            <a:r>
              <a:rPr lang="zh-CN" altLang="en-US" sz="1600" dirty="0" smtClean="0">
                <a:latin typeface="华文细黑"/>
                <a:cs typeface="华文细黑"/>
              </a:rPr>
              <a:t>：有时候需要自定义</a:t>
            </a:r>
            <a:r>
              <a:rPr lang="en-US" altLang="zh-CN" sz="1600" dirty="0" smtClean="0">
                <a:latin typeface="华文细黑"/>
                <a:cs typeface="华文细黑"/>
              </a:rPr>
              <a:t>UITableViewCell(</a:t>
            </a:r>
            <a:r>
              <a:rPr lang="zh-CN" altLang="en-US" sz="1600" dirty="0" smtClean="0">
                <a:latin typeface="华文细黑"/>
                <a:cs typeface="华文细黑"/>
              </a:rPr>
              <a:t>用一个子类继承</a:t>
            </a:r>
            <a:r>
              <a:rPr lang="en-US" altLang="zh-CN" sz="1600" dirty="0" smtClean="0">
                <a:latin typeface="华文细黑"/>
                <a:cs typeface="华文细黑"/>
              </a:rPr>
              <a:t>UITableViewCell)</a:t>
            </a:r>
            <a:r>
              <a:rPr lang="zh-CN" altLang="en-US" sz="1600" dirty="0" smtClean="0">
                <a:latin typeface="华文细黑"/>
                <a:cs typeface="华文细黑"/>
              </a:rPr>
              <a:t>，而且每一行用的不一定是同一种</a:t>
            </a:r>
            <a:r>
              <a:rPr lang="en-US" altLang="zh-CN" sz="1600" dirty="0" smtClean="0">
                <a:latin typeface="华文细黑"/>
                <a:cs typeface="华文细黑"/>
              </a:rPr>
              <a:t>UITableViewCell</a:t>
            </a:r>
            <a:r>
              <a:rPr lang="zh-CN" altLang="en-US" sz="1600" dirty="0" smtClean="0">
                <a:latin typeface="华文细黑"/>
                <a:cs typeface="华文细黑"/>
              </a:rPr>
              <a:t>，所以一个</a:t>
            </a:r>
            <a:r>
              <a:rPr lang="en-US" altLang="zh-CN" sz="1600" dirty="0" smtClean="0">
                <a:latin typeface="华文细黑"/>
                <a:cs typeface="华文细黑"/>
              </a:rPr>
              <a:t>UITableView</a:t>
            </a:r>
            <a:r>
              <a:rPr lang="zh-CN" altLang="en-US" sz="1600" dirty="0">
                <a:latin typeface="华文细黑"/>
                <a:cs typeface="华文细黑"/>
              </a:rPr>
              <a:t>可能拥有不同类型的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，对象池中也会有很多不同类型的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，那么</a:t>
            </a:r>
            <a:r>
              <a:rPr lang="en-US" altLang="zh-CN" sz="1600" dirty="0">
                <a:latin typeface="华文细黑"/>
                <a:cs typeface="华文细黑"/>
              </a:rPr>
              <a:t>UITableView</a:t>
            </a:r>
            <a:r>
              <a:rPr lang="zh-CN" altLang="en-US" sz="1600" dirty="0">
                <a:latin typeface="华文细黑"/>
                <a:cs typeface="华文细黑"/>
              </a:rPr>
              <a:t>在重用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时可能会得到错误类型的</a:t>
            </a:r>
            <a:r>
              <a:rPr lang="en-US" altLang="zh-CN" sz="1600" dirty="0" smtClean="0">
                <a:latin typeface="华文细黑"/>
                <a:cs typeface="华文细黑"/>
              </a:rPr>
              <a:t>UITableViewCell</a:t>
            </a:r>
          </a:p>
          <a:p>
            <a:endParaRPr lang="en-US" altLang="zh-CN" sz="1600" dirty="0">
              <a:latin typeface="华文细黑"/>
              <a:cs typeface="华文细黑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华文细黑"/>
                <a:cs typeface="华文细黑"/>
              </a:rPr>
              <a:t>解决方案</a:t>
            </a:r>
            <a:r>
              <a:rPr lang="zh-CN" altLang="en-US" sz="1600" dirty="0">
                <a:latin typeface="华文细黑"/>
                <a:cs typeface="华文细黑"/>
              </a:rPr>
              <a:t>：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有个</a:t>
            </a:r>
            <a:r>
              <a:rPr lang="en-US" altLang="zh-CN" sz="1600" dirty="0">
                <a:latin typeface="华文细黑"/>
                <a:cs typeface="华文细黑"/>
              </a:rPr>
              <a:t>NSString </a:t>
            </a:r>
            <a:r>
              <a:rPr lang="zh-CN" altLang="en-US" sz="1600" dirty="0">
                <a:latin typeface="华文细黑"/>
                <a:cs typeface="华文细黑"/>
              </a:rPr>
              <a:t>*</a:t>
            </a:r>
            <a:r>
              <a:rPr lang="en-US" altLang="zh-CN" sz="1600" dirty="0">
                <a:solidFill>
                  <a:srgbClr val="FF0000"/>
                </a:solidFill>
                <a:latin typeface="华文细黑"/>
                <a:cs typeface="华文细黑"/>
              </a:rPr>
              <a:t>reuseIdentifier</a:t>
            </a:r>
            <a:r>
              <a:rPr lang="zh-CN" altLang="en-US" sz="1600" dirty="0">
                <a:latin typeface="华文细黑"/>
                <a:cs typeface="华文细黑"/>
              </a:rPr>
              <a:t>属性，可以在初始化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的时候传入一个特定的字符串标识来设置</a:t>
            </a:r>
            <a:r>
              <a:rPr lang="en-US" altLang="zh-CN" sz="1600" dirty="0">
                <a:latin typeface="华文细黑"/>
                <a:cs typeface="华文细黑"/>
              </a:rPr>
              <a:t>reuseIdentifier(</a:t>
            </a:r>
            <a:r>
              <a:rPr lang="zh-CN" altLang="en-US" sz="1600" dirty="0">
                <a:latin typeface="华文细黑"/>
                <a:cs typeface="华文细黑"/>
              </a:rPr>
              <a:t>一般用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的类名</a:t>
            </a:r>
            <a:r>
              <a:rPr lang="en-US" altLang="zh-CN" sz="1600" dirty="0">
                <a:latin typeface="华文细黑"/>
                <a:cs typeface="华文细黑"/>
              </a:rPr>
              <a:t>)</a:t>
            </a:r>
            <a:r>
              <a:rPr lang="zh-CN" altLang="en-US" sz="1600" dirty="0">
                <a:latin typeface="华文细黑"/>
                <a:cs typeface="华文细黑"/>
              </a:rPr>
              <a:t>。当</a:t>
            </a:r>
            <a:r>
              <a:rPr lang="en-US" altLang="zh-CN" sz="1600" dirty="0">
                <a:latin typeface="华文细黑"/>
                <a:cs typeface="华文细黑"/>
              </a:rPr>
              <a:t>UITableView</a:t>
            </a:r>
            <a:r>
              <a:rPr lang="zh-CN" altLang="en-US" sz="1600" dirty="0">
                <a:latin typeface="华文细黑"/>
                <a:cs typeface="华文细黑"/>
              </a:rPr>
              <a:t>要求</a:t>
            </a:r>
            <a:r>
              <a:rPr lang="en-US" altLang="zh-CN" sz="1600" dirty="0">
                <a:latin typeface="华文细黑"/>
                <a:cs typeface="华文细黑"/>
              </a:rPr>
              <a:t>dataSource</a:t>
            </a:r>
            <a:r>
              <a:rPr lang="zh-CN" altLang="en-US" sz="1600" dirty="0">
                <a:latin typeface="华文细黑"/>
                <a:cs typeface="华文细黑"/>
              </a:rPr>
              <a:t>返回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时，先通过一个字符串标识到对象池中查找对应类型的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对象，如果有，就重用，如果没有，就传入这个字符串标识来初始化一个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对象</a:t>
            </a:r>
            <a:endParaRPr lang="en-US" altLang="zh-CN" sz="1600" dirty="0">
              <a:latin typeface="华文细黑"/>
              <a:cs typeface="华文细黑"/>
            </a:endParaRPr>
          </a:p>
          <a:p>
            <a:endParaRPr lang="zh-CN" altLang="en-US" sz="1600" dirty="0">
              <a:latin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20808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Cell</a:t>
            </a:r>
            <a:r>
              <a:rPr kumimoji="1" lang="zh-CN" altLang="en-US" dirty="0" smtClean="0"/>
              <a:t>的重用代码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902" y="1227385"/>
            <a:ext cx="8854098" cy="40418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UITableViewCell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*)tableView:(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UITableView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*)tableView cellForRowAtIndexPath:(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NSIndexPath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*)indexPath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1.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定义一个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cell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的标识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static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*ID = 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@”</a:t>
            </a:r>
            <a:r>
              <a:rPr lang="en-US" altLang="zh-CN" sz="1400" dirty="0" err="1" smtClean="0">
                <a:solidFill>
                  <a:srgbClr val="C41A16"/>
                </a:solidFill>
                <a:latin typeface="Menlo-Regular"/>
              </a:rPr>
              <a:t>czcell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2.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从缓存池中取出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cell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400" dirty="0" smtClean="0">
                <a:solidFill>
                  <a:srgbClr val="5C2699"/>
                </a:solidFill>
                <a:latin typeface="Menlo-Regular"/>
              </a:rPr>
              <a:t>UITableViewCell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*cell = [tableView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dequeueReusableCellWithIdentifier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:ID];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3.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如果缓存池中没有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cell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(cell == 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    cell = [[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UITableViewCell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initWithStyle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UITableViewCellStyleSubtitle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reuseIdentifier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:ID];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4.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设置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cell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的属性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...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cell;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  <a:endParaRPr lang="zh-CN" altLang="en-US" sz="1400" dirty="0">
              <a:latin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43908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229811" y="1894921"/>
            <a:ext cx="2367769" cy="1020535"/>
            <a:chOff x="544286" y="2165047"/>
            <a:chExt cx="2636762" cy="1560285"/>
          </a:xfrm>
        </p:grpSpPr>
        <p:sp>
          <p:nvSpPr>
            <p:cNvPr id="4" name="矩形 3"/>
            <p:cNvSpPr/>
            <p:nvPr/>
          </p:nvSpPr>
          <p:spPr>
            <a:xfrm>
              <a:off x="544286" y="2165047"/>
              <a:ext cx="2636762" cy="15602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r>
                <a:rPr kumimoji="1" lang="en-US" altLang="zh-CN" dirty="0" err="1"/>
                <a:t>XMG</a:t>
              </a:r>
              <a:r>
                <a:rPr kumimoji="1" lang="en-US" altLang="zh-CN" dirty="0" err="1" smtClean="0"/>
                <a:t>StatusCell</a:t>
              </a:r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774096" y="2783873"/>
              <a:ext cx="2213429" cy="653143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statusFrame</a:t>
              </a:r>
              <a:endParaRPr kumimoji="1" lang="zh-CN" altLang="en-US" dirty="0"/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3647926" y="2005794"/>
            <a:ext cx="2443239" cy="972658"/>
            <a:chOff x="544286" y="2165047"/>
            <a:chExt cx="2636762" cy="1560285"/>
          </a:xfrm>
        </p:grpSpPr>
        <p:sp>
          <p:nvSpPr>
            <p:cNvPr id="8" name="矩形 7"/>
            <p:cNvSpPr/>
            <p:nvPr/>
          </p:nvSpPr>
          <p:spPr>
            <a:xfrm>
              <a:off x="544286" y="2165047"/>
              <a:ext cx="2636762" cy="15602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r>
                <a:rPr kumimoji="1" lang="en-US" altLang="zh-CN" dirty="0" err="1"/>
                <a:t>XMG</a:t>
              </a:r>
              <a:r>
                <a:rPr kumimoji="1" lang="en-US" altLang="zh-CN" dirty="0" err="1" smtClean="0"/>
                <a:t>StatusFrame</a:t>
              </a:r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74096" y="2757714"/>
              <a:ext cx="2213429" cy="653143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status</a:t>
              </a:r>
              <a:endParaRPr kumimoji="1" lang="zh-CN" altLang="en-US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6664478" y="2298627"/>
            <a:ext cx="1693333" cy="5604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 err="1"/>
              <a:t>XMG</a:t>
            </a:r>
            <a:r>
              <a:rPr kumimoji="1" lang="en-US" altLang="zh-CN" dirty="0" err="1" smtClean="0"/>
              <a:t>Status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5" idx="3"/>
            <a:endCxn id="8" idx="1"/>
          </p:cNvCxnSpPr>
          <p:nvPr/>
        </p:nvCxnSpPr>
        <p:spPr>
          <a:xfrm flipV="1">
            <a:off x="2423799" y="2492123"/>
            <a:ext cx="1224126" cy="21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9" idx="3"/>
            <a:endCxn id="11" idx="1"/>
          </p:cNvCxnSpPr>
          <p:nvPr/>
        </p:nvCxnSpPr>
        <p:spPr>
          <a:xfrm>
            <a:off x="5911845" y="2578833"/>
            <a:ext cx="7526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0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通过代码自定义</a:t>
            </a:r>
            <a:r>
              <a:rPr lang="en-US" altLang="zh-CN" dirty="0"/>
              <a:t>cell(cell</a:t>
            </a:r>
            <a:r>
              <a:rPr lang="zh-CN" altLang="en-US" dirty="0"/>
              <a:t>的高度不一致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 dirty="0"/>
              <a:t>1.</a:t>
            </a:r>
            <a:r>
              <a:rPr lang="zh-TW" altLang="en-US" sz="1400" dirty="0"/>
              <a:t>新建一个继承自</a:t>
            </a:r>
            <a:r>
              <a:rPr lang="en-US" altLang="zh-TW" sz="1400" dirty="0"/>
              <a:t>UITableViewCell</a:t>
            </a:r>
            <a:r>
              <a:rPr lang="zh-TW" altLang="en-US" sz="1400" dirty="0"/>
              <a:t>的类</a:t>
            </a:r>
          </a:p>
          <a:p>
            <a:pPr marL="0" indent="0">
              <a:buNone/>
            </a:pPr>
            <a:r>
              <a:rPr lang="fr-FR" altLang="zh-CN" sz="1400" dirty="0"/>
              <a:t>2.</a:t>
            </a:r>
            <a:r>
              <a:rPr lang="zh-CN" altLang="fr-FR" sz="1400" dirty="0"/>
              <a:t>重写</a:t>
            </a:r>
            <a:r>
              <a:rPr lang="fr-FR" altLang="zh-CN" sz="1400" dirty="0"/>
              <a:t>initWithStyle:reuseIdentifier:</a:t>
            </a:r>
            <a:r>
              <a:rPr lang="zh-CN" altLang="fr-FR" sz="1400" dirty="0"/>
              <a:t>方法</a:t>
            </a:r>
            <a:endParaRPr lang="fr-FR" altLang="zh-CN" sz="1400" dirty="0"/>
          </a:p>
          <a:p>
            <a:pPr>
              <a:buFont typeface="Wingdings" charset="2"/>
              <a:buChar char="Ø"/>
            </a:pPr>
            <a:r>
              <a:rPr lang="zh-CN" altLang="en-US" sz="1400" dirty="0"/>
              <a:t>添加所有需要显示的子控件</a:t>
            </a:r>
            <a:r>
              <a:rPr lang="en-US" altLang="zh-CN" sz="1400" dirty="0"/>
              <a:t>(</a:t>
            </a:r>
            <a:r>
              <a:rPr lang="zh-CN" altLang="en-US" sz="1400" dirty="0"/>
              <a:t>不需要设置子控件的数据和</a:t>
            </a:r>
            <a:r>
              <a:rPr lang="en-US" altLang="zh-CN" sz="1400" dirty="0"/>
              <a:t>frame,  </a:t>
            </a:r>
            <a:r>
              <a:rPr lang="zh-CN" altLang="en-US" sz="1400" dirty="0"/>
              <a:t>子控件要添加到</a:t>
            </a:r>
            <a:r>
              <a:rPr lang="en-US" altLang="zh-CN" sz="1400" dirty="0"/>
              <a:t>contentView</a:t>
            </a:r>
            <a:r>
              <a:rPr lang="zh-CN" altLang="en-US" sz="1400" dirty="0"/>
              <a:t>中</a:t>
            </a:r>
            <a:r>
              <a:rPr lang="en-US" altLang="zh-CN" sz="1400" dirty="0" smtClean="0"/>
              <a:t>)</a:t>
            </a:r>
            <a:endParaRPr lang="en-US" altLang="zh-CN" sz="1400" dirty="0"/>
          </a:p>
          <a:p>
            <a:pPr>
              <a:buFont typeface="Wingdings" charset="2"/>
              <a:buChar char="Ø"/>
            </a:pPr>
            <a:r>
              <a:rPr lang="zh-CN" altLang="en-US" sz="1400" dirty="0" smtClean="0"/>
              <a:t>进</a:t>
            </a:r>
            <a:r>
              <a:rPr lang="zh-CN" altLang="en-US" sz="1400" dirty="0"/>
              <a:t>行子控件一次性的属性设置</a:t>
            </a:r>
            <a:r>
              <a:rPr lang="en-US" altLang="zh-CN" sz="1400" dirty="0"/>
              <a:t>(</a:t>
            </a:r>
            <a:r>
              <a:rPr lang="zh-CN" altLang="en-US" sz="1400" dirty="0"/>
              <a:t>有些属性只需要设置一次</a:t>
            </a:r>
            <a:r>
              <a:rPr lang="en-US" altLang="zh-CN" sz="1400" dirty="0"/>
              <a:t>, </a:t>
            </a:r>
            <a:r>
              <a:rPr lang="zh-CN" altLang="en-US" sz="1400" dirty="0"/>
              <a:t>比如字体</a:t>
            </a:r>
            <a:r>
              <a:rPr lang="en-US" altLang="zh-CN" sz="1400" dirty="0"/>
              <a:t>\</a:t>
            </a:r>
            <a:r>
              <a:rPr lang="zh-CN" altLang="en-US" sz="1400" dirty="0"/>
              <a:t>固定的图片</a:t>
            </a:r>
            <a:r>
              <a:rPr lang="en-US" altLang="zh-CN" sz="1400" dirty="0"/>
              <a:t>)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/>
              <a:t>3.</a:t>
            </a:r>
            <a:r>
              <a:rPr lang="zh-CN" altLang="en-US" sz="1400" dirty="0"/>
              <a:t>提供</a:t>
            </a:r>
            <a:r>
              <a:rPr lang="en-US" altLang="zh-CN" sz="1400" dirty="0"/>
              <a:t>2</a:t>
            </a:r>
            <a:r>
              <a:rPr lang="zh-CN" altLang="en-US" sz="1400" dirty="0"/>
              <a:t>个模型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/>
              <a:t>数据模型</a:t>
            </a:r>
            <a:r>
              <a:rPr lang="en-US" altLang="zh-CN" sz="1400" dirty="0"/>
              <a:t>: </a:t>
            </a:r>
            <a:r>
              <a:rPr lang="zh-CN" altLang="en-US" sz="1400" dirty="0"/>
              <a:t>存放文字数据</a:t>
            </a:r>
            <a:r>
              <a:rPr lang="en-US" altLang="zh-CN" sz="1400" dirty="0"/>
              <a:t>\</a:t>
            </a:r>
            <a:r>
              <a:rPr lang="zh-CN" altLang="en-US" sz="1400" dirty="0" smtClean="0"/>
              <a:t>图片数据</a:t>
            </a:r>
            <a:endParaRPr lang="en-US" altLang="zh-CN" sz="1400" smtClean="0"/>
          </a:p>
          <a:p>
            <a:pPr>
              <a:buFont typeface="Wingdings" charset="2"/>
              <a:buChar char="Ø"/>
            </a:pPr>
            <a:r>
              <a:rPr lang="en-US" altLang="zh-CN" sz="1400" smtClean="0"/>
              <a:t>frame</a:t>
            </a:r>
            <a:r>
              <a:rPr lang="zh-CN" altLang="en-US" sz="1400" dirty="0"/>
              <a:t>模型</a:t>
            </a:r>
            <a:r>
              <a:rPr lang="en-US" altLang="zh-CN" sz="1400" dirty="0"/>
              <a:t>: </a:t>
            </a:r>
            <a:r>
              <a:rPr lang="zh-CN" altLang="en-US" sz="1400" dirty="0"/>
              <a:t>存放数据模型</a:t>
            </a:r>
            <a:r>
              <a:rPr lang="en-US" altLang="zh-CN" sz="1400" dirty="0"/>
              <a:t>\</a:t>
            </a:r>
            <a:r>
              <a:rPr lang="zh-CN" altLang="en-US" sz="1400" dirty="0"/>
              <a:t>所有子控件的</a:t>
            </a:r>
            <a:r>
              <a:rPr lang="en-US" altLang="zh-CN" sz="1400" dirty="0"/>
              <a:t>frame\cell</a:t>
            </a:r>
            <a:r>
              <a:rPr lang="zh-CN" altLang="en-US" sz="1400" dirty="0"/>
              <a:t>的高度</a:t>
            </a:r>
          </a:p>
          <a:p>
            <a:pPr marL="0" indent="0">
              <a:buNone/>
            </a:pPr>
            <a:r>
              <a:rPr lang="en-US" altLang="zh-CN" sz="1400" dirty="0"/>
              <a:t>4.cell</a:t>
            </a:r>
            <a:r>
              <a:rPr lang="zh-CN" altLang="en-US" sz="1400" dirty="0"/>
              <a:t>拥有一个</a:t>
            </a:r>
            <a:r>
              <a:rPr lang="en-US" altLang="zh-CN" sz="1400" dirty="0"/>
              <a:t>frame</a:t>
            </a:r>
            <a:r>
              <a:rPr lang="zh-CN" altLang="en-US" sz="1400" dirty="0"/>
              <a:t>模型</a:t>
            </a:r>
            <a:r>
              <a:rPr lang="en-US" altLang="zh-CN" sz="1400" dirty="0"/>
              <a:t>(</a:t>
            </a:r>
            <a:r>
              <a:rPr lang="zh-CN" altLang="en-US" sz="1400" dirty="0"/>
              <a:t>不要直接拥有数据模型</a:t>
            </a:r>
            <a:r>
              <a:rPr lang="en-US" altLang="zh-CN" sz="1400" dirty="0"/>
              <a:t>)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/>
              <a:t>5.</a:t>
            </a:r>
            <a:r>
              <a:rPr lang="zh-CN" altLang="en-US" sz="1400" dirty="0"/>
              <a:t>重写</a:t>
            </a:r>
            <a:r>
              <a:rPr lang="en-US" altLang="zh-CN" sz="1400" dirty="0"/>
              <a:t>frame</a:t>
            </a:r>
            <a:r>
              <a:rPr lang="zh-CN" altLang="en-US" sz="1400" dirty="0"/>
              <a:t>模型属性的</a:t>
            </a:r>
            <a:r>
              <a:rPr lang="en-US" altLang="zh-CN" sz="1400" dirty="0"/>
              <a:t>setter</a:t>
            </a:r>
            <a:r>
              <a:rPr lang="zh-CN" altLang="en-US" sz="1400" dirty="0"/>
              <a:t>方法</a:t>
            </a:r>
            <a:r>
              <a:rPr lang="en-US" altLang="zh-CN" sz="1400" dirty="0"/>
              <a:t>: </a:t>
            </a:r>
            <a:r>
              <a:rPr lang="zh-CN" altLang="en-US" sz="1400" dirty="0"/>
              <a:t>在这个方法中设置子控件的显示数据和</a:t>
            </a:r>
            <a:r>
              <a:rPr lang="en-US" altLang="zh-CN" sz="1400" dirty="0"/>
              <a:t>frame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/>
              <a:t>6.frame</a:t>
            </a:r>
            <a:r>
              <a:rPr lang="zh-CN" altLang="en-US" sz="1400" dirty="0"/>
              <a:t>模型数据的初始化已经采取懒加载的方式</a:t>
            </a:r>
            <a:r>
              <a:rPr lang="en-US" altLang="zh-CN" sz="1400" dirty="0"/>
              <a:t>(</a:t>
            </a:r>
            <a:r>
              <a:rPr lang="zh-CN" altLang="en-US" sz="1400" dirty="0"/>
              <a:t>每一个</a:t>
            </a:r>
            <a:r>
              <a:rPr lang="en-US" altLang="zh-CN" sz="1400" dirty="0"/>
              <a:t>cell</a:t>
            </a:r>
            <a:r>
              <a:rPr lang="zh-CN" altLang="en-US" sz="1400" dirty="0"/>
              <a:t>对应的</a:t>
            </a:r>
            <a:r>
              <a:rPr lang="en-US" altLang="zh-CN" sz="1400" dirty="0"/>
              <a:t>frame</a:t>
            </a:r>
            <a:r>
              <a:rPr lang="zh-CN" altLang="en-US" sz="1400" dirty="0"/>
              <a:t>模型数据只加载一次</a:t>
            </a:r>
            <a:r>
              <a:rPr lang="en-US" altLang="zh-CN" sz="1400" dirty="0"/>
              <a:t>)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9931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UITextField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096" y="1333500"/>
            <a:ext cx="8684381" cy="3771636"/>
          </a:xfrm>
        </p:spPr>
        <p:txBody>
          <a:bodyPr>
            <a:normAutofit/>
          </a:bodyPr>
          <a:lstStyle/>
          <a:p>
            <a:r>
              <a:rPr kumimoji="1" lang="zh-CN" altLang="en-US" sz="1400" dirty="0" smtClean="0"/>
              <a:t>通过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UITextField</a:t>
            </a:r>
            <a:r>
              <a:rPr kumimoji="1" lang="zh-CN" altLang="en-US" sz="1400" dirty="0" smtClean="0"/>
              <a:t>的代理方法能够监听键盘最右下角按钮的点击</a:t>
            </a:r>
            <a:endParaRPr kumimoji="1" lang="en-US" altLang="zh-CN" sz="1400" dirty="0" smtClean="0"/>
          </a:p>
          <a:p>
            <a:pPr>
              <a:buFont typeface="+mj-lt"/>
              <a:buAutoNum type="arabicPeriod"/>
            </a:pPr>
            <a:r>
              <a:rPr kumimoji="1" lang="zh-CN" altLang="en-US" sz="1400" dirty="0" smtClean="0"/>
              <a:t>成为</a:t>
            </a:r>
            <a:r>
              <a:rPr kumimoji="1" lang="en-US" altLang="zh-CN" sz="1400" dirty="0" err="1" smtClean="0"/>
              <a:t>UITextField</a:t>
            </a:r>
            <a:r>
              <a:rPr kumimoji="1" lang="zh-CN" altLang="en-US" sz="1400" dirty="0" smtClean="0"/>
              <a:t>的代理</a:t>
            </a:r>
            <a:endParaRPr kumimoji="1" lang="en-US" altLang="zh-CN" sz="1400" dirty="0" smtClean="0"/>
          </a:p>
          <a:p>
            <a:pPr marL="0" indent="0">
              <a:buNone/>
            </a:pPr>
            <a:r>
              <a:rPr lang="en-US" altLang="zh-CN" sz="1400" dirty="0" err="1" smtClean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 dirty="0" err="1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 err="1" smtClean="0">
                <a:solidFill>
                  <a:srgbClr val="3F6E74"/>
                </a:solidFill>
                <a:latin typeface="Menlo-Regular"/>
              </a:rPr>
              <a:t>textField</a:t>
            </a:r>
            <a:r>
              <a:rPr lang="en-US" altLang="zh-CN" sz="1400" dirty="0" err="1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 err="1" smtClean="0">
                <a:solidFill>
                  <a:srgbClr val="5C2699"/>
                </a:solidFill>
                <a:latin typeface="Menlo-Regular"/>
              </a:rPr>
              <a:t>delegate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+mj-lt"/>
              <a:buAutoNum type="arabicPeriod" startAt="2"/>
            </a:pPr>
            <a:r>
              <a:rPr kumimoji="1" lang="zh-CN" altLang="en-US" sz="1400" dirty="0" smtClean="0"/>
              <a:t>遵守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UITextFieldDelegate</a:t>
            </a:r>
            <a:r>
              <a:rPr kumimoji="1" lang="zh-CN" altLang="en-US" sz="1400" dirty="0" smtClean="0"/>
              <a:t>协议</a:t>
            </a:r>
            <a:r>
              <a:rPr kumimoji="1" lang="en-US" altLang="zh-CN" sz="1400" dirty="0" smtClean="0"/>
              <a:t>,</a:t>
            </a:r>
            <a:r>
              <a:rPr kumimoji="1" lang="zh-CN" altLang="en-US" sz="1400" dirty="0" smtClean="0"/>
              <a:t>实现代理方法</a:t>
            </a:r>
            <a:endParaRPr kumimoji="1" lang="en-US" altLang="zh-CN" sz="14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textFieldShouldReturn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UITextField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textField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在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UITextField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左边放一个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Menlo-Regular"/>
              </a:rPr>
              <a:t>view</a:t>
            </a:r>
          </a:p>
          <a:p>
            <a:pPr marL="0" indent="0">
              <a:buNone/>
            </a:pPr>
            <a:r>
              <a:rPr lang="en-US" altLang="zh-CN" sz="1400" dirty="0" err="1" smtClean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 dirty="0" err="1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 err="1" smtClean="0">
                <a:solidFill>
                  <a:srgbClr val="3F6E74"/>
                </a:solidFill>
                <a:latin typeface="Menlo-Regular"/>
              </a:rPr>
              <a:t>textField</a:t>
            </a:r>
            <a:r>
              <a:rPr lang="en-US" altLang="zh-CN" sz="1400" dirty="0" err="1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 err="1" smtClean="0">
                <a:solidFill>
                  <a:srgbClr val="5C2699"/>
                </a:solidFill>
                <a:latin typeface="Menlo-Regular"/>
              </a:rPr>
              <a:t>leftView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 [[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initWithFrame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CGRectMake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8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)];</a:t>
            </a:r>
          </a:p>
          <a:p>
            <a:pPr marL="0" indent="0">
              <a:buNone/>
            </a:pPr>
            <a:r>
              <a:rPr lang="en-US" altLang="zh-CN" sz="1400" dirty="0" err="1" smtClean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 dirty="0" err="1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 err="1" smtClean="0">
                <a:solidFill>
                  <a:srgbClr val="3F6E74"/>
                </a:solidFill>
                <a:latin typeface="Menlo-Regular"/>
              </a:rPr>
              <a:t>textField</a:t>
            </a:r>
            <a:r>
              <a:rPr lang="en-US" altLang="zh-CN" sz="1400" dirty="0" err="1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 err="1" smtClean="0">
                <a:solidFill>
                  <a:srgbClr val="5C2699"/>
                </a:solidFill>
                <a:latin typeface="Menlo-Regular"/>
              </a:rPr>
              <a:t>leftViewMode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UITextFieldViewModeAlways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4415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设置</a:t>
            </a:r>
            <a:r>
              <a:rPr kumimoji="1" lang="en-US" altLang="zh-TW" sz="1600" dirty="0" smtClean="0"/>
              <a:t>UITableView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dataSource</a:t>
            </a:r>
            <a:r>
              <a:rPr kumimoji="1" lang="zh-CN" altLang="zh-CN" sz="1600" dirty="0" smtClean="0"/>
              <a:t>、</a:t>
            </a:r>
            <a:r>
              <a:rPr kumimoji="1" lang="en-US" altLang="zh-CN" sz="1600" dirty="0" smtClean="0"/>
              <a:t>delegate</a:t>
            </a:r>
          </a:p>
          <a:p>
            <a:endParaRPr kumimoji="1" lang="en-US" altLang="zh-CN" sz="1600" dirty="0" smtClean="0"/>
          </a:p>
          <a:p>
            <a:r>
              <a:rPr kumimoji="1" lang="en-US" altLang="zh-TW" sz="1600" dirty="0" smtClean="0"/>
              <a:t>UITableView</a:t>
            </a:r>
            <a:r>
              <a:rPr kumimoji="1" lang="zh-CN" altLang="en-US" sz="1600" dirty="0" smtClean="0"/>
              <a:t>多组数据和单组数据的展示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UITableViewCell</a:t>
            </a:r>
            <a:r>
              <a:rPr kumimoji="1" lang="zh-CN" altLang="en-US" sz="1600" dirty="0" smtClean="0"/>
              <a:t>的常见属性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TW" sz="1600" dirty="0" smtClean="0"/>
              <a:t>UITableView</a:t>
            </a:r>
            <a:r>
              <a:rPr kumimoji="1" lang="zh-CN" altLang="en-US" sz="1600" dirty="0" smtClean="0"/>
              <a:t>的性能优化（</a:t>
            </a:r>
            <a:r>
              <a:rPr kumimoji="1" lang="en-US" altLang="zh-CN" sz="1600" dirty="0" smtClean="0"/>
              <a:t>cell</a:t>
            </a:r>
            <a:r>
              <a:rPr kumimoji="1" lang="zh-CN" altLang="en-US" sz="1600" dirty="0" smtClean="0"/>
              <a:t>的循环利用）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>
                <a:solidFill>
                  <a:srgbClr val="FF0000"/>
                </a:solidFill>
              </a:rPr>
              <a:t>自定义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Cell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UITableView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460"/>
            <a:ext cx="8229600" cy="277171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在众多移动应用中，能看到各式各样的表格数据</a:t>
            </a:r>
            <a:endParaRPr kumimoji="1" lang="zh-CN" altLang="en-US" sz="1600" dirty="0"/>
          </a:p>
        </p:txBody>
      </p:sp>
      <p:pic>
        <p:nvPicPr>
          <p:cNvPr id="4" name="图片 3" descr="IMG_036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1" y="1614288"/>
            <a:ext cx="1944848" cy="2876755"/>
          </a:xfrm>
          <a:prstGeom prst="rect">
            <a:avLst/>
          </a:prstGeom>
        </p:spPr>
      </p:pic>
      <p:pic>
        <p:nvPicPr>
          <p:cNvPr id="6" name="图片 5" descr="IMG_037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96" y="1614288"/>
            <a:ext cx="1944849" cy="2876755"/>
          </a:xfrm>
          <a:prstGeom prst="rect">
            <a:avLst/>
          </a:prstGeom>
        </p:spPr>
      </p:pic>
      <p:pic>
        <p:nvPicPr>
          <p:cNvPr id="7" name="图片 6" descr="IMG_037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84" y="1614288"/>
            <a:ext cx="1944849" cy="2876755"/>
          </a:xfrm>
          <a:prstGeom prst="rect">
            <a:avLst/>
          </a:prstGeom>
        </p:spPr>
      </p:pic>
      <p:pic>
        <p:nvPicPr>
          <p:cNvPr id="8" name="图片 7" descr="IMG_037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442" y="1614288"/>
            <a:ext cx="1944849" cy="2876755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457200" y="4670332"/>
            <a:ext cx="8229600" cy="529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在</a:t>
            </a:r>
            <a:r>
              <a:rPr kumimoji="1" lang="en-US" altLang="zh-CN" sz="1600" dirty="0" smtClean="0"/>
              <a:t>iOS</a:t>
            </a:r>
            <a:r>
              <a:rPr kumimoji="1" lang="zh-CN" altLang="en-US" sz="1600" dirty="0" smtClean="0"/>
              <a:t>中，要实现表格数据展示，最常用的做法就是使用</a:t>
            </a:r>
            <a:r>
              <a:rPr kumimoji="1" lang="en-US" altLang="zh-CN" sz="1600" dirty="0" smtClean="0"/>
              <a:t>UITableView</a:t>
            </a:r>
          </a:p>
          <a:p>
            <a:r>
              <a:rPr kumimoji="1" lang="en-US" altLang="zh-CN" sz="1600" dirty="0" smtClean="0"/>
              <a:t>UITableView</a:t>
            </a:r>
            <a:r>
              <a:rPr kumimoji="1" lang="zh-CN" altLang="en-US" sz="1600" dirty="0"/>
              <a:t>继承自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，因此支持垂直滚动，而且性能极佳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040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UITableView</a:t>
            </a:r>
            <a:r>
              <a:rPr kumimoji="1" lang="zh-CN" altLang="en-US" dirty="0" smtClean="0"/>
              <a:t>的两种样式</a:t>
            </a:r>
            <a:endParaRPr kumimoji="1" lang="zh-CN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39751" y="1041718"/>
            <a:ext cx="2879725" cy="30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b"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/>
            <a:r>
              <a:rPr kumimoji="0" lang="en-US" altLang="zh-CN" sz="1600" b="1" dirty="0">
                <a:solidFill>
                  <a:schemeClr val="tx2"/>
                </a:solidFill>
                <a:latin typeface="Courier New" charset="0"/>
              </a:rPr>
              <a:t>UITableViewStylePlain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435752" y="1044400"/>
            <a:ext cx="3024188" cy="30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b"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/>
            <a:r>
              <a:rPr kumimoji="0" lang="en-US" altLang="zh-CN" sz="1600" b="1" dirty="0">
                <a:solidFill>
                  <a:schemeClr val="tx2"/>
                </a:solidFill>
                <a:latin typeface="Courier New" charset="0"/>
              </a:rPr>
              <a:t>UITableViewStyle</a:t>
            </a:r>
            <a:r>
              <a:rPr kumimoji="0" lang="fr-FR" altLang="zh-CN" sz="1600" b="1" dirty="0">
                <a:solidFill>
                  <a:schemeClr val="tx2"/>
                </a:solidFill>
                <a:latin typeface="Courier New" charset="0"/>
              </a:rPr>
              <a:t>Grouped</a:t>
            </a:r>
            <a:endParaRPr kumimoji="0" lang="en-US" altLang="zh-CN" sz="1600" b="1" dirty="0">
              <a:solidFill>
                <a:schemeClr val="tx2"/>
              </a:solidFill>
              <a:latin typeface="Courier New" charset="0"/>
            </a:endParaRPr>
          </a:p>
        </p:txBody>
      </p:sp>
      <p:pic>
        <p:nvPicPr>
          <p:cNvPr id="9" name="图片 8" descr="IMG_037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021" y="1419871"/>
            <a:ext cx="2415002" cy="35721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09" y="1419871"/>
            <a:ext cx="2415001" cy="357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如何展示数据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>
                <a:latin typeface="华文细黑"/>
                <a:cs typeface="华文细黑"/>
              </a:rPr>
              <a:t>UITableView</a:t>
            </a:r>
            <a:r>
              <a:rPr lang="zh-CN" altLang="en-US" sz="1800" dirty="0" smtClean="0">
                <a:latin typeface="华文细黑"/>
                <a:cs typeface="华文细黑"/>
              </a:rPr>
              <a:t>需要一个数据源</a:t>
            </a:r>
            <a:r>
              <a:rPr lang="en-US" altLang="zh-CN" sz="1800" dirty="0" smtClean="0">
                <a:latin typeface="华文细黑"/>
                <a:cs typeface="华文细黑"/>
              </a:rPr>
              <a:t>(dataSource)</a:t>
            </a:r>
            <a:r>
              <a:rPr lang="zh-CN" altLang="en-US" sz="1800" dirty="0" smtClean="0">
                <a:latin typeface="华文细黑"/>
                <a:cs typeface="华文细黑"/>
              </a:rPr>
              <a:t>来显示数据</a:t>
            </a:r>
            <a:endParaRPr lang="en-US" altLang="zh-CN" sz="1800" dirty="0" smtClean="0">
              <a:latin typeface="华文细黑"/>
              <a:cs typeface="华文细黑"/>
            </a:endParaRPr>
          </a:p>
          <a:p>
            <a:endParaRPr lang="en-US" altLang="zh-CN" sz="1800" dirty="0" smtClean="0">
              <a:latin typeface="华文细黑"/>
              <a:cs typeface="华文细黑"/>
            </a:endParaRPr>
          </a:p>
          <a:p>
            <a:r>
              <a:rPr lang="en-US" altLang="zh-CN" sz="1800" dirty="0" smtClean="0">
                <a:latin typeface="华文细黑"/>
                <a:cs typeface="华文细黑"/>
              </a:rPr>
              <a:t>UITableView</a:t>
            </a:r>
            <a:r>
              <a:rPr lang="zh-CN" altLang="en-US" sz="1800" dirty="0" smtClean="0">
                <a:latin typeface="华文细黑"/>
                <a:cs typeface="华文细黑"/>
              </a:rPr>
              <a:t>会向数据源查询一共有多少行数据以及每一行显示什么数据等</a:t>
            </a:r>
            <a:endParaRPr lang="en-US" altLang="zh-CN" sz="1800" dirty="0" smtClean="0">
              <a:latin typeface="华文细黑"/>
              <a:cs typeface="华文细黑"/>
            </a:endParaRPr>
          </a:p>
          <a:p>
            <a:endParaRPr lang="en-US" altLang="zh-CN" sz="1800" dirty="0" smtClean="0">
              <a:latin typeface="华文细黑"/>
              <a:cs typeface="华文细黑"/>
            </a:endParaRPr>
          </a:p>
          <a:p>
            <a:r>
              <a:rPr lang="zh-CN" altLang="en-US" sz="1800" dirty="0" smtClean="0">
                <a:latin typeface="华文细黑"/>
                <a:cs typeface="华文细黑"/>
              </a:rPr>
              <a:t>没有设置数据源的</a:t>
            </a:r>
            <a:r>
              <a:rPr lang="en-US" altLang="zh-CN" sz="1800" dirty="0" smtClean="0">
                <a:latin typeface="华文细黑"/>
                <a:cs typeface="华文细黑"/>
              </a:rPr>
              <a:t>UITableView</a:t>
            </a:r>
            <a:r>
              <a:rPr lang="zh-CN" altLang="en-US" sz="1800" dirty="0" smtClean="0">
                <a:latin typeface="华文细黑"/>
                <a:cs typeface="华文细黑"/>
              </a:rPr>
              <a:t>只是个空壳</a:t>
            </a:r>
            <a:endParaRPr lang="en-US" altLang="zh-CN" sz="1800" dirty="0" smtClean="0">
              <a:latin typeface="华文细黑"/>
              <a:cs typeface="华文细黑"/>
            </a:endParaRPr>
          </a:p>
          <a:p>
            <a:endParaRPr lang="en-US" altLang="zh-CN" sz="1800" dirty="0" smtClean="0">
              <a:latin typeface="华文细黑"/>
              <a:cs typeface="华文细黑"/>
            </a:endParaRPr>
          </a:p>
          <a:p>
            <a:r>
              <a:rPr lang="zh-CN" altLang="en-US" sz="1800" dirty="0" smtClean="0">
                <a:latin typeface="华文细黑"/>
                <a:cs typeface="华文细黑"/>
              </a:rPr>
              <a:t>凡是遵守</a:t>
            </a:r>
            <a:r>
              <a:rPr lang="en-US" altLang="zh-CN" sz="1800" dirty="0" smtClean="0">
                <a:latin typeface="华文细黑"/>
                <a:cs typeface="华文细黑"/>
              </a:rPr>
              <a:t>UITableViewDataSource</a:t>
            </a:r>
            <a:r>
              <a:rPr lang="zh-CN" altLang="en-US" sz="1800" dirty="0" smtClean="0">
                <a:latin typeface="华文细黑"/>
                <a:cs typeface="华文细黑"/>
              </a:rPr>
              <a:t>协议的</a:t>
            </a:r>
            <a:r>
              <a:rPr lang="en-US" altLang="zh-CN" sz="1800" dirty="0" smtClean="0">
                <a:latin typeface="华文细黑"/>
                <a:cs typeface="华文细黑"/>
              </a:rPr>
              <a:t>OC</a:t>
            </a:r>
            <a:r>
              <a:rPr lang="zh-CN" altLang="en-US" sz="1800" dirty="0" smtClean="0">
                <a:latin typeface="华文细黑"/>
                <a:cs typeface="华文细黑"/>
              </a:rPr>
              <a:t>对象，都可以是</a:t>
            </a:r>
            <a:r>
              <a:rPr lang="en-US" altLang="zh-CN" sz="1800" dirty="0" smtClean="0">
                <a:latin typeface="华文细黑"/>
                <a:cs typeface="华文细黑"/>
              </a:rPr>
              <a:t>UITableView</a:t>
            </a:r>
            <a:r>
              <a:rPr lang="zh-CN" altLang="en-US" sz="1800" dirty="0" smtClean="0">
                <a:latin typeface="华文细黑"/>
                <a:cs typeface="华文细黑"/>
              </a:rPr>
              <a:t>的数据源</a:t>
            </a:r>
            <a:endParaRPr lang="en-US" altLang="zh-CN" sz="1800" dirty="0" smtClean="0">
              <a:latin typeface="华文细黑"/>
              <a:cs typeface="华文细黑"/>
            </a:endParaRPr>
          </a:p>
          <a:p>
            <a:endParaRPr kumimoji="1" lang="zh-CN" altLang="en-US" sz="1800" dirty="0">
              <a:latin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241955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tableView</a:t>
            </a:r>
            <a:r>
              <a:rPr kumimoji="1" lang="zh-CN" altLang="en-US" dirty="0" smtClean="0"/>
              <a:t>和数据源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32582" y="4337304"/>
            <a:ext cx="1984341" cy="425217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 smtClean="0"/>
          </a:p>
          <a:p>
            <a:pPr algn="ctr"/>
            <a:r>
              <a:rPr kumimoji="1" lang="zh-CN" altLang="en-US" sz="1600" dirty="0" smtClean="0"/>
              <a:t>任意类型的对象</a:t>
            </a:r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457201" y="3934634"/>
            <a:ext cx="3563351" cy="966403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 smtClean="0"/>
          </a:p>
          <a:p>
            <a:pPr algn="ctr"/>
            <a:r>
              <a:rPr kumimoji="1" lang="en-US" altLang="zh-CN" sz="1600" dirty="0" smtClean="0"/>
              <a:t>UITableView</a:t>
            </a:r>
          </a:p>
          <a:p>
            <a:pPr algn="ctr"/>
            <a:endParaRPr kumimoji="1" lang="en-US" altLang="zh-CN" sz="1600" dirty="0"/>
          </a:p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595249" y="4302789"/>
            <a:ext cx="3298303" cy="506213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 smtClean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UITableViewDataSource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&gt;</a:t>
            </a:r>
            <a:r>
              <a:rPr lang="zh-CN" altLang="en-US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dataSource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03708" y="1404030"/>
            <a:ext cx="8583644" cy="1817309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en-US" altLang="zh-CN" sz="1600" dirty="0" smtClean="0"/>
          </a:p>
          <a:p>
            <a:pPr algn="ctr"/>
            <a:endParaRPr lang="en-US" altLang="zh-CN" sz="1600" dirty="0">
              <a:solidFill>
                <a:srgbClr val="5C2699"/>
              </a:solidFill>
              <a:latin typeface="Menlo-Regular"/>
            </a:endParaRPr>
          </a:p>
          <a:p>
            <a:pPr algn="ctr"/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UITableViewDataSource</a:t>
            </a:r>
            <a:r>
              <a:rPr lang="zh-CN" altLang="en-US" sz="1600" dirty="0" smtClean="0">
                <a:solidFill>
                  <a:schemeClr val="bg1"/>
                </a:solidFill>
                <a:latin typeface="Menlo-Regular"/>
              </a:rPr>
              <a:t>协议</a:t>
            </a:r>
            <a:endParaRPr lang="en-US" altLang="zh-CN" sz="1600" dirty="0" smtClean="0">
              <a:solidFill>
                <a:schemeClr val="bg1"/>
              </a:solidFill>
              <a:latin typeface="Menlo-Regular"/>
            </a:endParaRPr>
          </a:p>
          <a:p>
            <a:pPr algn="ctr"/>
            <a:endParaRPr lang="en-US" altLang="zh-CN" sz="1600" dirty="0" smtClean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sz="1600" dirty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sz="1600" dirty="0" smtClean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sz="1600" dirty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sz="1600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74371" y="1783241"/>
            <a:ext cx="8448579" cy="131154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一共有多少组数据</a:t>
            </a:r>
            <a:endParaRPr lang="en-US" altLang="zh-CN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)numberOfSectionsInTableView:(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UITableView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*)tableView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每一组有多少行数据</a:t>
            </a:r>
            <a:endParaRPr lang="en-US" altLang="zh-CN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)tableView:(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UITableView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*)tableView numberOfRowsInSection:(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)section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 每一行显示什么内容</a:t>
            </a:r>
            <a:endParaRPr lang="en-US" altLang="zh-CN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UITableViewCell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*)tableView:(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UITableView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*)tableView cellForRowAtIndexPath:(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NSIndexPath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*)indexPath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171450" indent="-171450">
              <a:buFontTx/>
              <a:buChar char="-"/>
            </a:pPr>
            <a:endParaRPr kumimoji="1" lang="zh-CN" altLang="en-US" sz="1200" dirty="0"/>
          </a:p>
        </p:txBody>
      </p:sp>
      <p:cxnSp>
        <p:nvCxnSpPr>
          <p:cNvPr id="9" name="直线箭头连接符 8"/>
          <p:cNvCxnSpPr>
            <a:stCxn id="5" idx="0"/>
            <a:endCxn id="7" idx="2"/>
          </p:cNvCxnSpPr>
          <p:nvPr/>
        </p:nvCxnSpPr>
        <p:spPr>
          <a:xfrm flipH="1" flipV="1">
            <a:off x="4595530" y="3221339"/>
            <a:ext cx="2129222" cy="1115966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968782" y="3445463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遵守协议，实现相应的方法</a:t>
            </a:r>
            <a:endParaRPr kumimoji="1" lang="zh-CN" altLang="en-US" sz="1400" dirty="0"/>
          </a:p>
        </p:txBody>
      </p:sp>
      <p:cxnSp>
        <p:nvCxnSpPr>
          <p:cNvPr id="11" name="直线箭头连接符 10"/>
          <p:cNvCxnSpPr>
            <a:stCxn id="6" idx="3"/>
            <a:endCxn id="5" idx="1"/>
          </p:cNvCxnSpPr>
          <p:nvPr/>
        </p:nvCxnSpPr>
        <p:spPr>
          <a:xfrm flipV="1">
            <a:off x="3893551" y="4549913"/>
            <a:ext cx="1839030" cy="5983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62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  <p:bldP spid="8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tableView</a:t>
            </a:r>
            <a:r>
              <a:rPr kumimoji="1" lang="zh-CN" altLang="en-US" dirty="0" smtClean="0"/>
              <a:t>展示数据的过程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zh-CN" altLang="en-US" sz="1800" dirty="0" smtClean="0"/>
              <a:t>调用数据源的下面方法得知一共有多少组数据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)numberOfSectionsInTableView:(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UITableView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*)tableView;</a:t>
            </a:r>
          </a:p>
          <a:p>
            <a:pPr marL="0" indent="0">
              <a:buNone/>
            </a:pPr>
            <a:endParaRPr kumimoji="1" lang="en-US" altLang="zh-CN" sz="1800" dirty="0" smtClean="0"/>
          </a:p>
          <a:p>
            <a:pPr>
              <a:buFont typeface="+mj-lt"/>
              <a:buAutoNum type="arabicPeriod" startAt="2"/>
            </a:pPr>
            <a:r>
              <a:rPr kumimoji="1" lang="zh-CN" altLang="en-US" sz="1800" dirty="0" smtClean="0"/>
              <a:t>调用数据源的下面方法得知每一组有多少行数据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)tableView:(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UITableView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*)tableView numberOfRowsInSection:(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)section;</a:t>
            </a:r>
          </a:p>
          <a:p>
            <a:pPr marL="0" indent="0">
              <a:buNone/>
            </a:pPr>
            <a:endParaRPr kumimoji="1" lang="en-US" altLang="zh-CN" sz="1800" dirty="0" smtClean="0"/>
          </a:p>
          <a:p>
            <a:pPr>
              <a:buFont typeface="+mj-lt"/>
              <a:buAutoNum type="arabicPeriod" startAt="3"/>
            </a:pPr>
            <a:r>
              <a:rPr kumimoji="1" lang="zh-CN" altLang="en-US" sz="1800" dirty="0" smtClean="0"/>
              <a:t>调用数据源的下面方法得知每一行显示什么内容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UITableViewCell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*)tableView:(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UITableView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*)tableView cellForRowAtIndexPath:(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NSIndexPath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*)indexPath;</a:t>
            </a:r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0588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字典转模型</a:t>
            </a:r>
            <a:endParaRPr kumimoji="1" lang="zh-CN" altLang="en-US" dirty="0"/>
          </a:p>
        </p:txBody>
      </p:sp>
      <p:pic>
        <p:nvPicPr>
          <p:cNvPr id="4" name="图片 3" descr="QQ20140320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1" y="1301223"/>
            <a:ext cx="5664200" cy="1778000"/>
          </a:xfrm>
          <a:prstGeom prst="rect">
            <a:avLst/>
          </a:prstGeom>
          <a:ln>
            <a:noFill/>
          </a:ln>
        </p:spPr>
      </p:pic>
      <p:sp>
        <p:nvSpPr>
          <p:cNvPr id="26" name="框架 25"/>
          <p:cNvSpPr/>
          <p:nvPr/>
        </p:nvSpPr>
        <p:spPr>
          <a:xfrm>
            <a:off x="319151" y="1301223"/>
            <a:ext cx="5423675" cy="1766495"/>
          </a:xfrm>
          <a:prstGeom prst="frame">
            <a:avLst>
              <a:gd name="adj1" fmla="val 0"/>
            </a:avLst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41" name="组 40"/>
          <p:cNvGrpSpPr/>
          <p:nvPr/>
        </p:nvGrpSpPr>
        <p:grpSpPr>
          <a:xfrm>
            <a:off x="1498921" y="3067719"/>
            <a:ext cx="3064134" cy="1862961"/>
            <a:chOff x="1498921" y="3681262"/>
            <a:chExt cx="3064134" cy="2235553"/>
          </a:xfrm>
        </p:grpSpPr>
        <p:sp>
          <p:nvSpPr>
            <p:cNvPr id="6" name="矩形 5"/>
            <p:cNvSpPr/>
            <p:nvPr/>
          </p:nvSpPr>
          <p:spPr>
            <a:xfrm>
              <a:off x="1498921" y="4468285"/>
              <a:ext cx="3064134" cy="1448530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r>
                <a:rPr kumimoji="1" lang="en-US" altLang="zh-CN" dirty="0"/>
                <a:t>XMG</a:t>
              </a:r>
              <a:r>
                <a:rPr kumimoji="1" lang="en-US" altLang="zh-CN" dirty="0" smtClean="0"/>
                <a:t>CarGroup</a:t>
              </a:r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zh-CN" altLang="en-US" dirty="0"/>
            </a:p>
          </p:txBody>
        </p:sp>
        <p:cxnSp>
          <p:nvCxnSpPr>
            <p:cNvPr id="28" name="直线箭头连接符 27"/>
            <p:cNvCxnSpPr>
              <a:stCxn id="26" idx="2"/>
              <a:endCxn id="6" idx="0"/>
            </p:cNvCxnSpPr>
            <p:nvPr/>
          </p:nvCxnSpPr>
          <p:spPr>
            <a:xfrm>
              <a:off x="3030988" y="3681262"/>
              <a:ext cx="0" cy="787023"/>
            </a:xfrm>
            <a:prstGeom prst="straightConnector1">
              <a:avLst/>
            </a:prstGeom>
            <a:ln>
              <a:solidFill>
                <a:srgbClr val="C0504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框架 30"/>
          <p:cNvSpPr/>
          <p:nvPr/>
        </p:nvSpPr>
        <p:spPr>
          <a:xfrm>
            <a:off x="740472" y="1702706"/>
            <a:ext cx="4781476" cy="575239"/>
          </a:xfrm>
          <a:prstGeom prst="frame">
            <a:avLst>
              <a:gd name="adj1" fmla="val 1979"/>
            </a:avLst>
          </a:prstGeom>
          <a:solidFill>
            <a:srgbClr val="C0504D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框架 31"/>
          <p:cNvSpPr/>
          <p:nvPr/>
        </p:nvSpPr>
        <p:spPr>
          <a:xfrm>
            <a:off x="740472" y="2312906"/>
            <a:ext cx="4781476" cy="575239"/>
          </a:xfrm>
          <a:prstGeom prst="frame">
            <a:avLst>
              <a:gd name="adj1" fmla="val 1979"/>
            </a:avLst>
          </a:prstGeom>
          <a:solidFill>
            <a:srgbClr val="C0504D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81545" y="4090829"/>
            <a:ext cx="2319218" cy="32213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@”T”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81545" y="4505448"/>
            <a:ext cx="2319218" cy="32213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cars</a:t>
            </a:r>
            <a:endParaRPr kumimoji="1" lang="zh-CN" altLang="en-US" dirty="0"/>
          </a:p>
        </p:txBody>
      </p:sp>
      <p:grpSp>
        <p:nvGrpSpPr>
          <p:cNvPr id="42" name="组 41"/>
          <p:cNvGrpSpPr/>
          <p:nvPr/>
        </p:nvGrpSpPr>
        <p:grpSpPr>
          <a:xfrm>
            <a:off x="4300764" y="1301367"/>
            <a:ext cx="4488737" cy="3365148"/>
            <a:chOff x="4300763" y="1561640"/>
            <a:chExt cx="4488737" cy="4038178"/>
          </a:xfrm>
        </p:grpSpPr>
        <p:sp>
          <p:nvSpPr>
            <p:cNvPr id="9" name="矩形 8"/>
            <p:cNvSpPr/>
            <p:nvPr/>
          </p:nvSpPr>
          <p:spPr>
            <a:xfrm>
              <a:off x="6502095" y="1561640"/>
              <a:ext cx="2287405" cy="363091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r>
                <a:rPr kumimoji="1" lang="en-US" altLang="zh-CN" dirty="0" smtClean="0"/>
                <a:t>NSArray</a:t>
              </a:r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zh-CN" altLang="en-US" dirty="0"/>
            </a:p>
          </p:txBody>
        </p:sp>
        <p:cxnSp>
          <p:nvCxnSpPr>
            <p:cNvPr id="11" name="直线箭头连接符 10"/>
            <p:cNvCxnSpPr>
              <a:stCxn id="8" idx="3"/>
              <a:endCxn id="9" idx="1"/>
            </p:cNvCxnSpPr>
            <p:nvPr/>
          </p:nvCxnSpPr>
          <p:spPr>
            <a:xfrm flipV="1">
              <a:off x="4300763" y="3377095"/>
              <a:ext cx="2201332" cy="222272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 42"/>
          <p:cNvGrpSpPr/>
          <p:nvPr/>
        </p:nvGrpSpPr>
        <p:grpSpPr>
          <a:xfrm>
            <a:off x="5521949" y="1808918"/>
            <a:ext cx="3101893" cy="1121270"/>
            <a:chOff x="5521948" y="2170702"/>
            <a:chExt cx="3101893" cy="1345524"/>
          </a:xfrm>
        </p:grpSpPr>
        <p:grpSp>
          <p:nvGrpSpPr>
            <p:cNvPr id="16" name="组 15"/>
            <p:cNvGrpSpPr/>
            <p:nvPr/>
          </p:nvGrpSpPr>
          <p:grpSpPr>
            <a:xfrm>
              <a:off x="6649744" y="2170702"/>
              <a:ext cx="1974097" cy="1345524"/>
              <a:chOff x="6598728" y="3514634"/>
              <a:chExt cx="1974097" cy="134552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598728" y="3514634"/>
                <a:ext cx="1974097" cy="1345524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 smtClean="0"/>
              </a:p>
              <a:p>
                <a:pPr algn="ctr"/>
                <a:r>
                  <a:rPr kumimoji="1" lang="en-US" altLang="zh-CN" dirty="0"/>
                  <a:t>XMG</a:t>
                </a:r>
                <a:r>
                  <a:rPr kumimoji="1" lang="en-US" altLang="zh-CN" dirty="0" smtClean="0"/>
                  <a:t>Car</a:t>
                </a:r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zh-CN" altLang="en-US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722972" y="3879412"/>
                <a:ext cx="1684194" cy="47046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 smtClean="0"/>
                  <a:t>icon</a:t>
                </a:r>
                <a:r>
                  <a:rPr kumimoji="1" lang="zh-CN" altLang="en-US" sz="1200" dirty="0" smtClean="0"/>
                  <a:t> </a:t>
                </a:r>
                <a:r>
                  <a:rPr kumimoji="1" lang="en-US" altLang="zh-CN" sz="1200" dirty="0" smtClean="0"/>
                  <a:t>=</a:t>
                </a:r>
                <a:r>
                  <a:rPr kumimoji="1" lang="zh-CN" altLang="en-US" sz="1200" dirty="0" smtClean="0"/>
                  <a:t> </a:t>
                </a:r>
                <a:r>
                  <a:rPr kumimoji="1" lang="en-US" altLang="zh-CN" sz="1200" dirty="0" smtClean="0"/>
                  <a:t>@”m_202_100.png”</a:t>
                </a:r>
                <a:endParaRPr kumimoji="1" lang="zh-CN" altLang="en-US" sz="1200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722972" y="4473058"/>
                <a:ext cx="1684194" cy="2904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 smtClean="0"/>
                  <a:t>name</a:t>
                </a:r>
                <a:r>
                  <a:rPr kumimoji="1" lang="zh-CN" altLang="en-US" sz="1200" dirty="0" smtClean="0"/>
                  <a:t> </a:t>
                </a:r>
                <a:r>
                  <a:rPr kumimoji="1" lang="en-US" altLang="zh-CN" sz="1200" dirty="0" smtClean="0"/>
                  <a:t>=</a:t>
                </a:r>
                <a:r>
                  <a:rPr kumimoji="1" lang="zh-CN" altLang="en-US" sz="1200" dirty="0" smtClean="0"/>
                  <a:t> </a:t>
                </a:r>
                <a:r>
                  <a:rPr kumimoji="1" lang="en-US" altLang="zh-CN" sz="1200" dirty="0" smtClean="0"/>
                  <a:t>@”</a:t>
                </a:r>
                <a:r>
                  <a:rPr kumimoji="1" lang="zh-CN" altLang="en-US" sz="1200" dirty="0" smtClean="0"/>
                  <a:t>泰卡特</a:t>
                </a:r>
                <a:r>
                  <a:rPr kumimoji="1" lang="en-US" altLang="zh-CN" sz="1200" dirty="0" smtClean="0"/>
                  <a:t>”</a:t>
                </a:r>
                <a:endParaRPr kumimoji="1" lang="zh-CN" altLang="en-US" sz="1200" dirty="0"/>
              </a:p>
            </p:txBody>
          </p:sp>
        </p:grpSp>
        <p:cxnSp>
          <p:nvCxnSpPr>
            <p:cNvPr id="38" name="直线箭头连接符 37"/>
            <p:cNvCxnSpPr>
              <a:stCxn id="31" idx="3"/>
              <a:endCxn id="5" idx="1"/>
            </p:cNvCxnSpPr>
            <p:nvPr/>
          </p:nvCxnSpPr>
          <p:spPr>
            <a:xfrm>
              <a:off x="5521948" y="2388391"/>
              <a:ext cx="1127796" cy="455073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 43"/>
          <p:cNvGrpSpPr/>
          <p:nvPr/>
        </p:nvGrpSpPr>
        <p:grpSpPr>
          <a:xfrm>
            <a:off x="5521949" y="2600526"/>
            <a:ext cx="3101893" cy="1594740"/>
            <a:chOff x="5521948" y="3120631"/>
            <a:chExt cx="3101893" cy="1913688"/>
          </a:xfrm>
        </p:grpSpPr>
        <p:grpSp>
          <p:nvGrpSpPr>
            <p:cNvPr id="17" name="组 16"/>
            <p:cNvGrpSpPr/>
            <p:nvPr/>
          </p:nvGrpSpPr>
          <p:grpSpPr>
            <a:xfrm>
              <a:off x="6649744" y="3688795"/>
              <a:ext cx="1974097" cy="1345524"/>
              <a:chOff x="6598728" y="3514634"/>
              <a:chExt cx="1974097" cy="1345524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6598728" y="3514634"/>
                <a:ext cx="1974097" cy="1345524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 smtClean="0"/>
              </a:p>
              <a:p>
                <a:pPr algn="ctr"/>
                <a:r>
                  <a:rPr kumimoji="1" lang="en-US" altLang="zh-CN" dirty="0"/>
                  <a:t>XMG</a:t>
                </a:r>
                <a:r>
                  <a:rPr kumimoji="1" lang="en-US" altLang="zh-CN" dirty="0" smtClean="0"/>
                  <a:t>Car</a:t>
                </a:r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722972" y="3879412"/>
                <a:ext cx="1684194" cy="47046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 smtClean="0"/>
                  <a:t>icon</a:t>
                </a:r>
                <a:r>
                  <a:rPr kumimoji="1" lang="zh-CN" altLang="en-US" sz="1200" dirty="0" smtClean="0"/>
                  <a:t> </a:t>
                </a:r>
                <a:r>
                  <a:rPr kumimoji="1" lang="en-US" altLang="zh-CN" sz="1200" dirty="0" smtClean="0"/>
                  <a:t>=</a:t>
                </a:r>
                <a:r>
                  <a:rPr kumimoji="1" lang="zh-CN" altLang="en-US" sz="1200" dirty="0" smtClean="0"/>
                  <a:t> </a:t>
                </a:r>
                <a:r>
                  <a:rPr kumimoji="1" lang="en-US" altLang="zh-CN" sz="1200" dirty="0" smtClean="0"/>
                  <a:t>@”m_189_100.png”</a:t>
                </a:r>
                <a:endParaRPr kumimoji="1" lang="zh-CN" altLang="en-US" sz="1200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722972" y="4473058"/>
                <a:ext cx="1684194" cy="2904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 smtClean="0"/>
                  <a:t>name</a:t>
                </a:r>
                <a:r>
                  <a:rPr kumimoji="1" lang="zh-CN" altLang="en-US" sz="1200" dirty="0" smtClean="0"/>
                  <a:t> </a:t>
                </a:r>
                <a:r>
                  <a:rPr kumimoji="1" lang="en-US" altLang="zh-CN" sz="1200" dirty="0" smtClean="0"/>
                  <a:t>=</a:t>
                </a:r>
                <a:r>
                  <a:rPr kumimoji="1" lang="zh-CN" altLang="en-US" sz="1200" dirty="0" smtClean="0"/>
                  <a:t> </a:t>
                </a:r>
                <a:r>
                  <a:rPr kumimoji="1" lang="en-US" altLang="zh-CN" sz="1200" dirty="0" smtClean="0"/>
                  <a:t>@”</a:t>
                </a:r>
                <a:r>
                  <a:rPr kumimoji="1" lang="zh-CN" altLang="en-US" sz="1200" dirty="0" smtClean="0"/>
                  <a:t>特斯拉</a:t>
                </a:r>
                <a:r>
                  <a:rPr kumimoji="1" lang="en-US" altLang="zh-CN" sz="1200" dirty="0" smtClean="0"/>
                  <a:t>”</a:t>
                </a:r>
                <a:endParaRPr kumimoji="1" lang="zh-CN" altLang="en-US" sz="1200" dirty="0"/>
              </a:p>
            </p:txBody>
          </p:sp>
        </p:grpSp>
        <p:cxnSp>
          <p:nvCxnSpPr>
            <p:cNvPr id="40" name="直线箭头连接符 39"/>
            <p:cNvCxnSpPr>
              <a:stCxn id="32" idx="3"/>
              <a:endCxn id="18" idx="1"/>
            </p:cNvCxnSpPr>
            <p:nvPr/>
          </p:nvCxnSpPr>
          <p:spPr>
            <a:xfrm>
              <a:off x="5521948" y="3120631"/>
              <a:ext cx="1127796" cy="124092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137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  <p:bldP spid="32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初识</a:t>
            </a:r>
            <a:r>
              <a:rPr kumimoji="1" lang="en-US" altLang="zh-CN" dirty="0" smtClean="0"/>
              <a:t>MVC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400" dirty="0" smtClean="0"/>
              <a:t>MVC</a:t>
            </a:r>
            <a:r>
              <a:rPr kumimoji="1" lang="zh-CN" altLang="en-US" sz="1400" dirty="0" smtClean="0"/>
              <a:t>是一种设计思想，贯穿于整个</a:t>
            </a:r>
            <a:r>
              <a:rPr kumimoji="1" lang="en-US" altLang="zh-CN" sz="1400" dirty="0" smtClean="0"/>
              <a:t>iOS</a:t>
            </a:r>
            <a:r>
              <a:rPr kumimoji="1" lang="zh-CN" altLang="en-US" sz="1400" dirty="0" smtClean="0"/>
              <a:t>开发中，需要积累一定的项目经验，才能深刻体会其中的含义和好处</a:t>
            </a:r>
            <a:endParaRPr kumimoji="1" lang="en-US" altLang="zh-CN" sz="1400" dirty="0" smtClean="0"/>
          </a:p>
          <a:p>
            <a:pPr marL="0" indent="0">
              <a:buNone/>
            </a:pPr>
            <a:endParaRPr kumimoji="1" lang="en-US" altLang="zh-CN" sz="1400" dirty="0" smtClean="0"/>
          </a:p>
          <a:p>
            <a:r>
              <a:rPr kumimoji="1" lang="en-US" altLang="zh-CN" sz="1400" dirty="0" smtClean="0"/>
              <a:t>MVC</a:t>
            </a:r>
            <a:r>
              <a:rPr kumimoji="1" lang="zh-CN" altLang="en-US" sz="1400" dirty="0" smtClean="0"/>
              <a:t>中的三个角色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M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Model</a:t>
            </a:r>
            <a:r>
              <a:rPr kumimoji="1" lang="zh-CN" altLang="en-US" sz="1400" dirty="0" smtClean="0"/>
              <a:t>，模型数据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V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View</a:t>
            </a:r>
            <a:r>
              <a:rPr kumimoji="1" lang="zh-CN" altLang="en-US" sz="1400" dirty="0" smtClean="0"/>
              <a:t>，视图（界面）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C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Control</a:t>
            </a:r>
            <a:r>
              <a:rPr kumimoji="1" lang="zh-CN" altLang="en-US" sz="1400" dirty="0" smtClean="0"/>
              <a:t>，控制中心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endParaRPr kumimoji="1" lang="en-US" altLang="zh-CN" sz="1400" dirty="0" smtClean="0"/>
          </a:p>
          <a:p>
            <a:r>
              <a:rPr kumimoji="1" lang="en-US" altLang="zh-CN" sz="1400" dirty="0" smtClean="0"/>
              <a:t>MVC</a:t>
            </a:r>
            <a:r>
              <a:rPr kumimoji="1" lang="zh-CN" altLang="en-US" sz="1400" dirty="0" smtClean="0"/>
              <a:t>的几个明显的特征和体现：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View</a:t>
            </a:r>
            <a:r>
              <a:rPr kumimoji="1" lang="zh-CN" altLang="en-US" sz="1400" dirty="0" smtClean="0"/>
              <a:t>上面显示什么东西，取决于</a:t>
            </a:r>
            <a:r>
              <a:rPr kumimoji="1" lang="en-US" altLang="zh-CN" sz="1400" dirty="0" smtClean="0"/>
              <a:t>Model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只要</a:t>
            </a:r>
            <a:r>
              <a:rPr kumimoji="1" lang="en-US" altLang="zh-CN" sz="1400" dirty="0" smtClean="0"/>
              <a:t>Model</a:t>
            </a:r>
            <a:r>
              <a:rPr kumimoji="1" lang="zh-CN" altLang="en-US" sz="1400" dirty="0" smtClean="0"/>
              <a:t>数据改了，</a:t>
            </a:r>
            <a:r>
              <a:rPr kumimoji="1" lang="en-US" altLang="zh-CN" sz="1400" dirty="0" smtClean="0"/>
              <a:t>View</a:t>
            </a:r>
            <a:r>
              <a:rPr kumimoji="1" lang="zh-CN" altLang="en-US" sz="1400" dirty="0" smtClean="0"/>
              <a:t>的显示状态会跟着更改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Control</a:t>
            </a:r>
            <a:r>
              <a:rPr kumimoji="1" lang="zh-CN" altLang="en-US" sz="1400" dirty="0" smtClean="0"/>
              <a:t>负责初始化</a:t>
            </a:r>
            <a:r>
              <a:rPr kumimoji="1" lang="en-US" altLang="zh-CN" sz="1400" dirty="0" smtClean="0"/>
              <a:t>Model</a:t>
            </a:r>
            <a:r>
              <a:rPr kumimoji="1" lang="zh-CN" altLang="en-US" sz="1400" dirty="0" smtClean="0"/>
              <a:t>，并将</a:t>
            </a:r>
            <a:r>
              <a:rPr kumimoji="1" lang="en-US" altLang="zh-CN" sz="1400" dirty="0" smtClean="0"/>
              <a:t>Model</a:t>
            </a:r>
            <a:r>
              <a:rPr kumimoji="1" lang="zh-CN" altLang="en-US" sz="1400" dirty="0" smtClean="0"/>
              <a:t>传递给</a:t>
            </a:r>
            <a:r>
              <a:rPr kumimoji="1" lang="en-US" altLang="zh-CN" sz="1400" dirty="0" smtClean="0"/>
              <a:t>View</a:t>
            </a:r>
            <a:r>
              <a:rPr kumimoji="1" lang="zh-CN" altLang="en-US" sz="1400" dirty="0" smtClean="0"/>
              <a:t>去解析展示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827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5758</TotalTime>
  <Words>875</Words>
  <Application>Microsoft Macintosh PowerPoint</Application>
  <PresentationFormat>全屏显示(16:10)</PresentationFormat>
  <Paragraphs>236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小码哥2015</vt:lpstr>
      <vt:lpstr>UITableView</vt:lpstr>
      <vt:lpstr>掌握</vt:lpstr>
      <vt:lpstr>什么是UITableView</vt:lpstr>
      <vt:lpstr>UITableView的两种样式</vt:lpstr>
      <vt:lpstr>如何展示数据</vt:lpstr>
      <vt:lpstr>tableView和数据源</vt:lpstr>
      <vt:lpstr>tableView展示数据的过程</vt:lpstr>
      <vt:lpstr>字典转模型</vt:lpstr>
      <vt:lpstr>初识MVC</vt:lpstr>
      <vt:lpstr>Cell简介</vt:lpstr>
      <vt:lpstr>UITableViewCell的contentView</vt:lpstr>
      <vt:lpstr>UITableViewCell结构</vt:lpstr>
      <vt:lpstr>Cell的重用原理</vt:lpstr>
      <vt:lpstr>Cell的重用原理</vt:lpstr>
      <vt:lpstr>Cell的重用代码</vt:lpstr>
      <vt:lpstr>PowerPoint 演示文稿</vt:lpstr>
      <vt:lpstr>通过代码自定义cell(cell的高度不一致)</vt:lpstr>
      <vt:lpstr>UITextField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xiaomage Mj</cp:lastModifiedBy>
  <cp:revision>1783</cp:revision>
  <dcterms:created xsi:type="dcterms:W3CDTF">2013-07-22T07:36:09Z</dcterms:created>
  <dcterms:modified xsi:type="dcterms:W3CDTF">2015-06-02T00:44:13Z</dcterms:modified>
</cp:coreProperties>
</file>