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1"/>
  </p:notesMasterIdLst>
  <p:sldIdLst>
    <p:sldId id="328" r:id="rId2"/>
    <p:sldId id="330" r:id="rId3"/>
    <p:sldId id="331" r:id="rId4"/>
    <p:sldId id="332" r:id="rId5"/>
    <p:sldId id="333" r:id="rId6"/>
    <p:sldId id="335" r:id="rId7"/>
    <p:sldId id="338" r:id="rId8"/>
    <p:sldId id="334" r:id="rId9"/>
    <p:sldId id="336" r:id="rId10"/>
    <p:sldId id="337" r:id="rId11"/>
    <p:sldId id="343" r:id="rId12"/>
    <p:sldId id="344" r:id="rId13"/>
    <p:sldId id="345" r:id="rId14"/>
    <p:sldId id="346" r:id="rId15"/>
    <p:sldId id="347" r:id="rId16"/>
    <p:sldId id="339" r:id="rId17"/>
    <p:sldId id="341" r:id="rId18"/>
    <p:sldId id="340" r:id="rId19"/>
    <p:sldId id="342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简介" id="{EF12EA94-D525-344E-B18B-F13C676D2EFB}">
          <p14:sldIdLst>
            <p14:sldId id="330"/>
            <p14:sldId id="331"/>
            <p14:sldId id="332"/>
            <p14:sldId id="333"/>
          </p14:sldIdLst>
        </p14:section>
        <p14:section name="RunLoop对象" id="{7D856550-6BC3-3446-A69F-30B5942BB339}">
          <p14:sldIdLst>
            <p14:sldId id="335"/>
            <p14:sldId id="338"/>
            <p14:sldId id="334"/>
            <p14:sldId id="336"/>
          </p14:sldIdLst>
        </p14:section>
        <p14:section name="RunLoop相关类" id="{A201D1DC-17BD-0C4E-9195-DE6F9C1F2DE2}">
          <p14:sldIdLst>
            <p14:sldId id="337"/>
            <p14:sldId id="343"/>
            <p14:sldId id="344"/>
            <p14:sldId id="345"/>
            <p14:sldId id="346"/>
            <p14:sldId id="347"/>
          </p14:sldIdLst>
        </p14:section>
        <p14:section name="RunLoop处理逻辑" id="{61C7EAA8-ACCE-AA46-A235-883857BB4D7B}">
          <p14:sldIdLst>
            <p14:sldId id="339"/>
            <p14:sldId id="341"/>
            <p14:sldId id="340"/>
          </p14:sldIdLst>
        </p14:section>
        <p14:section name="RunLoop应用" id="{B68C345F-A199-2D4B-B2C2-270E3E24F323}">
          <p14:sldIdLst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2720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8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2"/>
            <a:ext cx="7620000" cy="4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3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8"/>
            <a:ext cx="1055688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4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6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473833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450978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2" y="188915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8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7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8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4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4509138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5"/>
            <a:ext cx="9148763" cy="20955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6109338"/>
            <a:ext cx="1057275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8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mac/documentation/Cocoa/Conceptual/Multithreading/RunLoopManagement/RunLoopManagement.html" TargetMode="External"/><Relationship Id="rId3" Type="http://schemas.openxmlformats.org/officeDocument/2006/relationships/hyperlink" Target="http://opensource.apple.com/source/CF/CF-1151.1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CN" dirty="0"/>
              <a:t>RunLoop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RunLoop</a:t>
            </a:r>
            <a:r>
              <a:rPr kumimoji="1" lang="en-US" altLang="en-US" dirty="0"/>
              <a:t>相关类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8"/>
            <a:ext cx="4937688" cy="2544320"/>
          </a:xfrm>
        </p:spPr>
        <p:txBody>
          <a:bodyPr/>
          <a:lstStyle/>
          <a:p>
            <a:r>
              <a:rPr kumimoji="1" lang="en-US" altLang="zh-CN"/>
              <a:t>Core</a:t>
            </a:r>
            <a:r>
              <a:rPr kumimoji="1" lang="zh-CN" altLang="en-US"/>
              <a:t> </a:t>
            </a:r>
            <a:r>
              <a:rPr kumimoji="1" lang="en-US" altLang="zh-CN"/>
              <a:t>Foundation</a:t>
            </a:r>
            <a:r>
              <a:rPr kumimoji="1" lang="zh-CN" altLang="en-US"/>
              <a:t>中关于</a:t>
            </a:r>
            <a:r>
              <a:rPr kumimoji="1" lang="en-US" altLang="zh-CN"/>
              <a:t>RunLoop</a:t>
            </a:r>
            <a:r>
              <a:rPr kumimoji="1" lang="zh-CN" altLang="en-US"/>
              <a:t>的</a:t>
            </a:r>
            <a:r>
              <a:rPr kumimoji="1" lang="en-US" altLang="zh-CN"/>
              <a:t>5</a:t>
            </a:r>
            <a:r>
              <a:rPr kumimoji="1" lang="zh-CN" altLang="en-US"/>
              <a:t>个类</a:t>
            </a: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en-US" altLang="zh-CN"/>
              <a:t>CFRunLoopRef</a:t>
            </a:r>
          </a:p>
          <a:p>
            <a:pPr>
              <a:buFont typeface="Wingdings" charset="2"/>
              <a:buChar char="u"/>
            </a:pPr>
            <a:r>
              <a:rPr kumimoji="1" lang="en-US" altLang="zh-CN"/>
              <a:t>CFRunLoopModeRef</a:t>
            </a:r>
          </a:p>
          <a:p>
            <a:pPr>
              <a:buFont typeface="Wingdings" charset="2"/>
              <a:buChar char="u"/>
            </a:pPr>
            <a:r>
              <a:rPr kumimoji="1" lang="en-US" altLang="zh-CN"/>
              <a:t>CFRunLoopSourceRef</a:t>
            </a:r>
          </a:p>
          <a:p>
            <a:pPr>
              <a:buFont typeface="Wingdings" charset="2"/>
              <a:buChar char="u"/>
            </a:pPr>
            <a:r>
              <a:rPr kumimoji="1" lang="en-US" altLang="zh-CN"/>
              <a:t>CFRunLoopTimerRef</a:t>
            </a:r>
          </a:p>
          <a:p>
            <a:pPr>
              <a:buFont typeface="Wingdings" charset="2"/>
              <a:buChar char="u"/>
            </a:pPr>
            <a:r>
              <a:rPr kumimoji="1" lang="en-US" altLang="zh-CN"/>
              <a:t>CFRunLoopObserverRef</a:t>
            </a:r>
            <a:endParaRPr kumimoji="1" lang="zh-CN" altLang="en-US"/>
          </a:p>
        </p:txBody>
      </p:sp>
      <p:pic>
        <p:nvPicPr>
          <p:cNvPr id="7" name="图片 6" descr="RunLoop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41" y="1954842"/>
            <a:ext cx="4881718" cy="38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CFRunLoopModeRef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7"/>
            <a:ext cx="8576736" cy="4684659"/>
          </a:xfrm>
        </p:spPr>
        <p:txBody>
          <a:bodyPr/>
          <a:lstStyle/>
          <a:p>
            <a:r>
              <a:rPr kumimoji="1" lang="en-US" altLang="zh-CN">
                <a:latin typeface="Songti SC Regular"/>
                <a:cs typeface="Songti SC Regular"/>
              </a:rPr>
              <a:t>CFRunLoopModeRef</a:t>
            </a:r>
            <a:r>
              <a:rPr kumimoji="1" lang="zh-CN" altLang="en-US">
                <a:latin typeface="Songti SC Regular"/>
                <a:cs typeface="Songti SC Regular"/>
              </a:rPr>
              <a:t>代表</a:t>
            </a:r>
            <a:r>
              <a:rPr kumimoji="1" lang="en-US" altLang="zh-CN">
                <a:latin typeface="Songti SC Regular"/>
                <a:cs typeface="Songti SC Regular"/>
              </a:rPr>
              <a:t>RunLoop</a:t>
            </a:r>
            <a:r>
              <a:rPr kumimoji="1" lang="zh-CN" altLang="en-US">
                <a:latin typeface="Songti SC Regular"/>
                <a:cs typeface="Songti SC Regular"/>
              </a:rPr>
              <a:t>的运行模式</a:t>
            </a:r>
            <a:endParaRPr kumimoji="1" lang="en-US" altLang="zh-CN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lang="zh-TW" altLang="en-US">
                <a:latin typeface="Songti SC Regular"/>
                <a:cs typeface="Songti SC Regular"/>
              </a:rPr>
              <a:t>一个 </a:t>
            </a:r>
            <a:r>
              <a:rPr lang="en-US" altLang="zh-TW">
                <a:latin typeface="Songti SC Regular"/>
                <a:cs typeface="Songti SC Regular"/>
              </a:rPr>
              <a:t>RunLoop </a:t>
            </a:r>
            <a:r>
              <a:rPr lang="zh-TW" altLang="en-US">
                <a:latin typeface="Songti SC Regular"/>
                <a:cs typeface="Songti SC Regular"/>
              </a:rPr>
              <a:t>包含若干个 </a:t>
            </a:r>
            <a:r>
              <a:rPr lang="en-US" altLang="zh-TW">
                <a:latin typeface="Songti SC Regular"/>
                <a:cs typeface="Songti SC Regular"/>
              </a:rPr>
              <a:t>Mode</a:t>
            </a:r>
            <a:r>
              <a:rPr lang="en-US" altLang="en-US">
                <a:latin typeface="Songti SC Regular"/>
                <a:cs typeface="Songti SC Regular"/>
              </a:rPr>
              <a:t>，</a:t>
            </a:r>
            <a:r>
              <a:rPr lang="zh-TW" altLang="en-US">
                <a:latin typeface="Songti SC Regular"/>
                <a:cs typeface="Songti SC Regular"/>
              </a:rPr>
              <a:t>每个</a:t>
            </a:r>
            <a:r>
              <a:rPr lang="en-US" altLang="zh-TW">
                <a:latin typeface="Songti SC Regular"/>
                <a:cs typeface="Songti SC Regular"/>
              </a:rPr>
              <a:t>Mode</a:t>
            </a:r>
            <a:r>
              <a:rPr lang="zh-TW" altLang="en-US">
                <a:latin typeface="Songti SC Regular"/>
                <a:cs typeface="Songti SC Regular"/>
              </a:rPr>
              <a:t>又包含若干个</a:t>
            </a:r>
            <a:r>
              <a:rPr lang="en-US" altLang="zh-TW">
                <a:latin typeface="Songti SC Regular"/>
                <a:cs typeface="Songti SC Regular"/>
              </a:rPr>
              <a:t>Source/Timer/Observer</a:t>
            </a:r>
          </a:p>
          <a:p>
            <a:pPr>
              <a:buFont typeface="Wingdings" charset="2"/>
              <a:buChar char="u"/>
            </a:pPr>
            <a:endParaRPr lang="en-US" altLang="zh-TW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lang="zh-TW" altLang="en-US">
                <a:latin typeface="Songti SC Regular"/>
                <a:cs typeface="Songti SC Regular"/>
              </a:rPr>
              <a:t>每次</a:t>
            </a:r>
            <a:r>
              <a:rPr lang="en-US" altLang="zh-TW">
                <a:latin typeface="Songti SC Regular"/>
                <a:cs typeface="Songti SC Regular"/>
              </a:rPr>
              <a:t>RunLoop</a:t>
            </a:r>
            <a:r>
              <a:rPr lang="zh-CN" altLang="en-US">
                <a:latin typeface="Songti SC Regular"/>
                <a:cs typeface="Songti SC Regular"/>
              </a:rPr>
              <a:t>启动时</a:t>
            </a:r>
            <a:r>
              <a:rPr lang="zh-TW" altLang="en-US">
                <a:latin typeface="Songti SC Regular"/>
                <a:cs typeface="Songti SC Regular"/>
              </a:rPr>
              <a:t>，只能指定其中一个 </a:t>
            </a:r>
            <a:r>
              <a:rPr lang="en-US" altLang="zh-TW">
                <a:latin typeface="Songti SC Regular"/>
                <a:cs typeface="Songti SC Regular"/>
              </a:rPr>
              <a:t>Mode</a:t>
            </a:r>
            <a:r>
              <a:rPr lang="zh-TW" altLang="en-US">
                <a:latin typeface="Songti SC Regular"/>
                <a:cs typeface="Songti SC Regular"/>
              </a:rPr>
              <a:t>，这个</a:t>
            </a:r>
            <a:r>
              <a:rPr lang="en-US" altLang="zh-TW">
                <a:latin typeface="Songti SC Regular"/>
                <a:cs typeface="Songti SC Regular"/>
              </a:rPr>
              <a:t>Mode</a:t>
            </a:r>
            <a:r>
              <a:rPr lang="zh-TW" altLang="en-US">
                <a:latin typeface="Songti SC Regular"/>
                <a:cs typeface="Songti SC Regular"/>
              </a:rPr>
              <a:t>被称作 </a:t>
            </a:r>
            <a:r>
              <a:rPr lang="en-US" altLang="zh-TW">
                <a:latin typeface="Songti SC Regular"/>
                <a:cs typeface="Songti SC Regular"/>
              </a:rPr>
              <a:t>CurrentMode</a:t>
            </a:r>
          </a:p>
          <a:p>
            <a:pPr>
              <a:buFont typeface="Wingdings" charset="2"/>
              <a:buChar char="u"/>
            </a:pPr>
            <a:endParaRPr lang="en-US" altLang="zh-TW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lang="zh-CN" altLang="en-US">
                <a:latin typeface="Songti SC Regular"/>
                <a:cs typeface="Songti SC Regular"/>
              </a:rPr>
              <a:t>如果需要切换</a:t>
            </a:r>
            <a:r>
              <a:rPr lang="en-US" altLang="zh-CN">
                <a:latin typeface="Songti SC Regular"/>
                <a:cs typeface="Songti SC Regular"/>
              </a:rPr>
              <a:t>Mode</a:t>
            </a:r>
            <a:r>
              <a:rPr lang="zh-CN" altLang="en-US">
                <a:latin typeface="Songti SC Regular"/>
                <a:cs typeface="Songti SC Regular"/>
              </a:rPr>
              <a:t>，只能退出</a:t>
            </a:r>
            <a:r>
              <a:rPr lang="en-US" altLang="zh-CN">
                <a:latin typeface="Songti SC Regular"/>
                <a:cs typeface="Songti SC Regular"/>
              </a:rPr>
              <a:t>Loop</a:t>
            </a:r>
            <a:r>
              <a:rPr lang="zh-CN" altLang="en-US">
                <a:latin typeface="Songti SC Regular"/>
                <a:cs typeface="Songti SC Regular"/>
              </a:rPr>
              <a:t>，再重新指定一个</a:t>
            </a:r>
            <a:r>
              <a:rPr lang="en-US" altLang="zh-CN">
                <a:latin typeface="Songti SC Regular"/>
                <a:cs typeface="Songti SC Regular"/>
              </a:rPr>
              <a:t>Mode</a:t>
            </a:r>
            <a:r>
              <a:rPr lang="zh-CN" altLang="en-US">
                <a:latin typeface="Songti SC Regular"/>
                <a:cs typeface="Songti SC Regular"/>
              </a:rPr>
              <a:t>进入</a:t>
            </a:r>
            <a:endParaRPr lang="en-US" altLang="zh-CN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endParaRPr lang="en-US" altLang="zh-CN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lang="zh-CN" altLang="en-US">
                <a:latin typeface="Songti SC Regular"/>
                <a:cs typeface="Songti SC Regular"/>
              </a:rPr>
              <a:t>这样做主要是为了分隔开不同组的</a:t>
            </a:r>
            <a:r>
              <a:rPr lang="en-US" altLang="zh-CN">
                <a:latin typeface="Songti SC Regular"/>
                <a:cs typeface="Songti SC Regular"/>
              </a:rPr>
              <a:t>Source/Timer/Observer</a:t>
            </a:r>
            <a:r>
              <a:rPr lang="zh-CN" altLang="en-US">
                <a:latin typeface="Songti SC Regular"/>
                <a:cs typeface="Songti SC Regular"/>
              </a:rPr>
              <a:t>，让其互不影响</a:t>
            </a:r>
            <a:endParaRPr kumimoji="1" lang="zh-CN" altLang="en-US">
              <a:latin typeface="Songti SC Regular"/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457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CFRunLoopModeRef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7"/>
            <a:ext cx="8576736" cy="4684659"/>
          </a:xfrm>
        </p:spPr>
        <p:txBody>
          <a:bodyPr/>
          <a:lstStyle/>
          <a:p>
            <a:r>
              <a:rPr lang="zh-CN" altLang="en-US" sz="1800">
                <a:latin typeface="Songti SC Regular"/>
                <a:cs typeface="Songti SC Regular"/>
              </a:rPr>
              <a:t>系统默认注册了</a:t>
            </a:r>
            <a:r>
              <a:rPr lang="en-US" altLang="zh-CN" sz="1800">
                <a:latin typeface="Songti SC Regular"/>
                <a:cs typeface="Songti SC Regular"/>
              </a:rPr>
              <a:t>5</a:t>
            </a:r>
            <a:r>
              <a:rPr lang="zh-CN" altLang="en-US" sz="1800">
                <a:latin typeface="Songti SC Regular"/>
                <a:cs typeface="Songti SC Regular"/>
              </a:rPr>
              <a:t>个</a:t>
            </a:r>
            <a:r>
              <a:rPr lang="en-US" altLang="zh-CN" sz="1800">
                <a:latin typeface="Songti SC Regular"/>
                <a:cs typeface="Songti SC Regular"/>
              </a:rPr>
              <a:t>Mode:</a:t>
            </a:r>
          </a:p>
          <a:p>
            <a:pPr>
              <a:buFont typeface="Wingdings" charset="2"/>
              <a:buChar char="u"/>
            </a:pPr>
            <a:r>
              <a:rPr lang="en-US" altLang="zh-CN" sz="1800">
                <a:solidFill>
                  <a:srgbClr val="0000FF"/>
                </a:solidFill>
                <a:latin typeface="Songti SC Regular"/>
                <a:cs typeface="Songti SC Regular"/>
              </a:rPr>
              <a:t>kCFRunLoopDefaultMode</a:t>
            </a:r>
            <a:r>
              <a:rPr lang="zh-CN" altLang="en-US" sz="1800">
                <a:latin typeface="Songti SC Regular"/>
                <a:cs typeface="Songti SC Regular"/>
              </a:rPr>
              <a:t>：</a:t>
            </a:r>
            <a:r>
              <a:rPr lang="en-US" altLang="zh-CN" sz="1800">
                <a:latin typeface="Songti SC Regular"/>
                <a:cs typeface="Songti SC Regular"/>
              </a:rPr>
              <a:t>App</a:t>
            </a:r>
            <a:r>
              <a:rPr lang="zh-CN" altLang="en-US" sz="1800">
                <a:latin typeface="Songti SC Regular"/>
                <a:cs typeface="Songti SC Regular"/>
              </a:rPr>
              <a:t>的默认</a:t>
            </a:r>
            <a:r>
              <a:rPr lang="en-US" altLang="zh-CN" sz="1800">
                <a:latin typeface="Songti SC Regular"/>
                <a:cs typeface="Songti SC Regular"/>
              </a:rPr>
              <a:t>Mode</a:t>
            </a:r>
            <a:r>
              <a:rPr lang="zh-CN" altLang="en-US" sz="1800">
                <a:latin typeface="Songti SC Regular"/>
                <a:cs typeface="Songti SC Regular"/>
              </a:rPr>
              <a:t>，通常主线程是在这个</a:t>
            </a:r>
            <a:r>
              <a:rPr lang="en-US" altLang="zh-CN" sz="1800">
                <a:latin typeface="Songti SC Regular"/>
                <a:cs typeface="Songti SC Regular"/>
              </a:rPr>
              <a:t>Mode</a:t>
            </a:r>
            <a:r>
              <a:rPr lang="zh-CN" altLang="en-US" sz="1800">
                <a:latin typeface="Songti SC Regular"/>
                <a:cs typeface="Songti SC Regular"/>
              </a:rPr>
              <a:t>下运行</a:t>
            </a:r>
            <a:endParaRPr lang="en-US" altLang="zh-CN" sz="1800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endParaRPr lang="zh-CN" altLang="en-US" sz="1800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lang="en-US" altLang="zh-TW" sz="1800">
                <a:solidFill>
                  <a:srgbClr val="0000FF"/>
                </a:solidFill>
                <a:latin typeface="Songti SC Regular"/>
                <a:cs typeface="Songti SC Regular"/>
              </a:rPr>
              <a:t>UITrackingRunLoopMode</a:t>
            </a:r>
            <a:r>
              <a:rPr lang="zh-CN" altLang="en-US" sz="1800">
                <a:latin typeface="Songti SC Regular"/>
                <a:cs typeface="Songti SC Regular"/>
              </a:rPr>
              <a:t>：</a:t>
            </a:r>
            <a:r>
              <a:rPr lang="zh-TW" altLang="en-US" sz="1800">
                <a:latin typeface="Songti SC Regular"/>
                <a:cs typeface="Songti SC Regular"/>
              </a:rPr>
              <a:t>界面跟踪 </a:t>
            </a:r>
            <a:r>
              <a:rPr lang="en-US" altLang="zh-TW" sz="1800">
                <a:latin typeface="Songti SC Regular"/>
                <a:cs typeface="Songti SC Regular"/>
              </a:rPr>
              <a:t>Mode</a:t>
            </a:r>
            <a:r>
              <a:rPr lang="zh-TW" altLang="en-US" sz="1800">
                <a:latin typeface="Songti SC Regular"/>
                <a:cs typeface="Songti SC Regular"/>
              </a:rPr>
              <a:t>，用于 </a:t>
            </a:r>
            <a:r>
              <a:rPr lang="en-US" altLang="zh-TW" sz="1800">
                <a:latin typeface="Songti SC Regular"/>
                <a:cs typeface="Songti SC Regular"/>
              </a:rPr>
              <a:t>ScrollView </a:t>
            </a:r>
            <a:r>
              <a:rPr lang="zh-TW" altLang="en-US" sz="1800">
                <a:latin typeface="Songti SC Regular"/>
                <a:cs typeface="Songti SC Regular"/>
              </a:rPr>
              <a:t>追踪触摸滑动，保证界面滑动时不受其他 </a:t>
            </a:r>
            <a:r>
              <a:rPr lang="en-US" altLang="zh-TW" sz="1800">
                <a:latin typeface="Songti SC Regular"/>
                <a:cs typeface="Songti SC Regular"/>
              </a:rPr>
              <a:t>Mode </a:t>
            </a:r>
            <a:r>
              <a:rPr lang="zh-TW" altLang="en-US" sz="1800">
                <a:latin typeface="Songti SC Regular"/>
                <a:cs typeface="Songti SC Regular"/>
              </a:rPr>
              <a:t>影响</a:t>
            </a:r>
            <a:endParaRPr lang="en-US" altLang="zh-TW" sz="1800">
              <a:latin typeface="Songti SC Regular"/>
              <a:cs typeface="Songti SC Regular"/>
            </a:endParaRPr>
          </a:p>
          <a:p>
            <a:pPr marL="0" indent="0">
              <a:buNone/>
            </a:pPr>
            <a:endParaRPr lang="zh-TW" altLang="en-US" sz="1800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lang="en-US" altLang="zh-TW" sz="1800">
                <a:latin typeface="Songti SC Regular"/>
                <a:cs typeface="Songti SC Regular"/>
              </a:rPr>
              <a:t>UIInitializationRunLoopMode: </a:t>
            </a:r>
            <a:r>
              <a:rPr lang="zh-TW" altLang="en-US" sz="1800">
                <a:latin typeface="Songti SC Regular"/>
                <a:cs typeface="Songti SC Regular"/>
              </a:rPr>
              <a:t>在刚启动 </a:t>
            </a:r>
            <a:r>
              <a:rPr lang="en-US" altLang="zh-TW" sz="1800">
                <a:latin typeface="Songti SC Regular"/>
                <a:cs typeface="Songti SC Regular"/>
              </a:rPr>
              <a:t>App </a:t>
            </a:r>
            <a:r>
              <a:rPr lang="zh-TW" altLang="en-US" sz="1800">
                <a:latin typeface="Songti SC Regular"/>
                <a:cs typeface="Songti SC Regular"/>
              </a:rPr>
              <a:t>时第进入的第一个 </a:t>
            </a:r>
            <a:r>
              <a:rPr lang="en-US" altLang="zh-TW" sz="1800">
                <a:latin typeface="Songti SC Regular"/>
                <a:cs typeface="Songti SC Regular"/>
              </a:rPr>
              <a:t>Mode</a:t>
            </a:r>
            <a:r>
              <a:rPr lang="zh-TW" altLang="en-US" sz="1800">
                <a:latin typeface="Songti SC Regular"/>
                <a:cs typeface="Songti SC Regular"/>
              </a:rPr>
              <a:t>，启动完成后就不再使用</a:t>
            </a:r>
            <a:endParaRPr lang="en-US" altLang="zh-TW" sz="1800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endParaRPr lang="zh-TW" altLang="en-US" sz="1800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lang="en-US" altLang="zh-TW" sz="1800">
                <a:latin typeface="Songti SC Regular"/>
                <a:cs typeface="Songti SC Regular"/>
              </a:rPr>
              <a:t>GSEventReceiveRunLoopMode: </a:t>
            </a:r>
            <a:r>
              <a:rPr lang="zh-TW" altLang="en-US" sz="1800">
                <a:latin typeface="Songti SC Regular"/>
                <a:cs typeface="Songti SC Regular"/>
              </a:rPr>
              <a:t>接受系统事件的内部 </a:t>
            </a:r>
            <a:r>
              <a:rPr lang="en-US" altLang="zh-TW" sz="1800">
                <a:latin typeface="Songti SC Regular"/>
                <a:cs typeface="Songti SC Regular"/>
              </a:rPr>
              <a:t>Mode</a:t>
            </a:r>
            <a:r>
              <a:rPr lang="zh-TW" altLang="en-US" sz="1800">
                <a:latin typeface="Songti SC Regular"/>
                <a:cs typeface="Songti SC Regular"/>
              </a:rPr>
              <a:t>，通常用不到</a:t>
            </a:r>
            <a:endParaRPr lang="en-US" altLang="zh-TW" sz="1800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endParaRPr lang="zh-TW" altLang="en-US" sz="1800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lang="en-US" altLang="zh-TW" sz="1800">
                <a:latin typeface="Songti SC Regular"/>
                <a:cs typeface="Songti SC Regular"/>
              </a:rPr>
              <a:t>kCFRunLoopCommonModes: </a:t>
            </a:r>
            <a:r>
              <a:rPr lang="zh-TW" altLang="en-US" sz="1800">
                <a:latin typeface="Songti SC Regular"/>
                <a:cs typeface="Songti SC Regular"/>
              </a:rPr>
              <a:t>这</a:t>
            </a:r>
            <a:r>
              <a:rPr lang="zh-CN" altLang="en-US" sz="1800">
                <a:latin typeface="Songti SC Regular"/>
                <a:cs typeface="Songti SC Regular"/>
              </a:rPr>
              <a:t>是一个占位用的</a:t>
            </a:r>
            <a:r>
              <a:rPr lang="en-US" altLang="zh-CN" sz="1800">
                <a:latin typeface="Songti SC Regular"/>
                <a:cs typeface="Songti SC Regular"/>
              </a:rPr>
              <a:t>Mode</a:t>
            </a:r>
            <a:r>
              <a:rPr lang="zh-CN" altLang="en-US" sz="1800">
                <a:latin typeface="Songti SC Regular"/>
                <a:cs typeface="Songti SC Regular"/>
              </a:rPr>
              <a:t>，不是一种真正的</a:t>
            </a:r>
            <a:r>
              <a:rPr lang="en-US" altLang="zh-CN" sz="1800">
                <a:latin typeface="Songti SC Regular"/>
                <a:cs typeface="Songti SC Regular"/>
              </a:rPr>
              <a:t>Mode</a:t>
            </a:r>
            <a:endParaRPr kumimoji="1" lang="zh-CN" altLang="en-US" sz="1800">
              <a:latin typeface="Songti SC Regular"/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4747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CFRunLoopSourceRef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7"/>
            <a:ext cx="8576736" cy="4684659"/>
          </a:xfrm>
        </p:spPr>
        <p:txBody>
          <a:bodyPr/>
          <a:lstStyle/>
          <a:p>
            <a:r>
              <a:rPr kumimoji="1" lang="en-US" altLang="zh-CN"/>
              <a:t>CFRunLoopSourceRef</a:t>
            </a:r>
            <a:r>
              <a:rPr kumimoji="1" lang="zh-CN" altLang="en-US"/>
              <a:t>是事件源（输入源）</a:t>
            </a:r>
            <a:endParaRPr kumimoji="1" lang="en-US" altLang="zh-CN">
              <a:latin typeface="Songti SC Regular"/>
              <a:cs typeface="Songti SC Regular"/>
            </a:endParaRPr>
          </a:p>
          <a:p>
            <a:endParaRPr kumimoji="1" lang="en-US" altLang="zh-CN">
              <a:latin typeface="Songti SC Regular"/>
              <a:cs typeface="Songti SC Regular"/>
            </a:endParaRPr>
          </a:p>
          <a:p>
            <a:r>
              <a:rPr kumimoji="1" lang="zh-CN" altLang="en-US">
                <a:latin typeface="Songti SC Regular"/>
                <a:cs typeface="Songti SC Regular"/>
              </a:rPr>
              <a:t>以前的分法</a:t>
            </a:r>
            <a:endParaRPr kumimoji="1" lang="en-US" altLang="zh-CN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lang="en-US" altLang="zh-CN"/>
              <a:t>Port-Based Sources</a:t>
            </a:r>
          </a:p>
          <a:p>
            <a:pPr>
              <a:buFont typeface="Wingdings" charset="2"/>
              <a:buChar char="u"/>
            </a:pPr>
            <a:r>
              <a:rPr lang="en-US" altLang="zh-CN"/>
              <a:t>Custom Input Sources</a:t>
            </a:r>
          </a:p>
          <a:p>
            <a:pPr>
              <a:buFont typeface="Wingdings" charset="2"/>
              <a:buChar char="u"/>
            </a:pPr>
            <a:r>
              <a:rPr lang="en-US" altLang="zh-CN"/>
              <a:t>Cocoa Perform Selector Sources</a:t>
            </a:r>
            <a:endParaRPr kumimoji="1" lang="en-US" altLang="zh-CN">
              <a:latin typeface="Songti SC Regular"/>
              <a:cs typeface="Songti SC Regular"/>
            </a:endParaRPr>
          </a:p>
          <a:p>
            <a:endParaRPr kumimoji="1" lang="en-US" altLang="zh-CN">
              <a:latin typeface="Songti SC Regular"/>
              <a:cs typeface="Songti SC Regular"/>
            </a:endParaRPr>
          </a:p>
          <a:p>
            <a:r>
              <a:rPr kumimoji="1" lang="zh-CN" altLang="en-US">
                <a:latin typeface="Songti SC Regular"/>
                <a:cs typeface="Songti SC Regular"/>
              </a:rPr>
              <a:t>现在的分法</a:t>
            </a:r>
            <a:endParaRPr kumimoji="1" lang="en-US" altLang="zh-CN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kumimoji="1" lang="en-US" altLang="zh-CN">
                <a:latin typeface="Songti SC Regular"/>
                <a:cs typeface="Songti SC Regular"/>
              </a:rPr>
              <a:t>Source0</a:t>
            </a:r>
            <a:r>
              <a:rPr kumimoji="1" lang="zh-CN" altLang="en-US">
                <a:latin typeface="Songti SC Regular"/>
                <a:cs typeface="Songti SC Regular"/>
              </a:rPr>
              <a:t>：非基于</a:t>
            </a:r>
            <a:r>
              <a:rPr kumimoji="1" lang="en-US" altLang="zh-CN">
                <a:latin typeface="Songti SC Regular"/>
                <a:cs typeface="Songti SC Regular"/>
              </a:rPr>
              <a:t>Port</a:t>
            </a:r>
            <a:r>
              <a:rPr kumimoji="1" lang="zh-CN" altLang="en-US">
                <a:latin typeface="Songti SC Regular"/>
                <a:cs typeface="Songti SC Regular"/>
              </a:rPr>
              <a:t>的</a:t>
            </a:r>
            <a:endParaRPr kumimoji="1" lang="en-US" altLang="zh-CN">
              <a:latin typeface="Songti SC Regular"/>
              <a:cs typeface="Songti SC Regular"/>
            </a:endParaRPr>
          </a:p>
          <a:p>
            <a:pPr>
              <a:buFont typeface="Wingdings" charset="2"/>
              <a:buChar char="u"/>
            </a:pPr>
            <a:r>
              <a:rPr kumimoji="1" lang="en-US" altLang="zh-CN">
                <a:latin typeface="Songti SC Regular"/>
                <a:cs typeface="Songti SC Regular"/>
              </a:rPr>
              <a:t>Source1</a:t>
            </a:r>
            <a:r>
              <a:rPr kumimoji="1" lang="zh-CN" altLang="en-US">
                <a:latin typeface="Songti SC Regular"/>
                <a:cs typeface="Songti SC Regular"/>
              </a:rPr>
              <a:t>：基于</a:t>
            </a:r>
            <a:r>
              <a:rPr kumimoji="1" lang="en-US" altLang="zh-CN">
                <a:latin typeface="Songti SC Regular"/>
                <a:cs typeface="Songti SC Regular"/>
              </a:rPr>
              <a:t>Port</a:t>
            </a:r>
            <a:r>
              <a:rPr kumimoji="1" lang="zh-CN" altLang="en-US">
                <a:latin typeface="Songti SC Regular"/>
                <a:cs typeface="Songti SC Regular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1717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CFRunLoopTimerRef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7"/>
            <a:ext cx="8576736" cy="4684659"/>
          </a:xfrm>
        </p:spPr>
        <p:txBody>
          <a:bodyPr/>
          <a:lstStyle/>
          <a:p>
            <a:r>
              <a:rPr kumimoji="1" lang="en-US" altLang="zh-CN"/>
              <a:t>CFRunLoopTimerRef</a:t>
            </a:r>
            <a:r>
              <a:rPr kumimoji="1" lang="zh-CN" altLang="en-US"/>
              <a:t>是基于时间的触发器</a:t>
            </a:r>
            <a:endParaRPr kumimoji="1" lang="en-US" altLang="zh-CN"/>
          </a:p>
          <a:p>
            <a:endParaRPr kumimoji="1" lang="en-US" altLang="zh-CN">
              <a:latin typeface="Songti SC Regular"/>
              <a:cs typeface="Songti SC Regular"/>
            </a:endParaRPr>
          </a:p>
          <a:p>
            <a:r>
              <a:rPr kumimoji="1" lang="zh-CN" altLang="en-US">
                <a:latin typeface="Songti SC Regular"/>
                <a:cs typeface="Songti SC Regular"/>
              </a:rPr>
              <a:t>基本上说的就是</a:t>
            </a:r>
            <a:r>
              <a:rPr kumimoji="1" lang="en-US" altLang="zh-CN">
                <a:latin typeface="Songti SC Regular"/>
                <a:cs typeface="Songti SC Regular"/>
              </a:rPr>
              <a:t>NSTimer</a:t>
            </a:r>
            <a:endParaRPr kumimoji="1" lang="zh-CN" altLang="en-US">
              <a:latin typeface="Songti SC Regular"/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855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CFRunLoopObserverRef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7"/>
            <a:ext cx="8576736" cy="1217311"/>
          </a:xfrm>
        </p:spPr>
        <p:txBody>
          <a:bodyPr/>
          <a:lstStyle/>
          <a:p>
            <a:r>
              <a:rPr kumimoji="1" lang="en-US" altLang="zh-CN"/>
              <a:t>CFRunLoopObserverRef</a:t>
            </a:r>
            <a:r>
              <a:rPr kumimoji="1" lang="zh-CN" altLang="en-US"/>
              <a:t>是</a:t>
            </a:r>
            <a:r>
              <a:rPr lang="zh-CN" altLang="en-US"/>
              <a:t>观察者，能够监听</a:t>
            </a:r>
            <a:r>
              <a:rPr lang="en-US" altLang="zh-CN"/>
              <a:t>RunLoop</a:t>
            </a:r>
            <a:r>
              <a:rPr lang="zh-CN" altLang="en-US"/>
              <a:t>的状态改变</a:t>
            </a:r>
            <a:endParaRPr lang="en-US" altLang="zh-CN"/>
          </a:p>
          <a:p>
            <a:endParaRPr kumimoji="1" lang="en-US" altLang="zh-CN">
              <a:latin typeface="Songti SC Regular"/>
              <a:cs typeface="Songti SC Regular"/>
            </a:endParaRPr>
          </a:p>
          <a:p>
            <a:r>
              <a:rPr kumimoji="1" lang="zh-CN" altLang="en-US">
                <a:latin typeface="Songti SC Regular"/>
                <a:cs typeface="Songti SC Regular"/>
              </a:rPr>
              <a:t>可以监听的</a:t>
            </a:r>
            <a:r>
              <a:rPr lang="zh-CN" altLang="en-US"/>
              <a:t>时间点有以下几个</a:t>
            </a:r>
            <a:endParaRPr lang="en-US" altLang="zh-CN"/>
          </a:p>
        </p:txBody>
      </p:sp>
      <p:pic>
        <p:nvPicPr>
          <p:cNvPr id="4" name="图片 3" descr="QQ20150710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0" y="2815817"/>
            <a:ext cx="7443121" cy="2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RunLoop</a:t>
            </a:r>
            <a:r>
              <a:rPr kumimoji="1" lang="en-US" altLang="en-US" dirty="0"/>
              <a:t>处理逻辑-官方版</a:t>
            </a:r>
            <a:endParaRPr kumimoji="1" lang="zh-CN" altLang="en-US"/>
          </a:p>
        </p:txBody>
      </p:sp>
      <p:pic>
        <p:nvPicPr>
          <p:cNvPr id="6" name="图片 5" descr="runlo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1" y="1573528"/>
            <a:ext cx="7007796" cy="36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RunLoop</a:t>
            </a:r>
            <a:r>
              <a:rPr kumimoji="1" lang="en-US" altLang="en-US" dirty="0"/>
              <a:t>处理逻辑-官方版</a:t>
            </a:r>
            <a:endParaRPr kumimoji="1" lang="zh-CN" altLang="en-US"/>
          </a:p>
        </p:txBody>
      </p:sp>
      <p:pic>
        <p:nvPicPr>
          <p:cNvPr id="4" name="图片 3" descr="QQ20150710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2" y="1165418"/>
            <a:ext cx="7977363" cy="55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RunLoop</a:t>
            </a:r>
            <a:r>
              <a:rPr kumimoji="1" lang="en-US" altLang="en-US" dirty="0"/>
              <a:t>处理逻辑-网友整理版</a:t>
            </a:r>
            <a:endParaRPr kumimoji="1" lang="zh-CN" altLang="en-US"/>
          </a:p>
        </p:txBody>
      </p:sp>
      <p:pic>
        <p:nvPicPr>
          <p:cNvPr id="3" name="图片 2" descr="RunLoop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9" y="1144345"/>
            <a:ext cx="7098834" cy="54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RunLoop</a:t>
            </a:r>
            <a:r>
              <a:rPr kumimoji="1" lang="en-US" altLang="en-US" dirty="0"/>
              <a:t>应用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8"/>
            <a:ext cx="8747986" cy="4675188"/>
          </a:xfrm>
        </p:spPr>
        <p:txBody>
          <a:bodyPr/>
          <a:lstStyle/>
          <a:p>
            <a:r>
              <a:rPr lang="en-US" altLang="zh-CN"/>
              <a:t>NSTimer</a:t>
            </a:r>
          </a:p>
          <a:p>
            <a:r>
              <a:rPr lang="en-US" altLang="zh-CN"/>
              <a:t>ImageView</a:t>
            </a:r>
            <a:r>
              <a:rPr lang="zh-CN" altLang="en-US"/>
              <a:t>显示</a:t>
            </a:r>
            <a:endParaRPr lang="en-US" altLang="zh-CN"/>
          </a:p>
          <a:p>
            <a:r>
              <a:rPr lang="en-US" altLang="zh-CN"/>
              <a:t>PerformSelector</a:t>
            </a:r>
          </a:p>
          <a:p>
            <a:r>
              <a:rPr lang="zh-CN" altLang="en-US"/>
              <a:t>常驻线程</a:t>
            </a:r>
          </a:p>
          <a:p>
            <a:r>
              <a:rPr lang="zh-CN" altLang="en-US"/>
              <a:t>自动释放池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5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RunLoop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从字面意思看</a:t>
            </a: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zh-CN" altLang="en-US"/>
              <a:t>运行循环</a:t>
            </a: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zh-CN" altLang="en-US"/>
              <a:t>跑圈</a:t>
            </a:r>
            <a:endParaRPr kumimoji="1" lang="en-US" altLang="zh-CN"/>
          </a:p>
          <a:p>
            <a:pPr>
              <a:buFont typeface="Wingdings" charset="2"/>
              <a:buChar char="u"/>
            </a:pPr>
            <a:endParaRPr kumimoji="1" lang="en-US" altLang="zh-CN"/>
          </a:p>
          <a:p>
            <a:r>
              <a:rPr kumimoji="1" lang="zh-CN" altLang="en-US"/>
              <a:t>基本作用</a:t>
            </a: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zh-CN" altLang="en-US"/>
              <a:t>保持程序的持续运行</a:t>
            </a: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zh-CN" altLang="en-US"/>
              <a:t>处理</a:t>
            </a:r>
            <a:r>
              <a:rPr kumimoji="1" lang="en-US" altLang="zh-CN"/>
              <a:t>App</a:t>
            </a:r>
            <a:r>
              <a:rPr kumimoji="1" lang="zh-CN" altLang="en-US"/>
              <a:t>中的各种事件（比如触摸事件、定时器事件、</a:t>
            </a:r>
            <a:r>
              <a:rPr kumimoji="1" lang="en-US" altLang="zh-CN"/>
              <a:t>Selector</a:t>
            </a:r>
            <a:r>
              <a:rPr kumimoji="1" lang="zh-CN" altLang="en-US"/>
              <a:t>事件）</a:t>
            </a: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zh-CN" altLang="en-US"/>
              <a:t>节省</a:t>
            </a:r>
            <a:r>
              <a:rPr kumimoji="1" lang="en-US" altLang="zh-CN"/>
              <a:t>CPU</a:t>
            </a:r>
            <a:r>
              <a:rPr kumimoji="1" lang="zh-CN" altLang="en-US"/>
              <a:t>资源，提高程序性能：该做事时做事，该休息时休息</a:t>
            </a: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zh-CN" altLang="zh-CN"/>
              <a:t>.</a:t>
            </a:r>
            <a:r>
              <a:rPr kumimoji="1" lang="en-US" altLang="zh-CN"/>
              <a:t>.....</a:t>
            </a:r>
            <a:endParaRPr kumimoji="1" lang="zh-CN" altLang="en-US"/>
          </a:p>
        </p:txBody>
      </p:sp>
      <p:pic>
        <p:nvPicPr>
          <p:cNvPr id="4" name="图片 3" descr="20150704063033561_easyicon_net_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1301304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</a:t>
            </a:r>
            <a:r>
              <a:rPr kumimoji="1" lang="en-US" altLang="en-US" dirty="0">
                <a:solidFill>
                  <a:srgbClr val="FF0000"/>
                </a:solidFill>
              </a:rPr>
              <a:t>没有</a:t>
            </a:r>
            <a:r>
              <a:rPr kumimoji="1" lang="en-US" altLang="zh-CN" dirty="0"/>
              <a:t>RunLoop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450978"/>
            <a:ext cx="5994723" cy="16881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main(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argc,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 argv[])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@"execute main function"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800"/>
          </a:p>
        </p:txBody>
      </p:sp>
      <p:cxnSp>
        <p:nvCxnSpPr>
          <p:cNvPr id="6" name="直线箭头连接符 5"/>
          <p:cNvCxnSpPr/>
          <p:nvPr/>
        </p:nvCxnSpPr>
        <p:spPr>
          <a:xfrm>
            <a:off x="328228" y="1450978"/>
            <a:ext cx="0" cy="1498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6065087" y="1983382"/>
            <a:ext cx="1113121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068217" y="2392619"/>
            <a:ext cx="4109991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306643" y="17791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程序开始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06643" y="2175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程序结束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8480" y="3405470"/>
            <a:ext cx="8128599" cy="244478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endParaRPr kumimoji="1"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21160" y="3506095"/>
            <a:ext cx="8128599" cy="240197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/>
              <a:t>没有</a:t>
            </a:r>
            <a:r>
              <a:rPr kumimoji="1" lang="en-US" altLang="zh-CN"/>
              <a:t>RunLoop</a:t>
            </a:r>
            <a:r>
              <a:rPr kumimoji="1" lang="zh-CN" altLang="en-US"/>
              <a:t>的情况下</a:t>
            </a: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zh-CN" altLang="en-US"/>
              <a:t>第</a:t>
            </a:r>
            <a:r>
              <a:rPr kumimoji="1" lang="en-US" altLang="zh-CN"/>
              <a:t>3</a:t>
            </a:r>
            <a:r>
              <a:rPr kumimoji="1" lang="zh-CN" altLang="en-US"/>
              <a:t>行后程序就结束了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3282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</a:t>
            </a:r>
            <a:r>
              <a:rPr kumimoji="1" lang="en-US" altLang="en-US" dirty="0">
                <a:solidFill>
                  <a:srgbClr val="FF0000"/>
                </a:solidFill>
              </a:rPr>
              <a:t>有了</a:t>
            </a:r>
            <a:r>
              <a:rPr kumimoji="1" lang="en-US" altLang="zh-CN" dirty="0"/>
              <a:t>RunLoop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365364"/>
            <a:ext cx="5994723" cy="30294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main(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argc,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 argv[])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running =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altLang="zh-CN" sz="1800">
                <a:solidFill>
                  <a:srgbClr val="AA0D91"/>
                </a:solidFill>
                <a:latin typeface="Menlo-Regular"/>
              </a:rPr>
              <a:t>do</a:t>
            </a:r>
            <a:r>
              <a:rPr lang="pt-BR" altLang="zh-CN" sz="180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执行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各种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任务，处理各种事件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zh-CN" altLang="zh-TW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......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(running);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328228" y="1365364"/>
            <a:ext cx="0" cy="2040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4309774" y="1869230"/>
            <a:ext cx="2868434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306643" y="16935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程序开始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06643" y="2546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持续运行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8480" y="3405470"/>
            <a:ext cx="8128599" cy="244478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endParaRPr kumimoji="1"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21160" y="4535488"/>
            <a:ext cx="8128599" cy="131476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/>
              <a:t>有</a:t>
            </a:r>
            <a:r>
              <a:rPr kumimoji="1" lang="en-US" altLang="zh-CN"/>
              <a:t>RunLoop</a:t>
            </a:r>
            <a:r>
              <a:rPr kumimoji="1" lang="zh-CN" altLang="en-US"/>
              <a:t>的情况下</a:t>
            </a: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zh-CN" altLang="en-US"/>
              <a:t>由于</a:t>
            </a:r>
            <a:r>
              <a:rPr kumimoji="1" lang="en-US" altLang="zh-CN"/>
              <a:t>main</a:t>
            </a:r>
            <a:r>
              <a:rPr kumimoji="1" lang="zh-CN" altLang="en-US"/>
              <a:t>函数里面启动了个</a:t>
            </a:r>
            <a:r>
              <a:rPr kumimoji="1" lang="en-US" altLang="zh-CN"/>
              <a:t>RunLoop</a:t>
            </a:r>
            <a:r>
              <a:rPr kumimoji="1" lang="zh-CN" altLang="en-US"/>
              <a:t>，所以程序并不会马上退出，保持持续运行状态</a:t>
            </a:r>
            <a:endParaRPr kumimoji="1" lang="en-US" altLang="zh-CN"/>
          </a:p>
        </p:txBody>
      </p:sp>
      <p:sp>
        <p:nvSpPr>
          <p:cNvPr id="5" name="右大括号 4"/>
          <p:cNvSpPr/>
          <p:nvPr/>
        </p:nvSpPr>
        <p:spPr>
          <a:xfrm>
            <a:off x="4309774" y="2354371"/>
            <a:ext cx="2868434" cy="841867"/>
          </a:xfrm>
          <a:prstGeom prst="rightBrac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9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函数中的</a:t>
            </a:r>
            <a:r>
              <a:rPr kumimoji="1" lang="en-US" altLang="zh-CN" dirty="0"/>
              <a:t>RunLoop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772" y="2725364"/>
            <a:ext cx="8128599" cy="2701624"/>
          </a:xfrm>
        </p:spPr>
        <p:txBody>
          <a:bodyPr/>
          <a:lstStyle/>
          <a:p>
            <a:r>
              <a:rPr kumimoji="1" lang="zh-CN" altLang="en-US"/>
              <a:t>第</a:t>
            </a:r>
            <a:r>
              <a:rPr kumimoji="1" lang="en-US" altLang="zh-CN"/>
              <a:t>14</a:t>
            </a:r>
            <a:r>
              <a:rPr kumimoji="1" lang="zh-CN" altLang="en-US"/>
              <a:t>行代码的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kumimoji="1" lang="zh-CN" altLang="en-US"/>
              <a:t>函数内部就启动了一个</a:t>
            </a:r>
            <a:r>
              <a:rPr kumimoji="1" lang="en-US" altLang="zh-CN"/>
              <a:t>RunLoop</a:t>
            </a:r>
          </a:p>
          <a:p>
            <a:pPr>
              <a:buFont typeface="Wingdings" charset="2"/>
              <a:buChar char="u"/>
            </a:pPr>
            <a:r>
              <a:rPr kumimoji="1" lang="zh-CN" altLang="en-US" sz="1800"/>
              <a:t>所以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kumimoji="1" lang="zh-CN" altLang="en-US" sz="1800"/>
              <a:t>函数一直没有返回，保持了程序的持续运行</a:t>
            </a:r>
            <a:endParaRPr kumimoji="1" lang="en-US" altLang="zh-CN" sz="1800"/>
          </a:p>
          <a:p>
            <a:pPr>
              <a:buFont typeface="Wingdings" charset="2"/>
              <a:buChar char="u"/>
            </a:pPr>
            <a:r>
              <a:rPr kumimoji="1" lang="zh-CN" altLang="en-US" sz="1800"/>
              <a:t>这个默认启动的</a:t>
            </a:r>
            <a:r>
              <a:rPr kumimoji="1" lang="en-US" altLang="zh-CN" sz="1800"/>
              <a:t>RunLoop</a:t>
            </a:r>
            <a:r>
              <a:rPr kumimoji="1" lang="zh-CN" altLang="en-US" sz="1800"/>
              <a:t>是跟主线程相关联的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904"/>
            <a:ext cx="9144000" cy="9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1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RunLoop</a:t>
            </a:r>
            <a:r>
              <a:rPr kumimoji="1" lang="zh-CN" altLang="en-US" dirty="0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8"/>
            <a:ext cx="8747986" cy="4675188"/>
          </a:xfrm>
        </p:spPr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中有</a:t>
            </a:r>
            <a:r>
              <a:rPr kumimoji="1" lang="en-US" altLang="zh-CN"/>
              <a:t>2</a:t>
            </a:r>
            <a:r>
              <a:rPr kumimoji="1" lang="zh-CN" altLang="en-US"/>
              <a:t>套</a:t>
            </a:r>
            <a:r>
              <a:rPr kumimoji="1" lang="en-US" altLang="zh-CN"/>
              <a:t>API</a:t>
            </a:r>
            <a:r>
              <a:rPr kumimoji="1" lang="zh-CN" altLang="en-US"/>
              <a:t>来访问和使用</a:t>
            </a:r>
            <a:r>
              <a:rPr kumimoji="1" lang="en-US" altLang="zh-CN"/>
              <a:t>RunLoop</a:t>
            </a:r>
          </a:p>
          <a:p>
            <a:pPr>
              <a:buFont typeface="Wingdings" charset="2"/>
              <a:buChar char="u"/>
            </a:pPr>
            <a:r>
              <a:rPr kumimoji="1" lang="en-US" altLang="zh-CN"/>
              <a:t>Foundation</a:t>
            </a:r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FF0000"/>
                </a:solidFill>
              </a:rPr>
              <a:t>NSRunLoop</a:t>
            </a:r>
          </a:p>
          <a:p>
            <a:pPr>
              <a:buFont typeface="Wingdings" charset="2"/>
              <a:buChar char="u"/>
            </a:pPr>
            <a:endParaRPr kumimoji="1" lang="en-US" altLang="zh-CN"/>
          </a:p>
          <a:p>
            <a:pPr>
              <a:buFont typeface="Wingdings" charset="2"/>
              <a:buChar char="u"/>
            </a:pPr>
            <a:r>
              <a:rPr kumimoji="1" lang="en-US" altLang="zh-CN"/>
              <a:t>Core</a:t>
            </a:r>
            <a:r>
              <a:rPr kumimoji="1" lang="zh-CN" altLang="en-US"/>
              <a:t> </a:t>
            </a:r>
            <a:r>
              <a:rPr kumimoji="1" lang="en-US" altLang="zh-CN"/>
              <a:t>Foundation</a:t>
            </a:r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0000FF"/>
                </a:solidFill>
              </a:rPr>
              <a:t>CFRunLoopRef</a:t>
            </a:r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NSRunLoop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0000FF"/>
                </a:solidFill>
              </a:rPr>
              <a:t>CFRunLoopRef</a:t>
            </a:r>
            <a:r>
              <a:rPr kumimoji="1" lang="zh-CN" altLang="en-US"/>
              <a:t>都代表着</a:t>
            </a:r>
            <a:r>
              <a:rPr kumimoji="1" lang="en-US" altLang="zh-CN"/>
              <a:t>RunLoop</a:t>
            </a:r>
            <a:r>
              <a:rPr kumimoji="1" lang="zh-CN" altLang="en-US"/>
              <a:t>对象</a:t>
            </a:r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NSRunLoop</a:t>
            </a:r>
            <a:r>
              <a:rPr kumimoji="1" lang="zh-CN" altLang="en-US"/>
              <a:t>是基于</a:t>
            </a:r>
            <a:r>
              <a:rPr kumimoji="1" lang="en-US" altLang="zh-CN">
                <a:solidFill>
                  <a:srgbClr val="0000FF"/>
                </a:solidFill>
              </a:rPr>
              <a:t>CFRunLoopRef</a:t>
            </a:r>
            <a:r>
              <a:rPr kumimoji="1" lang="zh-CN" altLang="en-US"/>
              <a:t>的一层</a:t>
            </a:r>
            <a:r>
              <a:rPr kumimoji="1" lang="en-US" altLang="zh-CN"/>
              <a:t>OC</a:t>
            </a:r>
            <a:r>
              <a:rPr kumimoji="1" lang="zh-CN" altLang="en-US"/>
              <a:t>包装，所以要了解</a:t>
            </a:r>
            <a:r>
              <a:rPr kumimoji="1" lang="en-US" altLang="zh-CN"/>
              <a:t>RunLoop</a:t>
            </a:r>
            <a:r>
              <a:rPr kumimoji="1" lang="zh-CN" altLang="en-US"/>
              <a:t>内部结构，需要多研究</a:t>
            </a:r>
            <a:r>
              <a:rPr kumimoji="1" lang="en-US" altLang="zh-CN">
                <a:solidFill>
                  <a:srgbClr val="0000FF"/>
                </a:solidFill>
              </a:rPr>
              <a:t>CFRunLoopRef</a:t>
            </a:r>
            <a:r>
              <a:rPr kumimoji="1" lang="zh-CN" altLang="en-US"/>
              <a:t>层面的</a:t>
            </a:r>
            <a:r>
              <a:rPr kumimoji="1" lang="en-US" altLang="zh-CN"/>
              <a:t>API</a:t>
            </a:r>
            <a:r>
              <a:rPr kumimoji="1" lang="zh-CN" altLang="en-US"/>
              <a:t>（</a:t>
            </a:r>
            <a:r>
              <a:rPr kumimoji="1" lang="en-US" altLang="zh-CN"/>
              <a:t>Core</a:t>
            </a:r>
            <a:r>
              <a:rPr kumimoji="1" lang="zh-CN" altLang="en-US"/>
              <a:t> </a:t>
            </a:r>
            <a:r>
              <a:rPr kumimoji="1" lang="en-US" altLang="zh-CN"/>
              <a:t>Foundation</a:t>
            </a:r>
            <a:r>
              <a:rPr kumimoji="1" lang="zh-CN" altLang="en-US"/>
              <a:t>层面）</a:t>
            </a:r>
          </a:p>
        </p:txBody>
      </p:sp>
    </p:spTree>
    <p:extLst>
      <p:ext uri="{BB962C8B-B14F-4D97-AF65-F5344CB8AC3E}">
        <p14:creationId xmlns:p14="http://schemas.microsoft.com/office/powerpoint/2010/main" val="103260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RunLoop</a:t>
            </a:r>
            <a:r>
              <a:rPr kumimoji="1" lang="en-US" altLang="en-US" dirty="0"/>
              <a:t>资料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8"/>
            <a:ext cx="8747986" cy="4675188"/>
          </a:xfrm>
        </p:spPr>
        <p:txBody>
          <a:bodyPr/>
          <a:lstStyle/>
          <a:p>
            <a:r>
              <a:rPr kumimoji="1" lang="zh-CN" altLang="en-US"/>
              <a:t>苹果官方文档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>
                <a:hlinkClick r:id="rId2"/>
              </a:rPr>
              <a:t>https://developer.apple.com/library/mac/documentation/Cocoa/Conceptual/Multithreading/RunLoopManagement/RunLoopManagement.html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/>
              <a:t>CFRunLoopRef</a:t>
            </a:r>
            <a:r>
              <a:rPr kumimoji="1" lang="zh-CN" altLang="en-US"/>
              <a:t>是开源的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>
                <a:hlinkClick r:id="rId3"/>
              </a:rPr>
              <a:t>http://opensource.apple.com/source/CF/CF-1151.16/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69594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RunLoop</a:t>
            </a:r>
            <a:r>
              <a:rPr kumimoji="1" lang="zh-CN" altLang="en-US" dirty="0"/>
              <a:t>与线程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8"/>
            <a:ext cx="8747986" cy="4675188"/>
          </a:xfrm>
        </p:spPr>
        <p:txBody>
          <a:bodyPr/>
          <a:lstStyle/>
          <a:p>
            <a:r>
              <a:rPr kumimoji="1" lang="zh-CN" altLang="en-US"/>
              <a:t>每条线程都有唯一的一个与之对应的</a:t>
            </a:r>
            <a:r>
              <a:rPr kumimoji="1" lang="en-US" altLang="zh-CN"/>
              <a:t>RunLoop</a:t>
            </a:r>
            <a:r>
              <a:rPr kumimoji="1" lang="zh-CN" altLang="en-US"/>
              <a:t>对象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主线程的</a:t>
            </a:r>
            <a:r>
              <a:rPr kumimoji="1" lang="en-US" altLang="zh-CN"/>
              <a:t>RunLoop</a:t>
            </a:r>
            <a:r>
              <a:rPr kumimoji="1" lang="zh-CN" altLang="en-US"/>
              <a:t>已经自动创建好了，子线程的</a:t>
            </a:r>
            <a:r>
              <a:rPr kumimoji="1" lang="en-US" altLang="zh-CN"/>
              <a:t>RunLoop</a:t>
            </a:r>
            <a:r>
              <a:rPr kumimoji="1" lang="zh-CN" altLang="en-US"/>
              <a:t>需要主动创建</a:t>
            </a:r>
            <a:endParaRPr kumimoji="1" lang="en-US" altLang="zh-CN"/>
          </a:p>
          <a:p>
            <a:endParaRPr kumimoji="1" lang="en-US" altLang="zh-CN"/>
          </a:p>
          <a:p>
            <a:r>
              <a:rPr lang="en-US" altLang="zh-CN"/>
              <a:t>RunLoop</a:t>
            </a:r>
            <a:r>
              <a:rPr lang="zh-CN" altLang="en-US"/>
              <a:t>在第一次获取时创建，在线程结束时销毁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5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获得</a:t>
            </a:r>
            <a:r>
              <a:rPr kumimoji="1" lang="en-US" altLang="zh-CN" dirty="0"/>
              <a:t>RunLoop</a:t>
            </a:r>
            <a:r>
              <a:rPr kumimoji="1" lang="zh-CN" altLang="en-US" dirty="0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450978"/>
            <a:ext cx="8747986" cy="4675188"/>
          </a:xfrm>
        </p:spPr>
        <p:txBody>
          <a:bodyPr/>
          <a:lstStyle/>
          <a:p>
            <a:r>
              <a:rPr kumimoji="1" lang="en-US" altLang="zh-CN"/>
              <a:t>Foundation</a:t>
            </a:r>
          </a:p>
          <a:p>
            <a:pPr marL="0" indent="0">
              <a:buNone/>
            </a:pPr>
            <a:r>
              <a:rPr lang="en-US" altLang="zh-TW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TW">
                <a:solidFill>
                  <a:srgbClr val="5C2699"/>
                </a:solidFill>
                <a:latin typeface="Menlo-Regular"/>
              </a:rPr>
              <a:t>NSRunLoop</a:t>
            </a:r>
            <a:r>
              <a:rPr lang="zh-TW" altLang="en-US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>
                <a:solidFill>
                  <a:srgbClr val="2E0D6E"/>
                </a:solidFill>
                <a:latin typeface="Menlo-Regular"/>
              </a:rPr>
              <a:t>currentRunLoop</a:t>
            </a:r>
            <a:r>
              <a:rPr lang="en-US" altLang="zh-TW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获得当前线程的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RunLoop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对象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TW">
                <a:solidFill>
                  <a:srgbClr val="5C2699"/>
                </a:solidFill>
                <a:latin typeface="Menlo-Regular"/>
              </a:rPr>
              <a:t>NSRunLoop</a:t>
            </a:r>
            <a:r>
              <a:rPr lang="zh-TW" altLang="en-US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>
                <a:solidFill>
                  <a:srgbClr val="2E0D6E"/>
                </a:solidFill>
                <a:latin typeface="Menlo-Regular"/>
              </a:rPr>
              <a:t>mainRunLoop</a:t>
            </a:r>
            <a:r>
              <a:rPr lang="en-US" altLang="zh-TW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获得主线程的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RunLoop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对象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/>
              <a:t>Core</a:t>
            </a:r>
            <a:r>
              <a:rPr kumimoji="1" lang="zh-CN" altLang="en-US"/>
              <a:t> </a:t>
            </a:r>
            <a:r>
              <a:rPr kumimoji="1" lang="en-US" altLang="zh-CN"/>
              <a:t>Foundation</a:t>
            </a:r>
          </a:p>
          <a:p>
            <a:pPr marL="0" indent="0">
              <a:buNone/>
            </a:pPr>
            <a:r>
              <a:rPr lang="en-US" altLang="zh-TW">
                <a:solidFill>
                  <a:srgbClr val="2E0D6E"/>
                </a:solidFill>
                <a:latin typeface="Menlo-Regular"/>
              </a:rPr>
              <a:t>CFRunLoopGetCurrent</a:t>
            </a:r>
            <a:r>
              <a:rPr lang="en-US" altLang="zh-TW">
                <a:solidFill>
                  <a:srgbClr val="000000"/>
                </a:solidFill>
                <a:latin typeface="Menlo-Regular"/>
              </a:rPr>
              <a:t>();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获得当前线程的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RunLoop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对象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>
                <a:solidFill>
                  <a:srgbClr val="2E0D6E"/>
                </a:solidFill>
                <a:latin typeface="Menlo-Regular"/>
              </a:rPr>
              <a:t>CFRunLoopGetMain</a:t>
            </a:r>
            <a:r>
              <a:rPr lang="en-US" altLang="zh-TW">
                <a:solidFill>
                  <a:srgbClr val="000000"/>
                </a:solidFill>
                <a:latin typeface="Menlo-Regular"/>
              </a:rPr>
              <a:t>();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获得主线程的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RunLoop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对象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4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7544</TotalTime>
  <Words>577</Words>
  <Application>Microsoft Macintosh PowerPoint</Application>
  <PresentationFormat>全屏显示(4:3)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小码哥2015</vt:lpstr>
      <vt:lpstr>多线程 RunLoop</vt:lpstr>
      <vt:lpstr>什么是RunLoop</vt:lpstr>
      <vt:lpstr>如果没有RunLoop</vt:lpstr>
      <vt:lpstr>如果有了RunLoop</vt:lpstr>
      <vt:lpstr>main函数中的RunLoop</vt:lpstr>
      <vt:lpstr>RunLoop对象</vt:lpstr>
      <vt:lpstr>RunLoop资料</vt:lpstr>
      <vt:lpstr>RunLoop与线程</vt:lpstr>
      <vt:lpstr>获得RunLoop对象</vt:lpstr>
      <vt:lpstr>RunLoop相关类</vt:lpstr>
      <vt:lpstr>CFRunLoopModeRef</vt:lpstr>
      <vt:lpstr>CFRunLoopModeRef</vt:lpstr>
      <vt:lpstr>CFRunLoopSourceRef</vt:lpstr>
      <vt:lpstr>CFRunLoopTimerRef</vt:lpstr>
      <vt:lpstr>CFRunLoopObserverRef</vt:lpstr>
      <vt:lpstr>RunLoop处理逻辑-官方版</vt:lpstr>
      <vt:lpstr>RunLoop处理逻辑-官方版</vt:lpstr>
      <vt:lpstr>RunLoop处理逻辑-网友整理版</vt:lpstr>
      <vt:lpstr>RunLoop应用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3895</cp:revision>
  <dcterms:created xsi:type="dcterms:W3CDTF">2013-07-22T07:36:09Z</dcterms:created>
  <dcterms:modified xsi:type="dcterms:W3CDTF">2015-07-10T09:59:06Z</dcterms:modified>
</cp:coreProperties>
</file>