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0"/>
  </p:notesMasterIdLst>
  <p:sldIdLst>
    <p:sldId id="257" r:id="rId5"/>
    <p:sldId id="263" r:id="rId6"/>
    <p:sldId id="262" r:id="rId7"/>
    <p:sldId id="268" r:id="rId8"/>
    <p:sldId id="269" r:id="rId9"/>
    <p:sldId id="259" r:id="rId10"/>
    <p:sldId id="299" r:id="rId11"/>
    <p:sldId id="297" r:id="rId12"/>
    <p:sldId id="298" r:id="rId13"/>
    <p:sldId id="295" r:id="rId14"/>
    <p:sldId id="261" r:id="rId15"/>
    <p:sldId id="296" r:id="rId16"/>
    <p:sldId id="273" r:id="rId17"/>
    <p:sldId id="272" r:id="rId18"/>
    <p:sldId id="288" r:id="rId19"/>
    <p:sldId id="289" r:id="rId20"/>
    <p:sldId id="293" r:id="rId21"/>
    <p:sldId id="290" r:id="rId22"/>
    <p:sldId id="287" r:id="rId23"/>
    <p:sldId id="292" r:id="rId24"/>
    <p:sldId id="291" r:id="rId25"/>
    <p:sldId id="286" r:id="rId26"/>
    <p:sldId id="285" r:id="rId27"/>
    <p:sldId id="256" r:id="rId28"/>
    <p:sldId id="264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999"/>
    <a:srgbClr val="FFA30D"/>
    <a:srgbClr val="F89B00"/>
    <a:srgbClr val="F59C0A"/>
    <a:srgbClr val="4C4C4C"/>
    <a:srgbClr val="140C00"/>
    <a:srgbClr val="898276"/>
    <a:srgbClr val="93846C"/>
    <a:srgbClr val="A78958"/>
    <a:srgbClr val="B18B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3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3405908935300502E-2"/>
          <c:y val="3.6936020414276732E-3"/>
          <c:w val="0.96562499999999996"/>
          <c:h val="0.9778383877514340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F89B00"/>
            </a:solidFill>
            <a:ln>
              <a:noFill/>
            </a:ln>
            <a:effectLst>
              <a:softEdge rad="12700"/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rgbClr val="F89B00"/>
              </a:solidFill>
              <a:ln>
                <a:noFill/>
              </a:ln>
              <a:effectLst>
                <a:softEdge rad="12700"/>
              </a:effectLst>
            </c:spPr>
            <c:extLst>
              <c:ext xmlns:c16="http://schemas.microsoft.com/office/drawing/2014/chart" uri="{C3380CC4-5D6E-409C-BE32-E72D297353CC}">
                <c16:uniqueId val="{00000001-D845-4D19-8BA5-E74381D56F75}"/>
              </c:ext>
            </c:extLst>
          </c:dPt>
          <c:dPt>
            <c:idx val="1"/>
            <c:invertIfNegative val="0"/>
            <c:bubble3D val="0"/>
            <c:spPr>
              <a:solidFill>
                <a:srgbClr val="FF9E00"/>
              </a:solidFill>
              <a:ln>
                <a:noFill/>
              </a:ln>
              <a:effectLst>
                <a:softEdge rad="12700"/>
              </a:effectLst>
            </c:spPr>
            <c:extLst>
              <c:ext xmlns:c16="http://schemas.microsoft.com/office/drawing/2014/chart" uri="{C3380CC4-5D6E-409C-BE32-E72D297353CC}">
                <c16:uniqueId val="{00000003-D845-4D19-8BA5-E74381D56F75}"/>
              </c:ext>
            </c:extLst>
          </c:dPt>
          <c:dPt>
            <c:idx val="2"/>
            <c:invertIfNegative val="0"/>
            <c:bubble3D val="0"/>
            <c:spPr>
              <a:solidFill>
                <a:srgbClr val="EB9914"/>
              </a:solidFill>
              <a:ln>
                <a:noFill/>
              </a:ln>
              <a:effectLst>
                <a:softEdge rad="12700"/>
              </a:effectLst>
            </c:spPr>
            <c:extLst>
              <c:ext xmlns:c16="http://schemas.microsoft.com/office/drawing/2014/chart" uri="{C3380CC4-5D6E-409C-BE32-E72D297353CC}">
                <c16:uniqueId val="{00000005-D845-4D19-8BA5-E74381D56F75}"/>
              </c:ext>
            </c:extLst>
          </c:dPt>
          <c:dPt>
            <c:idx val="3"/>
            <c:invertIfNegative val="0"/>
            <c:bubble3D val="0"/>
            <c:spPr>
              <a:solidFill>
                <a:srgbClr val="D89527"/>
              </a:solidFill>
              <a:ln>
                <a:noFill/>
              </a:ln>
              <a:effectLst>
                <a:softEdge rad="12700"/>
              </a:effectLst>
            </c:spPr>
            <c:extLst>
              <c:ext xmlns:c16="http://schemas.microsoft.com/office/drawing/2014/chart" uri="{C3380CC4-5D6E-409C-BE32-E72D297353CC}">
                <c16:uniqueId val="{00000007-D845-4D19-8BA5-E74381D56F75}"/>
              </c:ext>
            </c:extLst>
          </c:dPt>
          <c:dPt>
            <c:idx val="4"/>
            <c:invertIfNegative val="0"/>
            <c:bubble3D val="0"/>
            <c:spPr>
              <a:solidFill>
                <a:srgbClr val="C4903B"/>
              </a:solidFill>
              <a:ln>
                <a:noFill/>
              </a:ln>
              <a:effectLst>
                <a:softEdge rad="12700"/>
              </a:effectLst>
            </c:spPr>
            <c:extLst>
              <c:ext xmlns:c16="http://schemas.microsoft.com/office/drawing/2014/chart" uri="{C3380CC4-5D6E-409C-BE32-E72D297353CC}">
                <c16:uniqueId val="{00000009-D845-4D19-8BA5-E74381D56F75}"/>
              </c:ext>
            </c:extLst>
          </c:dPt>
          <c:dPt>
            <c:idx val="5"/>
            <c:invertIfNegative val="0"/>
            <c:bubble3D val="0"/>
            <c:spPr>
              <a:solidFill>
                <a:srgbClr val="B18B4E"/>
              </a:solidFill>
              <a:ln>
                <a:noFill/>
              </a:ln>
              <a:effectLst>
                <a:softEdge rad="12700"/>
              </a:effectLst>
            </c:spPr>
            <c:extLst>
              <c:ext xmlns:c16="http://schemas.microsoft.com/office/drawing/2014/chart" uri="{C3380CC4-5D6E-409C-BE32-E72D297353CC}">
                <c16:uniqueId val="{0000000B-D845-4D19-8BA5-E74381D56F75}"/>
              </c:ext>
            </c:extLst>
          </c:dPt>
          <c:dPt>
            <c:idx val="6"/>
            <c:invertIfNegative val="0"/>
            <c:bubble3D val="0"/>
            <c:spPr>
              <a:solidFill>
                <a:srgbClr val="A78958"/>
              </a:solidFill>
              <a:ln>
                <a:noFill/>
              </a:ln>
              <a:effectLst>
                <a:softEdge rad="12700"/>
              </a:effectLst>
            </c:spPr>
            <c:extLst>
              <c:ext xmlns:c16="http://schemas.microsoft.com/office/drawing/2014/chart" uri="{C3380CC4-5D6E-409C-BE32-E72D297353CC}">
                <c16:uniqueId val="{0000000D-D845-4D19-8BA5-E74381D56F75}"/>
              </c:ext>
            </c:extLst>
          </c:dPt>
          <c:dPt>
            <c:idx val="7"/>
            <c:invertIfNegative val="0"/>
            <c:bubble3D val="0"/>
            <c:spPr>
              <a:solidFill>
                <a:srgbClr val="93846C"/>
              </a:solidFill>
              <a:ln>
                <a:noFill/>
              </a:ln>
              <a:effectLst>
                <a:softEdge rad="12700"/>
              </a:effectLst>
            </c:spPr>
            <c:extLst>
              <c:ext xmlns:c16="http://schemas.microsoft.com/office/drawing/2014/chart" uri="{C3380CC4-5D6E-409C-BE32-E72D297353CC}">
                <c16:uniqueId val="{0000000F-D845-4D19-8BA5-E74381D56F75}"/>
              </c:ext>
            </c:extLst>
          </c:dPt>
          <c:dPt>
            <c:idx val="8"/>
            <c:invertIfNegative val="0"/>
            <c:bubble3D val="0"/>
            <c:spPr>
              <a:solidFill>
                <a:srgbClr val="898276"/>
              </a:solidFill>
              <a:ln>
                <a:noFill/>
              </a:ln>
              <a:effectLst>
                <a:softEdge rad="12700"/>
              </a:effectLst>
            </c:spPr>
            <c:extLst>
              <c:ext xmlns:c16="http://schemas.microsoft.com/office/drawing/2014/chart" uri="{C3380CC4-5D6E-409C-BE32-E72D297353CC}">
                <c16:uniqueId val="{00000011-D845-4D19-8BA5-E74381D56F75}"/>
              </c:ext>
            </c:extLst>
          </c:dPt>
          <c:cat>
            <c:strRef>
              <c:f>Sheet1!$A$2:$A$10</c:f>
              <c:strCache>
                <c:ptCount val="9"/>
                <c:pt idx="0">
                  <c:v>배경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35</c:v>
                </c:pt>
                <c:pt idx="2">
                  <c:v>45</c:v>
                </c:pt>
                <c:pt idx="3">
                  <c:v>60</c:v>
                </c:pt>
                <c:pt idx="4">
                  <c:v>40</c:v>
                </c:pt>
                <c:pt idx="5">
                  <c:v>85</c:v>
                </c:pt>
                <c:pt idx="6">
                  <c:v>55</c:v>
                </c:pt>
                <c:pt idx="7">
                  <c:v>75</c:v>
                </c:pt>
                <c:pt idx="8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D845-4D19-8BA5-E74381D56F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144966256"/>
        <c:axId val="144966816"/>
      </c:barChart>
      <c:catAx>
        <c:axId val="144966256"/>
        <c:scaling>
          <c:orientation val="maxMin"/>
        </c:scaling>
        <c:delete val="1"/>
        <c:axPos val="l"/>
        <c:numFmt formatCode="General" sourceLinked="1"/>
        <c:majorTickMark val="out"/>
        <c:minorTickMark val="none"/>
        <c:tickLblPos val="nextTo"/>
        <c:crossAx val="144966816"/>
        <c:crosses val="autoZero"/>
        <c:auto val="1"/>
        <c:lblAlgn val="ctr"/>
        <c:lblOffset val="100"/>
        <c:noMultiLvlLbl val="0"/>
      </c:catAx>
      <c:valAx>
        <c:axId val="144966816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144966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01CB1E-D9B5-4229-A736-6D8834ED6B53}" type="datetimeFigureOut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9834B-05BC-4E10-87B7-D62A8E109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249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83441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68419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03716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ce4ecd8123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ce4ecd8123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0305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7507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792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4564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5688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3682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529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1_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090751" y="1074200"/>
            <a:ext cx="10010500" cy="4709600"/>
          </a:xfrm>
          <a:custGeom>
            <a:avLst/>
            <a:gdLst/>
            <a:ahLst/>
            <a:cxnLst/>
            <a:rect l="l" t="t" r="r" b="b"/>
            <a:pathLst>
              <a:path w="300315" h="141288" extrusionOk="0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w="152400" cap="flat" cmpd="sng">
            <a:solidFill>
              <a:schemeClr val="lt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061800" y="2655800"/>
            <a:ext cx="60684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6517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se" preserve="1">
  <p:cSld name="Blank inverse">
    <p:bg>
      <p:bgPr>
        <a:solidFill>
          <a:schemeClr val="dk1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744167" y="733901"/>
            <a:ext cx="10704264" cy="5390183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w="76200" cap="flat" cmpd="sng">
            <a:solidFill>
              <a:schemeClr val="lt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-167" y="6124067"/>
            <a:ext cx="12192000" cy="7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77504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090751" y="1074200"/>
            <a:ext cx="10010500" cy="4709600"/>
          </a:xfrm>
          <a:custGeom>
            <a:avLst/>
            <a:gdLst/>
            <a:ahLst/>
            <a:cxnLst/>
            <a:rect l="l" t="t" r="r" b="b"/>
            <a:pathLst>
              <a:path w="300315" h="141288" extrusionOk="0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w="152400" cap="flat" cmpd="sng">
            <a:solidFill>
              <a:schemeClr val="lt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061800" y="2655800"/>
            <a:ext cx="60684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70148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solidFill>
          <a:schemeClr val="accen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1090751" y="1074200"/>
            <a:ext cx="10010500" cy="4709600"/>
          </a:xfrm>
          <a:custGeom>
            <a:avLst/>
            <a:gdLst/>
            <a:ahLst/>
            <a:cxnLst/>
            <a:rect l="l" t="t" r="r" b="b"/>
            <a:pathLst>
              <a:path w="300315" h="141288" extrusionOk="0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w="76200" cap="flat" cmpd="sng">
            <a:solidFill>
              <a:schemeClr val="lt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2577600" y="2919999"/>
            <a:ext cx="7036800" cy="59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914400" y="3341201"/>
            <a:ext cx="103632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-167" y="5783800"/>
            <a:ext cx="12192000" cy="10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43561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4E474D-B5D4-0006-FBE9-E15BCCE818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5A1720-5818-8105-1B5C-7622EB909F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204A63-7D59-1B78-0270-AC264DC2F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ADE15-EFBD-4E0D-BFDE-3B04F14CF37B}" type="datetimeFigureOut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BAB0C2-E0F2-BC2E-F866-EF10C61A1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C3B8E6-2834-9808-2028-704893EBD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B0A69-2046-4720-9AB0-610B7F44F3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7682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6C6680-6754-B571-8947-D9914E3485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31037F-C766-BE53-B390-6F710DD8A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ADE15-EFBD-4E0D-BFDE-3B04F14CF37B}" type="datetimeFigureOut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8B9DEA-5370-9F4C-2079-EB92F3B76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E866A3-7D3A-D743-2144-E5F1C8D84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B0A69-2046-4720-9AB0-610B7F44F3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3791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 userDrawn="1"/>
        </p:nvSpPr>
        <p:spPr>
          <a:xfrm>
            <a:off x="346601" y="365700"/>
            <a:ext cx="11498833" cy="6126600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4322200" y="132140"/>
            <a:ext cx="3547600" cy="48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1121300" y="1274672"/>
            <a:ext cx="4829200" cy="39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⊡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6241404" y="1274672"/>
            <a:ext cx="4829200" cy="39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⊡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-167" y="6492300"/>
            <a:ext cx="121920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65979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1_Subtitle">
    <p:bg>
      <p:bgPr>
        <a:solidFill>
          <a:schemeClr val="accen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1090751" y="1074200"/>
            <a:ext cx="10010500" cy="4709600"/>
          </a:xfrm>
          <a:custGeom>
            <a:avLst/>
            <a:gdLst/>
            <a:ahLst/>
            <a:cxnLst/>
            <a:rect l="l" t="t" r="r" b="b"/>
            <a:pathLst>
              <a:path w="300315" h="141288" extrusionOk="0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w="76200" cap="flat" cmpd="sng">
            <a:solidFill>
              <a:schemeClr val="lt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2577600" y="2919999"/>
            <a:ext cx="7036800" cy="59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914400" y="3341201"/>
            <a:ext cx="103632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-167" y="5783800"/>
            <a:ext cx="12192000" cy="10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43629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1090751" y="1074200"/>
            <a:ext cx="10010500" cy="4709600"/>
          </a:xfrm>
          <a:custGeom>
            <a:avLst/>
            <a:gdLst/>
            <a:ahLst/>
            <a:cxnLst/>
            <a:rect l="l" t="t" r="r" b="b"/>
            <a:pathLst>
              <a:path w="300315" h="141288" extrusionOk="0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2716800" y="2882400"/>
            <a:ext cx="67584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 algn="ctr" rtl="0">
              <a:spcBef>
                <a:spcPts val="800"/>
              </a:spcBef>
              <a:spcAft>
                <a:spcPts val="0"/>
              </a:spcAft>
              <a:buSzPts val="1800"/>
              <a:buChar char="⊡"/>
              <a:defRPr sz="2400" i="1">
                <a:solidFill>
                  <a:srgbClr val="CCCCCC"/>
                </a:solidFill>
              </a:defRPr>
            </a:lvl1pPr>
            <a:lvl2pPr marL="1219170" lvl="1" indent="-457189" algn="ctr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2400" i="1">
                <a:solidFill>
                  <a:srgbClr val="CCCCCC"/>
                </a:solidFill>
              </a:defRPr>
            </a:lvl2pPr>
            <a:lvl3pPr marL="1828754" lvl="2" indent="-457189" algn="ctr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 i="1">
                <a:solidFill>
                  <a:srgbClr val="CCCCCC"/>
                </a:solidFill>
              </a:defRPr>
            </a:lvl3pPr>
            <a:lvl4pPr marL="2438339" lvl="3" indent="-457189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>
                <a:solidFill>
                  <a:srgbClr val="CCCCCC"/>
                </a:solidFill>
              </a:defRPr>
            </a:lvl4pPr>
            <a:lvl5pPr marL="3047924" lvl="4" indent="-457189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>
                <a:solidFill>
                  <a:srgbClr val="CCCCCC"/>
                </a:solidFill>
              </a:defRPr>
            </a:lvl5pPr>
            <a:lvl6pPr marL="3657509" lvl="5" indent="-457189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■"/>
              <a:defRPr i="1">
                <a:solidFill>
                  <a:srgbClr val="CCCCCC"/>
                </a:solidFill>
              </a:defRPr>
            </a:lvl6pPr>
            <a:lvl7pPr marL="4267093" lvl="6" indent="-457189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●"/>
              <a:defRPr i="1">
                <a:solidFill>
                  <a:srgbClr val="CCCCCC"/>
                </a:solidFill>
              </a:defRPr>
            </a:lvl7pPr>
            <a:lvl8pPr marL="4876678" lvl="7" indent="-457189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○"/>
              <a:defRPr i="1">
                <a:solidFill>
                  <a:srgbClr val="CCCCCC"/>
                </a:solidFill>
              </a:defRPr>
            </a:lvl8pPr>
            <a:lvl9pPr marL="5486263" lvl="8" indent="-457189" algn="ct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■"/>
              <a:defRPr i="1">
                <a:solidFill>
                  <a:srgbClr val="CCCCCC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5137600" y="391457"/>
            <a:ext cx="19168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128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-167" y="5783800"/>
            <a:ext cx="12192000" cy="10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53117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346601" y="365700"/>
            <a:ext cx="11498833" cy="6126600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4322200" y="132140"/>
            <a:ext cx="3547600" cy="48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1222200" y="1267800"/>
            <a:ext cx="9747600" cy="43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⊡"/>
              <a:defRPr sz="3200"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3200"/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3200"/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3200"/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3200"/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3200"/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3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-167" y="6492300"/>
            <a:ext cx="121920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15164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1_Title + 2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346601" y="365700"/>
            <a:ext cx="11498833" cy="6126600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4322200" y="132140"/>
            <a:ext cx="3547600" cy="48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1121300" y="1274672"/>
            <a:ext cx="4829200" cy="39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⊡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6241404" y="1274672"/>
            <a:ext cx="4829200" cy="39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⊡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-167" y="6492300"/>
            <a:ext cx="121920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4351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 + 3 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346601" y="365700"/>
            <a:ext cx="11498833" cy="6126600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322200" y="132140"/>
            <a:ext cx="3547600" cy="48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1005200" y="1295400"/>
            <a:ext cx="3254000" cy="43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⊡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4426128" y="1295400"/>
            <a:ext cx="3254000" cy="43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⊡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3"/>
          </p:nvPr>
        </p:nvSpPr>
        <p:spPr>
          <a:xfrm>
            <a:off x="7847056" y="1295400"/>
            <a:ext cx="3254000" cy="43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⊡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-167" y="6492300"/>
            <a:ext cx="121920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22890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4322200" y="132140"/>
            <a:ext cx="3547600" cy="48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/>
          <p:nvPr/>
        </p:nvSpPr>
        <p:spPr>
          <a:xfrm>
            <a:off x="346601" y="365700"/>
            <a:ext cx="11498833" cy="6126600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-167" y="6492300"/>
            <a:ext cx="121920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00634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Ca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 rot="10800000" flipH="1">
            <a:off x="346601" y="365700"/>
            <a:ext cx="11498833" cy="6126600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4138800" y="6017443"/>
            <a:ext cx="3914400" cy="69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200"/>
              <a:buNone/>
              <a:defRPr sz="1600" i="1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-167" y="6492300"/>
            <a:ext cx="121920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86858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>
            <a:off x="744167" y="733901"/>
            <a:ext cx="10704264" cy="5390183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-167" y="6124067"/>
            <a:ext cx="12192000" cy="7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2591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A4D7DE-075E-6D01-F1D4-67AD8A6E0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5209CD-ADBF-F869-5C5E-AD9C27ED3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6E7948-1317-94DB-3A16-CE67665A16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ADE15-EFBD-4E0D-BFDE-3B04F14CF37B}" type="datetimeFigureOut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1B4E6D-72DA-AC8C-6093-FC2D469C1B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68E9BC-79AC-4550-A670-4E41288C65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B0A69-2046-4720-9AB0-610B7F44F3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698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2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60" r:id="rId11"/>
    <p:sldLayoutId id="2147483661" r:id="rId12"/>
    <p:sldLayoutId id="2147483649" r:id="rId13"/>
    <p:sldLayoutId id="2147483659" r:id="rId14"/>
    <p:sldLayoutId id="2147483663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microsoft.com/office/2007/relationships/hdphoto" Target="../media/hdphoto2.wd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jpe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5.png"/><Relationship Id="rId5" Type="http://schemas.microsoft.com/office/2007/relationships/hdphoto" Target="../media/hdphoto3.wdp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6.png"/><Relationship Id="rId7" Type="http://schemas.microsoft.com/office/2007/relationships/hdphoto" Target="../media/hdphoto5.wd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microsoft.com/office/2007/relationships/hdphoto" Target="../media/hdphoto4.wdp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microsoft.com/office/2007/relationships/hdphoto" Target="../media/hdphoto8.wdp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3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4.png"/><Relationship Id="rId11" Type="http://schemas.microsoft.com/office/2007/relationships/hdphoto" Target="../media/hdphoto7.wdp"/><Relationship Id="rId5" Type="http://schemas.openxmlformats.org/officeDocument/2006/relationships/image" Target="../media/image33.png"/><Relationship Id="rId10" Type="http://schemas.openxmlformats.org/officeDocument/2006/relationships/image" Target="../media/image37.png"/><Relationship Id="rId4" Type="http://schemas.openxmlformats.org/officeDocument/2006/relationships/image" Target="../media/image32.png"/><Relationship Id="rId9" Type="http://schemas.microsoft.com/office/2007/relationships/hdphoto" Target="../media/hdphoto6.wdp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13" Type="http://schemas.microsoft.com/office/2007/relationships/hdphoto" Target="../media/hdphoto10.wdp"/><Relationship Id="rId3" Type="http://schemas.openxmlformats.org/officeDocument/2006/relationships/image" Target="../media/image1.png"/><Relationship Id="rId7" Type="http://schemas.openxmlformats.org/officeDocument/2006/relationships/image" Target="../media/image26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41.png"/><Relationship Id="rId5" Type="http://schemas.openxmlformats.org/officeDocument/2006/relationships/image" Target="../media/image31.png"/><Relationship Id="rId15" Type="http://schemas.openxmlformats.org/officeDocument/2006/relationships/image" Target="../media/image44.jpeg"/><Relationship Id="rId10" Type="http://schemas.microsoft.com/office/2007/relationships/hdphoto" Target="../media/hdphoto9.wdp"/><Relationship Id="rId4" Type="http://schemas.openxmlformats.org/officeDocument/2006/relationships/image" Target="../media/image39.png"/><Relationship Id="rId9" Type="http://schemas.openxmlformats.org/officeDocument/2006/relationships/image" Target="../media/image40.png"/><Relationship Id="rId1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AF85689-51AF-DCC3-B4B5-5B49C10A3FD2}"/>
              </a:ext>
            </a:extLst>
          </p:cNvPr>
          <p:cNvGrpSpPr/>
          <p:nvPr/>
        </p:nvGrpSpPr>
        <p:grpSpPr>
          <a:xfrm>
            <a:off x="5504330" y="430307"/>
            <a:ext cx="1183341" cy="1183341"/>
            <a:chOff x="5504330" y="430307"/>
            <a:chExt cx="1183341" cy="1183341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F7455B32-FC95-49CD-2306-053EDC1422B2}"/>
                </a:ext>
              </a:extLst>
            </p:cNvPr>
            <p:cNvSpPr/>
            <p:nvPr/>
          </p:nvSpPr>
          <p:spPr>
            <a:xfrm>
              <a:off x="5504330" y="430307"/>
              <a:ext cx="1183341" cy="1183341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68F0DE98-8AFA-7B1D-C2C3-E93ECA2D76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23860" y="549837"/>
              <a:ext cx="944281" cy="944281"/>
            </a:xfrm>
            <a:prstGeom prst="rect">
              <a:avLst/>
            </a:prstGeom>
          </p:spPr>
        </p:pic>
      </p:grpSp>
      <p:sp>
        <p:nvSpPr>
          <p:cNvPr id="58" name="Google Shape;58;p12"/>
          <p:cNvSpPr txBox="1">
            <a:spLocks noGrp="1"/>
          </p:cNvSpPr>
          <p:nvPr>
            <p:ph type="ctrTitle"/>
          </p:nvPr>
        </p:nvSpPr>
        <p:spPr>
          <a:xfrm>
            <a:off x="3061800" y="2423304"/>
            <a:ext cx="6068400" cy="15464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암호화폐 지갑 통합 </a:t>
            </a:r>
            <a:b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</a:b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&amp; 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결제 플랫폼</a:t>
            </a:r>
            <a:endParaRPr b="1" dirty="0">
              <a:solidFill>
                <a:schemeClr val="tx1">
                  <a:lumMod val="95000"/>
                  <a:lumOff val="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12" name="Google Shape;58;p12">
            <a:extLst>
              <a:ext uri="{FF2B5EF4-FFF2-40B4-BE49-F238E27FC236}">
                <a16:creationId xmlns:a16="http://schemas.microsoft.com/office/drawing/2014/main" id="{DCC4F2F7-48EB-1B89-FC0F-7E272C3A201E}"/>
              </a:ext>
            </a:extLst>
          </p:cNvPr>
          <p:cNvSpPr txBox="1">
            <a:spLocks/>
          </p:cNvSpPr>
          <p:nvPr/>
        </p:nvSpPr>
        <p:spPr>
          <a:xfrm>
            <a:off x="3061800" y="3814173"/>
            <a:ext cx="6068400" cy="740606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>
            <a:lvl1pPr lvl="0" algn="ctr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 kern="1200">
                <a:solidFill>
                  <a:schemeClr val="dk1"/>
                </a:solidFill>
                <a:latin typeface="+mj-lt"/>
                <a:ea typeface="+mj-ea"/>
                <a:cs typeface="+mj-c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9pPr>
          </a:lstStyle>
          <a:p>
            <a:r>
              <a:rPr lang="en-US" altLang="ko-KR" sz="2000" dirty="0">
                <a:solidFill>
                  <a:srgbClr val="4C4C4C">
                    <a:alpha val="85000"/>
                  </a:srgb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Cryptocurrency Wallet Integration </a:t>
            </a:r>
            <a:br>
              <a:rPr lang="en-US" altLang="ko-KR" sz="2000" dirty="0">
                <a:solidFill>
                  <a:srgbClr val="4C4C4C">
                    <a:alpha val="85000"/>
                  </a:srgb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</a:br>
            <a:r>
              <a:rPr lang="en-US" altLang="ko-KR" sz="2000" dirty="0">
                <a:solidFill>
                  <a:srgbClr val="4C4C4C">
                    <a:alpha val="85000"/>
                  </a:srgb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&amp; Payment Platform</a:t>
            </a:r>
            <a:endParaRPr lang="ko-KR" altLang="en-US" sz="2000" dirty="0">
              <a:solidFill>
                <a:srgbClr val="4C4C4C">
                  <a:alpha val="85000"/>
                </a:srgb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3;p15">
            <a:extLst>
              <a:ext uri="{FF2B5EF4-FFF2-40B4-BE49-F238E27FC236}">
                <a16:creationId xmlns:a16="http://schemas.microsoft.com/office/drawing/2014/main" id="{651BB6CF-217C-8FBA-421F-A4548CA3EBDC}"/>
              </a:ext>
            </a:extLst>
          </p:cNvPr>
          <p:cNvSpPr txBox="1"/>
          <p:nvPr/>
        </p:nvSpPr>
        <p:spPr>
          <a:xfrm>
            <a:off x="0" y="0"/>
            <a:ext cx="7239000" cy="76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-KR" sz="3200" b="1" dirty="0"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01 </a:t>
            </a:r>
            <a:r>
              <a:rPr lang="ko-KR" altLang="en-US" sz="3200" b="1" dirty="0"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주제 선정 배경</a:t>
            </a:r>
          </a:p>
        </p:txBody>
      </p:sp>
      <p:sp>
        <p:nvSpPr>
          <p:cNvPr id="9" name="Google Shape;83;p15">
            <a:extLst>
              <a:ext uri="{FF2B5EF4-FFF2-40B4-BE49-F238E27FC236}">
                <a16:creationId xmlns:a16="http://schemas.microsoft.com/office/drawing/2014/main" id="{0F3FFE97-BE49-5775-C2FC-DB21ED15B87C}"/>
              </a:ext>
            </a:extLst>
          </p:cNvPr>
          <p:cNvSpPr txBox="1"/>
          <p:nvPr/>
        </p:nvSpPr>
        <p:spPr>
          <a:xfrm>
            <a:off x="4392015" y="449247"/>
            <a:ext cx="3407969" cy="572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ko-KR" altLang="en-US" sz="2200" b="1" dirty="0"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암호화폐 지갑</a:t>
            </a:r>
          </a:p>
        </p:txBody>
      </p:sp>
      <p:pic>
        <p:nvPicPr>
          <p:cNvPr id="5122" name="Picture 2" descr="MyDoge - Dogecoin Wallet - Apps on Google Play">
            <a:extLst>
              <a:ext uri="{FF2B5EF4-FFF2-40B4-BE49-F238E27FC236}">
                <a16:creationId xmlns:a16="http://schemas.microsoft.com/office/drawing/2014/main" id="{4FF73258-0BA9-BACD-188E-04AF0378B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1021388"/>
            <a:ext cx="927100" cy="92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Dogecoin Wallet - Apps on Google Play">
            <a:extLst>
              <a:ext uri="{FF2B5EF4-FFF2-40B4-BE49-F238E27FC236}">
                <a16:creationId xmlns:a16="http://schemas.microsoft.com/office/drawing/2014/main" id="{5190E7EB-CF3F-CCE1-9EE0-D5E403054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25" y="1021387"/>
            <a:ext cx="927100" cy="92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Verasity price today, VRA to USD live, marketcap and chart | CoinMarketCap">
            <a:extLst>
              <a:ext uri="{FF2B5EF4-FFF2-40B4-BE49-F238E27FC236}">
                <a16:creationId xmlns:a16="http://schemas.microsoft.com/office/drawing/2014/main" id="{83809DE7-8FFD-7576-5792-523E56820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475" y="1021387"/>
            <a:ext cx="927100" cy="92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Exodus Wallet Review">
            <a:extLst>
              <a:ext uri="{FF2B5EF4-FFF2-40B4-BE49-F238E27FC236}">
                <a16:creationId xmlns:a16="http://schemas.microsoft.com/office/drawing/2014/main" id="{3D3BF24B-8956-4045-CDE1-F800EC903B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705"/>
          <a:stretch/>
        </p:blipFill>
        <p:spPr bwMode="auto">
          <a:xfrm>
            <a:off x="4086225" y="1021387"/>
            <a:ext cx="927100" cy="927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Trust: Crypto &amp; Bitcoin Wallet - Apps on Google Play">
            <a:extLst>
              <a:ext uri="{FF2B5EF4-FFF2-40B4-BE49-F238E27FC236}">
                <a16:creationId xmlns:a16="http://schemas.microsoft.com/office/drawing/2014/main" id="{3345C1D4-57F8-516F-ED06-9B9FA9D9F0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59" t="13431" r="15059" b="14434"/>
          <a:stretch/>
        </p:blipFill>
        <p:spPr bwMode="auto">
          <a:xfrm>
            <a:off x="5133975" y="1021387"/>
            <a:ext cx="927101" cy="92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MetaMask - Wikipedia">
            <a:extLst>
              <a:ext uri="{FF2B5EF4-FFF2-40B4-BE49-F238E27FC236}">
                <a16:creationId xmlns:a16="http://schemas.microsoft.com/office/drawing/2014/main" id="{EED06314-8606-A843-2578-05F19EC11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021387"/>
            <a:ext cx="927101" cy="92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2" name="Picture 22" descr="Fastest Performing and Secure DeFi Wallet | Avalanche Wallet">
            <a:extLst>
              <a:ext uri="{FF2B5EF4-FFF2-40B4-BE49-F238E27FC236}">
                <a16:creationId xmlns:a16="http://schemas.microsoft.com/office/drawing/2014/main" id="{24D4E954-1328-F61D-7501-0F95C5BD7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475" y="1021388"/>
            <a:ext cx="927101" cy="92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8" name="Picture 28" descr="Bidali Wallet Logos">
            <a:extLst>
              <a:ext uri="{FF2B5EF4-FFF2-40B4-BE49-F238E27FC236}">
                <a16:creationId xmlns:a16="http://schemas.microsoft.com/office/drawing/2014/main" id="{6F778CD3-5695-0CFD-0A26-C88FD4002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225" y="1021387"/>
            <a:ext cx="927101" cy="92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50" name="Picture 30" descr="Cosmostation - 텐더민트 기반 블록체인 지갑 - Google Play 앱">
            <a:extLst>
              <a:ext uri="{FF2B5EF4-FFF2-40B4-BE49-F238E27FC236}">
                <a16:creationId xmlns:a16="http://schemas.microsoft.com/office/drawing/2014/main" id="{B2905B37-98A5-D2C4-77A9-CD9F5985B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>
                        <a14:foregroundMark x1="39258" y1="57617" x2="35938" y2="468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975" y="1021387"/>
            <a:ext cx="927101" cy="92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52" name="Picture 32" descr="Press Kit | Atomic Wallet">
            <a:extLst>
              <a:ext uri="{FF2B5EF4-FFF2-40B4-BE49-F238E27FC236}">
                <a16:creationId xmlns:a16="http://schemas.microsoft.com/office/drawing/2014/main" id="{D6B77411-CD58-B7BF-2C10-CA7FFAFA19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754"/>
          <a:stretch/>
        </p:blipFill>
        <p:spPr bwMode="auto">
          <a:xfrm>
            <a:off x="10372725" y="1021387"/>
            <a:ext cx="927101" cy="92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F34A5096-F9B6-BA10-54DA-B99DC86EF54E}"/>
              </a:ext>
            </a:extLst>
          </p:cNvPr>
          <p:cNvGrpSpPr/>
          <p:nvPr/>
        </p:nvGrpSpPr>
        <p:grpSpPr>
          <a:xfrm>
            <a:off x="4357091" y="1769784"/>
            <a:ext cx="3407969" cy="3318432"/>
            <a:chOff x="5370351" y="2737833"/>
            <a:chExt cx="1451296" cy="1382333"/>
          </a:xfrm>
          <a:solidFill>
            <a:schemeClr val="tx1"/>
          </a:solidFill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72CEB8C4-C364-AEFC-52A4-1551F29DCDD4}"/>
                </a:ext>
              </a:extLst>
            </p:cNvPr>
            <p:cNvSpPr/>
            <p:nvPr/>
          </p:nvSpPr>
          <p:spPr>
            <a:xfrm>
              <a:off x="5370351" y="2737833"/>
              <a:ext cx="1451296" cy="1382333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05919B47-2263-E313-095C-DABF927627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632448" y="2958552"/>
              <a:ext cx="927101" cy="940894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023478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5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5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5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5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5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4.81481E-6 L 0.38464 0.28356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32" y="14167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9" dur="2000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1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4.81481E-6 L 0.2987 0.2835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35" y="14167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2000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2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4.81481E-6 L 0.21276 0.28356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38" y="14167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3" dur="2000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5" dur="20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4.81481E-6 L 0.12682 0.28356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41" y="14167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0" dur="2000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0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2" dur="20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4.81481E-6 L 0.04089 0.28356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5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4" y="14167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7" dur="2000"/>
                                        <p:tgtEl>
                                          <p:spTgt spid="5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000"/>
                                        <p:tgtEl>
                                          <p:spTgt spid="5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9" dur="20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4.81481E-6 L -0.04505 0.28356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5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53" y="14167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4" dur="2000"/>
                                        <p:tgtEl>
                                          <p:spTgt spid="5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000"/>
                                        <p:tgtEl>
                                          <p:spTgt spid="5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6" dur="2000"/>
                                        <p:tgtEl>
                                          <p:spTgt spid="5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4.81481E-6 L -0.13385 0.28356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93" y="14167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1" dur="2000"/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000"/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3" dur="2000"/>
                                        <p:tgtEl>
                                          <p:spTgt spid="5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4.81481E-6 L -0.21979 0.28356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5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90" y="14167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8" dur="2000"/>
                                        <p:tgtEl>
                                          <p:spTgt spid="5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2000"/>
                                        <p:tgtEl>
                                          <p:spTgt spid="5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0" dur="2000"/>
                                        <p:tgtEl>
                                          <p:spTgt spid="5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4.81481E-6 L -0.30286 0.28356 " pathEditMode="relative" rAng="0" ptsTypes="AA">
                                      <p:cBhvr>
                                        <p:cTn id="103" dur="2000" fill="hold"/>
                                        <p:tgtEl>
                                          <p:spTgt spid="5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43" y="14167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5" dur="2000"/>
                                        <p:tgtEl>
                                          <p:spTgt spid="5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2000"/>
                                        <p:tgtEl>
                                          <p:spTgt spid="5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7" dur="2000"/>
                                        <p:tgtEl>
                                          <p:spTgt spid="5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4.81481E-6 L -0.3888 0.28356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5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40" y="14167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2" dur="2000"/>
                                        <p:tgtEl>
                                          <p:spTgt spid="5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2000"/>
                                        <p:tgtEl>
                                          <p:spTgt spid="5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4" dur="2000"/>
                                        <p:tgtEl>
                                          <p:spTgt spid="5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body" idx="1"/>
          </p:nvPr>
        </p:nvSpPr>
        <p:spPr>
          <a:xfrm>
            <a:off x="2716800" y="2882400"/>
            <a:ext cx="6758400" cy="109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>
              <a:buNone/>
            </a:pPr>
            <a:r>
              <a:rPr lang="ko-KR" altLang="en-US" b="1" i="0" dirty="0">
                <a:latin typeface="Rix고딕 B" panose="02020603020101020101" pitchFamily="18" charset="-127"/>
                <a:ea typeface="Rix고딕 B" panose="02020603020101020101" pitchFamily="18" charset="-127"/>
              </a:rPr>
              <a:t>여러 암호화폐 지갑들을 통합한 플랫폼에서</a:t>
            </a:r>
            <a:endParaRPr lang="en-US" altLang="ko-KR" b="1" i="0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b="1" i="0" dirty="0">
                <a:solidFill>
                  <a:schemeClr val="accent1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결제 프로세스</a:t>
            </a:r>
            <a:r>
              <a:rPr lang="en-US" altLang="ko-KR" b="1" i="0" dirty="0">
                <a:solidFill>
                  <a:schemeClr val="accent1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(SDK)</a:t>
            </a:r>
            <a:r>
              <a:rPr lang="ko-KR" altLang="en-US" b="1" i="0" dirty="0">
                <a:latin typeface="Rix고딕 B" panose="02020603020101020101" pitchFamily="18" charset="-127"/>
                <a:ea typeface="Rix고딕 B" panose="02020603020101020101" pitchFamily="18" charset="-127"/>
              </a:rPr>
              <a:t>를 제공하는 것</a:t>
            </a:r>
            <a:endParaRPr b="1" i="0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90" name="Google Shape;90;p16"/>
          <p:cNvSpPr txBox="1">
            <a:spLocks noGrp="1"/>
          </p:cNvSpPr>
          <p:nvPr>
            <p:ph type="sldNum" idx="12"/>
          </p:nvPr>
        </p:nvSpPr>
        <p:spPr>
          <a:xfrm>
            <a:off x="-167" y="5783800"/>
            <a:ext cx="12192000" cy="107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fld id="{00000000-1234-1234-1234-123412341234}" type="slidenum">
              <a:rPr lang="en"/>
              <a:pPr algn="ctr"/>
              <a:t>11</a:t>
            </a:fld>
            <a:endParaRPr/>
          </a:p>
        </p:txBody>
      </p:sp>
      <p:sp>
        <p:nvSpPr>
          <p:cNvPr id="3" name="Google Shape;83;p15">
            <a:extLst>
              <a:ext uri="{FF2B5EF4-FFF2-40B4-BE49-F238E27FC236}">
                <a16:creationId xmlns:a16="http://schemas.microsoft.com/office/drawing/2014/main" id="{A2F93D5C-38EC-280B-7FA6-F19283F3CFCD}"/>
              </a:ext>
            </a:extLst>
          </p:cNvPr>
          <p:cNvSpPr txBox="1"/>
          <p:nvPr/>
        </p:nvSpPr>
        <p:spPr>
          <a:xfrm>
            <a:off x="0" y="0"/>
            <a:ext cx="4165599" cy="76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03 </a:t>
            </a:r>
            <a:r>
              <a:rPr lang="ko-KR" altLang="en-US" sz="3200" b="1" dirty="0">
                <a:solidFill>
                  <a:schemeClr val="tx2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개발 목표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4;p13">
            <a:extLst>
              <a:ext uri="{FF2B5EF4-FFF2-40B4-BE49-F238E27FC236}">
                <a16:creationId xmlns:a16="http://schemas.microsoft.com/office/drawing/2014/main" id="{259AB1AB-833C-3BF6-6F30-D34EEBA3CE74}"/>
              </a:ext>
            </a:extLst>
          </p:cNvPr>
          <p:cNvSpPr txBox="1">
            <a:spLocks/>
          </p:cNvSpPr>
          <p:nvPr/>
        </p:nvSpPr>
        <p:spPr>
          <a:xfrm>
            <a:off x="4322200" y="489383"/>
            <a:ext cx="3547600" cy="4804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800" b="1" dirty="0">
                <a:solidFill>
                  <a:srgbClr val="999999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비교 테이블</a:t>
            </a:r>
          </a:p>
        </p:txBody>
      </p:sp>
      <p:sp>
        <p:nvSpPr>
          <p:cNvPr id="5" name="Google Shape;83;p15">
            <a:extLst>
              <a:ext uri="{FF2B5EF4-FFF2-40B4-BE49-F238E27FC236}">
                <a16:creationId xmlns:a16="http://schemas.microsoft.com/office/drawing/2014/main" id="{6C510F95-A67E-C7D6-74CF-7ADB3F0406A7}"/>
              </a:ext>
            </a:extLst>
          </p:cNvPr>
          <p:cNvSpPr txBox="1"/>
          <p:nvPr/>
        </p:nvSpPr>
        <p:spPr>
          <a:xfrm>
            <a:off x="0" y="0"/>
            <a:ext cx="4165599" cy="76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-KR" sz="3200" b="1" dirty="0">
                <a:solidFill>
                  <a:srgbClr val="999999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02 </a:t>
            </a:r>
            <a:r>
              <a:rPr lang="ko-KR" altLang="en-US" sz="3200" b="1" dirty="0">
                <a:solidFill>
                  <a:srgbClr val="999999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관련 연구 및 사례</a:t>
            </a:r>
          </a:p>
        </p:txBody>
      </p:sp>
      <p:graphicFrame>
        <p:nvGraphicFramePr>
          <p:cNvPr id="12" name="Google Shape;157;p24">
            <a:extLst>
              <a:ext uri="{FF2B5EF4-FFF2-40B4-BE49-F238E27FC236}">
                <a16:creationId xmlns:a16="http://schemas.microsoft.com/office/drawing/2014/main" id="{017F2924-9E2E-5AFC-08FD-6B99179F7B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3724735"/>
              </p:ext>
            </p:extLst>
          </p:nvPr>
        </p:nvGraphicFramePr>
        <p:xfrm>
          <a:off x="1079500" y="1788150"/>
          <a:ext cx="10033002" cy="3281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72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2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2167">
                  <a:extLst>
                    <a:ext uri="{9D8B030D-6E8A-4147-A177-3AD203B41FA5}">
                      <a16:colId xmlns:a16="http://schemas.microsoft.com/office/drawing/2014/main" val="2194972563"/>
                    </a:ext>
                  </a:extLst>
                </a:gridCol>
                <a:gridCol w="1672167">
                  <a:extLst>
                    <a:ext uri="{9D8B030D-6E8A-4147-A177-3AD203B41FA5}">
                      <a16:colId xmlns:a16="http://schemas.microsoft.com/office/drawing/2014/main" val="1206515715"/>
                    </a:ext>
                  </a:extLst>
                </a:gridCol>
              </a:tblGrid>
              <a:tr h="820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dirty="0">
                          <a:solidFill>
                            <a:srgbClr val="FFFFFF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수수료</a:t>
                      </a:r>
                      <a:endParaRPr sz="1400" b="1" dirty="0">
                        <a:solidFill>
                          <a:srgbClr val="FFFFFF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dirty="0">
                          <a:solidFill>
                            <a:srgbClr val="FFFFFF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무 통 장 입 금</a:t>
                      </a:r>
                      <a:endParaRPr sz="1400" b="1" dirty="0">
                        <a:solidFill>
                          <a:srgbClr val="FFFFFF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dirty="0">
                        <a:solidFill>
                          <a:srgbClr val="FFFFFF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dirty="0">
                        <a:solidFill>
                          <a:srgbClr val="FFFFFF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dirty="0">
                        <a:solidFill>
                          <a:srgbClr val="FFFFFF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dirty="0">
                        <a:solidFill>
                          <a:srgbClr val="FFFFFF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04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Yellow</a:t>
                      </a:r>
                      <a:endParaRPr sz="1400" b="1" dirty="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10</a:t>
                      </a:r>
                      <a:endParaRPr sz="1400" b="1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20</a:t>
                      </a:r>
                      <a:endParaRPr sz="1400" b="1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7</a:t>
                      </a:r>
                      <a:endParaRPr sz="1400" b="1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7</a:t>
                      </a:r>
                      <a:endParaRPr sz="1400" b="1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7</a:t>
                      </a:r>
                      <a:endParaRPr sz="1400" b="1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04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Blue</a:t>
                      </a:r>
                      <a:endParaRPr sz="1400" b="1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30</a:t>
                      </a:r>
                      <a:endParaRPr sz="1400" b="1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15</a:t>
                      </a:r>
                      <a:endParaRPr sz="1400" b="1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10</a:t>
                      </a:r>
                      <a:endParaRPr sz="1400" b="1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7</a:t>
                      </a:r>
                      <a:endParaRPr sz="1400" b="1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7</a:t>
                      </a:r>
                      <a:endParaRPr sz="1400" b="1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04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Orange</a:t>
                      </a:r>
                      <a:endParaRPr sz="1400" b="1" dirty="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5</a:t>
                      </a:r>
                      <a:endParaRPr sz="1400" b="1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24</a:t>
                      </a:r>
                      <a:endParaRPr sz="1400" b="1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16</a:t>
                      </a:r>
                      <a:endParaRPr sz="1400" b="1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7</a:t>
                      </a:r>
                      <a:endParaRPr sz="1400" b="1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7</a:t>
                      </a:r>
                      <a:endParaRPr sz="1400" b="1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170" name="Picture 2" descr="신용 카드 - 무료 상업개 아이콘">
            <a:extLst>
              <a:ext uri="{FF2B5EF4-FFF2-40B4-BE49-F238E27FC236}">
                <a16:creationId xmlns:a16="http://schemas.microsoft.com/office/drawing/2014/main" id="{84AAA36B-C5EC-4ADE-6041-2CA59FAE1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091" y="1898892"/>
            <a:ext cx="673099" cy="66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카카오페이‧뱅크, 수년간 '무신고 영업'…최대 징역 2년‧벌금 1억원 처분 대상 &lt; 이슈추적 &lt; 금융/증권 &lt; 경제 &lt; 기사본문 -  투데이신문">
            <a:extLst>
              <a:ext uri="{FF2B5EF4-FFF2-40B4-BE49-F238E27FC236}">
                <a16:creationId xmlns:a16="http://schemas.microsoft.com/office/drawing/2014/main" id="{4EC0F18E-F152-8A1F-D9BB-D205976F96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882" b="47537" l="22793" r="76244">
                        <a14:foregroundMark x1="24238" y1="34975" x2="22953" y2="24384"/>
                        <a14:foregroundMark x1="74639" y1="33005" x2="76244" y2="283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469" t="3448" r="18325" b="47291"/>
          <a:stretch/>
        </p:blipFill>
        <p:spPr bwMode="auto">
          <a:xfrm>
            <a:off x="6451600" y="1997215"/>
            <a:ext cx="960800" cy="48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Mobile payment - Free electronics icons">
            <a:extLst>
              <a:ext uri="{FF2B5EF4-FFF2-40B4-BE49-F238E27FC236}">
                <a16:creationId xmlns:a16="http://schemas.microsoft.com/office/drawing/2014/main" id="{D8316409-BF76-E44D-09C5-F67DDA9E7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885" y="1862536"/>
            <a:ext cx="632633" cy="66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940D4401-E8B7-D185-9F64-742AF16678A2}"/>
              </a:ext>
            </a:extLst>
          </p:cNvPr>
          <p:cNvGrpSpPr/>
          <p:nvPr/>
        </p:nvGrpSpPr>
        <p:grpSpPr>
          <a:xfrm>
            <a:off x="9928886" y="1862536"/>
            <a:ext cx="632633" cy="664725"/>
            <a:chOff x="9745354" y="850253"/>
            <a:chExt cx="1183341" cy="1183341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BD649663-E246-3174-1F35-F2889DD28404}"/>
                </a:ext>
              </a:extLst>
            </p:cNvPr>
            <p:cNvSpPr/>
            <p:nvPr/>
          </p:nvSpPr>
          <p:spPr>
            <a:xfrm>
              <a:off x="9745354" y="850253"/>
              <a:ext cx="1183341" cy="1183341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239C3FB-2E55-F6AB-130C-9769621A428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864884" y="969783"/>
              <a:ext cx="944281" cy="9442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4404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3;p15">
            <a:extLst>
              <a:ext uri="{FF2B5EF4-FFF2-40B4-BE49-F238E27FC236}">
                <a16:creationId xmlns:a16="http://schemas.microsoft.com/office/drawing/2014/main" id="{57D5E699-673B-BC9F-7EE4-3CD0AEE29A1A}"/>
              </a:ext>
            </a:extLst>
          </p:cNvPr>
          <p:cNvSpPr txBox="1"/>
          <p:nvPr/>
        </p:nvSpPr>
        <p:spPr>
          <a:xfrm>
            <a:off x="0" y="0"/>
            <a:ext cx="4165599" cy="76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02 </a:t>
            </a:r>
            <a:r>
              <a:rPr lang="ko-KR" altLang="en-US" sz="3200" b="1" dirty="0"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관련 연구 및 사례</a:t>
            </a:r>
          </a:p>
        </p:txBody>
      </p:sp>
      <p:sp>
        <p:nvSpPr>
          <p:cNvPr id="6" name="Google Shape;83;p15">
            <a:extLst>
              <a:ext uri="{FF2B5EF4-FFF2-40B4-BE49-F238E27FC236}">
                <a16:creationId xmlns:a16="http://schemas.microsoft.com/office/drawing/2014/main" id="{23BE6FA9-41ED-B0BD-7174-502ECE0AF7B6}"/>
              </a:ext>
            </a:extLst>
          </p:cNvPr>
          <p:cNvSpPr txBox="1"/>
          <p:nvPr/>
        </p:nvSpPr>
        <p:spPr>
          <a:xfrm>
            <a:off x="4391848" y="737882"/>
            <a:ext cx="3407969" cy="76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ko-KR" altLang="en-US" sz="2800" b="1" dirty="0">
                <a:solidFill>
                  <a:srgbClr val="FFFFFF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수요 증가</a:t>
            </a:r>
          </a:p>
        </p:txBody>
      </p:sp>
    </p:spTree>
    <p:extLst>
      <p:ext uri="{BB962C8B-B14F-4D97-AF65-F5344CB8AC3E}">
        <p14:creationId xmlns:p14="http://schemas.microsoft.com/office/powerpoint/2010/main" val="1530647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4;p13">
            <a:extLst>
              <a:ext uri="{FF2B5EF4-FFF2-40B4-BE49-F238E27FC236}">
                <a16:creationId xmlns:a16="http://schemas.microsoft.com/office/drawing/2014/main" id="{259AB1AB-833C-3BF6-6F30-D34EEBA3CE74}"/>
              </a:ext>
            </a:extLst>
          </p:cNvPr>
          <p:cNvSpPr txBox="1">
            <a:spLocks/>
          </p:cNvSpPr>
          <p:nvPr/>
        </p:nvSpPr>
        <p:spPr>
          <a:xfrm>
            <a:off x="4322200" y="489383"/>
            <a:ext cx="3547600" cy="4804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800" b="1" dirty="0">
                <a:solidFill>
                  <a:srgbClr val="999999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비교 테이블</a:t>
            </a:r>
          </a:p>
        </p:txBody>
      </p:sp>
      <p:sp>
        <p:nvSpPr>
          <p:cNvPr id="5" name="Google Shape;83;p15">
            <a:extLst>
              <a:ext uri="{FF2B5EF4-FFF2-40B4-BE49-F238E27FC236}">
                <a16:creationId xmlns:a16="http://schemas.microsoft.com/office/drawing/2014/main" id="{6C510F95-A67E-C7D6-74CF-7ADB3F0406A7}"/>
              </a:ext>
            </a:extLst>
          </p:cNvPr>
          <p:cNvSpPr txBox="1"/>
          <p:nvPr/>
        </p:nvSpPr>
        <p:spPr>
          <a:xfrm>
            <a:off x="0" y="0"/>
            <a:ext cx="4165599" cy="76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-KR" sz="3200" b="1" dirty="0">
                <a:solidFill>
                  <a:srgbClr val="999999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02 </a:t>
            </a:r>
            <a:r>
              <a:rPr lang="ko-KR" altLang="en-US" sz="3200" b="1" dirty="0">
                <a:solidFill>
                  <a:srgbClr val="999999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관련 연구 및 사례</a:t>
            </a:r>
          </a:p>
        </p:txBody>
      </p:sp>
      <p:graphicFrame>
        <p:nvGraphicFramePr>
          <p:cNvPr id="12" name="Google Shape;157;p24">
            <a:extLst>
              <a:ext uri="{FF2B5EF4-FFF2-40B4-BE49-F238E27FC236}">
                <a16:creationId xmlns:a16="http://schemas.microsoft.com/office/drawing/2014/main" id="{017F2924-9E2E-5AFC-08FD-6B99179F7B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6540837"/>
              </p:ext>
            </p:extLst>
          </p:nvPr>
        </p:nvGraphicFramePr>
        <p:xfrm>
          <a:off x="1079500" y="1788150"/>
          <a:ext cx="10033000" cy="3281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2194972563"/>
                    </a:ext>
                  </a:extLst>
                </a:gridCol>
              </a:tblGrid>
              <a:tr h="820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FFFFFF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rgbClr val="FFFFFF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rgbClr val="FFFFFF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rgbClr val="FFFFFF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rgbClr val="FFFFFF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04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Yellow</a:t>
                      </a:r>
                      <a:endParaRPr sz="1400" dirty="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10</a:t>
                      </a:r>
                      <a:endParaRPr sz="1400" b="1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20</a:t>
                      </a:r>
                      <a:endParaRPr sz="1400" b="1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7</a:t>
                      </a:r>
                      <a:endParaRPr sz="1400" b="1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7</a:t>
                      </a:r>
                      <a:endParaRPr sz="1400" b="1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04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Blue</a:t>
                      </a:r>
                      <a:endParaRPr sz="140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30</a:t>
                      </a:r>
                      <a:endParaRPr sz="1400" b="1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15</a:t>
                      </a:r>
                      <a:endParaRPr sz="1400" b="1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10</a:t>
                      </a:r>
                      <a:endParaRPr sz="1400" b="1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7</a:t>
                      </a:r>
                      <a:endParaRPr sz="1400" b="1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04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Orange</a:t>
                      </a:r>
                      <a:endParaRPr sz="140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5</a:t>
                      </a:r>
                      <a:endParaRPr sz="1400" b="1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24</a:t>
                      </a:r>
                      <a:endParaRPr sz="1400" b="1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16</a:t>
                      </a:r>
                      <a:endParaRPr sz="1400" b="1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7</a:t>
                      </a:r>
                      <a:endParaRPr sz="1400" b="1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9" name="Picture 12" descr="WalletConnect v2.0: what's new?. If you follow WalletConnect or me on… | by  Pedro Gomes | WalletConnect | Medium">
            <a:extLst>
              <a:ext uri="{FF2B5EF4-FFF2-40B4-BE49-F238E27FC236}">
                <a16:creationId xmlns:a16="http://schemas.microsoft.com/office/drawing/2014/main" id="{9E9CB507-2059-7C03-CBC1-1DE6DE946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19286" y1="40375" x2="19286" y2="40375"/>
                        <a14:foregroundMark x1="34714" y1="48211" x2="34714" y2="48211"/>
                        <a14:foregroundMark x1="40357" y1="51618" x2="40357" y2="51618"/>
                        <a14:foregroundMark x1="41500" y1="50937" x2="41500" y2="50937"/>
                        <a14:foregroundMark x1="43571" y1="51448" x2="43571" y2="51448"/>
                        <a14:foregroundMark x1="47000" y1="52981" x2="47000" y2="52981"/>
                        <a14:foregroundMark x1="48857" y1="50256" x2="48857" y2="50256"/>
                        <a14:foregroundMark x1="50857" y1="48041" x2="50857" y2="48041"/>
                        <a14:foregroundMark x1="56214" y1="50085" x2="56214" y2="50085"/>
                        <a14:foregroundMark x1="58571" y1="52300" x2="58571" y2="52300"/>
                        <a14:foregroundMark x1="62429" y1="51618" x2="62429" y2="51618"/>
                        <a14:foregroundMark x1="65857" y1="52641" x2="65857" y2="52641"/>
                        <a14:foregroundMark x1="69714" y1="50767" x2="69714" y2="50767"/>
                        <a14:foregroundMark x1="73357" y1="51278" x2="73357" y2="51278"/>
                        <a14:foregroundMark x1="78643" y1="49404" x2="78643" y2="49404"/>
                        <a14:foregroundMark x1="80786" y1="55877" x2="80786" y2="55877"/>
                        <a14:foregroundMark x1="81714" y1="50937" x2="81714" y2="50937"/>
                        <a14:backgroundMark x1="39357" y1="54685" x2="39357" y2="54685"/>
                        <a14:backgroundMark x1="45857" y1="51278" x2="45857" y2="51278"/>
                        <a14:backgroundMark x1="56071" y1="54344" x2="56071" y2="54344"/>
                        <a14:backgroundMark x1="67000" y1="51618" x2="67000" y2="51618"/>
                        <a14:backgroundMark x1="83000" y1="52300" x2="83000" y2="52300"/>
                        <a14:backgroundMark x1="83000" y1="51959" x2="83000" y2="519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673" y="1733942"/>
            <a:ext cx="2419347" cy="1014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>
            <a:extLst>
              <a:ext uri="{FF2B5EF4-FFF2-40B4-BE49-F238E27FC236}">
                <a16:creationId xmlns:a16="http://schemas.microsoft.com/office/drawing/2014/main" id="{5D4752CB-9608-2409-F8BF-25F861196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020" y="1816852"/>
            <a:ext cx="1538255" cy="819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주)다날 2023년 기업정보 | 사원수 263명, 근무환경, 복리후생 등 기업정보 제공 - 사람인">
            <a:extLst>
              <a:ext uri="{FF2B5EF4-FFF2-40B4-BE49-F238E27FC236}">
                <a16:creationId xmlns:a16="http://schemas.microsoft.com/office/drawing/2014/main" id="{4B9EBCC4-9602-16AB-C2DC-22C4F1C958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69018" y1="42162" x2="69605" y2="45249"/>
                        <a14:foregroundMark x1="73048" y1="36936" x2="71033" y2="46081"/>
                        <a14:foregroundMark x1="71033" y1="46081" x2="68598" y2="47506"/>
                        <a14:foregroundMark x1="69186" y1="50475" x2="66247" y2="39786"/>
                        <a14:foregroundMark x1="66247" y1="39786" x2="61797" y2="36461"/>
                        <a14:foregroundMark x1="61797" y1="36461" x2="61209" y2="35511"/>
                        <a14:foregroundMark x1="62049" y1="58789" x2="63224" y2="49406"/>
                        <a14:foregroundMark x1="58606" y1="58076" x2="58858" y2="52732"/>
                        <a14:foregroundMark x1="49034" y1="50119" x2="48699" y2="50238"/>
                        <a14:foregroundMark x1="41562" y1="57720" x2="41730" y2="50950"/>
                        <a14:foregroundMark x1="32746" y1="57007" x2="33921" y2="50950"/>
                        <a14:backgroundMark x1="39631" y1="56057" x2="39966" y2="55819"/>
                        <a14:backgroundMark x1="49454" y1="52613" x2="49370" y2="52257"/>
                        <a14:backgroundMark x1="55835" y1="57245" x2="56339" y2="5629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684" t="30001" r="22542" b="38901"/>
          <a:stretch/>
        </p:blipFill>
        <p:spPr bwMode="auto">
          <a:xfrm>
            <a:off x="3504085" y="1859031"/>
            <a:ext cx="1323028" cy="503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618F3C8-29F8-8F61-054C-77F817D1AF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72869" y="1994519"/>
            <a:ext cx="463786" cy="46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734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3;p15">
            <a:extLst>
              <a:ext uri="{FF2B5EF4-FFF2-40B4-BE49-F238E27FC236}">
                <a16:creationId xmlns:a16="http://schemas.microsoft.com/office/drawing/2014/main" id="{6A48E263-3652-5F32-3FDE-224E7698D2DD}"/>
              </a:ext>
            </a:extLst>
          </p:cNvPr>
          <p:cNvSpPr txBox="1"/>
          <p:nvPr/>
        </p:nvSpPr>
        <p:spPr>
          <a:xfrm>
            <a:off x="0" y="0"/>
            <a:ext cx="4165599" cy="76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-KR" sz="3200" b="1" dirty="0">
                <a:solidFill>
                  <a:srgbClr val="999999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02 </a:t>
            </a:r>
            <a:r>
              <a:rPr lang="ko-KR" altLang="en-US" sz="3200" b="1" dirty="0">
                <a:solidFill>
                  <a:srgbClr val="999999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관련 연구 및 사례</a:t>
            </a:r>
          </a:p>
        </p:txBody>
      </p:sp>
      <p:sp>
        <p:nvSpPr>
          <p:cNvPr id="3" name="Google Shape;64;p13">
            <a:extLst>
              <a:ext uri="{FF2B5EF4-FFF2-40B4-BE49-F238E27FC236}">
                <a16:creationId xmlns:a16="http://schemas.microsoft.com/office/drawing/2014/main" id="{8AECC656-B11A-A3C9-D359-B88B7F0FED89}"/>
              </a:ext>
            </a:extLst>
          </p:cNvPr>
          <p:cNvSpPr txBox="1">
            <a:spLocks/>
          </p:cNvSpPr>
          <p:nvPr/>
        </p:nvSpPr>
        <p:spPr>
          <a:xfrm>
            <a:off x="4322200" y="489383"/>
            <a:ext cx="3547600" cy="4804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800" b="1" dirty="0" err="1">
                <a:solidFill>
                  <a:srgbClr val="999999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아임포트</a:t>
            </a:r>
            <a:endParaRPr lang="ko-KR" altLang="en-US" sz="2800" b="1" dirty="0">
              <a:solidFill>
                <a:srgbClr val="999999"/>
              </a:solidFill>
              <a:latin typeface="Rix고딕 B" panose="02020603020101020101" pitchFamily="18" charset="-127"/>
              <a:ea typeface="Rix고딕 B" panose="02020603020101020101" pitchFamily="18" charset="-127"/>
              <a:cs typeface="Montserrat"/>
              <a:sym typeface="Montserrat"/>
            </a:endParaRPr>
          </a:p>
        </p:txBody>
      </p:sp>
      <p:pic>
        <p:nvPicPr>
          <p:cNvPr id="5" name="Picture 2" descr="주)다날 2023년 기업정보 | 사원수 263명, 근무환경, 복리후생 등 기업정보 제공 - 사람인">
            <a:extLst>
              <a:ext uri="{FF2B5EF4-FFF2-40B4-BE49-F238E27FC236}">
                <a16:creationId xmlns:a16="http://schemas.microsoft.com/office/drawing/2014/main" id="{42A605FB-F3DF-F3E7-2C21-2332161309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69018" y1="42162" x2="69605" y2="45249"/>
                        <a14:foregroundMark x1="73048" y1="36936" x2="71033" y2="46081"/>
                        <a14:foregroundMark x1="71033" y1="46081" x2="68598" y2="47506"/>
                        <a14:foregroundMark x1="69186" y1="50475" x2="66247" y2="39786"/>
                        <a14:foregroundMark x1="66247" y1="39786" x2="61797" y2="36461"/>
                        <a14:foregroundMark x1="61797" y1="36461" x2="61209" y2="35511"/>
                        <a14:foregroundMark x1="62049" y1="58789" x2="63224" y2="49406"/>
                        <a14:foregroundMark x1="58606" y1="58076" x2="58858" y2="52732"/>
                        <a14:foregroundMark x1="49034" y1="50119" x2="48699" y2="50238"/>
                        <a14:foregroundMark x1="41562" y1="57720" x2="41730" y2="50950"/>
                        <a14:foregroundMark x1="32746" y1="57007" x2="33921" y2="50950"/>
                        <a14:backgroundMark x1="39631" y1="56057" x2="39966" y2="55819"/>
                        <a14:backgroundMark x1="49454" y1="52613" x2="49370" y2="52257"/>
                        <a14:backgroundMark x1="55835" y1="57245" x2="56339" y2="5629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684" t="30001" r="22542" b="38901"/>
          <a:stretch/>
        </p:blipFill>
        <p:spPr bwMode="auto">
          <a:xfrm>
            <a:off x="942887" y="760718"/>
            <a:ext cx="3646013" cy="138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2916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2" descr="WalletConnect v2.0: what's new?. If you follow WalletConnect or me on… | by  Pedro Gomes | WalletConnect | Medium">
            <a:extLst>
              <a:ext uri="{FF2B5EF4-FFF2-40B4-BE49-F238E27FC236}">
                <a16:creationId xmlns:a16="http://schemas.microsoft.com/office/drawing/2014/main" id="{D35F9BB5-AD30-0EE3-329E-6BB9E8ECA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9286" y1="40375" x2="19286" y2="40375"/>
                        <a14:foregroundMark x1="34714" y1="48211" x2="34714" y2="48211"/>
                        <a14:foregroundMark x1="40357" y1="51618" x2="40357" y2="51618"/>
                        <a14:foregroundMark x1="41500" y1="50937" x2="41500" y2="50937"/>
                        <a14:foregroundMark x1="43571" y1="51448" x2="43571" y2="51448"/>
                        <a14:foregroundMark x1="47000" y1="52981" x2="47000" y2="52981"/>
                        <a14:foregroundMark x1="48857" y1="50256" x2="48857" y2="50256"/>
                        <a14:foregroundMark x1="50857" y1="48041" x2="50857" y2="48041"/>
                        <a14:foregroundMark x1="56214" y1="50085" x2="56214" y2="50085"/>
                        <a14:foregroundMark x1="58571" y1="52300" x2="58571" y2="52300"/>
                        <a14:foregroundMark x1="62429" y1="51618" x2="62429" y2="51618"/>
                        <a14:foregroundMark x1="65857" y1="52641" x2="65857" y2="52641"/>
                        <a14:foregroundMark x1="69714" y1="50767" x2="69714" y2="50767"/>
                        <a14:foregroundMark x1="73357" y1="51278" x2="73357" y2="51278"/>
                        <a14:foregroundMark x1="78643" y1="49404" x2="78643" y2="49404"/>
                        <a14:foregroundMark x1="80786" y1="55877" x2="80786" y2="55877"/>
                        <a14:foregroundMark x1="81714" y1="50937" x2="81714" y2="50937"/>
                        <a14:backgroundMark x1="39357" y1="54685" x2="39357" y2="54685"/>
                        <a14:backgroundMark x1="45857" y1="51278" x2="45857" y2="51278"/>
                        <a14:backgroundMark x1="56071" y1="54344" x2="56071" y2="54344"/>
                        <a14:backgroundMark x1="67000" y1="51618" x2="67000" y2="51618"/>
                        <a14:backgroundMark x1="83000" y1="52300" x2="83000" y2="52300"/>
                        <a14:backgroundMark x1="83000" y1="51959" x2="83000" y2="519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19" y="134157"/>
            <a:ext cx="7616181" cy="3193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83;p15">
            <a:extLst>
              <a:ext uri="{FF2B5EF4-FFF2-40B4-BE49-F238E27FC236}">
                <a16:creationId xmlns:a16="http://schemas.microsoft.com/office/drawing/2014/main" id="{6A48E263-3652-5F32-3FDE-224E7698D2DD}"/>
              </a:ext>
            </a:extLst>
          </p:cNvPr>
          <p:cNvSpPr txBox="1"/>
          <p:nvPr/>
        </p:nvSpPr>
        <p:spPr>
          <a:xfrm>
            <a:off x="0" y="0"/>
            <a:ext cx="4165599" cy="76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-KR" sz="3200" b="1" dirty="0">
                <a:solidFill>
                  <a:srgbClr val="999999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02 </a:t>
            </a:r>
            <a:r>
              <a:rPr lang="ko-KR" altLang="en-US" sz="3200" b="1" dirty="0">
                <a:solidFill>
                  <a:srgbClr val="999999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관련 연구 및 사례</a:t>
            </a:r>
          </a:p>
        </p:txBody>
      </p:sp>
      <p:sp>
        <p:nvSpPr>
          <p:cNvPr id="3" name="Google Shape;64;p13">
            <a:extLst>
              <a:ext uri="{FF2B5EF4-FFF2-40B4-BE49-F238E27FC236}">
                <a16:creationId xmlns:a16="http://schemas.microsoft.com/office/drawing/2014/main" id="{8AECC656-B11A-A3C9-D359-B88B7F0FED89}"/>
              </a:ext>
            </a:extLst>
          </p:cNvPr>
          <p:cNvSpPr txBox="1">
            <a:spLocks/>
          </p:cNvSpPr>
          <p:nvPr/>
        </p:nvSpPr>
        <p:spPr>
          <a:xfrm>
            <a:off x="4322200" y="489383"/>
            <a:ext cx="3547600" cy="4804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800" b="1" dirty="0">
                <a:solidFill>
                  <a:srgbClr val="999999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Wallet</a:t>
            </a:r>
            <a:br>
              <a:rPr lang="en-US" altLang="ko-KR" sz="2800" b="1" dirty="0">
                <a:solidFill>
                  <a:srgbClr val="999999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</a:br>
            <a:r>
              <a:rPr lang="en-US" altLang="ko-KR" sz="2800" b="1" dirty="0">
                <a:solidFill>
                  <a:srgbClr val="999999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Connect</a:t>
            </a:r>
            <a:endParaRPr lang="ko-KR" altLang="en-US" sz="2800" b="1" dirty="0">
              <a:solidFill>
                <a:srgbClr val="999999"/>
              </a:solidFill>
              <a:latin typeface="Rix고딕 B" panose="02020603020101020101" pitchFamily="18" charset="-127"/>
              <a:ea typeface="Rix고딕 B" panose="02020603020101020101" pitchFamily="18" charset="-127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820350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3;p15">
            <a:extLst>
              <a:ext uri="{FF2B5EF4-FFF2-40B4-BE49-F238E27FC236}">
                <a16:creationId xmlns:a16="http://schemas.microsoft.com/office/drawing/2014/main" id="{6A48E263-3652-5F32-3FDE-224E7698D2DD}"/>
              </a:ext>
            </a:extLst>
          </p:cNvPr>
          <p:cNvSpPr txBox="1"/>
          <p:nvPr/>
        </p:nvSpPr>
        <p:spPr>
          <a:xfrm>
            <a:off x="0" y="0"/>
            <a:ext cx="4165599" cy="76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-KR" sz="3200" b="1" dirty="0">
                <a:solidFill>
                  <a:srgbClr val="999999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02 </a:t>
            </a:r>
            <a:r>
              <a:rPr lang="ko-KR" altLang="en-US" sz="3200" b="1" dirty="0">
                <a:solidFill>
                  <a:srgbClr val="999999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관련 연구 및 사례</a:t>
            </a:r>
          </a:p>
        </p:txBody>
      </p:sp>
      <p:sp>
        <p:nvSpPr>
          <p:cNvPr id="3" name="Google Shape;64;p13">
            <a:extLst>
              <a:ext uri="{FF2B5EF4-FFF2-40B4-BE49-F238E27FC236}">
                <a16:creationId xmlns:a16="http://schemas.microsoft.com/office/drawing/2014/main" id="{8AECC656-B11A-A3C9-D359-B88B7F0FED89}"/>
              </a:ext>
            </a:extLst>
          </p:cNvPr>
          <p:cNvSpPr txBox="1">
            <a:spLocks/>
          </p:cNvSpPr>
          <p:nvPr/>
        </p:nvSpPr>
        <p:spPr>
          <a:xfrm>
            <a:off x="4322200" y="489383"/>
            <a:ext cx="3547600" cy="4804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800" b="1" dirty="0" err="1">
                <a:solidFill>
                  <a:srgbClr val="999999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BitPay</a:t>
            </a:r>
            <a:endParaRPr lang="ko-KR" altLang="en-US" sz="2800" b="1" dirty="0">
              <a:solidFill>
                <a:srgbClr val="999999"/>
              </a:solidFill>
              <a:latin typeface="Rix고딕 B" panose="02020603020101020101" pitchFamily="18" charset="-127"/>
              <a:ea typeface="Rix고딕 B" panose="02020603020101020101" pitchFamily="18" charset="-127"/>
              <a:cs typeface="Montserrat"/>
              <a:sym typeface="Montserrat"/>
            </a:endParaRP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045C6364-8C02-CFE2-398C-918B5FEF8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603" y="760718"/>
            <a:ext cx="3636497" cy="1936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1711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3;p15">
            <a:extLst>
              <a:ext uri="{FF2B5EF4-FFF2-40B4-BE49-F238E27FC236}">
                <a16:creationId xmlns:a16="http://schemas.microsoft.com/office/drawing/2014/main" id="{6A48E263-3652-5F32-3FDE-224E7698D2DD}"/>
              </a:ext>
            </a:extLst>
          </p:cNvPr>
          <p:cNvSpPr txBox="1"/>
          <p:nvPr/>
        </p:nvSpPr>
        <p:spPr>
          <a:xfrm>
            <a:off x="0" y="0"/>
            <a:ext cx="4165599" cy="76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-KR" sz="3200" b="1" dirty="0">
                <a:solidFill>
                  <a:srgbClr val="999999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02 </a:t>
            </a:r>
            <a:r>
              <a:rPr lang="ko-KR" altLang="en-US" sz="3200" b="1" dirty="0">
                <a:solidFill>
                  <a:srgbClr val="999999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관련 연구 및 사례</a:t>
            </a:r>
          </a:p>
        </p:txBody>
      </p:sp>
      <p:sp>
        <p:nvSpPr>
          <p:cNvPr id="3" name="Google Shape;64;p13">
            <a:extLst>
              <a:ext uri="{FF2B5EF4-FFF2-40B4-BE49-F238E27FC236}">
                <a16:creationId xmlns:a16="http://schemas.microsoft.com/office/drawing/2014/main" id="{8AECC656-B11A-A3C9-D359-B88B7F0FED89}"/>
              </a:ext>
            </a:extLst>
          </p:cNvPr>
          <p:cNvSpPr txBox="1">
            <a:spLocks/>
          </p:cNvSpPr>
          <p:nvPr/>
        </p:nvSpPr>
        <p:spPr>
          <a:xfrm>
            <a:off x="4322200" y="489383"/>
            <a:ext cx="3547600" cy="4804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800" b="1" dirty="0" err="1">
                <a:solidFill>
                  <a:srgbClr val="999999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NangNang</a:t>
            </a:r>
            <a:endParaRPr lang="ko-KR" altLang="en-US" sz="2800" b="1" dirty="0">
              <a:solidFill>
                <a:srgbClr val="999999"/>
              </a:solidFill>
              <a:latin typeface="Rix고딕 B" panose="02020603020101020101" pitchFamily="18" charset="-127"/>
              <a:ea typeface="Rix고딕 B" panose="02020603020101020101" pitchFamily="18" charset="-127"/>
              <a:cs typeface="Montserrat"/>
              <a:sym typeface="Montserrat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EC44A2-F02F-B599-1470-F8DF80C05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00" y="1100550"/>
            <a:ext cx="1052955" cy="105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508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4;p13">
            <a:extLst>
              <a:ext uri="{FF2B5EF4-FFF2-40B4-BE49-F238E27FC236}">
                <a16:creationId xmlns:a16="http://schemas.microsoft.com/office/drawing/2014/main" id="{304DDF44-4DD7-2F3A-8456-4BE26D671EDD}"/>
              </a:ext>
            </a:extLst>
          </p:cNvPr>
          <p:cNvSpPr txBox="1">
            <a:spLocks/>
          </p:cNvSpPr>
          <p:nvPr/>
        </p:nvSpPr>
        <p:spPr>
          <a:xfrm>
            <a:off x="4322200" y="489383"/>
            <a:ext cx="3547600" cy="4804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800" b="1" dirty="0">
                <a:solidFill>
                  <a:srgbClr val="999999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성능 지표</a:t>
            </a:r>
          </a:p>
        </p:txBody>
      </p:sp>
      <p:sp>
        <p:nvSpPr>
          <p:cNvPr id="7" name="Google Shape;83;p15">
            <a:extLst>
              <a:ext uri="{FF2B5EF4-FFF2-40B4-BE49-F238E27FC236}">
                <a16:creationId xmlns:a16="http://schemas.microsoft.com/office/drawing/2014/main" id="{22BC42EA-B4B2-DE63-E39E-718F9CDA7920}"/>
              </a:ext>
            </a:extLst>
          </p:cNvPr>
          <p:cNvSpPr txBox="1"/>
          <p:nvPr/>
        </p:nvSpPr>
        <p:spPr>
          <a:xfrm>
            <a:off x="0" y="0"/>
            <a:ext cx="4165599" cy="76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03 </a:t>
            </a:r>
            <a:r>
              <a:rPr lang="ko-KR" altLang="en-US" sz="3200" b="1" dirty="0">
                <a:solidFill>
                  <a:schemeClr val="tx2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개발 목표</a:t>
            </a:r>
          </a:p>
        </p:txBody>
      </p:sp>
      <p:graphicFrame>
        <p:nvGraphicFramePr>
          <p:cNvPr id="8" name="Google Shape;157;p24">
            <a:extLst>
              <a:ext uri="{FF2B5EF4-FFF2-40B4-BE49-F238E27FC236}">
                <a16:creationId xmlns:a16="http://schemas.microsoft.com/office/drawing/2014/main" id="{B3B6AD26-EE76-6296-931D-DDCA3F37C0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0003608"/>
              </p:ext>
            </p:extLst>
          </p:nvPr>
        </p:nvGraphicFramePr>
        <p:xfrm>
          <a:off x="1060450" y="1504983"/>
          <a:ext cx="10071100" cy="370522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14220">
                  <a:extLst>
                    <a:ext uri="{9D8B030D-6E8A-4147-A177-3AD203B41FA5}">
                      <a16:colId xmlns:a16="http://schemas.microsoft.com/office/drawing/2014/main" val="485298358"/>
                    </a:ext>
                  </a:extLst>
                </a:gridCol>
                <a:gridCol w="2014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4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42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4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10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dirty="0">
                          <a:solidFill>
                            <a:srgbClr val="FFFFFF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구분</a:t>
                      </a:r>
                      <a:endParaRPr sz="1400" dirty="0">
                        <a:solidFill>
                          <a:srgbClr val="FFFFFF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dirty="0">
                          <a:solidFill>
                            <a:srgbClr val="FFFFFF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주요 성능지표</a:t>
                      </a:r>
                      <a:endParaRPr sz="1400" dirty="0">
                        <a:solidFill>
                          <a:srgbClr val="FFFFFF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dirty="0">
                          <a:solidFill>
                            <a:srgbClr val="FFFFFF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단 위</a:t>
                      </a:r>
                      <a:endParaRPr sz="1400" dirty="0">
                        <a:solidFill>
                          <a:srgbClr val="FFFFFF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dirty="0">
                          <a:solidFill>
                            <a:srgbClr val="FFFFFF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최종 개발 목표</a:t>
                      </a:r>
                      <a:endParaRPr sz="1400" dirty="0">
                        <a:solidFill>
                          <a:srgbClr val="FFFFFF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dirty="0">
                          <a:solidFill>
                            <a:srgbClr val="FFFFFF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객관적</a:t>
                      </a:r>
                      <a:r>
                        <a:rPr lang="en-US" altLang="ko-KR" sz="1400" dirty="0">
                          <a:solidFill>
                            <a:srgbClr val="FFFFFF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rgbClr val="FFFFFF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측정 방법</a:t>
                      </a:r>
                      <a:endParaRPr sz="1400" dirty="0">
                        <a:solidFill>
                          <a:srgbClr val="FFFFFF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737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앱</a:t>
                      </a:r>
                      <a:endParaRPr sz="1400" dirty="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웹</a:t>
                      </a:r>
                      <a:r>
                        <a:rPr lang="en-US" altLang="ko-KR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앱 반응속도</a:t>
                      </a:r>
                      <a:endParaRPr sz="1400" dirty="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xx</a:t>
                      </a:r>
                      <a:endParaRPr sz="1400" b="1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xx</a:t>
                      </a:r>
                      <a:endParaRPr sz="1400" b="1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 err="1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Xx</a:t>
                      </a:r>
                      <a:endParaRPr sz="1400" b="1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737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SDK </a:t>
                      </a:r>
                      <a:r>
                        <a:rPr lang="ko-KR" alt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용량</a:t>
                      </a:r>
                      <a:endParaRPr sz="1400" dirty="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xx</a:t>
                      </a:r>
                      <a:endParaRPr sz="1400" b="1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 err="1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Xx</a:t>
                      </a:r>
                      <a:endParaRPr sz="1400" b="1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 err="1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Xx</a:t>
                      </a:r>
                      <a:endParaRPr sz="1400" b="1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215268"/>
                  </a:ext>
                </a:extLst>
              </a:tr>
              <a:tr h="261737"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트래픽</a:t>
                      </a:r>
                      <a:endParaRPr sz="1400" dirty="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처리량</a:t>
                      </a:r>
                      <a:r>
                        <a:rPr lang="en-US" altLang="ko-KR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(TPS)</a:t>
                      </a:r>
                      <a:endParaRPr sz="1400" dirty="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xx</a:t>
                      </a:r>
                      <a:endParaRPr sz="1400" b="1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X</a:t>
                      </a:r>
                      <a:r>
                        <a:rPr lang="en" sz="1400" b="1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x</a:t>
                      </a:r>
                      <a:endParaRPr sz="1400" b="1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X</a:t>
                      </a:r>
                      <a:r>
                        <a:rPr lang="en" sz="1400" b="1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x</a:t>
                      </a:r>
                      <a:endParaRPr sz="1400" b="1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737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동시 </a:t>
                      </a:r>
                      <a:r>
                        <a:rPr lang="ko-KR" altLang="en-US" sz="1400" dirty="0" err="1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접속자</a:t>
                      </a:r>
                      <a:r>
                        <a:rPr lang="ko-KR" alt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 수</a:t>
                      </a:r>
                      <a:endParaRPr sz="1400" dirty="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xx</a:t>
                      </a:r>
                      <a:endParaRPr sz="1400" b="1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xx</a:t>
                      </a:r>
                      <a:endParaRPr sz="1400" b="1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 err="1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Xx</a:t>
                      </a:r>
                      <a:endParaRPr sz="1400" b="1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531720"/>
                  </a:ext>
                </a:extLst>
              </a:tr>
              <a:tr h="393701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5</a:t>
                      </a:r>
                      <a:r>
                        <a:rPr lang="ko-KR" alt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분당 동시접속 처리용량</a:t>
                      </a:r>
                      <a:endParaRPr sz="1400" dirty="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xx</a:t>
                      </a:r>
                      <a:endParaRPr sz="1400" b="1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xx</a:t>
                      </a:r>
                      <a:endParaRPr sz="1400" b="1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 err="1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Xx</a:t>
                      </a:r>
                      <a:endParaRPr sz="1400" b="1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018674"/>
                  </a:ext>
                </a:extLst>
              </a:tr>
              <a:tr h="393701"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응답 속도</a:t>
                      </a:r>
                      <a:endParaRPr sz="1400" dirty="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데이터베이스 응답 속도</a:t>
                      </a:r>
                      <a:endParaRPr sz="1400" dirty="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xx</a:t>
                      </a:r>
                      <a:endParaRPr sz="1400" b="1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xx</a:t>
                      </a:r>
                      <a:endParaRPr sz="1400" b="1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X</a:t>
                      </a:r>
                      <a:r>
                        <a:rPr lang="en" sz="1400" b="1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x</a:t>
                      </a:r>
                      <a:endParaRPr sz="1400" b="1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701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결제 기능</a:t>
                      </a:r>
                      <a:r>
                        <a:rPr lang="en-US" altLang="ko-KR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응답 속도</a:t>
                      </a:r>
                      <a:endParaRPr sz="1400" dirty="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xx</a:t>
                      </a:r>
                      <a:endParaRPr sz="1400" b="1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xx</a:t>
                      </a:r>
                      <a:endParaRPr sz="1400" b="1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 err="1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Xx</a:t>
                      </a:r>
                      <a:endParaRPr sz="1400" b="1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797913"/>
                  </a:ext>
                </a:extLst>
              </a:tr>
              <a:tr h="261737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알림 응답 속도</a:t>
                      </a:r>
                      <a:endParaRPr sz="1400" dirty="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xx</a:t>
                      </a:r>
                      <a:endParaRPr sz="1400" b="1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xx</a:t>
                      </a:r>
                      <a:endParaRPr sz="1400" b="1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 err="1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Xx</a:t>
                      </a:r>
                      <a:endParaRPr sz="1400" b="1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8482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연동 건수</a:t>
                      </a:r>
                      <a:endParaRPr sz="1400" dirty="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API </a:t>
                      </a:r>
                      <a:r>
                        <a:rPr lang="ko-KR" alt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연동 플랫폼 건수</a:t>
                      </a:r>
                      <a:endParaRPr sz="1400" dirty="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xx</a:t>
                      </a:r>
                      <a:endParaRPr sz="1400" b="1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xx</a:t>
                      </a:r>
                      <a:endParaRPr sz="1400" b="1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Montserrat"/>
                          <a:sym typeface="Montserrat"/>
                        </a:rPr>
                        <a:t>xx</a:t>
                      </a:r>
                      <a:endParaRPr sz="1400" b="1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7277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3328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ctrTitle"/>
          </p:nvPr>
        </p:nvSpPr>
        <p:spPr>
          <a:xfrm>
            <a:off x="3061800" y="1296708"/>
            <a:ext cx="6068400" cy="4264584"/>
          </a:xfrm>
          <a:prstGeom prst="rect">
            <a:avLst/>
          </a:prstGeom>
        </p:spPr>
        <p:txBody>
          <a:bodyPr spcFirstLastPara="1" vert="horz" wrap="square" lIns="180000" tIns="180000" rIns="180000" bIns="180000" spcCol="0" rtlCol="0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500" b="1" dirty="0">
                <a:solidFill>
                  <a:srgbClr val="4C4C4C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5</a:t>
            </a:r>
            <a:r>
              <a:rPr lang="ko-KR" altLang="en-US" sz="3500" b="1" dirty="0">
                <a:solidFill>
                  <a:srgbClr val="4C4C4C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팀</a:t>
            </a:r>
            <a:br>
              <a:rPr lang="en-US" altLang="ko-KR" b="1" dirty="0">
                <a:solidFill>
                  <a:srgbClr val="4C4C4C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</a:br>
            <a:r>
              <a:rPr lang="en-US" altLang="ko-KR" sz="3000" dirty="0">
                <a:solidFill>
                  <a:srgbClr val="4C4C4C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2018152023 </a:t>
            </a:r>
            <a:r>
              <a:rPr lang="ko-KR" altLang="en-US" sz="3000" dirty="0" err="1">
                <a:solidFill>
                  <a:srgbClr val="4C4C4C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양태환</a:t>
            </a:r>
            <a:r>
              <a:rPr lang="ko-KR" altLang="en-US" sz="3000" dirty="0">
                <a:solidFill>
                  <a:srgbClr val="4C4C4C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 </a:t>
            </a:r>
            <a:r>
              <a:rPr lang="en-US" altLang="ko-KR" sz="3000" dirty="0">
                <a:solidFill>
                  <a:srgbClr val="4C4C4C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(</a:t>
            </a:r>
            <a:r>
              <a:rPr lang="ko-KR" altLang="en-US" sz="3000" dirty="0">
                <a:solidFill>
                  <a:srgbClr val="4C4C4C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👨🏻‍💻🔥</a:t>
            </a:r>
            <a:r>
              <a:rPr lang="en-US" altLang="ko-KR" sz="3000" dirty="0">
                <a:solidFill>
                  <a:srgbClr val="4C4C4C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)</a:t>
            </a:r>
            <a:br>
              <a:rPr lang="en-US" altLang="ko-KR" sz="3000" dirty="0">
                <a:solidFill>
                  <a:srgbClr val="4C4C4C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</a:br>
            <a:r>
              <a:rPr lang="en-US" altLang="ko-KR" sz="3000" dirty="0">
                <a:solidFill>
                  <a:srgbClr val="4C4C4C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2018152025 </a:t>
            </a:r>
            <a:r>
              <a:rPr lang="ko-KR" altLang="en-US" sz="3000" dirty="0" err="1">
                <a:solidFill>
                  <a:srgbClr val="4C4C4C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오정혁</a:t>
            </a:r>
            <a:r>
              <a:rPr lang="ko-KR" altLang="en-US" sz="3000" dirty="0">
                <a:solidFill>
                  <a:srgbClr val="4C4C4C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 </a:t>
            </a:r>
            <a:r>
              <a:rPr lang="en-US" altLang="ko-KR" sz="3000" dirty="0">
                <a:solidFill>
                  <a:srgbClr val="4C4C4C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(</a:t>
            </a:r>
            <a:r>
              <a:rPr lang="ko-KR" altLang="en-US" sz="3000" dirty="0">
                <a:solidFill>
                  <a:srgbClr val="4C4C4C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👨🏻‍💻🔥</a:t>
            </a:r>
            <a:r>
              <a:rPr lang="en-US" altLang="ko-KR" sz="3000" dirty="0">
                <a:solidFill>
                  <a:srgbClr val="4C4C4C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)</a:t>
            </a:r>
            <a:r>
              <a:rPr lang="en-US" altLang="ko-KR" sz="3200" b="1" dirty="0">
                <a:solidFill>
                  <a:srgbClr val="F89B00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 </a:t>
            </a:r>
            <a:br>
              <a:rPr lang="en-US" altLang="ko-KR" sz="3000" dirty="0">
                <a:solidFill>
                  <a:srgbClr val="4C4C4C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</a:br>
            <a:r>
              <a:rPr lang="en-US" altLang="ko-KR" sz="3000" dirty="0">
                <a:solidFill>
                  <a:srgbClr val="4C4C4C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2020156046 </a:t>
            </a:r>
            <a:r>
              <a:rPr lang="ko-KR" altLang="en-US" sz="3000" dirty="0">
                <a:solidFill>
                  <a:srgbClr val="4C4C4C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박상윤 </a:t>
            </a:r>
            <a:r>
              <a:rPr lang="en-US" altLang="ko-KR" sz="3000" dirty="0">
                <a:solidFill>
                  <a:srgbClr val="4C4C4C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(</a:t>
            </a:r>
            <a:r>
              <a:rPr lang="ko-KR" altLang="en-US" sz="3000" dirty="0">
                <a:solidFill>
                  <a:srgbClr val="4C4C4C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👨🏻‍💻🔥</a:t>
            </a:r>
            <a:r>
              <a:rPr lang="en-US" altLang="ko-KR" sz="3000" dirty="0">
                <a:solidFill>
                  <a:srgbClr val="4C4C4C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)</a:t>
            </a:r>
            <a:r>
              <a:rPr lang="en-US" altLang="ko-KR" sz="3200" b="1" dirty="0">
                <a:solidFill>
                  <a:srgbClr val="F89B00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 </a:t>
            </a:r>
            <a:br>
              <a:rPr lang="en-US" altLang="ko-KR" sz="3000" dirty="0">
                <a:solidFill>
                  <a:srgbClr val="4C4C4C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</a:br>
            <a:r>
              <a:rPr lang="en-US" altLang="ko-KR" sz="3000" dirty="0">
                <a:solidFill>
                  <a:srgbClr val="4C4C4C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2018152041 </a:t>
            </a:r>
            <a:r>
              <a:rPr lang="ko-KR" altLang="en-US" sz="3000" dirty="0">
                <a:solidFill>
                  <a:srgbClr val="4C4C4C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최동규 </a:t>
            </a:r>
            <a:r>
              <a:rPr lang="en-US" altLang="ko-KR" sz="3000" dirty="0">
                <a:solidFill>
                  <a:srgbClr val="4C4C4C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(</a:t>
            </a:r>
            <a:r>
              <a:rPr lang="ko-KR" altLang="en-US" sz="3000" dirty="0">
                <a:solidFill>
                  <a:srgbClr val="4C4C4C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👨🏻‍💻🔥</a:t>
            </a:r>
            <a:r>
              <a:rPr lang="en-US" altLang="ko-KR" sz="3000" dirty="0">
                <a:solidFill>
                  <a:srgbClr val="4C4C4C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)</a:t>
            </a:r>
            <a:r>
              <a:rPr lang="en-US" altLang="ko-KR" b="1" dirty="0">
                <a:solidFill>
                  <a:srgbClr val="F89B00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 </a:t>
            </a:r>
            <a:endParaRPr lang="ko-KR" altLang="en-US" dirty="0">
              <a:solidFill>
                <a:srgbClr val="4C4C4C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59" name="Google Shape;59;p12"/>
          <p:cNvSpPr/>
          <p:nvPr/>
        </p:nvSpPr>
        <p:spPr>
          <a:xfrm>
            <a:off x="5673473" y="682798"/>
            <a:ext cx="845120" cy="76867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FFFFFF"/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F7455B32-FC95-49CD-2306-053EDC1422B2}"/>
              </a:ext>
            </a:extLst>
          </p:cNvPr>
          <p:cNvSpPr/>
          <p:nvPr/>
        </p:nvSpPr>
        <p:spPr>
          <a:xfrm>
            <a:off x="5504330" y="430307"/>
            <a:ext cx="1183341" cy="1183341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F0DE98-8AFA-7B1D-C2C3-E93ECA2D7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3860" y="549837"/>
            <a:ext cx="944281" cy="94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6775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AEA6730-A3B0-A2EC-51DD-A95FF7D83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164" y="1132862"/>
            <a:ext cx="8005672" cy="4908488"/>
          </a:xfrm>
          <a:prstGeom prst="rect">
            <a:avLst/>
          </a:prstGeom>
        </p:spPr>
      </p:pic>
      <p:sp>
        <p:nvSpPr>
          <p:cNvPr id="9" name="Google Shape;64;p13">
            <a:extLst>
              <a:ext uri="{FF2B5EF4-FFF2-40B4-BE49-F238E27FC236}">
                <a16:creationId xmlns:a16="http://schemas.microsoft.com/office/drawing/2014/main" id="{D52C4304-3FF2-4A62-8BE0-FA75FAE27334}"/>
              </a:ext>
            </a:extLst>
          </p:cNvPr>
          <p:cNvSpPr txBox="1">
            <a:spLocks/>
          </p:cNvSpPr>
          <p:nvPr/>
        </p:nvSpPr>
        <p:spPr>
          <a:xfrm>
            <a:off x="4322200" y="489383"/>
            <a:ext cx="3547600" cy="4804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800" b="1" dirty="0">
                <a:solidFill>
                  <a:srgbClr val="999999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결제 </a:t>
            </a:r>
            <a:br>
              <a:rPr lang="en-US" altLang="ko-KR" sz="2800" b="1" dirty="0">
                <a:solidFill>
                  <a:srgbClr val="999999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</a:br>
            <a:r>
              <a:rPr lang="ko-KR" altLang="en-US" sz="2800" b="1" dirty="0">
                <a:solidFill>
                  <a:srgbClr val="999999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프로세스</a:t>
            </a:r>
          </a:p>
        </p:txBody>
      </p:sp>
      <p:sp>
        <p:nvSpPr>
          <p:cNvPr id="10" name="Google Shape;83;p15">
            <a:extLst>
              <a:ext uri="{FF2B5EF4-FFF2-40B4-BE49-F238E27FC236}">
                <a16:creationId xmlns:a16="http://schemas.microsoft.com/office/drawing/2014/main" id="{12F8C4AC-DEBA-5F15-1EFD-D43E5267B644}"/>
              </a:ext>
            </a:extLst>
          </p:cNvPr>
          <p:cNvSpPr txBox="1"/>
          <p:nvPr/>
        </p:nvSpPr>
        <p:spPr>
          <a:xfrm>
            <a:off x="0" y="0"/>
            <a:ext cx="4165599" cy="76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04 </a:t>
            </a:r>
            <a:r>
              <a:rPr lang="ko-KR" altLang="en-US" sz="3200" b="1" dirty="0">
                <a:solidFill>
                  <a:schemeClr val="tx2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개발 내용</a:t>
            </a:r>
          </a:p>
        </p:txBody>
      </p:sp>
    </p:spTree>
    <p:extLst>
      <p:ext uri="{BB962C8B-B14F-4D97-AF65-F5344CB8AC3E}">
        <p14:creationId xmlns:p14="http://schemas.microsoft.com/office/powerpoint/2010/main" val="387528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4;p13">
            <a:extLst>
              <a:ext uri="{FF2B5EF4-FFF2-40B4-BE49-F238E27FC236}">
                <a16:creationId xmlns:a16="http://schemas.microsoft.com/office/drawing/2014/main" id="{304DDF44-4DD7-2F3A-8456-4BE26D671EDD}"/>
              </a:ext>
            </a:extLst>
          </p:cNvPr>
          <p:cNvSpPr txBox="1">
            <a:spLocks/>
          </p:cNvSpPr>
          <p:nvPr/>
        </p:nvSpPr>
        <p:spPr>
          <a:xfrm>
            <a:off x="4322200" y="489383"/>
            <a:ext cx="3547600" cy="4804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800" b="1" dirty="0">
                <a:solidFill>
                  <a:srgbClr val="999999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개발 방법</a:t>
            </a:r>
          </a:p>
        </p:txBody>
      </p:sp>
      <p:sp>
        <p:nvSpPr>
          <p:cNvPr id="7" name="Google Shape;83;p15">
            <a:extLst>
              <a:ext uri="{FF2B5EF4-FFF2-40B4-BE49-F238E27FC236}">
                <a16:creationId xmlns:a16="http://schemas.microsoft.com/office/drawing/2014/main" id="{22BC42EA-B4B2-DE63-E39E-718F9CDA7920}"/>
              </a:ext>
            </a:extLst>
          </p:cNvPr>
          <p:cNvSpPr txBox="1"/>
          <p:nvPr/>
        </p:nvSpPr>
        <p:spPr>
          <a:xfrm>
            <a:off x="0" y="0"/>
            <a:ext cx="4165599" cy="76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05 </a:t>
            </a:r>
            <a:r>
              <a:rPr lang="ko-KR" altLang="en-US" sz="3200" b="1" dirty="0">
                <a:solidFill>
                  <a:schemeClr val="tx2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개발 방법 및 환경</a:t>
            </a:r>
          </a:p>
        </p:txBody>
      </p:sp>
      <p:graphicFrame>
        <p:nvGraphicFramePr>
          <p:cNvPr id="2" name="Google Shape;612;p46">
            <a:extLst>
              <a:ext uri="{FF2B5EF4-FFF2-40B4-BE49-F238E27FC236}">
                <a16:creationId xmlns:a16="http://schemas.microsoft.com/office/drawing/2014/main" id="{19767246-F8BB-52FA-868D-9439591AFE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2712805"/>
              </p:ext>
            </p:extLst>
          </p:nvPr>
        </p:nvGraphicFramePr>
        <p:xfrm>
          <a:off x="1862749" y="1517604"/>
          <a:ext cx="8466501" cy="382279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16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7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56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95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76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5569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프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 레 임 워 크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&amp;</a:t>
                      </a:r>
                      <a:br>
                        <a:rPr lang="en-US" altLang="ko-KR" sz="1400" b="1" dirty="0">
                          <a:solidFill>
                            <a:schemeClr val="tx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</a:b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라 이 </a:t>
                      </a:r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브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 러 리</a:t>
                      </a:r>
                      <a:endParaRPr sz="1400" b="1" dirty="0">
                        <a:solidFill>
                          <a:schemeClr val="tx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sz="1400" b="0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sz="1400" b="0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sz="1400" b="0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sz="1400" b="0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569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오 픈 소 </a:t>
                      </a:r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스</a:t>
                      </a:r>
                      <a:endParaRPr sz="1400" b="1" dirty="0">
                        <a:solidFill>
                          <a:schemeClr val="tx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endParaRPr sz="1400" b="0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sz="1400" b="0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sz="1400" b="0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sz="1400" b="0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569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설계 방법</a:t>
                      </a:r>
                      <a:endParaRPr sz="1400" b="1" dirty="0">
                        <a:solidFill>
                          <a:schemeClr val="tx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endParaRPr sz="1400" b="0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sz="1400" b="0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sz="1400" b="0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sz="1400" b="0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569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개발 방법론</a:t>
                      </a:r>
                      <a:endParaRPr sz="1400" b="1" dirty="0">
                        <a:solidFill>
                          <a:schemeClr val="tx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None/>
                      </a:pPr>
                      <a:endParaRPr sz="1400" b="0" dirty="0">
                        <a:solidFill>
                          <a:schemeClr val="tx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sz="1400" b="0" dirty="0">
                        <a:solidFill>
                          <a:schemeClr val="tx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sz="1400" b="0" dirty="0">
                        <a:solidFill>
                          <a:schemeClr val="tx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sz="1400" b="0" dirty="0">
                        <a:solidFill>
                          <a:schemeClr val="tx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606731"/>
                  </a:ext>
                </a:extLst>
              </a:tr>
            </a:tbl>
          </a:graphicData>
        </a:graphic>
      </p:graphicFrame>
      <p:pic>
        <p:nvPicPr>
          <p:cNvPr id="9220" name="Picture 4" descr="MetaMask Icon - Download in Flat Style">
            <a:extLst>
              <a:ext uri="{FF2B5EF4-FFF2-40B4-BE49-F238E27FC236}">
                <a16:creationId xmlns:a16="http://schemas.microsoft.com/office/drawing/2014/main" id="{E0458155-18D7-6679-D389-972808AD7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948" y="2587393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WalletConnect Logo PNG Vector (SVG) Free Download">
            <a:extLst>
              <a:ext uri="{FF2B5EF4-FFF2-40B4-BE49-F238E27FC236}">
                <a16:creationId xmlns:a16="http://schemas.microsoft.com/office/drawing/2014/main" id="{33961394-EE3D-1880-9000-64C5BB719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522" y="2587393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CoinMarketCap: 가상자산 정보 플랫폼 - Google Play 앱">
            <a:extLst>
              <a:ext uri="{FF2B5EF4-FFF2-40B4-BE49-F238E27FC236}">
                <a16:creationId xmlns:a16="http://schemas.microsoft.com/office/drawing/2014/main" id="{EB2B4E8F-ED56-8B93-857E-E6C8BC5B0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699" y="2587393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 descr="Etherscan Brand Assets">
            <a:extLst>
              <a:ext uri="{FF2B5EF4-FFF2-40B4-BE49-F238E27FC236}">
                <a16:creationId xmlns:a16="http://schemas.microsoft.com/office/drawing/2014/main" id="{921CA288-A9FE-F81B-739D-C8D05CBB3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4450" y="2587393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8" name="Picture 12" descr="BscScan Brand Assets">
            <a:extLst>
              <a:ext uri="{FF2B5EF4-FFF2-40B4-BE49-F238E27FC236}">
                <a16:creationId xmlns:a16="http://schemas.microsoft.com/office/drawing/2014/main" id="{8E894F5A-5A65-311B-9831-AFCFDF6D5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201" y="2587393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0" name="Picture 14">
            <a:extLst>
              <a:ext uri="{FF2B5EF4-FFF2-40B4-BE49-F238E27FC236}">
                <a16:creationId xmlns:a16="http://schemas.microsoft.com/office/drawing/2014/main" id="{72FD797C-8E53-B211-9444-3B41E63DB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197" y="1640261"/>
            <a:ext cx="808451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2" name="Picture 16" descr="react native svg transformer allows you import svg - aperture science  innovators logo PNG image with transparent background | TOPpng">
            <a:extLst>
              <a:ext uri="{FF2B5EF4-FFF2-40B4-BE49-F238E27FC236}">
                <a16:creationId xmlns:a16="http://schemas.microsoft.com/office/drawing/2014/main" id="{F6C3D4D2-2B21-DD52-2DA9-2DDC712B2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630" b="98836" l="3929" r="96429">
                        <a14:foregroundMark x1="10476" y1="32596" x2="8095" y2="34459"/>
                        <a14:foregroundMark x1="5357" y1="37020" x2="3929" y2="40396"/>
                        <a14:foregroundMark x1="22381" y1="11525" x2="24643" y2="4424"/>
                        <a14:foregroundMark x1="24643" y1="4424" x2="24643" y2="4424"/>
                        <a14:foregroundMark x1="26548" y1="2794" x2="33810" y2="1630"/>
                        <a14:foregroundMark x1="33810" y1="1630" x2="33929" y2="1630"/>
                        <a14:foregroundMark x1="65000" y1="2445" x2="72619" y2="1979"/>
                        <a14:foregroundMark x1="72619" y1="1979" x2="73452" y2="2212"/>
                        <a14:foregroundMark x1="89405" y1="32596" x2="95476" y2="38533"/>
                        <a14:foregroundMark x1="95476" y1="38533" x2="96429" y2="40745"/>
                        <a14:foregroundMark x1="51310" y1="45052" x2="47976" y2="42258"/>
                        <a14:foregroundMark x1="7976" y1="94761" x2="7976" y2="94761"/>
                        <a14:foregroundMark x1="13333" y1="98836" x2="12738" y2="98370"/>
                        <a14:foregroundMark x1="15476" y1="95925" x2="15952" y2="96042"/>
                        <a14:foregroundMark x1="32381" y1="95693" x2="32976" y2="93714"/>
                        <a14:foregroundMark x1="40476" y1="92899" x2="41071" y2="92899"/>
                        <a14:foregroundMark x1="50238" y1="90803" x2="50238" y2="93481"/>
                        <a14:foregroundMark x1="60000" y1="98137" x2="60833" y2="95809"/>
                        <a14:foregroundMark x1="68810" y1="94878" x2="68810" y2="91502"/>
                        <a14:foregroundMark x1="74286" y1="96624" x2="74286" y2="94296"/>
                        <a14:foregroundMark x1="74286" y1="90570" x2="74048" y2="90338"/>
                        <a14:foregroundMark x1="77857" y1="94645" x2="78333" y2="95693"/>
                        <a14:foregroundMark x1="85238" y1="95576" x2="85476" y2="97090"/>
                        <a14:foregroundMark x1="24286" y1="96740" x2="24048" y2="96973"/>
                        <a14:backgroundMark x1="10238" y1="98370" x2="10000" y2="97090"/>
                        <a14:backgroundMark x1="30476" y1="70780" x2="31310" y2="66822"/>
                        <a14:backgroundMark x1="30357" y1="53318" x2="29881" y2="51688"/>
                        <a14:backgroundMark x1="18571" y1="46100" x2="17381" y2="41676"/>
                        <a14:backgroundMark x1="29881" y1="33295" x2="30476" y2="31315"/>
                        <a14:backgroundMark x1="31667" y1="20373" x2="32024" y2="17579"/>
                        <a14:backgroundMark x1="48810" y1="20605" x2="51667" y2="21071"/>
                        <a14:backgroundMark x1="59881" y1="16647" x2="62738" y2="16647"/>
                        <a14:backgroundMark x1="69286" y1="31315" x2="69881" y2="32596"/>
                        <a14:backgroundMark x1="77857" y1="35157" x2="78452" y2="37602"/>
                        <a14:backgroundMark x1="62738" y1="40163" x2="64405" y2="44237"/>
                        <a14:backgroundMark x1="70238" y1="51804" x2="69881" y2="53900"/>
                        <a14:backgroundMark x1="68810" y1="65774" x2="68214" y2="70780"/>
                        <a14:backgroundMark x1="48333" y1="62631" x2="48333" y2="62631"/>
                        <a14:backgroundMark x1="17738" y1="94296" x2="19048" y2="93946"/>
                        <a14:backgroundMark x1="26310" y1="97555" x2="27143" y2="96740"/>
                        <a14:backgroundMark x1="25000" y1="97322" x2="25238" y2="96624"/>
                        <a14:backgroundMark x1="24762" y1="97206" x2="25238" y2="96740"/>
                        <a14:backgroundMark x1="25238" y1="97090" x2="25119" y2="96391"/>
                        <a14:backgroundMark x1="24881" y1="97090" x2="25238" y2="96624"/>
                        <a14:backgroundMark x1="24881" y1="96624" x2="25357" y2="96624"/>
                        <a14:backgroundMark x1="62976" y1="97672" x2="62857" y2="96973"/>
                        <a14:backgroundMark x1="87738" y1="94296" x2="88690" y2="942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622" y="1640261"/>
            <a:ext cx="808451" cy="77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4" name="Picture 18" descr="NPM icon · Issue #105 · grommet/grommet-icons · GitHub">
            <a:extLst>
              <a:ext uri="{FF2B5EF4-FFF2-40B4-BE49-F238E27FC236}">
                <a16:creationId xmlns:a16="http://schemas.microsoft.com/office/drawing/2014/main" id="{B7D55250-08E0-E451-E1FB-CD1B2AEDD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955" b="89593" l="7692" r="89957">
                        <a14:foregroundMark x1="10043" y1="22172" x2="7692" y2="22172"/>
                        <a14:foregroundMark x1="44017" y1="50679" x2="43590" y2="42534"/>
                        <a14:foregroundMark x1="44222" y1="52817" x2="45726" y2="45249"/>
                        <a14:foregroundMark x1="44069" y1="53585" x2="44144" y2="53206"/>
                        <a14:foregroundMark x1="43876" y1="50517" x2="44444" y2="45701"/>
                        <a14:foregroundMark x1="43701" y1="52002" x2="43816" y2="51025"/>
                        <a14:foregroundMark x1="44658" y1="50226" x2="44444" y2="43891"/>
                        <a14:foregroundMark x1="43803" y1="50031" x2="43803" y2="46154"/>
                        <a14:foregroundMark x1="43803" y1="52036" x2="43803" y2="50936"/>
                        <a14:foregroundMark x1="43812" y1="50089" x2="44444" y2="46606"/>
                        <a14:foregroundMark x1="43568" y1="51430" x2="43737" y2="50498"/>
                        <a14:foregroundMark x1="44444" y1="44796" x2="44658" y2="49321"/>
                        <a14:foregroundMark x1="43803" y1="50226" x2="44017" y2="52036"/>
                        <a14:backgroundMark x1="38462" y1="57466" x2="37607" y2="41176"/>
                        <a14:backgroundMark x1="37393" y1="55656" x2="37821" y2="40724"/>
                        <a14:backgroundMark x1="44017" y1="55204" x2="44017" y2="55204"/>
                        <a14:backgroundMark x1="44231" y1="55204" x2="43590" y2="54751"/>
                        <a14:backgroundMark x1="44231" y1="55204" x2="43803" y2="54751"/>
                        <a14:backgroundMark x1="44444" y1="55204" x2="44017" y2="54751"/>
                        <a14:backgroundMark x1="44444" y1="55204" x2="44444" y2="542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7952" y="2762037"/>
            <a:ext cx="772297" cy="463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8" name="Picture 22" descr="Village: Agile samples">
            <a:extLst>
              <a:ext uri="{FF2B5EF4-FFF2-40B4-BE49-F238E27FC236}">
                <a16:creationId xmlns:a16="http://schemas.microsoft.com/office/drawing/2014/main" id="{5461BCBF-8ADD-93A6-FE3A-C45593577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9143" b="89143" l="3136" r="97213">
                        <a14:foregroundMark x1="6969" y1="63429" x2="12195" y2="32571"/>
                        <a14:foregroundMark x1="3136" y1="69143" x2="5226" y2="65714"/>
                        <a14:foregroundMark x1="58885" y1="49714" x2="58188" y2="42286"/>
                        <a14:foregroundMark x1="58885" y1="26857" x2="58537" y2="24571"/>
                        <a14:foregroundMark x1="68293" y1="32571" x2="68990" y2="49714"/>
                        <a14:foregroundMark x1="83624" y1="53143" x2="87108" y2="52571"/>
                        <a14:foregroundMark x1="92683" y1="53143" x2="93728" y2="50857"/>
                        <a14:foregroundMark x1="96516" y1="43429" x2="97213" y2="44571"/>
                        <a14:backgroundMark x1="84669" y1="57714" x2="85017" y2="582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143" y="4506576"/>
            <a:ext cx="1124712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96121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Google Shape;612;p46">
            <a:extLst>
              <a:ext uri="{FF2B5EF4-FFF2-40B4-BE49-F238E27FC236}">
                <a16:creationId xmlns:a16="http://schemas.microsoft.com/office/drawing/2014/main" id="{6F6CC1C6-3766-BE19-B553-0AA4256D5B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725833"/>
              </p:ext>
            </p:extLst>
          </p:nvPr>
        </p:nvGraphicFramePr>
        <p:xfrm>
          <a:off x="1862749" y="1137510"/>
          <a:ext cx="8466501" cy="482475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16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7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7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76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76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60188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err="1">
                          <a:solidFill>
                            <a:schemeClr val="dk2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ㅍ</a:t>
                      </a:r>
                      <a:endParaRPr sz="800" b="1" dirty="0">
                        <a:solidFill>
                          <a:schemeClr val="dk2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양 태 환</a:t>
                      </a:r>
                      <a:endParaRPr sz="1400" b="1" dirty="0">
                        <a:solidFill>
                          <a:schemeClr val="bg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오 정 혁</a:t>
                      </a:r>
                      <a:endParaRPr sz="1400" b="1" dirty="0">
                        <a:solidFill>
                          <a:schemeClr val="bg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박 상 윤</a:t>
                      </a:r>
                      <a:endParaRPr sz="1400" b="1" dirty="0">
                        <a:solidFill>
                          <a:schemeClr val="bg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최 동 규</a:t>
                      </a:r>
                      <a:endParaRPr sz="1400" b="1" dirty="0">
                        <a:solidFill>
                          <a:schemeClr val="bg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569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자 료 수 집</a:t>
                      </a:r>
                      <a:endParaRPr sz="1400" b="1" dirty="0">
                        <a:solidFill>
                          <a:schemeClr val="tx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기존 카드 결제 시스템 조사</a:t>
                      </a:r>
                      <a:endParaRPr sz="1400" b="0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암호화폐 관련 </a:t>
                      </a:r>
                      <a:br>
                        <a:rPr lang="en-US" altLang="ko-KR" sz="1400" b="0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</a:br>
                      <a:r>
                        <a:rPr lang="ko-KR" altLang="en-US" sz="1400" b="0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사례 조사</a:t>
                      </a:r>
                      <a:endParaRPr sz="1400" b="0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" sz="1400" b="0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WalletConnect </a:t>
                      </a:r>
                      <a:r>
                        <a:rPr lang="ko-KR" altLang="en-US" sz="1400" b="0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조사</a:t>
                      </a:r>
                      <a:endParaRPr lang="en-US" altLang="ko-KR" sz="1400" b="0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암호화폐 지갑 </a:t>
                      </a:r>
                      <a:br>
                        <a:rPr lang="en-US" altLang="ko-KR" sz="1400" b="0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</a:br>
                      <a:r>
                        <a:rPr lang="ko-KR" altLang="en-US" sz="1400" b="0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조사</a:t>
                      </a:r>
                      <a:endParaRPr sz="1400" b="0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" sz="1400" b="0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BitPay RestAPI </a:t>
                      </a:r>
                      <a:r>
                        <a:rPr lang="ko-KR" altLang="en-US" sz="1400" b="0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조사</a:t>
                      </a:r>
                      <a:endParaRPr sz="1400" b="0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569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설 계</a:t>
                      </a:r>
                      <a:endParaRPr sz="1400" b="1" dirty="0">
                        <a:solidFill>
                          <a:schemeClr val="tx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시스템 구조 설계</a:t>
                      </a:r>
                      <a:endParaRPr sz="1400" b="0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결제 프로세스 </a:t>
                      </a:r>
                      <a:r>
                        <a:rPr lang="en-US" altLang="ko-KR" sz="1400" b="0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SDK</a:t>
                      </a:r>
                      <a:endParaRPr sz="1400" b="0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" sz="1400" b="0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UI/UX </a:t>
                      </a:r>
                      <a:r>
                        <a:rPr lang="ko-KR" altLang="en-US" sz="1400" b="0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설계</a:t>
                      </a:r>
                      <a:endParaRPr lang="en-US" altLang="ko-KR" sz="1400" b="0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관리자 웹 기능 명세</a:t>
                      </a:r>
                      <a:endParaRPr sz="1400" b="0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판매자 플랫폼과 앱 연동</a:t>
                      </a:r>
                      <a:endParaRPr lang="en-US" altLang="ko-KR" sz="1400" b="0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앱 결제 프로세스 설계</a:t>
                      </a:r>
                      <a:endParaRPr sz="1400" b="0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569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구 현</a:t>
                      </a:r>
                      <a:endParaRPr sz="1400" b="1" dirty="0">
                        <a:solidFill>
                          <a:schemeClr val="tx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결제 프로세스 </a:t>
                      </a:r>
                      <a:r>
                        <a:rPr lang="en-US" altLang="ko-KR" sz="1400" b="0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SDK </a:t>
                      </a:r>
                      <a:r>
                        <a:rPr lang="ko-KR" altLang="en-US" sz="1400" b="0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개발</a:t>
                      </a:r>
                      <a:endParaRPr lang="en-US" altLang="ko-KR" sz="1400" b="0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결제 요청 기능</a:t>
                      </a:r>
                      <a:endParaRPr sz="1400" b="0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결제 프로세스 </a:t>
                      </a:r>
                      <a:r>
                        <a:rPr lang="en-US" altLang="ko-KR" sz="1400" b="0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SDK </a:t>
                      </a:r>
                      <a:r>
                        <a:rPr lang="ko-KR" altLang="en-US" sz="1400" b="0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개발</a:t>
                      </a:r>
                      <a:endParaRPr lang="en-US" altLang="ko-KR" sz="1400" b="0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결제 완료 및 승인 처리</a:t>
                      </a:r>
                      <a:endParaRPr sz="1400" b="0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판매자 플랫폼 앱 구현</a:t>
                      </a:r>
                      <a:endParaRPr lang="en-US" altLang="ko-KR" sz="1400" b="0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관리자 웹페이지 구현</a:t>
                      </a:r>
                      <a:endParaRPr sz="1400" b="0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결제 프로세스 앱 구현</a:t>
                      </a:r>
                      <a:endParaRPr lang="en-US" altLang="ko-KR" sz="1400" b="0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서버 관리</a:t>
                      </a:r>
                      <a:endParaRPr sz="1400" b="0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569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테 </a:t>
                      </a:r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스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 </a:t>
                      </a:r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트</a:t>
                      </a:r>
                      <a:endParaRPr sz="1400" b="1" dirty="0">
                        <a:solidFill>
                          <a:schemeClr val="tx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sym typeface="Droid Serif"/>
                        </a:rPr>
                        <a:t>판매자 플랫폼과 앱 연동 테스트</a:t>
                      </a:r>
                      <a:endParaRPr lang="en-US" sz="1400" b="0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sym typeface="Droid Serif"/>
                      </a:endParaRPr>
                    </a:p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sym typeface="Droid Serif"/>
                        </a:rPr>
                        <a:t>앱 결제 시 지갑 연결 테스트</a:t>
                      </a:r>
                      <a:endParaRPr lang="en-US" sz="1400" b="0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sym typeface="Droid Serif"/>
                      </a:endParaRPr>
                    </a:p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dk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sym typeface="Droid Serif"/>
                        </a:rPr>
                        <a:t>결제 정보 저장 및 업데이트 테스트</a:t>
                      </a:r>
                      <a:endParaRPr sz="1400" b="0" dirty="0">
                        <a:solidFill>
                          <a:schemeClr val="dk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✔ Free time</a:t>
                      </a:r>
                      <a:endParaRPr sz="800" dirty="0">
                        <a:solidFill>
                          <a:schemeClr val="dk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✔ Free time</a:t>
                      </a:r>
                      <a:endParaRPr sz="800" dirty="0">
                        <a:solidFill>
                          <a:schemeClr val="dk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✔ Free time</a:t>
                      </a:r>
                      <a:endParaRPr sz="800" dirty="0">
                        <a:solidFill>
                          <a:schemeClr val="dk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Google Shape;64;p13">
            <a:extLst>
              <a:ext uri="{FF2B5EF4-FFF2-40B4-BE49-F238E27FC236}">
                <a16:creationId xmlns:a16="http://schemas.microsoft.com/office/drawing/2014/main" id="{5EEFFE68-B10A-B822-C7AE-DC891E8888E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22761" y="478221"/>
            <a:ext cx="3546475" cy="481013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/>
            <a:r>
              <a:rPr lang="ko-KR" altLang="en-US" sz="2800" b="1" dirty="0">
                <a:solidFill>
                  <a:srgbClr val="999999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업무 분담</a:t>
            </a:r>
            <a:endParaRPr sz="2800" b="1" dirty="0">
              <a:solidFill>
                <a:srgbClr val="999999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22" name="Google Shape;83;p15">
            <a:extLst>
              <a:ext uri="{FF2B5EF4-FFF2-40B4-BE49-F238E27FC236}">
                <a16:creationId xmlns:a16="http://schemas.microsoft.com/office/drawing/2014/main" id="{199096DB-B840-3E84-877B-F6AFABC7A124}"/>
              </a:ext>
            </a:extLst>
          </p:cNvPr>
          <p:cNvSpPr txBox="1"/>
          <p:nvPr/>
        </p:nvSpPr>
        <p:spPr>
          <a:xfrm>
            <a:off x="-167" y="0"/>
            <a:ext cx="4165599" cy="76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06 </a:t>
            </a:r>
            <a:r>
              <a:rPr lang="ko-KR" altLang="en-US" sz="3200" b="1" dirty="0">
                <a:solidFill>
                  <a:schemeClr val="tx2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업무 분담</a:t>
            </a:r>
          </a:p>
        </p:txBody>
      </p:sp>
    </p:spTree>
    <p:extLst>
      <p:ext uri="{BB962C8B-B14F-4D97-AF65-F5344CB8AC3E}">
        <p14:creationId xmlns:p14="http://schemas.microsoft.com/office/powerpoint/2010/main" val="14914654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fld id="{00000000-1234-1234-1234-123412341234}" type="slidenum">
              <a:rPr lang="en"/>
              <a:pPr algn="ctr"/>
              <a:t>23</a:t>
            </a:fld>
            <a:endParaRPr/>
          </a:p>
        </p:txBody>
      </p:sp>
      <p:sp>
        <p:nvSpPr>
          <p:cNvPr id="5" name="Google Shape;64;p13">
            <a:extLst>
              <a:ext uri="{FF2B5EF4-FFF2-40B4-BE49-F238E27FC236}">
                <a16:creationId xmlns:a16="http://schemas.microsoft.com/office/drawing/2014/main" id="{247776B0-17BB-2D9F-2113-6F99A461E3E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22594" y="485620"/>
            <a:ext cx="3546475" cy="481013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/>
            <a:r>
              <a:rPr lang="ko-KR" altLang="en-US" sz="2800" b="1" dirty="0" err="1">
                <a:solidFill>
                  <a:srgbClr val="999999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간트</a:t>
            </a:r>
            <a:r>
              <a:rPr lang="ko-KR" altLang="en-US" sz="2800" b="1" dirty="0">
                <a:solidFill>
                  <a:srgbClr val="999999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 차트</a:t>
            </a:r>
            <a:endParaRPr sz="2800" b="1" dirty="0">
              <a:solidFill>
                <a:srgbClr val="999999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graphicFrame>
        <p:nvGraphicFramePr>
          <p:cNvPr id="507" name="Google Shape;507;p41"/>
          <p:cNvGraphicFramePr/>
          <p:nvPr>
            <p:extLst>
              <p:ext uri="{D42A27DB-BD31-4B8C-83A1-F6EECF244321}">
                <p14:modId xmlns:p14="http://schemas.microsoft.com/office/powerpoint/2010/main" val="3267518436"/>
              </p:ext>
            </p:extLst>
          </p:nvPr>
        </p:nvGraphicFramePr>
        <p:xfrm>
          <a:off x="1225967" y="1203175"/>
          <a:ext cx="9739731" cy="466279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77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5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5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58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58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58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58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5895">
                  <a:extLst>
                    <a:ext uri="{9D8B030D-6E8A-4147-A177-3AD203B41FA5}">
                      <a16:colId xmlns:a16="http://schemas.microsoft.com/office/drawing/2014/main" val="4113465842"/>
                    </a:ext>
                  </a:extLst>
                </a:gridCol>
                <a:gridCol w="5758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58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589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7589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7589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7589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7589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3401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6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2022</a:t>
                      </a:r>
                      <a:r>
                        <a:rPr lang="ko-KR" altLang="en-US" sz="1400" b="1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년</a:t>
                      </a:r>
                      <a:endParaRPr lang="en" sz="1400" b="1" dirty="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sym typeface="Droid Serif"/>
                        </a:rPr>
                        <a:t>2023</a:t>
                      </a:r>
                      <a:r>
                        <a:rPr lang="ko-KR" altLang="en-US" sz="1400" b="1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sym typeface="Droid Serif"/>
                        </a:rPr>
                        <a:t>년</a:t>
                      </a:r>
                      <a:endParaRPr sz="1400" b="1" dirty="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2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2023</a:t>
                      </a:r>
                      <a:r>
                        <a:rPr lang="ko-KR" altLang="en-US" sz="1100" b="1" dirty="0">
                          <a:solidFill>
                            <a:schemeClr val="dk2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년</a:t>
                      </a:r>
                      <a:endParaRPr sz="1100" b="1" dirty="0">
                        <a:solidFill>
                          <a:schemeClr val="dk2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39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7</a:t>
                      </a:r>
                      <a:r>
                        <a:rPr lang="ko-KR" alt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월</a:t>
                      </a:r>
                      <a:endParaRPr sz="1400" dirty="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8</a:t>
                      </a:r>
                      <a:r>
                        <a:rPr lang="ko-KR" alt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월</a:t>
                      </a:r>
                      <a:endParaRPr sz="1400" dirty="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9</a:t>
                      </a:r>
                      <a:r>
                        <a:rPr lang="ko-KR" alt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월</a:t>
                      </a:r>
                      <a:endParaRPr sz="1400" dirty="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10</a:t>
                      </a:r>
                      <a:r>
                        <a:rPr lang="ko-KR" alt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월</a:t>
                      </a:r>
                      <a:endParaRPr sz="1400" dirty="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11</a:t>
                      </a:r>
                      <a:r>
                        <a:rPr lang="ko-KR" alt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월</a:t>
                      </a:r>
                      <a:endParaRPr sz="1400" dirty="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12</a:t>
                      </a:r>
                      <a:r>
                        <a:rPr lang="ko-KR" alt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월</a:t>
                      </a:r>
                      <a:endParaRPr sz="1400" dirty="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월</a:t>
                      </a:r>
                      <a:endParaRPr sz="1400" dirty="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월</a:t>
                      </a:r>
                      <a:endParaRPr sz="1400" dirty="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3</a:t>
                      </a:r>
                      <a:r>
                        <a:rPr lang="ko-KR" alt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월</a:t>
                      </a:r>
                      <a:endParaRPr sz="1400" dirty="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4</a:t>
                      </a:r>
                      <a:r>
                        <a:rPr lang="ko-KR" alt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월</a:t>
                      </a:r>
                      <a:endParaRPr sz="1400" dirty="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5</a:t>
                      </a:r>
                      <a:r>
                        <a:rPr lang="ko-KR" alt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월</a:t>
                      </a:r>
                      <a:endParaRPr sz="1400" dirty="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6</a:t>
                      </a:r>
                      <a:r>
                        <a:rPr lang="ko-KR" alt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월</a:t>
                      </a:r>
                      <a:endParaRPr sz="1400" dirty="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7</a:t>
                      </a:r>
                      <a:r>
                        <a:rPr lang="ko-KR" alt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월</a:t>
                      </a:r>
                      <a:endParaRPr sz="1400" dirty="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8</a:t>
                      </a:r>
                      <a:r>
                        <a:rPr lang="ko-KR" alt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월</a:t>
                      </a:r>
                      <a:endParaRPr sz="1400" dirty="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39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팀 구성 및 </a:t>
                      </a:r>
                      <a:br>
                        <a:rPr lang="en-US" altLang="ko-KR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</a:br>
                      <a:r>
                        <a:rPr lang="ko-KR" alt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프로젝트 구성</a:t>
                      </a:r>
                      <a:endParaRPr sz="1400" dirty="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400" dirty="0">
                          <a:solidFill>
                            <a:schemeClr val="lt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◆</a:t>
                      </a: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01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요구사항 분석</a:t>
                      </a:r>
                      <a:endParaRPr sz="1400" dirty="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400" dirty="0">
                          <a:solidFill>
                            <a:schemeClr val="lt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◆</a:t>
                      </a: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01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아키텍처 설계</a:t>
                      </a:r>
                      <a:endParaRPr sz="1400" dirty="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400" dirty="0">
                          <a:solidFill>
                            <a:schemeClr val="lt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◆</a:t>
                      </a: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01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모델링 구체화</a:t>
                      </a:r>
                      <a:endParaRPr sz="1400" dirty="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400" dirty="0">
                          <a:solidFill>
                            <a:schemeClr val="lt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◆</a:t>
                      </a: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01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관리자 웹페이지</a:t>
                      </a:r>
                      <a:endParaRPr sz="1400" dirty="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400" dirty="0">
                          <a:solidFill>
                            <a:schemeClr val="lt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◆</a:t>
                      </a: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401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결제 프로세스</a:t>
                      </a:r>
                      <a:r>
                        <a:rPr lang="en-US" altLang="ko-KR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앱</a:t>
                      </a:r>
                      <a:r>
                        <a:rPr lang="en-US" altLang="ko-KR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)</a:t>
                      </a:r>
                      <a:endParaRPr sz="1400" dirty="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400" dirty="0">
                          <a:solidFill>
                            <a:schemeClr val="lt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◆</a:t>
                      </a: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039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판매 플랫폼 웹페이지</a:t>
                      </a:r>
                      <a:endParaRPr sz="1400" dirty="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400" dirty="0">
                          <a:solidFill>
                            <a:schemeClr val="lt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◆</a:t>
                      </a: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401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단독 앱 만들기</a:t>
                      </a:r>
                      <a:endParaRPr sz="1400" dirty="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400" dirty="0">
                          <a:solidFill>
                            <a:schemeClr val="lt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◆</a:t>
                      </a: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401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데모 테스트</a:t>
                      </a:r>
                      <a:endParaRPr sz="1400" dirty="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400" dirty="0">
                          <a:solidFill>
                            <a:schemeClr val="lt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◆</a:t>
                      </a: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108687"/>
                  </a:ext>
                </a:extLst>
              </a:tr>
              <a:tr h="33401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웹</a:t>
                      </a:r>
                      <a:r>
                        <a:rPr lang="en-US" altLang="ko-KR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/</a:t>
                      </a:r>
                      <a:r>
                        <a:rPr lang="ko-KR" altLang="en-US" sz="1400" dirty="0">
                          <a:solidFill>
                            <a:schemeClr val="dk2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앱 등록 및 배포</a:t>
                      </a:r>
                      <a:endParaRPr sz="1400" dirty="0">
                        <a:solidFill>
                          <a:schemeClr val="dk2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1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Droid Serif"/>
                        <a:sym typeface="Droid Serif"/>
                      </a:endParaRP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400" dirty="0">
                          <a:solidFill>
                            <a:schemeClr val="lt1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Droid Serif"/>
                          <a:sym typeface="Droid Serif"/>
                        </a:rPr>
                        <a:t>◆</a:t>
                      </a:r>
                    </a:p>
                  </a:txBody>
                  <a:tcPr marL="121900" marR="121900" marT="60933" marB="6093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661963"/>
                  </a:ext>
                </a:extLst>
              </a:tr>
            </a:tbl>
          </a:graphicData>
        </a:graphic>
      </p:graphicFrame>
      <p:sp>
        <p:nvSpPr>
          <p:cNvPr id="6" name="Google Shape;83;p15">
            <a:extLst>
              <a:ext uri="{FF2B5EF4-FFF2-40B4-BE49-F238E27FC236}">
                <a16:creationId xmlns:a16="http://schemas.microsoft.com/office/drawing/2014/main" id="{7739B16B-5C6E-4473-CD43-B20D1D950E9E}"/>
              </a:ext>
            </a:extLst>
          </p:cNvPr>
          <p:cNvSpPr txBox="1"/>
          <p:nvPr/>
        </p:nvSpPr>
        <p:spPr>
          <a:xfrm>
            <a:off x="-167" y="0"/>
            <a:ext cx="4165599" cy="76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07 </a:t>
            </a:r>
            <a:r>
              <a:rPr lang="ko-KR" altLang="en-US" sz="3200" b="1" dirty="0">
                <a:solidFill>
                  <a:schemeClr val="tx2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종합 설계 수행 일정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E40CCD5C-E5A3-89E6-41D6-FFA03376575A}"/>
              </a:ext>
            </a:extLst>
          </p:cNvPr>
          <p:cNvSpPr/>
          <p:nvPr/>
        </p:nvSpPr>
        <p:spPr>
          <a:xfrm>
            <a:off x="3639036" y="558846"/>
            <a:ext cx="889000" cy="889000"/>
          </a:xfrm>
          <a:prstGeom prst="ellipse">
            <a:avLst/>
          </a:prstGeom>
          <a:solidFill>
            <a:srgbClr val="F2F2F2"/>
          </a:solidFill>
          <a:ln>
            <a:solidFill>
              <a:schemeClr val="bg1"/>
            </a:solidFill>
          </a:ln>
          <a:effectLst>
            <a:outerShdw blurRad="1397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BC9B266-E6B5-31F1-9478-D3484BA32232}"/>
              </a:ext>
            </a:extLst>
          </p:cNvPr>
          <p:cNvSpPr/>
          <p:nvPr/>
        </p:nvSpPr>
        <p:spPr>
          <a:xfrm>
            <a:off x="4824576" y="1399771"/>
            <a:ext cx="889000" cy="889000"/>
          </a:xfrm>
          <a:prstGeom prst="ellipse">
            <a:avLst/>
          </a:prstGeom>
          <a:solidFill>
            <a:srgbClr val="F2F2F2"/>
          </a:solidFill>
          <a:ln>
            <a:solidFill>
              <a:schemeClr val="bg1"/>
            </a:solidFill>
          </a:ln>
          <a:effectLst>
            <a:outerShdw blurRad="1397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AFB928A-8742-B6EE-2901-BE3043DCD019}"/>
              </a:ext>
            </a:extLst>
          </p:cNvPr>
          <p:cNvSpPr/>
          <p:nvPr/>
        </p:nvSpPr>
        <p:spPr>
          <a:xfrm>
            <a:off x="6534738" y="2240696"/>
            <a:ext cx="889000" cy="889000"/>
          </a:xfrm>
          <a:prstGeom prst="ellipse">
            <a:avLst/>
          </a:prstGeom>
          <a:solidFill>
            <a:srgbClr val="F2F2F2"/>
          </a:solidFill>
          <a:ln>
            <a:solidFill>
              <a:schemeClr val="bg1"/>
            </a:solidFill>
          </a:ln>
          <a:effectLst>
            <a:outerShdw blurRad="1397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3CEDBFA-4F07-0507-2C09-3D3C54A4D521}"/>
              </a:ext>
            </a:extLst>
          </p:cNvPr>
          <p:cNvSpPr/>
          <p:nvPr/>
        </p:nvSpPr>
        <p:spPr>
          <a:xfrm>
            <a:off x="4321820" y="3081621"/>
            <a:ext cx="889000" cy="889000"/>
          </a:xfrm>
          <a:prstGeom prst="ellipse">
            <a:avLst/>
          </a:prstGeom>
          <a:solidFill>
            <a:srgbClr val="F2F2F2"/>
          </a:solidFill>
          <a:ln>
            <a:solidFill>
              <a:schemeClr val="bg1"/>
            </a:solidFill>
          </a:ln>
          <a:effectLst>
            <a:outerShdw blurRad="1397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2270278-9F9B-DE4D-40AB-F769FDE95AD9}"/>
              </a:ext>
            </a:extLst>
          </p:cNvPr>
          <p:cNvSpPr/>
          <p:nvPr/>
        </p:nvSpPr>
        <p:spPr>
          <a:xfrm>
            <a:off x="9514898" y="3922546"/>
            <a:ext cx="889000" cy="889000"/>
          </a:xfrm>
          <a:prstGeom prst="ellipse">
            <a:avLst/>
          </a:prstGeom>
          <a:solidFill>
            <a:srgbClr val="F2F2F2"/>
          </a:solidFill>
          <a:ln>
            <a:solidFill>
              <a:schemeClr val="bg1"/>
            </a:solidFill>
          </a:ln>
          <a:effectLst>
            <a:outerShdw blurRad="1397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72B46A2-585A-4FB4-D3F7-2CBE6805920E}"/>
              </a:ext>
            </a:extLst>
          </p:cNvPr>
          <p:cNvSpPr/>
          <p:nvPr/>
        </p:nvSpPr>
        <p:spPr>
          <a:xfrm>
            <a:off x="6095964" y="4763471"/>
            <a:ext cx="889000" cy="889000"/>
          </a:xfrm>
          <a:prstGeom prst="ellipse">
            <a:avLst/>
          </a:prstGeom>
          <a:solidFill>
            <a:srgbClr val="F2F2F2"/>
          </a:solidFill>
          <a:ln>
            <a:solidFill>
              <a:schemeClr val="bg1"/>
            </a:solidFill>
          </a:ln>
          <a:effectLst>
            <a:outerShdw blurRad="1397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A2E77CE-FD57-3E96-134B-D2545B385BEF}"/>
              </a:ext>
            </a:extLst>
          </p:cNvPr>
          <p:cNvSpPr/>
          <p:nvPr/>
        </p:nvSpPr>
        <p:spPr>
          <a:xfrm>
            <a:off x="8313076" y="5604398"/>
            <a:ext cx="889000" cy="889000"/>
          </a:xfrm>
          <a:prstGeom prst="ellipse">
            <a:avLst/>
          </a:prstGeom>
          <a:solidFill>
            <a:srgbClr val="F2F2F2"/>
          </a:solidFill>
          <a:ln>
            <a:solidFill>
              <a:schemeClr val="bg1"/>
            </a:solidFill>
          </a:ln>
          <a:effectLst>
            <a:outerShdw blurRad="1397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27">
            <a:extLst>
              <a:ext uri="{FF2B5EF4-FFF2-40B4-BE49-F238E27FC236}">
                <a16:creationId xmlns:a16="http://schemas.microsoft.com/office/drawing/2014/main" id="{A1362A84-914F-809F-3796-BEB36057B3F4}"/>
              </a:ext>
            </a:extLst>
          </p:cNvPr>
          <p:cNvSpPr>
            <a:spLocks/>
          </p:cNvSpPr>
          <p:nvPr/>
        </p:nvSpPr>
        <p:spPr bwMode="auto">
          <a:xfrm>
            <a:off x="6372331" y="5027963"/>
            <a:ext cx="324813" cy="360015"/>
          </a:xfrm>
          <a:custGeom>
            <a:avLst/>
            <a:gdLst>
              <a:gd name="connsiteX0" fmla="*/ 320012 w 439877"/>
              <a:gd name="connsiteY0" fmla="*/ 171183 h 487550"/>
              <a:gd name="connsiteX1" fmla="*/ 323091 w 439877"/>
              <a:gd name="connsiteY1" fmla="*/ 171646 h 487550"/>
              <a:gd name="connsiteX2" fmla="*/ 326169 w 439877"/>
              <a:gd name="connsiteY2" fmla="*/ 172881 h 487550"/>
              <a:gd name="connsiteX3" fmla="*/ 329094 w 439877"/>
              <a:gd name="connsiteY3" fmla="*/ 174578 h 487550"/>
              <a:gd name="connsiteX4" fmla="*/ 331557 w 439877"/>
              <a:gd name="connsiteY4" fmla="*/ 176894 h 487550"/>
              <a:gd name="connsiteX5" fmla="*/ 333404 w 439877"/>
              <a:gd name="connsiteY5" fmla="*/ 179517 h 487550"/>
              <a:gd name="connsiteX6" fmla="*/ 334944 w 439877"/>
              <a:gd name="connsiteY6" fmla="*/ 182758 h 487550"/>
              <a:gd name="connsiteX7" fmla="*/ 335713 w 439877"/>
              <a:gd name="connsiteY7" fmla="*/ 185845 h 487550"/>
              <a:gd name="connsiteX8" fmla="*/ 335867 w 439877"/>
              <a:gd name="connsiteY8" fmla="*/ 188932 h 487550"/>
              <a:gd name="connsiteX9" fmla="*/ 335405 w 439877"/>
              <a:gd name="connsiteY9" fmla="*/ 192173 h 487550"/>
              <a:gd name="connsiteX10" fmla="*/ 334328 w 439877"/>
              <a:gd name="connsiteY10" fmla="*/ 195260 h 487550"/>
              <a:gd name="connsiteX11" fmla="*/ 332481 w 439877"/>
              <a:gd name="connsiteY11" fmla="*/ 198192 h 487550"/>
              <a:gd name="connsiteX12" fmla="*/ 330326 w 439877"/>
              <a:gd name="connsiteY12" fmla="*/ 200662 h 487550"/>
              <a:gd name="connsiteX13" fmla="*/ 307544 w 439877"/>
              <a:gd name="connsiteY13" fmla="*/ 221035 h 487550"/>
              <a:gd name="connsiteX14" fmla="*/ 304773 w 439877"/>
              <a:gd name="connsiteY14" fmla="*/ 223041 h 487550"/>
              <a:gd name="connsiteX15" fmla="*/ 301848 w 439877"/>
              <a:gd name="connsiteY15" fmla="*/ 224584 h 487550"/>
              <a:gd name="connsiteX16" fmla="*/ 298616 w 439877"/>
              <a:gd name="connsiteY16" fmla="*/ 225356 h 487550"/>
              <a:gd name="connsiteX17" fmla="*/ 295383 w 439877"/>
              <a:gd name="connsiteY17" fmla="*/ 225356 h 487550"/>
              <a:gd name="connsiteX18" fmla="*/ 292304 w 439877"/>
              <a:gd name="connsiteY18" fmla="*/ 224893 h 487550"/>
              <a:gd name="connsiteX19" fmla="*/ 289226 w 439877"/>
              <a:gd name="connsiteY19" fmla="*/ 223658 h 487550"/>
              <a:gd name="connsiteX20" fmla="*/ 286301 w 439877"/>
              <a:gd name="connsiteY20" fmla="*/ 222115 h 487550"/>
              <a:gd name="connsiteX21" fmla="*/ 283838 w 439877"/>
              <a:gd name="connsiteY21" fmla="*/ 219800 h 487550"/>
              <a:gd name="connsiteX22" fmla="*/ 281837 w 439877"/>
              <a:gd name="connsiteY22" fmla="*/ 217022 h 487550"/>
              <a:gd name="connsiteX23" fmla="*/ 280452 w 439877"/>
              <a:gd name="connsiteY23" fmla="*/ 213935 h 487550"/>
              <a:gd name="connsiteX24" fmla="*/ 279682 w 439877"/>
              <a:gd name="connsiteY24" fmla="*/ 210848 h 487550"/>
              <a:gd name="connsiteX25" fmla="*/ 279528 w 439877"/>
              <a:gd name="connsiteY25" fmla="*/ 207607 h 487550"/>
              <a:gd name="connsiteX26" fmla="*/ 279990 w 439877"/>
              <a:gd name="connsiteY26" fmla="*/ 204366 h 487550"/>
              <a:gd name="connsiteX27" fmla="*/ 281067 w 439877"/>
              <a:gd name="connsiteY27" fmla="*/ 201433 h 487550"/>
              <a:gd name="connsiteX28" fmla="*/ 282915 w 439877"/>
              <a:gd name="connsiteY28" fmla="*/ 198655 h 487550"/>
              <a:gd name="connsiteX29" fmla="*/ 285224 w 439877"/>
              <a:gd name="connsiteY29" fmla="*/ 196032 h 487550"/>
              <a:gd name="connsiteX30" fmla="*/ 307698 w 439877"/>
              <a:gd name="connsiteY30" fmla="*/ 175659 h 487550"/>
              <a:gd name="connsiteX31" fmla="*/ 310622 w 439877"/>
              <a:gd name="connsiteY31" fmla="*/ 173652 h 487550"/>
              <a:gd name="connsiteX32" fmla="*/ 313547 w 439877"/>
              <a:gd name="connsiteY32" fmla="*/ 172263 h 487550"/>
              <a:gd name="connsiteX33" fmla="*/ 316626 w 439877"/>
              <a:gd name="connsiteY33" fmla="*/ 171337 h 487550"/>
              <a:gd name="connsiteX34" fmla="*/ 153539 w 439877"/>
              <a:gd name="connsiteY34" fmla="*/ 169017 h 487550"/>
              <a:gd name="connsiteX35" fmla="*/ 320698 w 439877"/>
              <a:gd name="connsiteY35" fmla="*/ 355370 h 487550"/>
              <a:gd name="connsiteX36" fmla="*/ 208949 w 439877"/>
              <a:gd name="connsiteY36" fmla="*/ 455666 h 487550"/>
              <a:gd name="connsiteX37" fmla="*/ 202603 w 439877"/>
              <a:gd name="connsiteY37" fmla="*/ 460928 h 487550"/>
              <a:gd name="connsiteX38" fmla="*/ 195948 w 439877"/>
              <a:gd name="connsiteY38" fmla="*/ 465572 h 487550"/>
              <a:gd name="connsiteX39" fmla="*/ 188828 w 439877"/>
              <a:gd name="connsiteY39" fmla="*/ 470060 h 487550"/>
              <a:gd name="connsiteX40" fmla="*/ 181399 w 439877"/>
              <a:gd name="connsiteY40" fmla="*/ 473930 h 487550"/>
              <a:gd name="connsiteX41" fmla="*/ 173660 w 439877"/>
              <a:gd name="connsiteY41" fmla="*/ 477490 h 487550"/>
              <a:gd name="connsiteX42" fmla="*/ 165612 w 439877"/>
              <a:gd name="connsiteY42" fmla="*/ 480276 h 487550"/>
              <a:gd name="connsiteX43" fmla="*/ 157563 w 439877"/>
              <a:gd name="connsiteY43" fmla="*/ 482752 h 487550"/>
              <a:gd name="connsiteX44" fmla="*/ 149205 w 439877"/>
              <a:gd name="connsiteY44" fmla="*/ 484764 h 487550"/>
              <a:gd name="connsiteX45" fmla="*/ 140847 w 439877"/>
              <a:gd name="connsiteY45" fmla="*/ 486312 h 487550"/>
              <a:gd name="connsiteX46" fmla="*/ 132489 w 439877"/>
              <a:gd name="connsiteY46" fmla="*/ 487241 h 487550"/>
              <a:gd name="connsiteX47" fmla="*/ 123976 w 439877"/>
              <a:gd name="connsiteY47" fmla="*/ 487550 h 487550"/>
              <a:gd name="connsiteX48" fmla="*/ 115618 w 439877"/>
              <a:gd name="connsiteY48" fmla="*/ 487395 h 487550"/>
              <a:gd name="connsiteX49" fmla="*/ 107415 w 439877"/>
              <a:gd name="connsiteY49" fmla="*/ 486621 h 487550"/>
              <a:gd name="connsiteX50" fmla="*/ 99367 w 439877"/>
              <a:gd name="connsiteY50" fmla="*/ 485383 h 487550"/>
              <a:gd name="connsiteX51" fmla="*/ 91628 w 439877"/>
              <a:gd name="connsiteY51" fmla="*/ 483526 h 487550"/>
              <a:gd name="connsiteX52" fmla="*/ 83889 w 439877"/>
              <a:gd name="connsiteY52" fmla="*/ 480895 h 487550"/>
              <a:gd name="connsiteX53" fmla="*/ 76460 w 439877"/>
              <a:gd name="connsiteY53" fmla="*/ 477799 h 487550"/>
              <a:gd name="connsiteX54" fmla="*/ 69495 w 439877"/>
              <a:gd name="connsiteY54" fmla="*/ 474084 h 487550"/>
              <a:gd name="connsiteX55" fmla="*/ 62839 w 439877"/>
              <a:gd name="connsiteY55" fmla="*/ 469751 h 487550"/>
              <a:gd name="connsiteX56" fmla="*/ 56803 w 439877"/>
              <a:gd name="connsiteY56" fmla="*/ 464643 h 487550"/>
              <a:gd name="connsiteX57" fmla="*/ 51076 w 439877"/>
              <a:gd name="connsiteY57" fmla="*/ 459071 h 487550"/>
              <a:gd name="connsiteX58" fmla="*/ 21359 w 439877"/>
              <a:gd name="connsiteY58" fmla="*/ 426103 h 487550"/>
              <a:gd name="connsiteX59" fmla="*/ 16406 w 439877"/>
              <a:gd name="connsiteY59" fmla="*/ 419757 h 487550"/>
              <a:gd name="connsiteX60" fmla="*/ 11918 w 439877"/>
              <a:gd name="connsiteY60" fmla="*/ 413102 h 487550"/>
              <a:gd name="connsiteX61" fmla="*/ 8358 w 439877"/>
              <a:gd name="connsiteY61" fmla="*/ 406137 h 487550"/>
              <a:gd name="connsiteX62" fmla="*/ 5417 w 439877"/>
              <a:gd name="connsiteY62" fmla="*/ 398708 h 487550"/>
              <a:gd name="connsiteX63" fmla="*/ 3095 w 439877"/>
              <a:gd name="connsiteY63" fmla="*/ 391123 h 487550"/>
              <a:gd name="connsiteX64" fmla="*/ 1393 w 439877"/>
              <a:gd name="connsiteY64" fmla="*/ 383230 h 487550"/>
              <a:gd name="connsiteX65" fmla="*/ 464 w 439877"/>
              <a:gd name="connsiteY65" fmla="*/ 375027 h 487550"/>
              <a:gd name="connsiteX66" fmla="*/ 0 w 439877"/>
              <a:gd name="connsiteY66" fmla="*/ 366823 h 487550"/>
              <a:gd name="connsiteX67" fmla="*/ 155 w 439877"/>
              <a:gd name="connsiteY67" fmla="*/ 358620 h 487550"/>
              <a:gd name="connsiteX68" fmla="*/ 929 w 439877"/>
              <a:gd name="connsiteY68" fmla="*/ 350262 h 487550"/>
              <a:gd name="connsiteX69" fmla="*/ 2167 w 439877"/>
              <a:gd name="connsiteY69" fmla="*/ 341904 h 487550"/>
              <a:gd name="connsiteX70" fmla="*/ 4024 w 439877"/>
              <a:gd name="connsiteY70" fmla="*/ 333701 h 487550"/>
              <a:gd name="connsiteX71" fmla="*/ 6346 w 439877"/>
              <a:gd name="connsiteY71" fmla="*/ 325498 h 487550"/>
              <a:gd name="connsiteX72" fmla="*/ 9286 w 439877"/>
              <a:gd name="connsiteY72" fmla="*/ 317449 h 487550"/>
              <a:gd name="connsiteX73" fmla="*/ 12537 w 439877"/>
              <a:gd name="connsiteY73" fmla="*/ 309555 h 487550"/>
              <a:gd name="connsiteX74" fmla="*/ 16406 w 439877"/>
              <a:gd name="connsiteY74" fmla="*/ 302126 h 487550"/>
              <a:gd name="connsiteX75" fmla="*/ 20585 w 439877"/>
              <a:gd name="connsiteY75" fmla="*/ 294852 h 487550"/>
              <a:gd name="connsiteX76" fmla="*/ 25383 w 439877"/>
              <a:gd name="connsiteY76" fmla="*/ 287886 h 487550"/>
              <a:gd name="connsiteX77" fmla="*/ 30491 w 439877"/>
              <a:gd name="connsiteY77" fmla="*/ 281231 h 487550"/>
              <a:gd name="connsiteX78" fmla="*/ 35908 w 439877"/>
              <a:gd name="connsiteY78" fmla="*/ 275040 h 487550"/>
              <a:gd name="connsiteX79" fmla="*/ 41790 w 439877"/>
              <a:gd name="connsiteY79" fmla="*/ 269468 h 487550"/>
              <a:gd name="connsiteX80" fmla="*/ 367585 w 439877"/>
              <a:gd name="connsiteY80" fmla="*/ 156016 h 487550"/>
              <a:gd name="connsiteX81" fmla="*/ 376834 w 439877"/>
              <a:gd name="connsiteY81" fmla="*/ 166314 h 487550"/>
              <a:gd name="connsiteX82" fmla="*/ 382846 w 439877"/>
              <a:gd name="connsiteY82" fmla="*/ 173648 h 487550"/>
              <a:gd name="connsiteX83" fmla="*/ 388087 w 439877"/>
              <a:gd name="connsiteY83" fmla="*/ 181293 h 487550"/>
              <a:gd name="connsiteX84" fmla="*/ 392403 w 439877"/>
              <a:gd name="connsiteY84" fmla="*/ 189407 h 487550"/>
              <a:gd name="connsiteX85" fmla="*/ 396103 w 439877"/>
              <a:gd name="connsiteY85" fmla="*/ 197676 h 487550"/>
              <a:gd name="connsiteX86" fmla="*/ 398877 w 439877"/>
              <a:gd name="connsiteY86" fmla="*/ 206102 h 487550"/>
              <a:gd name="connsiteX87" fmla="*/ 401035 w 439877"/>
              <a:gd name="connsiteY87" fmla="*/ 214840 h 487550"/>
              <a:gd name="connsiteX88" fmla="*/ 402423 w 439877"/>
              <a:gd name="connsiteY88" fmla="*/ 223577 h 487550"/>
              <a:gd name="connsiteX89" fmla="*/ 403039 w 439877"/>
              <a:gd name="connsiteY89" fmla="*/ 232471 h 487550"/>
              <a:gd name="connsiteX90" fmla="*/ 402885 w 439877"/>
              <a:gd name="connsiteY90" fmla="*/ 241365 h 487550"/>
              <a:gd name="connsiteX91" fmla="*/ 402114 w 439877"/>
              <a:gd name="connsiteY91" fmla="*/ 250103 h 487550"/>
              <a:gd name="connsiteX92" fmla="*/ 400573 w 439877"/>
              <a:gd name="connsiteY92" fmla="*/ 258840 h 487550"/>
              <a:gd name="connsiteX93" fmla="*/ 398261 w 439877"/>
              <a:gd name="connsiteY93" fmla="*/ 267422 h 487550"/>
              <a:gd name="connsiteX94" fmla="*/ 395178 w 439877"/>
              <a:gd name="connsiteY94" fmla="*/ 275848 h 487550"/>
              <a:gd name="connsiteX95" fmla="*/ 391324 w 439877"/>
              <a:gd name="connsiteY95" fmla="*/ 283805 h 487550"/>
              <a:gd name="connsiteX96" fmla="*/ 387008 w 439877"/>
              <a:gd name="connsiteY96" fmla="*/ 291763 h 487550"/>
              <a:gd name="connsiteX97" fmla="*/ 381613 w 439877"/>
              <a:gd name="connsiteY97" fmla="*/ 299252 h 487550"/>
              <a:gd name="connsiteX98" fmla="*/ 375601 w 439877"/>
              <a:gd name="connsiteY98" fmla="*/ 306274 h 487550"/>
              <a:gd name="connsiteX99" fmla="*/ 369127 w 439877"/>
              <a:gd name="connsiteY99" fmla="*/ 312983 h 487550"/>
              <a:gd name="connsiteX100" fmla="*/ 329511 w 439877"/>
              <a:gd name="connsiteY100" fmla="*/ 348870 h 487550"/>
              <a:gd name="connsiteX101" fmla="*/ 251358 w 439877"/>
              <a:gd name="connsiteY101" fmla="*/ 260713 h 487550"/>
              <a:gd name="connsiteX102" fmla="*/ 279105 w 439877"/>
              <a:gd name="connsiteY102" fmla="*/ 235436 h 487550"/>
              <a:gd name="connsiteX103" fmla="*/ 279105 w 439877"/>
              <a:gd name="connsiteY103" fmla="*/ 235124 h 487550"/>
              <a:gd name="connsiteX104" fmla="*/ 282958 w 439877"/>
              <a:gd name="connsiteY104" fmla="*/ 238712 h 487550"/>
              <a:gd name="connsiteX105" fmla="*/ 286658 w 439877"/>
              <a:gd name="connsiteY105" fmla="*/ 241521 h 487550"/>
              <a:gd name="connsiteX106" fmla="*/ 290512 w 439877"/>
              <a:gd name="connsiteY106" fmla="*/ 243237 h 487550"/>
              <a:gd name="connsiteX107" fmla="*/ 294365 w 439877"/>
              <a:gd name="connsiteY107" fmla="*/ 244329 h 487550"/>
              <a:gd name="connsiteX108" fmla="*/ 298065 w 439877"/>
              <a:gd name="connsiteY108" fmla="*/ 244798 h 487550"/>
              <a:gd name="connsiteX109" fmla="*/ 301918 w 439877"/>
              <a:gd name="connsiteY109" fmla="*/ 244641 h 487550"/>
              <a:gd name="connsiteX110" fmla="*/ 305310 w 439877"/>
              <a:gd name="connsiteY110" fmla="*/ 244173 h 487550"/>
              <a:gd name="connsiteX111" fmla="*/ 308701 w 439877"/>
              <a:gd name="connsiteY111" fmla="*/ 243237 h 487550"/>
              <a:gd name="connsiteX112" fmla="*/ 311630 w 439877"/>
              <a:gd name="connsiteY112" fmla="*/ 242145 h 487550"/>
              <a:gd name="connsiteX113" fmla="*/ 314404 w 439877"/>
              <a:gd name="connsiteY113" fmla="*/ 241053 h 487550"/>
              <a:gd name="connsiteX114" fmla="*/ 316562 w 439877"/>
              <a:gd name="connsiteY114" fmla="*/ 239649 h 487550"/>
              <a:gd name="connsiteX115" fmla="*/ 318566 w 439877"/>
              <a:gd name="connsiteY115" fmla="*/ 238556 h 487550"/>
              <a:gd name="connsiteX116" fmla="*/ 319954 w 439877"/>
              <a:gd name="connsiteY116" fmla="*/ 237620 h 487550"/>
              <a:gd name="connsiteX117" fmla="*/ 320879 w 439877"/>
              <a:gd name="connsiteY117" fmla="*/ 236996 h 487550"/>
              <a:gd name="connsiteX118" fmla="*/ 321187 w 439877"/>
              <a:gd name="connsiteY118" fmla="*/ 236840 h 487550"/>
              <a:gd name="connsiteX119" fmla="*/ 343076 w 439877"/>
              <a:gd name="connsiteY119" fmla="*/ 217024 h 487550"/>
              <a:gd name="connsiteX120" fmla="*/ 346621 w 439877"/>
              <a:gd name="connsiteY120" fmla="*/ 213123 h 487550"/>
              <a:gd name="connsiteX121" fmla="*/ 349242 w 439877"/>
              <a:gd name="connsiteY121" fmla="*/ 209379 h 487550"/>
              <a:gd name="connsiteX122" fmla="*/ 351091 w 439877"/>
              <a:gd name="connsiteY122" fmla="*/ 205478 h 487550"/>
              <a:gd name="connsiteX123" fmla="*/ 352325 w 439877"/>
              <a:gd name="connsiteY123" fmla="*/ 201733 h 487550"/>
              <a:gd name="connsiteX124" fmla="*/ 352941 w 439877"/>
              <a:gd name="connsiteY124" fmla="*/ 197988 h 487550"/>
              <a:gd name="connsiteX125" fmla="*/ 352941 w 439877"/>
              <a:gd name="connsiteY125" fmla="*/ 194400 h 487550"/>
              <a:gd name="connsiteX126" fmla="*/ 352479 w 439877"/>
              <a:gd name="connsiteY126" fmla="*/ 190967 h 487550"/>
              <a:gd name="connsiteX127" fmla="*/ 351708 w 439877"/>
              <a:gd name="connsiteY127" fmla="*/ 187690 h 487550"/>
              <a:gd name="connsiteX128" fmla="*/ 350629 w 439877"/>
              <a:gd name="connsiteY128" fmla="*/ 184882 h 487550"/>
              <a:gd name="connsiteX129" fmla="*/ 349550 w 439877"/>
              <a:gd name="connsiteY129" fmla="*/ 182385 h 487550"/>
              <a:gd name="connsiteX130" fmla="*/ 348471 w 439877"/>
              <a:gd name="connsiteY130" fmla="*/ 180045 h 487550"/>
              <a:gd name="connsiteX131" fmla="*/ 347546 w 439877"/>
              <a:gd name="connsiteY131" fmla="*/ 178172 h 487550"/>
              <a:gd name="connsiteX132" fmla="*/ 346621 w 439877"/>
              <a:gd name="connsiteY132" fmla="*/ 176924 h 487550"/>
              <a:gd name="connsiteX133" fmla="*/ 346005 w 439877"/>
              <a:gd name="connsiteY133" fmla="*/ 175988 h 487550"/>
              <a:gd name="connsiteX134" fmla="*/ 345850 w 439877"/>
              <a:gd name="connsiteY134" fmla="*/ 175832 h 487550"/>
              <a:gd name="connsiteX135" fmla="*/ 267011 w 439877"/>
              <a:gd name="connsiteY135" fmla="*/ 99677 h 487550"/>
              <a:gd name="connsiteX136" fmla="*/ 275617 w 439877"/>
              <a:gd name="connsiteY136" fmla="*/ 99832 h 487550"/>
              <a:gd name="connsiteX137" fmla="*/ 284376 w 439877"/>
              <a:gd name="connsiteY137" fmla="*/ 100609 h 487550"/>
              <a:gd name="connsiteX138" fmla="*/ 292981 w 439877"/>
              <a:gd name="connsiteY138" fmla="*/ 102316 h 487550"/>
              <a:gd name="connsiteX139" fmla="*/ 301433 w 439877"/>
              <a:gd name="connsiteY139" fmla="*/ 104645 h 487550"/>
              <a:gd name="connsiteX140" fmla="*/ 309731 w 439877"/>
              <a:gd name="connsiteY140" fmla="*/ 107751 h 487550"/>
              <a:gd name="connsiteX141" fmla="*/ 317722 w 439877"/>
              <a:gd name="connsiteY141" fmla="*/ 111632 h 487550"/>
              <a:gd name="connsiteX142" fmla="*/ 325405 w 439877"/>
              <a:gd name="connsiteY142" fmla="*/ 115979 h 487550"/>
              <a:gd name="connsiteX143" fmla="*/ 332627 w 439877"/>
              <a:gd name="connsiteY143" fmla="*/ 121414 h 487550"/>
              <a:gd name="connsiteX144" fmla="*/ 339696 w 439877"/>
              <a:gd name="connsiteY144" fmla="*/ 127313 h 487550"/>
              <a:gd name="connsiteX145" fmla="*/ 346150 w 439877"/>
              <a:gd name="connsiteY145" fmla="*/ 133990 h 487550"/>
              <a:gd name="connsiteX146" fmla="*/ 355370 w 439877"/>
              <a:gd name="connsiteY146" fmla="*/ 144237 h 487550"/>
              <a:gd name="connsiteX147" fmla="*/ 334010 w 439877"/>
              <a:gd name="connsiteY147" fmla="*/ 163800 h 487550"/>
              <a:gd name="connsiteX148" fmla="*/ 330476 w 439877"/>
              <a:gd name="connsiteY148" fmla="*/ 160384 h 487550"/>
              <a:gd name="connsiteX149" fmla="*/ 326942 w 439877"/>
              <a:gd name="connsiteY149" fmla="*/ 157900 h 487550"/>
              <a:gd name="connsiteX150" fmla="*/ 323100 w 439877"/>
              <a:gd name="connsiteY150" fmla="*/ 156192 h 487550"/>
              <a:gd name="connsiteX151" fmla="*/ 319412 w 439877"/>
              <a:gd name="connsiteY151" fmla="*/ 155105 h 487550"/>
              <a:gd name="connsiteX152" fmla="*/ 315724 w 439877"/>
              <a:gd name="connsiteY152" fmla="*/ 154639 h 487550"/>
              <a:gd name="connsiteX153" fmla="*/ 312190 w 439877"/>
              <a:gd name="connsiteY153" fmla="*/ 154639 h 487550"/>
              <a:gd name="connsiteX154" fmla="*/ 308809 w 439877"/>
              <a:gd name="connsiteY154" fmla="*/ 154950 h 487550"/>
              <a:gd name="connsiteX155" fmla="*/ 305428 w 439877"/>
              <a:gd name="connsiteY155" fmla="*/ 155726 h 487550"/>
              <a:gd name="connsiteX156" fmla="*/ 302508 w 439877"/>
              <a:gd name="connsiteY156" fmla="*/ 156658 h 487550"/>
              <a:gd name="connsiteX157" fmla="*/ 299896 w 439877"/>
              <a:gd name="connsiteY157" fmla="*/ 157589 h 487550"/>
              <a:gd name="connsiteX158" fmla="*/ 297437 w 439877"/>
              <a:gd name="connsiteY158" fmla="*/ 158676 h 487550"/>
              <a:gd name="connsiteX159" fmla="*/ 295593 w 439877"/>
              <a:gd name="connsiteY159" fmla="*/ 159608 h 487550"/>
              <a:gd name="connsiteX160" fmla="*/ 294210 w 439877"/>
              <a:gd name="connsiteY160" fmla="*/ 160384 h 487550"/>
              <a:gd name="connsiteX161" fmla="*/ 293288 w 439877"/>
              <a:gd name="connsiteY161" fmla="*/ 161005 h 487550"/>
              <a:gd name="connsiteX162" fmla="*/ 292981 w 439877"/>
              <a:gd name="connsiteY162" fmla="*/ 161160 h 487550"/>
              <a:gd name="connsiteX163" fmla="*/ 269931 w 439877"/>
              <a:gd name="connsiteY163" fmla="*/ 182276 h 487550"/>
              <a:gd name="connsiteX164" fmla="*/ 266397 w 439877"/>
              <a:gd name="connsiteY164" fmla="*/ 186002 h 487550"/>
              <a:gd name="connsiteX165" fmla="*/ 263477 w 439877"/>
              <a:gd name="connsiteY165" fmla="*/ 189883 h 487550"/>
              <a:gd name="connsiteX166" fmla="*/ 261633 w 439877"/>
              <a:gd name="connsiteY166" fmla="*/ 193610 h 487550"/>
              <a:gd name="connsiteX167" fmla="*/ 260557 w 439877"/>
              <a:gd name="connsiteY167" fmla="*/ 197647 h 487550"/>
              <a:gd name="connsiteX168" fmla="*/ 260096 w 439877"/>
              <a:gd name="connsiteY168" fmla="*/ 201217 h 487550"/>
              <a:gd name="connsiteX169" fmla="*/ 260096 w 439877"/>
              <a:gd name="connsiteY169" fmla="*/ 204788 h 487550"/>
              <a:gd name="connsiteX170" fmla="*/ 260557 w 439877"/>
              <a:gd name="connsiteY170" fmla="*/ 208359 h 487550"/>
              <a:gd name="connsiteX171" fmla="*/ 261325 w 439877"/>
              <a:gd name="connsiteY171" fmla="*/ 211465 h 487550"/>
              <a:gd name="connsiteX172" fmla="*/ 262401 w 439877"/>
              <a:gd name="connsiteY172" fmla="*/ 214415 h 487550"/>
              <a:gd name="connsiteX173" fmla="*/ 263477 w 439877"/>
              <a:gd name="connsiteY173" fmla="*/ 217209 h 487550"/>
              <a:gd name="connsiteX174" fmla="*/ 264860 w 439877"/>
              <a:gd name="connsiteY174" fmla="*/ 219383 h 487550"/>
              <a:gd name="connsiteX175" fmla="*/ 265936 w 439877"/>
              <a:gd name="connsiteY175" fmla="*/ 221246 h 487550"/>
              <a:gd name="connsiteX176" fmla="*/ 266858 w 439877"/>
              <a:gd name="connsiteY176" fmla="*/ 222643 h 487550"/>
              <a:gd name="connsiteX177" fmla="*/ 267626 w 439877"/>
              <a:gd name="connsiteY177" fmla="*/ 223730 h 487550"/>
              <a:gd name="connsiteX178" fmla="*/ 267933 w 439877"/>
              <a:gd name="connsiteY178" fmla="*/ 224196 h 487550"/>
              <a:gd name="connsiteX179" fmla="*/ 240119 w 439877"/>
              <a:gd name="connsiteY179" fmla="*/ 249193 h 487550"/>
              <a:gd name="connsiteX180" fmla="*/ 162517 w 439877"/>
              <a:gd name="connsiteY180" fmla="*/ 161781 h 487550"/>
              <a:gd name="connsiteX181" fmla="*/ 201702 w 439877"/>
              <a:gd name="connsiteY181" fmla="*/ 126071 h 487550"/>
              <a:gd name="connsiteX182" fmla="*/ 208925 w 439877"/>
              <a:gd name="connsiteY182" fmla="*/ 120327 h 487550"/>
              <a:gd name="connsiteX183" fmla="*/ 216608 w 439877"/>
              <a:gd name="connsiteY183" fmla="*/ 115048 h 487550"/>
              <a:gd name="connsiteX184" fmla="*/ 224445 w 439877"/>
              <a:gd name="connsiteY184" fmla="*/ 110701 h 487550"/>
              <a:gd name="connsiteX185" fmla="*/ 232743 w 439877"/>
              <a:gd name="connsiteY185" fmla="*/ 106819 h 487550"/>
              <a:gd name="connsiteX186" fmla="*/ 241041 w 439877"/>
              <a:gd name="connsiteY186" fmla="*/ 104024 h 487550"/>
              <a:gd name="connsiteX187" fmla="*/ 249647 w 439877"/>
              <a:gd name="connsiteY187" fmla="*/ 101695 h 487550"/>
              <a:gd name="connsiteX188" fmla="*/ 258252 w 439877"/>
              <a:gd name="connsiteY188" fmla="*/ 100298 h 487550"/>
              <a:gd name="connsiteX189" fmla="*/ 396694 w 439877"/>
              <a:gd name="connsiteY189" fmla="*/ 0 h 487550"/>
              <a:gd name="connsiteX190" fmla="*/ 403195 w 439877"/>
              <a:gd name="connsiteY190" fmla="*/ 0 h 487550"/>
              <a:gd name="connsiteX191" fmla="*/ 409695 w 439877"/>
              <a:gd name="connsiteY191" fmla="*/ 461 h 487550"/>
              <a:gd name="connsiteX192" fmla="*/ 416660 w 439877"/>
              <a:gd name="connsiteY192" fmla="*/ 1689 h 487550"/>
              <a:gd name="connsiteX193" fmla="*/ 423780 w 439877"/>
              <a:gd name="connsiteY193" fmla="*/ 3532 h 487550"/>
              <a:gd name="connsiteX194" fmla="*/ 431210 w 439877"/>
              <a:gd name="connsiteY194" fmla="*/ 5989 h 487550"/>
              <a:gd name="connsiteX195" fmla="*/ 438639 w 439877"/>
              <a:gd name="connsiteY195" fmla="*/ 9214 h 487550"/>
              <a:gd name="connsiteX196" fmla="*/ 439568 w 439877"/>
              <a:gd name="connsiteY196" fmla="*/ 9828 h 487550"/>
              <a:gd name="connsiteX197" fmla="*/ 439877 w 439877"/>
              <a:gd name="connsiteY197" fmla="*/ 11056 h 487550"/>
              <a:gd name="connsiteX198" fmla="*/ 439722 w 439877"/>
              <a:gd name="connsiteY198" fmla="*/ 12438 h 487550"/>
              <a:gd name="connsiteX199" fmla="*/ 438948 w 439877"/>
              <a:gd name="connsiteY199" fmla="*/ 13974 h 487550"/>
              <a:gd name="connsiteX200" fmla="*/ 437710 w 439877"/>
              <a:gd name="connsiteY200" fmla="*/ 15663 h 487550"/>
              <a:gd name="connsiteX201" fmla="*/ 436008 w 439877"/>
              <a:gd name="connsiteY201" fmla="*/ 17352 h 487550"/>
              <a:gd name="connsiteX202" fmla="*/ 434305 w 439877"/>
              <a:gd name="connsiteY202" fmla="*/ 18427 h 487550"/>
              <a:gd name="connsiteX203" fmla="*/ 432603 w 439877"/>
              <a:gd name="connsiteY203" fmla="*/ 19195 h 487550"/>
              <a:gd name="connsiteX204" fmla="*/ 431055 w 439877"/>
              <a:gd name="connsiteY204" fmla="*/ 19502 h 487550"/>
              <a:gd name="connsiteX205" fmla="*/ 429662 w 439877"/>
              <a:gd name="connsiteY205" fmla="*/ 19195 h 487550"/>
              <a:gd name="connsiteX206" fmla="*/ 422232 w 439877"/>
              <a:gd name="connsiteY206" fmla="*/ 16124 h 487550"/>
              <a:gd name="connsiteX207" fmla="*/ 415113 w 439877"/>
              <a:gd name="connsiteY207" fmla="*/ 13667 h 487550"/>
              <a:gd name="connsiteX208" fmla="*/ 408612 w 439877"/>
              <a:gd name="connsiteY208" fmla="*/ 12131 h 487550"/>
              <a:gd name="connsiteX209" fmla="*/ 402576 w 439877"/>
              <a:gd name="connsiteY209" fmla="*/ 11056 h 487550"/>
              <a:gd name="connsiteX210" fmla="*/ 396849 w 439877"/>
              <a:gd name="connsiteY210" fmla="*/ 10442 h 487550"/>
              <a:gd name="connsiteX211" fmla="*/ 391741 w 439877"/>
              <a:gd name="connsiteY211" fmla="*/ 10442 h 487550"/>
              <a:gd name="connsiteX212" fmla="*/ 387098 w 439877"/>
              <a:gd name="connsiteY212" fmla="*/ 10749 h 487550"/>
              <a:gd name="connsiteX213" fmla="*/ 382919 w 439877"/>
              <a:gd name="connsiteY213" fmla="*/ 11517 h 487550"/>
              <a:gd name="connsiteX214" fmla="*/ 379359 w 439877"/>
              <a:gd name="connsiteY214" fmla="*/ 12592 h 487550"/>
              <a:gd name="connsiteX215" fmla="*/ 376418 w 439877"/>
              <a:gd name="connsiteY215" fmla="*/ 13820 h 487550"/>
              <a:gd name="connsiteX216" fmla="*/ 373787 w 439877"/>
              <a:gd name="connsiteY216" fmla="*/ 15356 h 487550"/>
              <a:gd name="connsiteX217" fmla="*/ 371929 w 439877"/>
              <a:gd name="connsiteY217" fmla="*/ 17045 h 487550"/>
              <a:gd name="connsiteX218" fmla="*/ 370227 w 439877"/>
              <a:gd name="connsiteY218" fmla="*/ 19348 h 487550"/>
              <a:gd name="connsiteX219" fmla="*/ 368989 w 439877"/>
              <a:gd name="connsiteY219" fmla="*/ 22266 h 487550"/>
              <a:gd name="connsiteX220" fmla="*/ 368215 w 439877"/>
              <a:gd name="connsiteY220" fmla="*/ 25644 h 487550"/>
              <a:gd name="connsiteX221" fmla="*/ 368060 w 439877"/>
              <a:gd name="connsiteY221" fmla="*/ 29330 h 487550"/>
              <a:gd name="connsiteX222" fmla="*/ 368524 w 439877"/>
              <a:gd name="connsiteY222" fmla="*/ 33476 h 487550"/>
              <a:gd name="connsiteX223" fmla="*/ 369763 w 439877"/>
              <a:gd name="connsiteY223" fmla="*/ 37929 h 487550"/>
              <a:gd name="connsiteX224" fmla="*/ 371620 w 439877"/>
              <a:gd name="connsiteY224" fmla="*/ 42689 h 487550"/>
              <a:gd name="connsiteX225" fmla="*/ 374561 w 439877"/>
              <a:gd name="connsiteY225" fmla="*/ 47603 h 487550"/>
              <a:gd name="connsiteX226" fmla="*/ 378430 w 439877"/>
              <a:gd name="connsiteY226" fmla="*/ 52671 h 487550"/>
              <a:gd name="connsiteX227" fmla="*/ 383228 w 439877"/>
              <a:gd name="connsiteY227" fmla="*/ 57892 h 487550"/>
              <a:gd name="connsiteX228" fmla="*/ 389265 w 439877"/>
              <a:gd name="connsiteY228" fmla="*/ 63113 h 487550"/>
              <a:gd name="connsiteX229" fmla="*/ 395920 w 439877"/>
              <a:gd name="connsiteY229" fmla="*/ 68948 h 487550"/>
              <a:gd name="connsiteX230" fmla="*/ 401492 w 439877"/>
              <a:gd name="connsiteY230" fmla="*/ 74630 h 487550"/>
              <a:gd name="connsiteX231" fmla="*/ 406445 w 439877"/>
              <a:gd name="connsiteY231" fmla="*/ 80311 h 487550"/>
              <a:gd name="connsiteX232" fmla="*/ 410005 w 439877"/>
              <a:gd name="connsiteY232" fmla="*/ 85839 h 487550"/>
              <a:gd name="connsiteX233" fmla="*/ 412946 w 439877"/>
              <a:gd name="connsiteY233" fmla="*/ 91214 h 487550"/>
              <a:gd name="connsiteX234" fmla="*/ 414648 w 439877"/>
              <a:gd name="connsiteY234" fmla="*/ 96742 h 487550"/>
              <a:gd name="connsiteX235" fmla="*/ 415577 w 439877"/>
              <a:gd name="connsiteY235" fmla="*/ 102117 h 487550"/>
              <a:gd name="connsiteX236" fmla="*/ 415422 w 439877"/>
              <a:gd name="connsiteY236" fmla="*/ 107338 h 487550"/>
              <a:gd name="connsiteX237" fmla="*/ 414339 w 439877"/>
              <a:gd name="connsiteY237" fmla="*/ 112559 h 487550"/>
              <a:gd name="connsiteX238" fmla="*/ 412327 w 439877"/>
              <a:gd name="connsiteY238" fmla="*/ 117626 h 487550"/>
              <a:gd name="connsiteX239" fmla="*/ 409076 w 439877"/>
              <a:gd name="connsiteY239" fmla="*/ 122694 h 487550"/>
              <a:gd name="connsiteX240" fmla="*/ 405826 w 439877"/>
              <a:gd name="connsiteY240" fmla="*/ 127147 h 487550"/>
              <a:gd name="connsiteX241" fmla="*/ 402111 w 439877"/>
              <a:gd name="connsiteY241" fmla="*/ 131447 h 487550"/>
              <a:gd name="connsiteX242" fmla="*/ 398397 w 439877"/>
              <a:gd name="connsiteY242" fmla="*/ 135132 h 487550"/>
              <a:gd name="connsiteX243" fmla="*/ 394527 w 439877"/>
              <a:gd name="connsiteY243" fmla="*/ 138817 h 487550"/>
              <a:gd name="connsiteX244" fmla="*/ 390503 w 439877"/>
              <a:gd name="connsiteY244" fmla="*/ 141889 h 487550"/>
              <a:gd name="connsiteX245" fmla="*/ 386633 w 439877"/>
              <a:gd name="connsiteY245" fmla="*/ 144960 h 487550"/>
              <a:gd name="connsiteX246" fmla="*/ 382764 w 439877"/>
              <a:gd name="connsiteY246" fmla="*/ 147417 h 487550"/>
              <a:gd name="connsiteX247" fmla="*/ 379204 w 439877"/>
              <a:gd name="connsiteY247" fmla="*/ 149567 h 487550"/>
              <a:gd name="connsiteX248" fmla="*/ 375799 w 439877"/>
              <a:gd name="connsiteY248" fmla="*/ 151409 h 487550"/>
              <a:gd name="connsiteX249" fmla="*/ 373013 w 439877"/>
              <a:gd name="connsiteY249" fmla="*/ 152945 h 487550"/>
              <a:gd name="connsiteX250" fmla="*/ 370536 w 439877"/>
              <a:gd name="connsiteY250" fmla="*/ 154327 h 487550"/>
              <a:gd name="connsiteX251" fmla="*/ 368524 w 439877"/>
              <a:gd name="connsiteY251" fmla="*/ 155248 h 487550"/>
              <a:gd name="connsiteX252" fmla="*/ 367131 w 439877"/>
              <a:gd name="connsiteY252" fmla="*/ 155862 h 487550"/>
              <a:gd name="connsiteX253" fmla="*/ 366357 w 439877"/>
              <a:gd name="connsiteY253" fmla="*/ 156016 h 487550"/>
              <a:gd name="connsiteX254" fmla="*/ 355368 w 439877"/>
              <a:gd name="connsiteY254" fmla="*/ 144192 h 487550"/>
              <a:gd name="connsiteX255" fmla="*/ 356142 w 439877"/>
              <a:gd name="connsiteY255" fmla="*/ 143117 h 487550"/>
              <a:gd name="connsiteX256" fmla="*/ 357535 w 439877"/>
              <a:gd name="connsiteY256" fmla="*/ 142349 h 487550"/>
              <a:gd name="connsiteX257" fmla="*/ 359702 w 439877"/>
              <a:gd name="connsiteY257" fmla="*/ 141735 h 487550"/>
              <a:gd name="connsiteX258" fmla="*/ 361869 w 439877"/>
              <a:gd name="connsiteY258" fmla="*/ 141121 h 487550"/>
              <a:gd name="connsiteX259" fmla="*/ 364190 w 439877"/>
              <a:gd name="connsiteY259" fmla="*/ 140660 h 487550"/>
              <a:gd name="connsiteX260" fmla="*/ 366512 w 439877"/>
              <a:gd name="connsiteY260" fmla="*/ 140199 h 487550"/>
              <a:gd name="connsiteX261" fmla="*/ 368524 w 439877"/>
              <a:gd name="connsiteY261" fmla="*/ 139892 h 487550"/>
              <a:gd name="connsiteX262" fmla="*/ 369917 w 439877"/>
              <a:gd name="connsiteY262" fmla="*/ 139739 h 487550"/>
              <a:gd name="connsiteX263" fmla="*/ 376108 w 439877"/>
              <a:gd name="connsiteY263" fmla="*/ 137435 h 487550"/>
              <a:gd name="connsiteX264" fmla="*/ 381526 w 439877"/>
              <a:gd name="connsiteY264" fmla="*/ 134978 h 487550"/>
              <a:gd name="connsiteX265" fmla="*/ 386169 w 439877"/>
              <a:gd name="connsiteY265" fmla="*/ 132368 h 487550"/>
              <a:gd name="connsiteX266" fmla="*/ 389884 w 439877"/>
              <a:gd name="connsiteY266" fmla="*/ 129911 h 487550"/>
              <a:gd name="connsiteX267" fmla="*/ 392824 w 439877"/>
              <a:gd name="connsiteY267" fmla="*/ 127300 h 487550"/>
              <a:gd name="connsiteX268" fmla="*/ 395301 w 439877"/>
              <a:gd name="connsiteY268" fmla="*/ 125151 h 487550"/>
              <a:gd name="connsiteX269" fmla="*/ 397004 w 439877"/>
              <a:gd name="connsiteY269" fmla="*/ 123154 h 487550"/>
              <a:gd name="connsiteX270" fmla="*/ 398242 w 439877"/>
              <a:gd name="connsiteY270" fmla="*/ 121619 h 487550"/>
              <a:gd name="connsiteX271" fmla="*/ 398861 w 439877"/>
              <a:gd name="connsiteY271" fmla="*/ 120697 h 487550"/>
              <a:gd name="connsiteX272" fmla="*/ 399016 w 439877"/>
              <a:gd name="connsiteY272" fmla="*/ 120390 h 487550"/>
              <a:gd name="connsiteX273" fmla="*/ 400099 w 439877"/>
              <a:gd name="connsiteY273" fmla="*/ 118701 h 487550"/>
              <a:gd name="connsiteX274" fmla="*/ 401028 w 439877"/>
              <a:gd name="connsiteY274" fmla="*/ 116858 h 487550"/>
              <a:gd name="connsiteX275" fmla="*/ 401956 w 439877"/>
              <a:gd name="connsiteY275" fmla="*/ 114862 h 487550"/>
              <a:gd name="connsiteX276" fmla="*/ 402730 w 439877"/>
              <a:gd name="connsiteY276" fmla="*/ 112712 h 487550"/>
              <a:gd name="connsiteX277" fmla="*/ 403195 w 439877"/>
              <a:gd name="connsiteY277" fmla="*/ 110102 h 487550"/>
              <a:gd name="connsiteX278" fmla="*/ 403349 w 439877"/>
              <a:gd name="connsiteY278" fmla="*/ 107491 h 487550"/>
              <a:gd name="connsiteX279" fmla="*/ 403040 w 439877"/>
              <a:gd name="connsiteY279" fmla="*/ 104574 h 487550"/>
              <a:gd name="connsiteX280" fmla="*/ 402111 w 439877"/>
              <a:gd name="connsiteY280" fmla="*/ 101349 h 487550"/>
              <a:gd name="connsiteX281" fmla="*/ 401028 w 439877"/>
              <a:gd name="connsiteY281" fmla="*/ 98124 h 487550"/>
              <a:gd name="connsiteX282" fmla="*/ 399170 w 439877"/>
              <a:gd name="connsiteY282" fmla="*/ 94592 h 487550"/>
              <a:gd name="connsiteX283" fmla="*/ 396849 w 439877"/>
              <a:gd name="connsiteY283" fmla="*/ 90600 h 487550"/>
              <a:gd name="connsiteX284" fmla="*/ 393753 w 439877"/>
              <a:gd name="connsiteY284" fmla="*/ 86607 h 487550"/>
              <a:gd name="connsiteX285" fmla="*/ 389729 w 439877"/>
              <a:gd name="connsiteY285" fmla="*/ 82154 h 487550"/>
              <a:gd name="connsiteX286" fmla="*/ 385086 w 439877"/>
              <a:gd name="connsiteY286" fmla="*/ 77547 h 487550"/>
              <a:gd name="connsiteX287" fmla="*/ 379359 w 439877"/>
              <a:gd name="connsiteY287" fmla="*/ 72633 h 487550"/>
              <a:gd name="connsiteX288" fmla="*/ 373632 w 439877"/>
              <a:gd name="connsiteY288" fmla="*/ 67720 h 487550"/>
              <a:gd name="connsiteX289" fmla="*/ 368834 w 439877"/>
              <a:gd name="connsiteY289" fmla="*/ 62499 h 487550"/>
              <a:gd name="connsiteX290" fmla="*/ 364655 w 439877"/>
              <a:gd name="connsiteY290" fmla="*/ 57277 h 487550"/>
              <a:gd name="connsiteX291" fmla="*/ 361404 w 439877"/>
              <a:gd name="connsiteY291" fmla="*/ 52210 h 487550"/>
              <a:gd name="connsiteX292" fmla="*/ 359083 w 439877"/>
              <a:gd name="connsiteY292" fmla="*/ 46989 h 487550"/>
              <a:gd name="connsiteX293" fmla="*/ 357225 w 439877"/>
              <a:gd name="connsiteY293" fmla="*/ 41768 h 487550"/>
              <a:gd name="connsiteX294" fmla="*/ 356452 w 439877"/>
              <a:gd name="connsiteY294" fmla="*/ 36701 h 487550"/>
              <a:gd name="connsiteX295" fmla="*/ 356606 w 439877"/>
              <a:gd name="connsiteY295" fmla="*/ 31633 h 487550"/>
              <a:gd name="connsiteX296" fmla="*/ 357535 w 439877"/>
              <a:gd name="connsiteY296" fmla="*/ 26873 h 487550"/>
              <a:gd name="connsiteX297" fmla="*/ 359547 w 439877"/>
              <a:gd name="connsiteY297" fmla="*/ 22112 h 487550"/>
              <a:gd name="connsiteX298" fmla="*/ 362178 w 439877"/>
              <a:gd name="connsiteY298" fmla="*/ 17659 h 487550"/>
              <a:gd name="connsiteX299" fmla="*/ 365738 w 439877"/>
              <a:gd name="connsiteY299" fmla="*/ 13206 h 487550"/>
              <a:gd name="connsiteX300" fmla="*/ 369917 w 439877"/>
              <a:gd name="connsiteY300" fmla="*/ 9521 h 487550"/>
              <a:gd name="connsiteX301" fmla="*/ 374406 w 439877"/>
              <a:gd name="connsiteY301" fmla="*/ 6296 h 487550"/>
              <a:gd name="connsiteX302" fmla="*/ 379514 w 439877"/>
              <a:gd name="connsiteY302" fmla="*/ 3839 h 487550"/>
              <a:gd name="connsiteX303" fmla="*/ 384776 w 439877"/>
              <a:gd name="connsiteY303" fmla="*/ 1996 h 487550"/>
              <a:gd name="connsiteX304" fmla="*/ 390503 w 439877"/>
              <a:gd name="connsiteY304" fmla="*/ 614 h 4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</a:cxnLst>
            <a:rect l="l" t="t" r="r" b="b"/>
            <a:pathLst>
              <a:path w="439877" h="487550">
                <a:moveTo>
                  <a:pt x="320012" y="171183"/>
                </a:moveTo>
                <a:lnTo>
                  <a:pt x="323091" y="171646"/>
                </a:lnTo>
                <a:lnTo>
                  <a:pt x="326169" y="172881"/>
                </a:lnTo>
                <a:lnTo>
                  <a:pt x="329094" y="174578"/>
                </a:lnTo>
                <a:lnTo>
                  <a:pt x="331557" y="176894"/>
                </a:lnTo>
                <a:lnTo>
                  <a:pt x="333404" y="179517"/>
                </a:lnTo>
                <a:lnTo>
                  <a:pt x="334944" y="182758"/>
                </a:lnTo>
                <a:lnTo>
                  <a:pt x="335713" y="185845"/>
                </a:lnTo>
                <a:lnTo>
                  <a:pt x="335867" y="188932"/>
                </a:lnTo>
                <a:lnTo>
                  <a:pt x="335405" y="192173"/>
                </a:lnTo>
                <a:lnTo>
                  <a:pt x="334328" y="195260"/>
                </a:lnTo>
                <a:lnTo>
                  <a:pt x="332481" y="198192"/>
                </a:lnTo>
                <a:lnTo>
                  <a:pt x="330326" y="200662"/>
                </a:lnTo>
                <a:lnTo>
                  <a:pt x="307544" y="221035"/>
                </a:lnTo>
                <a:lnTo>
                  <a:pt x="304773" y="223041"/>
                </a:lnTo>
                <a:lnTo>
                  <a:pt x="301848" y="224584"/>
                </a:lnTo>
                <a:lnTo>
                  <a:pt x="298616" y="225356"/>
                </a:lnTo>
                <a:lnTo>
                  <a:pt x="295383" y="225356"/>
                </a:lnTo>
                <a:lnTo>
                  <a:pt x="292304" y="224893"/>
                </a:lnTo>
                <a:lnTo>
                  <a:pt x="289226" y="223658"/>
                </a:lnTo>
                <a:lnTo>
                  <a:pt x="286301" y="222115"/>
                </a:lnTo>
                <a:lnTo>
                  <a:pt x="283838" y="219800"/>
                </a:lnTo>
                <a:lnTo>
                  <a:pt x="281837" y="217022"/>
                </a:lnTo>
                <a:lnTo>
                  <a:pt x="280452" y="213935"/>
                </a:lnTo>
                <a:lnTo>
                  <a:pt x="279682" y="210848"/>
                </a:lnTo>
                <a:lnTo>
                  <a:pt x="279528" y="207607"/>
                </a:lnTo>
                <a:lnTo>
                  <a:pt x="279990" y="204366"/>
                </a:lnTo>
                <a:lnTo>
                  <a:pt x="281067" y="201433"/>
                </a:lnTo>
                <a:lnTo>
                  <a:pt x="282915" y="198655"/>
                </a:lnTo>
                <a:lnTo>
                  <a:pt x="285224" y="196032"/>
                </a:lnTo>
                <a:lnTo>
                  <a:pt x="307698" y="175659"/>
                </a:lnTo>
                <a:lnTo>
                  <a:pt x="310622" y="173652"/>
                </a:lnTo>
                <a:lnTo>
                  <a:pt x="313547" y="172263"/>
                </a:lnTo>
                <a:lnTo>
                  <a:pt x="316626" y="171337"/>
                </a:lnTo>
                <a:close/>
                <a:moveTo>
                  <a:pt x="153539" y="169017"/>
                </a:moveTo>
                <a:lnTo>
                  <a:pt x="320698" y="355370"/>
                </a:lnTo>
                <a:lnTo>
                  <a:pt x="208949" y="455666"/>
                </a:lnTo>
                <a:lnTo>
                  <a:pt x="202603" y="460928"/>
                </a:lnTo>
                <a:lnTo>
                  <a:pt x="195948" y="465572"/>
                </a:lnTo>
                <a:lnTo>
                  <a:pt x="188828" y="470060"/>
                </a:lnTo>
                <a:lnTo>
                  <a:pt x="181399" y="473930"/>
                </a:lnTo>
                <a:lnTo>
                  <a:pt x="173660" y="477490"/>
                </a:lnTo>
                <a:lnTo>
                  <a:pt x="165612" y="480276"/>
                </a:lnTo>
                <a:lnTo>
                  <a:pt x="157563" y="482752"/>
                </a:lnTo>
                <a:lnTo>
                  <a:pt x="149205" y="484764"/>
                </a:lnTo>
                <a:lnTo>
                  <a:pt x="140847" y="486312"/>
                </a:lnTo>
                <a:lnTo>
                  <a:pt x="132489" y="487241"/>
                </a:lnTo>
                <a:lnTo>
                  <a:pt x="123976" y="487550"/>
                </a:lnTo>
                <a:lnTo>
                  <a:pt x="115618" y="487395"/>
                </a:lnTo>
                <a:lnTo>
                  <a:pt x="107415" y="486621"/>
                </a:lnTo>
                <a:lnTo>
                  <a:pt x="99367" y="485383"/>
                </a:lnTo>
                <a:lnTo>
                  <a:pt x="91628" y="483526"/>
                </a:lnTo>
                <a:lnTo>
                  <a:pt x="83889" y="480895"/>
                </a:lnTo>
                <a:lnTo>
                  <a:pt x="76460" y="477799"/>
                </a:lnTo>
                <a:lnTo>
                  <a:pt x="69495" y="474084"/>
                </a:lnTo>
                <a:lnTo>
                  <a:pt x="62839" y="469751"/>
                </a:lnTo>
                <a:lnTo>
                  <a:pt x="56803" y="464643"/>
                </a:lnTo>
                <a:lnTo>
                  <a:pt x="51076" y="459071"/>
                </a:lnTo>
                <a:lnTo>
                  <a:pt x="21359" y="426103"/>
                </a:lnTo>
                <a:lnTo>
                  <a:pt x="16406" y="419757"/>
                </a:lnTo>
                <a:lnTo>
                  <a:pt x="11918" y="413102"/>
                </a:lnTo>
                <a:lnTo>
                  <a:pt x="8358" y="406137"/>
                </a:lnTo>
                <a:lnTo>
                  <a:pt x="5417" y="398708"/>
                </a:lnTo>
                <a:lnTo>
                  <a:pt x="3095" y="391123"/>
                </a:lnTo>
                <a:lnTo>
                  <a:pt x="1393" y="383230"/>
                </a:lnTo>
                <a:lnTo>
                  <a:pt x="464" y="375027"/>
                </a:lnTo>
                <a:lnTo>
                  <a:pt x="0" y="366823"/>
                </a:lnTo>
                <a:lnTo>
                  <a:pt x="155" y="358620"/>
                </a:lnTo>
                <a:lnTo>
                  <a:pt x="929" y="350262"/>
                </a:lnTo>
                <a:lnTo>
                  <a:pt x="2167" y="341904"/>
                </a:lnTo>
                <a:lnTo>
                  <a:pt x="4024" y="333701"/>
                </a:lnTo>
                <a:lnTo>
                  <a:pt x="6346" y="325498"/>
                </a:lnTo>
                <a:lnTo>
                  <a:pt x="9286" y="317449"/>
                </a:lnTo>
                <a:lnTo>
                  <a:pt x="12537" y="309555"/>
                </a:lnTo>
                <a:lnTo>
                  <a:pt x="16406" y="302126"/>
                </a:lnTo>
                <a:lnTo>
                  <a:pt x="20585" y="294852"/>
                </a:lnTo>
                <a:lnTo>
                  <a:pt x="25383" y="287886"/>
                </a:lnTo>
                <a:lnTo>
                  <a:pt x="30491" y="281231"/>
                </a:lnTo>
                <a:lnTo>
                  <a:pt x="35908" y="275040"/>
                </a:lnTo>
                <a:lnTo>
                  <a:pt x="41790" y="269468"/>
                </a:lnTo>
                <a:close/>
                <a:moveTo>
                  <a:pt x="367585" y="156016"/>
                </a:moveTo>
                <a:lnTo>
                  <a:pt x="376834" y="166314"/>
                </a:lnTo>
                <a:lnTo>
                  <a:pt x="382846" y="173648"/>
                </a:lnTo>
                <a:lnTo>
                  <a:pt x="388087" y="181293"/>
                </a:lnTo>
                <a:lnTo>
                  <a:pt x="392403" y="189407"/>
                </a:lnTo>
                <a:lnTo>
                  <a:pt x="396103" y="197676"/>
                </a:lnTo>
                <a:lnTo>
                  <a:pt x="398877" y="206102"/>
                </a:lnTo>
                <a:lnTo>
                  <a:pt x="401035" y="214840"/>
                </a:lnTo>
                <a:lnTo>
                  <a:pt x="402423" y="223577"/>
                </a:lnTo>
                <a:lnTo>
                  <a:pt x="403039" y="232471"/>
                </a:lnTo>
                <a:lnTo>
                  <a:pt x="402885" y="241365"/>
                </a:lnTo>
                <a:lnTo>
                  <a:pt x="402114" y="250103"/>
                </a:lnTo>
                <a:lnTo>
                  <a:pt x="400573" y="258840"/>
                </a:lnTo>
                <a:lnTo>
                  <a:pt x="398261" y="267422"/>
                </a:lnTo>
                <a:lnTo>
                  <a:pt x="395178" y="275848"/>
                </a:lnTo>
                <a:lnTo>
                  <a:pt x="391324" y="283805"/>
                </a:lnTo>
                <a:lnTo>
                  <a:pt x="387008" y="291763"/>
                </a:lnTo>
                <a:lnTo>
                  <a:pt x="381613" y="299252"/>
                </a:lnTo>
                <a:lnTo>
                  <a:pt x="375601" y="306274"/>
                </a:lnTo>
                <a:lnTo>
                  <a:pt x="369127" y="312983"/>
                </a:lnTo>
                <a:lnTo>
                  <a:pt x="329511" y="348870"/>
                </a:lnTo>
                <a:lnTo>
                  <a:pt x="251358" y="260713"/>
                </a:lnTo>
                <a:lnTo>
                  <a:pt x="279105" y="235436"/>
                </a:lnTo>
                <a:lnTo>
                  <a:pt x="279105" y="235124"/>
                </a:lnTo>
                <a:lnTo>
                  <a:pt x="282958" y="238712"/>
                </a:lnTo>
                <a:lnTo>
                  <a:pt x="286658" y="241521"/>
                </a:lnTo>
                <a:lnTo>
                  <a:pt x="290512" y="243237"/>
                </a:lnTo>
                <a:lnTo>
                  <a:pt x="294365" y="244329"/>
                </a:lnTo>
                <a:lnTo>
                  <a:pt x="298065" y="244798"/>
                </a:lnTo>
                <a:lnTo>
                  <a:pt x="301918" y="244641"/>
                </a:lnTo>
                <a:lnTo>
                  <a:pt x="305310" y="244173"/>
                </a:lnTo>
                <a:lnTo>
                  <a:pt x="308701" y="243237"/>
                </a:lnTo>
                <a:lnTo>
                  <a:pt x="311630" y="242145"/>
                </a:lnTo>
                <a:lnTo>
                  <a:pt x="314404" y="241053"/>
                </a:lnTo>
                <a:lnTo>
                  <a:pt x="316562" y="239649"/>
                </a:lnTo>
                <a:lnTo>
                  <a:pt x="318566" y="238556"/>
                </a:lnTo>
                <a:lnTo>
                  <a:pt x="319954" y="237620"/>
                </a:lnTo>
                <a:lnTo>
                  <a:pt x="320879" y="236996"/>
                </a:lnTo>
                <a:lnTo>
                  <a:pt x="321187" y="236840"/>
                </a:lnTo>
                <a:lnTo>
                  <a:pt x="343076" y="217024"/>
                </a:lnTo>
                <a:lnTo>
                  <a:pt x="346621" y="213123"/>
                </a:lnTo>
                <a:lnTo>
                  <a:pt x="349242" y="209379"/>
                </a:lnTo>
                <a:lnTo>
                  <a:pt x="351091" y="205478"/>
                </a:lnTo>
                <a:lnTo>
                  <a:pt x="352325" y="201733"/>
                </a:lnTo>
                <a:lnTo>
                  <a:pt x="352941" y="197988"/>
                </a:lnTo>
                <a:lnTo>
                  <a:pt x="352941" y="194400"/>
                </a:lnTo>
                <a:lnTo>
                  <a:pt x="352479" y="190967"/>
                </a:lnTo>
                <a:lnTo>
                  <a:pt x="351708" y="187690"/>
                </a:lnTo>
                <a:lnTo>
                  <a:pt x="350629" y="184882"/>
                </a:lnTo>
                <a:lnTo>
                  <a:pt x="349550" y="182385"/>
                </a:lnTo>
                <a:lnTo>
                  <a:pt x="348471" y="180045"/>
                </a:lnTo>
                <a:lnTo>
                  <a:pt x="347546" y="178172"/>
                </a:lnTo>
                <a:lnTo>
                  <a:pt x="346621" y="176924"/>
                </a:lnTo>
                <a:lnTo>
                  <a:pt x="346005" y="175988"/>
                </a:lnTo>
                <a:lnTo>
                  <a:pt x="345850" y="175832"/>
                </a:lnTo>
                <a:close/>
                <a:moveTo>
                  <a:pt x="267011" y="99677"/>
                </a:moveTo>
                <a:lnTo>
                  <a:pt x="275617" y="99832"/>
                </a:lnTo>
                <a:lnTo>
                  <a:pt x="284376" y="100609"/>
                </a:lnTo>
                <a:lnTo>
                  <a:pt x="292981" y="102316"/>
                </a:lnTo>
                <a:lnTo>
                  <a:pt x="301433" y="104645"/>
                </a:lnTo>
                <a:lnTo>
                  <a:pt x="309731" y="107751"/>
                </a:lnTo>
                <a:lnTo>
                  <a:pt x="317722" y="111632"/>
                </a:lnTo>
                <a:lnTo>
                  <a:pt x="325405" y="115979"/>
                </a:lnTo>
                <a:lnTo>
                  <a:pt x="332627" y="121414"/>
                </a:lnTo>
                <a:lnTo>
                  <a:pt x="339696" y="127313"/>
                </a:lnTo>
                <a:lnTo>
                  <a:pt x="346150" y="133990"/>
                </a:lnTo>
                <a:lnTo>
                  <a:pt x="355370" y="144237"/>
                </a:lnTo>
                <a:lnTo>
                  <a:pt x="334010" y="163800"/>
                </a:lnTo>
                <a:lnTo>
                  <a:pt x="330476" y="160384"/>
                </a:lnTo>
                <a:lnTo>
                  <a:pt x="326942" y="157900"/>
                </a:lnTo>
                <a:lnTo>
                  <a:pt x="323100" y="156192"/>
                </a:lnTo>
                <a:lnTo>
                  <a:pt x="319412" y="155105"/>
                </a:lnTo>
                <a:lnTo>
                  <a:pt x="315724" y="154639"/>
                </a:lnTo>
                <a:lnTo>
                  <a:pt x="312190" y="154639"/>
                </a:lnTo>
                <a:lnTo>
                  <a:pt x="308809" y="154950"/>
                </a:lnTo>
                <a:lnTo>
                  <a:pt x="305428" y="155726"/>
                </a:lnTo>
                <a:lnTo>
                  <a:pt x="302508" y="156658"/>
                </a:lnTo>
                <a:lnTo>
                  <a:pt x="299896" y="157589"/>
                </a:lnTo>
                <a:lnTo>
                  <a:pt x="297437" y="158676"/>
                </a:lnTo>
                <a:lnTo>
                  <a:pt x="295593" y="159608"/>
                </a:lnTo>
                <a:lnTo>
                  <a:pt x="294210" y="160384"/>
                </a:lnTo>
                <a:lnTo>
                  <a:pt x="293288" y="161005"/>
                </a:lnTo>
                <a:lnTo>
                  <a:pt x="292981" y="161160"/>
                </a:lnTo>
                <a:lnTo>
                  <a:pt x="269931" y="182276"/>
                </a:lnTo>
                <a:lnTo>
                  <a:pt x="266397" y="186002"/>
                </a:lnTo>
                <a:lnTo>
                  <a:pt x="263477" y="189883"/>
                </a:lnTo>
                <a:lnTo>
                  <a:pt x="261633" y="193610"/>
                </a:lnTo>
                <a:lnTo>
                  <a:pt x="260557" y="197647"/>
                </a:lnTo>
                <a:lnTo>
                  <a:pt x="260096" y="201217"/>
                </a:lnTo>
                <a:lnTo>
                  <a:pt x="260096" y="204788"/>
                </a:lnTo>
                <a:lnTo>
                  <a:pt x="260557" y="208359"/>
                </a:lnTo>
                <a:lnTo>
                  <a:pt x="261325" y="211465"/>
                </a:lnTo>
                <a:lnTo>
                  <a:pt x="262401" y="214415"/>
                </a:lnTo>
                <a:lnTo>
                  <a:pt x="263477" y="217209"/>
                </a:lnTo>
                <a:lnTo>
                  <a:pt x="264860" y="219383"/>
                </a:lnTo>
                <a:lnTo>
                  <a:pt x="265936" y="221246"/>
                </a:lnTo>
                <a:lnTo>
                  <a:pt x="266858" y="222643"/>
                </a:lnTo>
                <a:lnTo>
                  <a:pt x="267626" y="223730"/>
                </a:lnTo>
                <a:lnTo>
                  <a:pt x="267933" y="224196"/>
                </a:lnTo>
                <a:lnTo>
                  <a:pt x="240119" y="249193"/>
                </a:lnTo>
                <a:lnTo>
                  <a:pt x="162517" y="161781"/>
                </a:lnTo>
                <a:lnTo>
                  <a:pt x="201702" y="126071"/>
                </a:lnTo>
                <a:lnTo>
                  <a:pt x="208925" y="120327"/>
                </a:lnTo>
                <a:lnTo>
                  <a:pt x="216608" y="115048"/>
                </a:lnTo>
                <a:lnTo>
                  <a:pt x="224445" y="110701"/>
                </a:lnTo>
                <a:lnTo>
                  <a:pt x="232743" y="106819"/>
                </a:lnTo>
                <a:lnTo>
                  <a:pt x="241041" y="104024"/>
                </a:lnTo>
                <a:lnTo>
                  <a:pt x="249647" y="101695"/>
                </a:lnTo>
                <a:lnTo>
                  <a:pt x="258252" y="100298"/>
                </a:lnTo>
                <a:close/>
                <a:moveTo>
                  <a:pt x="396694" y="0"/>
                </a:moveTo>
                <a:lnTo>
                  <a:pt x="403195" y="0"/>
                </a:lnTo>
                <a:lnTo>
                  <a:pt x="409695" y="461"/>
                </a:lnTo>
                <a:lnTo>
                  <a:pt x="416660" y="1689"/>
                </a:lnTo>
                <a:lnTo>
                  <a:pt x="423780" y="3532"/>
                </a:lnTo>
                <a:lnTo>
                  <a:pt x="431210" y="5989"/>
                </a:lnTo>
                <a:lnTo>
                  <a:pt x="438639" y="9214"/>
                </a:lnTo>
                <a:lnTo>
                  <a:pt x="439568" y="9828"/>
                </a:lnTo>
                <a:lnTo>
                  <a:pt x="439877" y="11056"/>
                </a:lnTo>
                <a:lnTo>
                  <a:pt x="439722" y="12438"/>
                </a:lnTo>
                <a:lnTo>
                  <a:pt x="438948" y="13974"/>
                </a:lnTo>
                <a:lnTo>
                  <a:pt x="437710" y="15663"/>
                </a:lnTo>
                <a:lnTo>
                  <a:pt x="436008" y="17352"/>
                </a:lnTo>
                <a:lnTo>
                  <a:pt x="434305" y="18427"/>
                </a:lnTo>
                <a:lnTo>
                  <a:pt x="432603" y="19195"/>
                </a:lnTo>
                <a:lnTo>
                  <a:pt x="431055" y="19502"/>
                </a:lnTo>
                <a:lnTo>
                  <a:pt x="429662" y="19195"/>
                </a:lnTo>
                <a:lnTo>
                  <a:pt x="422232" y="16124"/>
                </a:lnTo>
                <a:lnTo>
                  <a:pt x="415113" y="13667"/>
                </a:lnTo>
                <a:lnTo>
                  <a:pt x="408612" y="12131"/>
                </a:lnTo>
                <a:lnTo>
                  <a:pt x="402576" y="11056"/>
                </a:lnTo>
                <a:lnTo>
                  <a:pt x="396849" y="10442"/>
                </a:lnTo>
                <a:lnTo>
                  <a:pt x="391741" y="10442"/>
                </a:lnTo>
                <a:lnTo>
                  <a:pt x="387098" y="10749"/>
                </a:lnTo>
                <a:lnTo>
                  <a:pt x="382919" y="11517"/>
                </a:lnTo>
                <a:lnTo>
                  <a:pt x="379359" y="12592"/>
                </a:lnTo>
                <a:lnTo>
                  <a:pt x="376418" y="13820"/>
                </a:lnTo>
                <a:lnTo>
                  <a:pt x="373787" y="15356"/>
                </a:lnTo>
                <a:lnTo>
                  <a:pt x="371929" y="17045"/>
                </a:lnTo>
                <a:lnTo>
                  <a:pt x="370227" y="19348"/>
                </a:lnTo>
                <a:lnTo>
                  <a:pt x="368989" y="22266"/>
                </a:lnTo>
                <a:lnTo>
                  <a:pt x="368215" y="25644"/>
                </a:lnTo>
                <a:lnTo>
                  <a:pt x="368060" y="29330"/>
                </a:lnTo>
                <a:lnTo>
                  <a:pt x="368524" y="33476"/>
                </a:lnTo>
                <a:lnTo>
                  <a:pt x="369763" y="37929"/>
                </a:lnTo>
                <a:lnTo>
                  <a:pt x="371620" y="42689"/>
                </a:lnTo>
                <a:lnTo>
                  <a:pt x="374561" y="47603"/>
                </a:lnTo>
                <a:lnTo>
                  <a:pt x="378430" y="52671"/>
                </a:lnTo>
                <a:lnTo>
                  <a:pt x="383228" y="57892"/>
                </a:lnTo>
                <a:lnTo>
                  <a:pt x="389265" y="63113"/>
                </a:lnTo>
                <a:lnTo>
                  <a:pt x="395920" y="68948"/>
                </a:lnTo>
                <a:lnTo>
                  <a:pt x="401492" y="74630"/>
                </a:lnTo>
                <a:lnTo>
                  <a:pt x="406445" y="80311"/>
                </a:lnTo>
                <a:lnTo>
                  <a:pt x="410005" y="85839"/>
                </a:lnTo>
                <a:lnTo>
                  <a:pt x="412946" y="91214"/>
                </a:lnTo>
                <a:lnTo>
                  <a:pt x="414648" y="96742"/>
                </a:lnTo>
                <a:lnTo>
                  <a:pt x="415577" y="102117"/>
                </a:lnTo>
                <a:lnTo>
                  <a:pt x="415422" y="107338"/>
                </a:lnTo>
                <a:lnTo>
                  <a:pt x="414339" y="112559"/>
                </a:lnTo>
                <a:lnTo>
                  <a:pt x="412327" y="117626"/>
                </a:lnTo>
                <a:lnTo>
                  <a:pt x="409076" y="122694"/>
                </a:lnTo>
                <a:lnTo>
                  <a:pt x="405826" y="127147"/>
                </a:lnTo>
                <a:lnTo>
                  <a:pt x="402111" y="131447"/>
                </a:lnTo>
                <a:lnTo>
                  <a:pt x="398397" y="135132"/>
                </a:lnTo>
                <a:lnTo>
                  <a:pt x="394527" y="138817"/>
                </a:lnTo>
                <a:lnTo>
                  <a:pt x="390503" y="141889"/>
                </a:lnTo>
                <a:lnTo>
                  <a:pt x="386633" y="144960"/>
                </a:lnTo>
                <a:lnTo>
                  <a:pt x="382764" y="147417"/>
                </a:lnTo>
                <a:lnTo>
                  <a:pt x="379204" y="149567"/>
                </a:lnTo>
                <a:lnTo>
                  <a:pt x="375799" y="151409"/>
                </a:lnTo>
                <a:lnTo>
                  <a:pt x="373013" y="152945"/>
                </a:lnTo>
                <a:lnTo>
                  <a:pt x="370536" y="154327"/>
                </a:lnTo>
                <a:lnTo>
                  <a:pt x="368524" y="155248"/>
                </a:lnTo>
                <a:lnTo>
                  <a:pt x="367131" y="155862"/>
                </a:lnTo>
                <a:lnTo>
                  <a:pt x="366357" y="156016"/>
                </a:lnTo>
                <a:lnTo>
                  <a:pt x="355368" y="144192"/>
                </a:lnTo>
                <a:lnTo>
                  <a:pt x="356142" y="143117"/>
                </a:lnTo>
                <a:lnTo>
                  <a:pt x="357535" y="142349"/>
                </a:lnTo>
                <a:lnTo>
                  <a:pt x="359702" y="141735"/>
                </a:lnTo>
                <a:lnTo>
                  <a:pt x="361869" y="141121"/>
                </a:lnTo>
                <a:lnTo>
                  <a:pt x="364190" y="140660"/>
                </a:lnTo>
                <a:lnTo>
                  <a:pt x="366512" y="140199"/>
                </a:lnTo>
                <a:lnTo>
                  <a:pt x="368524" y="139892"/>
                </a:lnTo>
                <a:lnTo>
                  <a:pt x="369917" y="139739"/>
                </a:lnTo>
                <a:lnTo>
                  <a:pt x="376108" y="137435"/>
                </a:lnTo>
                <a:lnTo>
                  <a:pt x="381526" y="134978"/>
                </a:lnTo>
                <a:lnTo>
                  <a:pt x="386169" y="132368"/>
                </a:lnTo>
                <a:lnTo>
                  <a:pt x="389884" y="129911"/>
                </a:lnTo>
                <a:lnTo>
                  <a:pt x="392824" y="127300"/>
                </a:lnTo>
                <a:lnTo>
                  <a:pt x="395301" y="125151"/>
                </a:lnTo>
                <a:lnTo>
                  <a:pt x="397004" y="123154"/>
                </a:lnTo>
                <a:lnTo>
                  <a:pt x="398242" y="121619"/>
                </a:lnTo>
                <a:lnTo>
                  <a:pt x="398861" y="120697"/>
                </a:lnTo>
                <a:lnTo>
                  <a:pt x="399016" y="120390"/>
                </a:lnTo>
                <a:lnTo>
                  <a:pt x="400099" y="118701"/>
                </a:lnTo>
                <a:lnTo>
                  <a:pt x="401028" y="116858"/>
                </a:lnTo>
                <a:lnTo>
                  <a:pt x="401956" y="114862"/>
                </a:lnTo>
                <a:lnTo>
                  <a:pt x="402730" y="112712"/>
                </a:lnTo>
                <a:lnTo>
                  <a:pt x="403195" y="110102"/>
                </a:lnTo>
                <a:lnTo>
                  <a:pt x="403349" y="107491"/>
                </a:lnTo>
                <a:lnTo>
                  <a:pt x="403040" y="104574"/>
                </a:lnTo>
                <a:lnTo>
                  <a:pt x="402111" y="101349"/>
                </a:lnTo>
                <a:lnTo>
                  <a:pt x="401028" y="98124"/>
                </a:lnTo>
                <a:lnTo>
                  <a:pt x="399170" y="94592"/>
                </a:lnTo>
                <a:lnTo>
                  <a:pt x="396849" y="90600"/>
                </a:lnTo>
                <a:lnTo>
                  <a:pt x="393753" y="86607"/>
                </a:lnTo>
                <a:lnTo>
                  <a:pt x="389729" y="82154"/>
                </a:lnTo>
                <a:lnTo>
                  <a:pt x="385086" y="77547"/>
                </a:lnTo>
                <a:lnTo>
                  <a:pt x="379359" y="72633"/>
                </a:lnTo>
                <a:lnTo>
                  <a:pt x="373632" y="67720"/>
                </a:lnTo>
                <a:lnTo>
                  <a:pt x="368834" y="62499"/>
                </a:lnTo>
                <a:lnTo>
                  <a:pt x="364655" y="57277"/>
                </a:lnTo>
                <a:lnTo>
                  <a:pt x="361404" y="52210"/>
                </a:lnTo>
                <a:lnTo>
                  <a:pt x="359083" y="46989"/>
                </a:lnTo>
                <a:lnTo>
                  <a:pt x="357225" y="41768"/>
                </a:lnTo>
                <a:lnTo>
                  <a:pt x="356452" y="36701"/>
                </a:lnTo>
                <a:lnTo>
                  <a:pt x="356606" y="31633"/>
                </a:lnTo>
                <a:lnTo>
                  <a:pt x="357535" y="26873"/>
                </a:lnTo>
                <a:lnTo>
                  <a:pt x="359547" y="22112"/>
                </a:lnTo>
                <a:lnTo>
                  <a:pt x="362178" y="17659"/>
                </a:lnTo>
                <a:lnTo>
                  <a:pt x="365738" y="13206"/>
                </a:lnTo>
                <a:lnTo>
                  <a:pt x="369917" y="9521"/>
                </a:lnTo>
                <a:lnTo>
                  <a:pt x="374406" y="6296"/>
                </a:lnTo>
                <a:lnTo>
                  <a:pt x="379514" y="3839"/>
                </a:lnTo>
                <a:lnTo>
                  <a:pt x="384776" y="1996"/>
                </a:lnTo>
                <a:lnTo>
                  <a:pt x="390503" y="61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7CADA566-EAD9-88F4-59B1-CB5BF2B6F10A}"/>
              </a:ext>
            </a:extLst>
          </p:cNvPr>
          <p:cNvSpPr>
            <a:spLocks/>
          </p:cNvSpPr>
          <p:nvPr/>
        </p:nvSpPr>
        <p:spPr bwMode="auto">
          <a:xfrm>
            <a:off x="6788222" y="2501130"/>
            <a:ext cx="395606" cy="35074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자유형 29">
            <a:extLst>
              <a:ext uri="{FF2B5EF4-FFF2-40B4-BE49-F238E27FC236}">
                <a16:creationId xmlns:a16="http://schemas.microsoft.com/office/drawing/2014/main" id="{0B251A9F-0695-E879-8795-3528A81A7655}"/>
              </a:ext>
            </a:extLst>
          </p:cNvPr>
          <p:cNvSpPr>
            <a:spLocks/>
          </p:cNvSpPr>
          <p:nvPr/>
        </p:nvSpPr>
        <p:spPr bwMode="auto">
          <a:xfrm>
            <a:off x="8575110" y="5889204"/>
            <a:ext cx="364932" cy="319387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4" name="Group 20">
            <a:extLst>
              <a:ext uri="{FF2B5EF4-FFF2-40B4-BE49-F238E27FC236}">
                <a16:creationId xmlns:a16="http://schemas.microsoft.com/office/drawing/2014/main" id="{35B69694-A32B-111D-750D-FB69F57F781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839251" y="4137954"/>
            <a:ext cx="287796" cy="392567"/>
            <a:chOff x="2597" y="4163"/>
            <a:chExt cx="217" cy="29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5" name="Freeform 22">
              <a:extLst>
                <a:ext uri="{FF2B5EF4-FFF2-40B4-BE49-F238E27FC236}">
                  <a16:creationId xmlns:a16="http://schemas.microsoft.com/office/drawing/2014/main" id="{92574C61-2FBE-AF0E-AC17-15C1A4EAF6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23">
              <a:extLst>
                <a:ext uri="{FF2B5EF4-FFF2-40B4-BE49-F238E27FC236}">
                  <a16:creationId xmlns:a16="http://schemas.microsoft.com/office/drawing/2014/main" id="{0E19BFB3-14E8-0381-5298-04B9671706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24">
              <a:extLst>
                <a:ext uri="{FF2B5EF4-FFF2-40B4-BE49-F238E27FC236}">
                  <a16:creationId xmlns:a16="http://schemas.microsoft.com/office/drawing/2014/main" id="{670A6664-56D7-2836-C344-EB13BC038B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25">
              <a:extLst>
                <a:ext uri="{FF2B5EF4-FFF2-40B4-BE49-F238E27FC236}">
                  <a16:creationId xmlns:a16="http://schemas.microsoft.com/office/drawing/2014/main" id="{11553F27-8A57-3025-9B65-653CB8E24A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66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9" name="Freeform 36">
            <a:extLst>
              <a:ext uri="{FF2B5EF4-FFF2-40B4-BE49-F238E27FC236}">
                <a16:creationId xmlns:a16="http://schemas.microsoft.com/office/drawing/2014/main" id="{038EE577-A0F6-939B-C3B6-A3F52234F503}"/>
              </a:ext>
            </a:extLst>
          </p:cNvPr>
          <p:cNvSpPr>
            <a:spLocks noEditPoints="1"/>
          </p:cNvSpPr>
          <p:nvPr/>
        </p:nvSpPr>
        <p:spPr bwMode="auto">
          <a:xfrm>
            <a:off x="5201792" y="1663123"/>
            <a:ext cx="215408" cy="362295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0" name="Group 39">
            <a:extLst>
              <a:ext uri="{FF2B5EF4-FFF2-40B4-BE49-F238E27FC236}">
                <a16:creationId xmlns:a16="http://schemas.microsoft.com/office/drawing/2014/main" id="{1A2FA733-E5D7-1A38-8856-4EB24FAFB36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95885" y="3356384"/>
            <a:ext cx="349913" cy="282955"/>
            <a:chOff x="5919" y="4283"/>
            <a:chExt cx="324" cy="262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1" name="Freeform 41">
              <a:extLst>
                <a:ext uri="{FF2B5EF4-FFF2-40B4-BE49-F238E27FC236}">
                  <a16:creationId xmlns:a16="http://schemas.microsoft.com/office/drawing/2014/main" id="{14B38C47-976A-9950-4E61-E3BFC7F46C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" y="4421"/>
              <a:ext cx="32" cy="38"/>
            </a:xfrm>
            <a:custGeom>
              <a:avLst/>
              <a:gdLst>
                <a:gd name="T0" fmla="*/ 175 w 349"/>
                <a:gd name="T1" fmla="*/ 0 h 421"/>
                <a:gd name="T2" fmla="*/ 206 w 349"/>
                <a:gd name="T3" fmla="*/ 2 h 421"/>
                <a:gd name="T4" fmla="*/ 235 w 349"/>
                <a:gd name="T5" fmla="*/ 9 h 421"/>
                <a:gd name="T6" fmla="*/ 263 w 349"/>
                <a:gd name="T7" fmla="*/ 22 h 421"/>
                <a:gd name="T8" fmla="*/ 287 w 349"/>
                <a:gd name="T9" fmla="*/ 40 h 421"/>
                <a:gd name="T10" fmla="*/ 308 w 349"/>
                <a:gd name="T11" fmla="*/ 60 h 421"/>
                <a:gd name="T12" fmla="*/ 326 w 349"/>
                <a:gd name="T13" fmla="*/ 84 h 421"/>
                <a:gd name="T14" fmla="*/ 338 w 349"/>
                <a:gd name="T15" fmla="*/ 111 h 421"/>
                <a:gd name="T16" fmla="*/ 346 w 349"/>
                <a:gd name="T17" fmla="*/ 140 h 421"/>
                <a:gd name="T18" fmla="*/ 349 w 349"/>
                <a:gd name="T19" fmla="*/ 171 h 421"/>
                <a:gd name="T20" fmla="*/ 349 w 349"/>
                <a:gd name="T21" fmla="*/ 249 h 421"/>
                <a:gd name="T22" fmla="*/ 346 w 349"/>
                <a:gd name="T23" fmla="*/ 280 h 421"/>
                <a:gd name="T24" fmla="*/ 338 w 349"/>
                <a:gd name="T25" fmla="*/ 309 h 421"/>
                <a:gd name="T26" fmla="*/ 326 w 349"/>
                <a:gd name="T27" fmla="*/ 336 h 421"/>
                <a:gd name="T28" fmla="*/ 308 w 349"/>
                <a:gd name="T29" fmla="*/ 360 h 421"/>
                <a:gd name="T30" fmla="*/ 287 w 349"/>
                <a:gd name="T31" fmla="*/ 381 h 421"/>
                <a:gd name="T32" fmla="*/ 263 w 349"/>
                <a:gd name="T33" fmla="*/ 398 h 421"/>
                <a:gd name="T34" fmla="*/ 235 w 349"/>
                <a:gd name="T35" fmla="*/ 410 h 421"/>
                <a:gd name="T36" fmla="*/ 206 w 349"/>
                <a:gd name="T37" fmla="*/ 419 h 421"/>
                <a:gd name="T38" fmla="*/ 175 w 349"/>
                <a:gd name="T39" fmla="*/ 421 h 421"/>
                <a:gd name="T40" fmla="*/ 143 w 349"/>
                <a:gd name="T41" fmla="*/ 419 h 421"/>
                <a:gd name="T42" fmla="*/ 113 w 349"/>
                <a:gd name="T43" fmla="*/ 410 h 421"/>
                <a:gd name="T44" fmla="*/ 87 w 349"/>
                <a:gd name="T45" fmla="*/ 398 h 421"/>
                <a:gd name="T46" fmla="*/ 62 w 349"/>
                <a:gd name="T47" fmla="*/ 381 h 421"/>
                <a:gd name="T48" fmla="*/ 41 w 349"/>
                <a:gd name="T49" fmla="*/ 360 h 421"/>
                <a:gd name="T50" fmla="*/ 24 w 349"/>
                <a:gd name="T51" fmla="*/ 336 h 421"/>
                <a:gd name="T52" fmla="*/ 11 w 349"/>
                <a:gd name="T53" fmla="*/ 309 h 421"/>
                <a:gd name="T54" fmla="*/ 3 w 349"/>
                <a:gd name="T55" fmla="*/ 280 h 421"/>
                <a:gd name="T56" fmla="*/ 0 w 349"/>
                <a:gd name="T57" fmla="*/ 249 h 421"/>
                <a:gd name="T58" fmla="*/ 0 w 349"/>
                <a:gd name="T59" fmla="*/ 171 h 421"/>
                <a:gd name="T60" fmla="*/ 3 w 349"/>
                <a:gd name="T61" fmla="*/ 140 h 421"/>
                <a:gd name="T62" fmla="*/ 11 w 349"/>
                <a:gd name="T63" fmla="*/ 111 h 421"/>
                <a:gd name="T64" fmla="*/ 24 w 349"/>
                <a:gd name="T65" fmla="*/ 84 h 421"/>
                <a:gd name="T66" fmla="*/ 41 w 349"/>
                <a:gd name="T67" fmla="*/ 60 h 421"/>
                <a:gd name="T68" fmla="*/ 62 w 349"/>
                <a:gd name="T69" fmla="*/ 40 h 421"/>
                <a:gd name="T70" fmla="*/ 87 w 349"/>
                <a:gd name="T71" fmla="*/ 22 h 421"/>
                <a:gd name="T72" fmla="*/ 113 w 349"/>
                <a:gd name="T73" fmla="*/ 9 h 421"/>
                <a:gd name="T74" fmla="*/ 143 w 349"/>
                <a:gd name="T75" fmla="*/ 2 h 421"/>
                <a:gd name="T76" fmla="*/ 175 w 349"/>
                <a:gd name="T77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9" h="421">
                  <a:moveTo>
                    <a:pt x="175" y="0"/>
                  </a:moveTo>
                  <a:lnTo>
                    <a:pt x="206" y="2"/>
                  </a:lnTo>
                  <a:lnTo>
                    <a:pt x="235" y="9"/>
                  </a:lnTo>
                  <a:lnTo>
                    <a:pt x="263" y="22"/>
                  </a:lnTo>
                  <a:lnTo>
                    <a:pt x="287" y="40"/>
                  </a:lnTo>
                  <a:lnTo>
                    <a:pt x="308" y="60"/>
                  </a:lnTo>
                  <a:lnTo>
                    <a:pt x="326" y="84"/>
                  </a:lnTo>
                  <a:lnTo>
                    <a:pt x="338" y="111"/>
                  </a:lnTo>
                  <a:lnTo>
                    <a:pt x="346" y="140"/>
                  </a:lnTo>
                  <a:lnTo>
                    <a:pt x="349" y="171"/>
                  </a:lnTo>
                  <a:lnTo>
                    <a:pt x="349" y="249"/>
                  </a:lnTo>
                  <a:lnTo>
                    <a:pt x="346" y="280"/>
                  </a:lnTo>
                  <a:lnTo>
                    <a:pt x="338" y="309"/>
                  </a:lnTo>
                  <a:lnTo>
                    <a:pt x="326" y="336"/>
                  </a:lnTo>
                  <a:lnTo>
                    <a:pt x="308" y="360"/>
                  </a:lnTo>
                  <a:lnTo>
                    <a:pt x="287" y="381"/>
                  </a:lnTo>
                  <a:lnTo>
                    <a:pt x="263" y="398"/>
                  </a:lnTo>
                  <a:lnTo>
                    <a:pt x="235" y="410"/>
                  </a:lnTo>
                  <a:lnTo>
                    <a:pt x="206" y="419"/>
                  </a:lnTo>
                  <a:lnTo>
                    <a:pt x="175" y="421"/>
                  </a:lnTo>
                  <a:lnTo>
                    <a:pt x="143" y="419"/>
                  </a:lnTo>
                  <a:lnTo>
                    <a:pt x="113" y="410"/>
                  </a:lnTo>
                  <a:lnTo>
                    <a:pt x="87" y="398"/>
                  </a:lnTo>
                  <a:lnTo>
                    <a:pt x="62" y="381"/>
                  </a:lnTo>
                  <a:lnTo>
                    <a:pt x="41" y="360"/>
                  </a:lnTo>
                  <a:lnTo>
                    <a:pt x="24" y="336"/>
                  </a:lnTo>
                  <a:lnTo>
                    <a:pt x="11" y="309"/>
                  </a:lnTo>
                  <a:lnTo>
                    <a:pt x="3" y="280"/>
                  </a:lnTo>
                  <a:lnTo>
                    <a:pt x="0" y="249"/>
                  </a:lnTo>
                  <a:lnTo>
                    <a:pt x="0" y="171"/>
                  </a:lnTo>
                  <a:lnTo>
                    <a:pt x="3" y="140"/>
                  </a:lnTo>
                  <a:lnTo>
                    <a:pt x="11" y="111"/>
                  </a:lnTo>
                  <a:lnTo>
                    <a:pt x="24" y="84"/>
                  </a:lnTo>
                  <a:lnTo>
                    <a:pt x="41" y="60"/>
                  </a:lnTo>
                  <a:lnTo>
                    <a:pt x="62" y="40"/>
                  </a:lnTo>
                  <a:lnTo>
                    <a:pt x="87" y="22"/>
                  </a:lnTo>
                  <a:lnTo>
                    <a:pt x="113" y="9"/>
                  </a:lnTo>
                  <a:lnTo>
                    <a:pt x="143" y="2"/>
                  </a:lnTo>
                  <a:lnTo>
                    <a:pt x="1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42">
              <a:extLst>
                <a:ext uri="{FF2B5EF4-FFF2-40B4-BE49-F238E27FC236}">
                  <a16:creationId xmlns:a16="http://schemas.microsoft.com/office/drawing/2014/main" id="{C5538FE8-EE4D-AA4F-6770-21415E398A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6" y="4448"/>
              <a:ext cx="310" cy="97"/>
            </a:xfrm>
            <a:custGeom>
              <a:avLst/>
              <a:gdLst>
                <a:gd name="T0" fmla="*/ 0 w 3415"/>
                <a:gd name="T1" fmla="*/ 0 h 1067"/>
                <a:gd name="T2" fmla="*/ 49 w 3415"/>
                <a:gd name="T3" fmla="*/ 20 h 1067"/>
                <a:gd name="T4" fmla="*/ 101 w 3415"/>
                <a:gd name="T5" fmla="*/ 35 h 1067"/>
                <a:gd name="T6" fmla="*/ 156 w 3415"/>
                <a:gd name="T7" fmla="*/ 45 h 1067"/>
                <a:gd name="T8" fmla="*/ 211 w 3415"/>
                <a:gd name="T9" fmla="*/ 48 h 1067"/>
                <a:gd name="T10" fmla="*/ 1413 w 3415"/>
                <a:gd name="T11" fmla="*/ 48 h 1067"/>
                <a:gd name="T12" fmla="*/ 1428 w 3415"/>
                <a:gd name="T13" fmla="*/ 88 h 1067"/>
                <a:gd name="T14" fmla="*/ 1449 w 3415"/>
                <a:gd name="T15" fmla="*/ 125 h 1067"/>
                <a:gd name="T16" fmla="*/ 1476 w 3415"/>
                <a:gd name="T17" fmla="*/ 160 h 1067"/>
                <a:gd name="T18" fmla="*/ 1507 w 3415"/>
                <a:gd name="T19" fmla="*/ 189 h 1067"/>
                <a:gd name="T20" fmla="*/ 1541 w 3415"/>
                <a:gd name="T21" fmla="*/ 215 h 1067"/>
                <a:gd name="T22" fmla="*/ 1578 w 3415"/>
                <a:gd name="T23" fmla="*/ 236 h 1067"/>
                <a:gd name="T24" fmla="*/ 1619 w 3415"/>
                <a:gd name="T25" fmla="*/ 251 h 1067"/>
                <a:gd name="T26" fmla="*/ 1662 w 3415"/>
                <a:gd name="T27" fmla="*/ 261 h 1067"/>
                <a:gd name="T28" fmla="*/ 1708 w 3415"/>
                <a:gd name="T29" fmla="*/ 264 h 1067"/>
                <a:gd name="T30" fmla="*/ 1753 w 3415"/>
                <a:gd name="T31" fmla="*/ 261 h 1067"/>
                <a:gd name="T32" fmla="*/ 1796 w 3415"/>
                <a:gd name="T33" fmla="*/ 251 h 1067"/>
                <a:gd name="T34" fmla="*/ 1837 w 3415"/>
                <a:gd name="T35" fmla="*/ 236 h 1067"/>
                <a:gd name="T36" fmla="*/ 1875 w 3415"/>
                <a:gd name="T37" fmla="*/ 215 h 1067"/>
                <a:gd name="T38" fmla="*/ 1909 w 3415"/>
                <a:gd name="T39" fmla="*/ 189 h 1067"/>
                <a:gd name="T40" fmla="*/ 1939 w 3415"/>
                <a:gd name="T41" fmla="*/ 160 h 1067"/>
                <a:gd name="T42" fmla="*/ 1965 w 3415"/>
                <a:gd name="T43" fmla="*/ 125 h 1067"/>
                <a:gd name="T44" fmla="*/ 1986 w 3415"/>
                <a:gd name="T45" fmla="*/ 88 h 1067"/>
                <a:gd name="T46" fmla="*/ 2002 w 3415"/>
                <a:gd name="T47" fmla="*/ 48 h 1067"/>
                <a:gd name="T48" fmla="*/ 3204 w 3415"/>
                <a:gd name="T49" fmla="*/ 48 h 1067"/>
                <a:gd name="T50" fmla="*/ 3260 w 3415"/>
                <a:gd name="T51" fmla="*/ 45 h 1067"/>
                <a:gd name="T52" fmla="*/ 3314 w 3415"/>
                <a:gd name="T53" fmla="*/ 35 h 1067"/>
                <a:gd name="T54" fmla="*/ 3366 w 3415"/>
                <a:gd name="T55" fmla="*/ 20 h 1067"/>
                <a:gd name="T56" fmla="*/ 3415 w 3415"/>
                <a:gd name="T57" fmla="*/ 0 h 1067"/>
                <a:gd name="T58" fmla="*/ 3415 w 3415"/>
                <a:gd name="T59" fmla="*/ 787 h 1067"/>
                <a:gd name="T60" fmla="*/ 3412 w 3415"/>
                <a:gd name="T61" fmla="*/ 828 h 1067"/>
                <a:gd name="T62" fmla="*/ 3403 w 3415"/>
                <a:gd name="T63" fmla="*/ 867 h 1067"/>
                <a:gd name="T64" fmla="*/ 3389 w 3415"/>
                <a:gd name="T65" fmla="*/ 905 h 1067"/>
                <a:gd name="T66" fmla="*/ 3370 w 3415"/>
                <a:gd name="T67" fmla="*/ 939 h 1067"/>
                <a:gd name="T68" fmla="*/ 3346 w 3415"/>
                <a:gd name="T69" fmla="*/ 971 h 1067"/>
                <a:gd name="T70" fmla="*/ 3317 w 3415"/>
                <a:gd name="T71" fmla="*/ 998 h 1067"/>
                <a:gd name="T72" fmla="*/ 3286 w 3415"/>
                <a:gd name="T73" fmla="*/ 1022 h 1067"/>
                <a:gd name="T74" fmla="*/ 3251 w 3415"/>
                <a:gd name="T75" fmla="*/ 1041 h 1067"/>
                <a:gd name="T76" fmla="*/ 3214 w 3415"/>
                <a:gd name="T77" fmla="*/ 1055 h 1067"/>
                <a:gd name="T78" fmla="*/ 3174 w 3415"/>
                <a:gd name="T79" fmla="*/ 1064 h 1067"/>
                <a:gd name="T80" fmla="*/ 3132 w 3415"/>
                <a:gd name="T81" fmla="*/ 1067 h 1067"/>
                <a:gd name="T82" fmla="*/ 283 w 3415"/>
                <a:gd name="T83" fmla="*/ 1067 h 1067"/>
                <a:gd name="T84" fmla="*/ 242 w 3415"/>
                <a:gd name="T85" fmla="*/ 1064 h 1067"/>
                <a:gd name="T86" fmla="*/ 201 w 3415"/>
                <a:gd name="T87" fmla="*/ 1055 h 1067"/>
                <a:gd name="T88" fmla="*/ 163 w 3415"/>
                <a:gd name="T89" fmla="*/ 1041 h 1067"/>
                <a:gd name="T90" fmla="*/ 129 w 3415"/>
                <a:gd name="T91" fmla="*/ 1022 h 1067"/>
                <a:gd name="T92" fmla="*/ 97 w 3415"/>
                <a:gd name="T93" fmla="*/ 998 h 1067"/>
                <a:gd name="T94" fmla="*/ 69 w 3415"/>
                <a:gd name="T95" fmla="*/ 971 h 1067"/>
                <a:gd name="T96" fmla="*/ 46 w 3415"/>
                <a:gd name="T97" fmla="*/ 939 h 1067"/>
                <a:gd name="T98" fmla="*/ 26 w 3415"/>
                <a:gd name="T99" fmla="*/ 905 h 1067"/>
                <a:gd name="T100" fmla="*/ 12 w 3415"/>
                <a:gd name="T101" fmla="*/ 867 h 1067"/>
                <a:gd name="T102" fmla="*/ 3 w 3415"/>
                <a:gd name="T103" fmla="*/ 828 h 1067"/>
                <a:gd name="T104" fmla="*/ 0 w 3415"/>
                <a:gd name="T105" fmla="*/ 787 h 1067"/>
                <a:gd name="T106" fmla="*/ 0 w 3415"/>
                <a:gd name="T107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415" h="1067">
                  <a:moveTo>
                    <a:pt x="0" y="0"/>
                  </a:moveTo>
                  <a:lnTo>
                    <a:pt x="49" y="20"/>
                  </a:lnTo>
                  <a:lnTo>
                    <a:pt x="101" y="35"/>
                  </a:lnTo>
                  <a:lnTo>
                    <a:pt x="156" y="45"/>
                  </a:lnTo>
                  <a:lnTo>
                    <a:pt x="211" y="48"/>
                  </a:lnTo>
                  <a:lnTo>
                    <a:pt x="1413" y="48"/>
                  </a:lnTo>
                  <a:lnTo>
                    <a:pt x="1428" y="88"/>
                  </a:lnTo>
                  <a:lnTo>
                    <a:pt x="1449" y="125"/>
                  </a:lnTo>
                  <a:lnTo>
                    <a:pt x="1476" y="160"/>
                  </a:lnTo>
                  <a:lnTo>
                    <a:pt x="1507" y="189"/>
                  </a:lnTo>
                  <a:lnTo>
                    <a:pt x="1541" y="215"/>
                  </a:lnTo>
                  <a:lnTo>
                    <a:pt x="1578" y="236"/>
                  </a:lnTo>
                  <a:lnTo>
                    <a:pt x="1619" y="251"/>
                  </a:lnTo>
                  <a:lnTo>
                    <a:pt x="1662" y="261"/>
                  </a:lnTo>
                  <a:lnTo>
                    <a:pt x="1708" y="264"/>
                  </a:lnTo>
                  <a:lnTo>
                    <a:pt x="1753" y="261"/>
                  </a:lnTo>
                  <a:lnTo>
                    <a:pt x="1796" y="251"/>
                  </a:lnTo>
                  <a:lnTo>
                    <a:pt x="1837" y="236"/>
                  </a:lnTo>
                  <a:lnTo>
                    <a:pt x="1875" y="215"/>
                  </a:lnTo>
                  <a:lnTo>
                    <a:pt x="1909" y="189"/>
                  </a:lnTo>
                  <a:lnTo>
                    <a:pt x="1939" y="160"/>
                  </a:lnTo>
                  <a:lnTo>
                    <a:pt x="1965" y="125"/>
                  </a:lnTo>
                  <a:lnTo>
                    <a:pt x="1986" y="88"/>
                  </a:lnTo>
                  <a:lnTo>
                    <a:pt x="2002" y="48"/>
                  </a:lnTo>
                  <a:lnTo>
                    <a:pt x="3204" y="48"/>
                  </a:lnTo>
                  <a:lnTo>
                    <a:pt x="3260" y="45"/>
                  </a:lnTo>
                  <a:lnTo>
                    <a:pt x="3314" y="35"/>
                  </a:lnTo>
                  <a:lnTo>
                    <a:pt x="3366" y="20"/>
                  </a:lnTo>
                  <a:lnTo>
                    <a:pt x="3415" y="0"/>
                  </a:lnTo>
                  <a:lnTo>
                    <a:pt x="3415" y="787"/>
                  </a:lnTo>
                  <a:lnTo>
                    <a:pt x="3412" y="828"/>
                  </a:lnTo>
                  <a:lnTo>
                    <a:pt x="3403" y="867"/>
                  </a:lnTo>
                  <a:lnTo>
                    <a:pt x="3389" y="905"/>
                  </a:lnTo>
                  <a:lnTo>
                    <a:pt x="3370" y="939"/>
                  </a:lnTo>
                  <a:lnTo>
                    <a:pt x="3346" y="971"/>
                  </a:lnTo>
                  <a:lnTo>
                    <a:pt x="3317" y="998"/>
                  </a:lnTo>
                  <a:lnTo>
                    <a:pt x="3286" y="1022"/>
                  </a:lnTo>
                  <a:lnTo>
                    <a:pt x="3251" y="1041"/>
                  </a:lnTo>
                  <a:lnTo>
                    <a:pt x="3214" y="1055"/>
                  </a:lnTo>
                  <a:lnTo>
                    <a:pt x="3174" y="1064"/>
                  </a:lnTo>
                  <a:lnTo>
                    <a:pt x="3132" y="1067"/>
                  </a:lnTo>
                  <a:lnTo>
                    <a:pt x="283" y="1067"/>
                  </a:lnTo>
                  <a:lnTo>
                    <a:pt x="242" y="1064"/>
                  </a:lnTo>
                  <a:lnTo>
                    <a:pt x="201" y="1055"/>
                  </a:lnTo>
                  <a:lnTo>
                    <a:pt x="163" y="1041"/>
                  </a:lnTo>
                  <a:lnTo>
                    <a:pt x="129" y="1022"/>
                  </a:lnTo>
                  <a:lnTo>
                    <a:pt x="97" y="998"/>
                  </a:lnTo>
                  <a:lnTo>
                    <a:pt x="69" y="971"/>
                  </a:lnTo>
                  <a:lnTo>
                    <a:pt x="46" y="939"/>
                  </a:lnTo>
                  <a:lnTo>
                    <a:pt x="26" y="905"/>
                  </a:lnTo>
                  <a:lnTo>
                    <a:pt x="12" y="867"/>
                  </a:lnTo>
                  <a:lnTo>
                    <a:pt x="3" y="828"/>
                  </a:lnTo>
                  <a:lnTo>
                    <a:pt x="0" y="7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43">
              <a:extLst>
                <a:ext uri="{FF2B5EF4-FFF2-40B4-BE49-F238E27FC236}">
                  <a16:creationId xmlns:a16="http://schemas.microsoft.com/office/drawing/2014/main" id="{B0F91940-802A-A292-6B5E-0DCE08A7AA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9" y="4283"/>
              <a:ext cx="324" cy="150"/>
            </a:xfrm>
            <a:custGeom>
              <a:avLst/>
              <a:gdLst>
                <a:gd name="T0" fmla="*/ 1430 w 3559"/>
                <a:gd name="T1" fmla="*/ 274 h 1653"/>
                <a:gd name="T2" fmla="*/ 1331 w 3559"/>
                <a:gd name="T3" fmla="*/ 327 h 1653"/>
                <a:gd name="T4" fmla="*/ 1263 w 3559"/>
                <a:gd name="T5" fmla="*/ 414 h 1653"/>
                <a:gd name="T6" fmla="*/ 2297 w 3559"/>
                <a:gd name="T7" fmla="*/ 414 h 1653"/>
                <a:gd name="T8" fmla="*/ 2228 w 3559"/>
                <a:gd name="T9" fmla="*/ 327 h 1653"/>
                <a:gd name="T10" fmla="*/ 2130 w 3559"/>
                <a:gd name="T11" fmla="*/ 274 h 1653"/>
                <a:gd name="T12" fmla="*/ 1507 w 3559"/>
                <a:gd name="T13" fmla="*/ 262 h 1653"/>
                <a:gd name="T14" fmla="*/ 2113 w 3559"/>
                <a:gd name="T15" fmla="*/ 3 h 1653"/>
                <a:gd name="T16" fmla="*/ 2283 w 3559"/>
                <a:gd name="T17" fmla="*/ 51 h 1653"/>
                <a:gd name="T18" fmla="*/ 2424 w 3559"/>
                <a:gd name="T19" fmla="*/ 149 h 1653"/>
                <a:gd name="T20" fmla="*/ 2528 w 3559"/>
                <a:gd name="T21" fmla="*/ 283 h 1653"/>
                <a:gd name="T22" fmla="*/ 2584 w 3559"/>
                <a:gd name="T23" fmla="*/ 448 h 1653"/>
                <a:gd name="T24" fmla="*/ 3348 w 3559"/>
                <a:gd name="T25" fmla="*/ 460 h 1653"/>
                <a:gd name="T26" fmla="*/ 3457 w 3559"/>
                <a:gd name="T27" fmla="*/ 517 h 1653"/>
                <a:gd name="T28" fmla="*/ 3531 w 3559"/>
                <a:gd name="T29" fmla="*/ 610 h 1653"/>
                <a:gd name="T30" fmla="*/ 3559 w 3559"/>
                <a:gd name="T31" fmla="*/ 728 h 1653"/>
                <a:gd name="T32" fmla="*/ 3546 w 3559"/>
                <a:gd name="T33" fmla="*/ 1454 h 1653"/>
                <a:gd name="T34" fmla="*/ 3489 w 3559"/>
                <a:gd name="T35" fmla="*/ 1557 h 1653"/>
                <a:gd name="T36" fmla="*/ 3395 w 3559"/>
                <a:gd name="T37" fmla="*/ 1627 h 1653"/>
                <a:gd name="T38" fmla="*/ 3276 w 3559"/>
                <a:gd name="T39" fmla="*/ 1653 h 1653"/>
                <a:gd name="T40" fmla="*/ 2072 w 3559"/>
                <a:gd name="T41" fmla="*/ 1575 h 1653"/>
                <a:gd name="T42" fmla="*/ 2019 w 3559"/>
                <a:gd name="T43" fmla="*/ 1475 h 1653"/>
                <a:gd name="T44" fmla="*/ 1987 w 3559"/>
                <a:gd name="T45" fmla="*/ 1444 h 1653"/>
                <a:gd name="T46" fmla="*/ 1933 w 3559"/>
                <a:gd name="T47" fmla="*/ 1404 h 1653"/>
                <a:gd name="T48" fmla="*/ 1882 w 3559"/>
                <a:gd name="T49" fmla="*/ 1381 h 1653"/>
                <a:gd name="T50" fmla="*/ 1840 w 3559"/>
                <a:gd name="T51" fmla="*/ 1369 h 1653"/>
                <a:gd name="T52" fmla="*/ 1748 w 3559"/>
                <a:gd name="T53" fmla="*/ 1365 h 1653"/>
                <a:gd name="T54" fmla="*/ 1692 w 3559"/>
                <a:gd name="T55" fmla="*/ 1377 h 1653"/>
                <a:gd name="T56" fmla="*/ 1643 w 3559"/>
                <a:gd name="T57" fmla="*/ 1394 h 1653"/>
                <a:gd name="T58" fmla="*/ 1616 w 3559"/>
                <a:gd name="T59" fmla="*/ 1410 h 1653"/>
                <a:gd name="T60" fmla="*/ 1572 w 3559"/>
                <a:gd name="T61" fmla="*/ 1444 h 1653"/>
                <a:gd name="T62" fmla="*/ 1540 w 3559"/>
                <a:gd name="T63" fmla="*/ 1475 h 1653"/>
                <a:gd name="T64" fmla="*/ 1486 w 3559"/>
                <a:gd name="T65" fmla="*/ 1575 h 1653"/>
                <a:gd name="T66" fmla="*/ 283 w 3559"/>
                <a:gd name="T67" fmla="*/ 1653 h 1653"/>
                <a:gd name="T68" fmla="*/ 164 w 3559"/>
                <a:gd name="T69" fmla="*/ 1627 h 1653"/>
                <a:gd name="T70" fmla="*/ 69 w 3559"/>
                <a:gd name="T71" fmla="*/ 1557 h 1653"/>
                <a:gd name="T72" fmla="*/ 12 w 3559"/>
                <a:gd name="T73" fmla="*/ 1454 h 1653"/>
                <a:gd name="T74" fmla="*/ 0 w 3559"/>
                <a:gd name="T75" fmla="*/ 728 h 1653"/>
                <a:gd name="T76" fmla="*/ 28 w 3559"/>
                <a:gd name="T77" fmla="*/ 610 h 1653"/>
                <a:gd name="T78" fmla="*/ 102 w 3559"/>
                <a:gd name="T79" fmla="*/ 517 h 1653"/>
                <a:gd name="T80" fmla="*/ 210 w 3559"/>
                <a:gd name="T81" fmla="*/ 460 h 1653"/>
                <a:gd name="T82" fmla="*/ 975 w 3559"/>
                <a:gd name="T83" fmla="*/ 448 h 1653"/>
                <a:gd name="T84" fmla="*/ 1031 w 3559"/>
                <a:gd name="T85" fmla="*/ 283 h 1653"/>
                <a:gd name="T86" fmla="*/ 1134 w 3559"/>
                <a:gd name="T87" fmla="*/ 149 h 1653"/>
                <a:gd name="T88" fmla="*/ 1276 w 3559"/>
                <a:gd name="T89" fmla="*/ 51 h 1653"/>
                <a:gd name="T90" fmla="*/ 1445 w 3559"/>
                <a:gd name="T91" fmla="*/ 3 h 1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559" h="1653">
                  <a:moveTo>
                    <a:pt x="1507" y="262"/>
                  </a:moveTo>
                  <a:lnTo>
                    <a:pt x="1467" y="265"/>
                  </a:lnTo>
                  <a:lnTo>
                    <a:pt x="1430" y="274"/>
                  </a:lnTo>
                  <a:lnTo>
                    <a:pt x="1394" y="287"/>
                  </a:lnTo>
                  <a:lnTo>
                    <a:pt x="1361" y="304"/>
                  </a:lnTo>
                  <a:lnTo>
                    <a:pt x="1331" y="327"/>
                  </a:lnTo>
                  <a:lnTo>
                    <a:pt x="1305" y="352"/>
                  </a:lnTo>
                  <a:lnTo>
                    <a:pt x="1282" y="381"/>
                  </a:lnTo>
                  <a:lnTo>
                    <a:pt x="1263" y="414"/>
                  </a:lnTo>
                  <a:lnTo>
                    <a:pt x="1247" y="448"/>
                  </a:lnTo>
                  <a:lnTo>
                    <a:pt x="2311" y="448"/>
                  </a:lnTo>
                  <a:lnTo>
                    <a:pt x="2297" y="414"/>
                  </a:lnTo>
                  <a:lnTo>
                    <a:pt x="2278" y="381"/>
                  </a:lnTo>
                  <a:lnTo>
                    <a:pt x="2255" y="352"/>
                  </a:lnTo>
                  <a:lnTo>
                    <a:pt x="2228" y="327"/>
                  </a:lnTo>
                  <a:lnTo>
                    <a:pt x="2198" y="304"/>
                  </a:lnTo>
                  <a:lnTo>
                    <a:pt x="2165" y="287"/>
                  </a:lnTo>
                  <a:lnTo>
                    <a:pt x="2130" y="274"/>
                  </a:lnTo>
                  <a:lnTo>
                    <a:pt x="2091" y="265"/>
                  </a:lnTo>
                  <a:lnTo>
                    <a:pt x="2052" y="262"/>
                  </a:lnTo>
                  <a:lnTo>
                    <a:pt x="1507" y="262"/>
                  </a:lnTo>
                  <a:close/>
                  <a:moveTo>
                    <a:pt x="1507" y="0"/>
                  </a:moveTo>
                  <a:lnTo>
                    <a:pt x="2052" y="0"/>
                  </a:lnTo>
                  <a:lnTo>
                    <a:pt x="2113" y="3"/>
                  </a:lnTo>
                  <a:lnTo>
                    <a:pt x="2171" y="14"/>
                  </a:lnTo>
                  <a:lnTo>
                    <a:pt x="2229" y="29"/>
                  </a:lnTo>
                  <a:lnTo>
                    <a:pt x="2283" y="51"/>
                  </a:lnTo>
                  <a:lnTo>
                    <a:pt x="2333" y="79"/>
                  </a:lnTo>
                  <a:lnTo>
                    <a:pt x="2380" y="111"/>
                  </a:lnTo>
                  <a:lnTo>
                    <a:pt x="2424" y="149"/>
                  </a:lnTo>
                  <a:lnTo>
                    <a:pt x="2463" y="190"/>
                  </a:lnTo>
                  <a:lnTo>
                    <a:pt x="2498" y="235"/>
                  </a:lnTo>
                  <a:lnTo>
                    <a:pt x="2528" y="283"/>
                  </a:lnTo>
                  <a:lnTo>
                    <a:pt x="2552" y="336"/>
                  </a:lnTo>
                  <a:lnTo>
                    <a:pt x="2571" y="391"/>
                  </a:lnTo>
                  <a:lnTo>
                    <a:pt x="2584" y="448"/>
                  </a:lnTo>
                  <a:lnTo>
                    <a:pt x="3264" y="448"/>
                  </a:lnTo>
                  <a:lnTo>
                    <a:pt x="3308" y="452"/>
                  </a:lnTo>
                  <a:lnTo>
                    <a:pt x="3348" y="460"/>
                  </a:lnTo>
                  <a:lnTo>
                    <a:pt x="3388" y="474"/>
                  </a:lnTo>
                  <a:lnTo>
                    <a:pt x="3424" y="493"/>
                  </a:lnTo>
                  <a:lnTo>
                    <a:pt x="3457" y="517"/>
                  </a:lnTo>
                  <a:lnTo>
                    <a:pt x="3486" y="545"/>
                  </a:lnTo>
                  <a:lnTo>
                    <a:pt x="3511" y="575"/>
                  </a:lnTo>
                  <a:lnTo>
                    <a:pt x="3531" y="610"/>
                  </a:lnTo>
                  <a:lnTo>
                    <a:pt x="3546" y="647"/>
                  </a:lnTo>
                  <a:lnTo>
                    <a:pt x="3555" y="687"/>
                  </a:lnTo>
                  <a:lnTo>
                    <a:pt x="3559" y="728"/>
                  </a:lnTo>
                  <a:lnTo>
                    <a:pt x="3559" y="1373"/>
                  </a:lnTo>
                  <a:lnTo>
                    <a:pt x="3555" y="1415"/>
                  </a:lnTo>
                  <a:lnTo>
                    <a:pt x="3546" y="1454"/>
                  </a:lnTo>
                  <a:lnTo>
                    <a:pt x="3532" y="1492"/>
                  </a:lnTo>
                  <a:lnTo>
                    <a:pt x="3513" y="1525"/>
                  </a:lnTo>
                  <a:lnTo>
                    <a:pt x="3489" y="1557"/>
                  </a:lnTo>
                  <a:lnTo>
                    <a:pt x="3462" y="1584"/>
                  </a:lnTo>
                  <a:lnTo>
                    <a:pt x="3430" y="1608"/>
                  </a:lnTo>
                  <a:lnTo>
                    <a:pt x="3395" y="1627"/>
                  </a:lnTo>
                  <a:lnTo>
                    <a:pt x="3357" y="1641"/>
                  </a:lnTo>
                  <a:lnTo>
                    <a:pt x="3318" y="1650"/>
                  </a:lnTo>
                  <a:lnTo>
                    <a:pt x="3276" y="1653"/>
                  </a:lnTo>
                  <a:lnTo>
                    <a:pt x="2087" y="1653"/>
                  </a:lnTo>
                  <a:lnTo>
                    <a:pt x="2082" y="1613"/>
                  </a:lnTo>
                  <a:lnTo>
                    <a:pt x="2072" y="1575"/>
                  </a:lnTo>
                  <a:lnTo>
                    <a:pt x="2059" y="1539"/>
                  </a:lnTo>
                  <a:lnTo>
                    <a:pt x="2041" y="1507"/>
                  </a:lnTo>
                  <a:lnTo>
                    <a:pt x="2019" y="1475"/>
                  </a:lnTo>
                  <a:lnTo>
                    <a:pt x="1992" y="1448"/>
                  </a:lnTo>
                  <a:lnTo>
                    <a:pt x="1990" y="1446"/>
                  </a:lnTo>
                  <a:lnTo>
                    <a:pt x="1987" y="1444"/>
                  </a:lnTo>
                  <a:lnTo>
                    <a:pt x="1968" y="1428"/>
                  </a:lnTo>
                  <a:lnTo>
                    <a:pt x="1948" y="1412"/>
                  </a:lnTo>
                  <a:lnTo>
                    <a:pt x="1933" y="1404"/>
                  </a:lnTo>
                  <a:lnTo>
                    <a:pt x="1915" y="1395"/>
                  </a:lnTo>
                  <a:lnTo>
                    <a:pt x="1898" y="1386"/>
                  </a:lnTo>
                  <a:lnTo>
                    <a:pt x="1882" y="1381"/>
                  </a:lnTo>
                  <a:lnTo>
                    <a:pt x="1867" y="1377"/>
                  </a:lnTo>
                  <a:lnTo>
                    <a:pt x="1854" y="1372"/>
                  </a:lnTo>
                  <a:lnTo>
                    <a:pt x="1840" y="1369"/>
                  </a:lnTo>
                  <a:lnTo>
                    <a:pt x="1811" y="1365"/>
                  </a:lnTo>
                  <a:lnTo>
                    <a:pt x="1780" y="1362"/>
                  </a:lnTo>
                  <a:lnTo>
                    <a:pt x="1748" y="1365"/>
                  </a:lnTo>
                  <a:lnTo>
                    <a:pt x="1718" y="1369"/>
                  </a:lnTo>
                  <a:lnTo>
                    <a:pt x="1705" y="1372"/>
                  </a:lnTo>
                  <a:lnTo>
                    <a:pt x="1692" y="1377"/>
                  </a:lnTo>
                  <a:lnTo>
                    <a:pt x="1676" y="1381"/>
                  </a:lnTo>
                  <a:lnTo>
                    <a:pt x="1661" y="1386"/>
                  </a:lnTo>
                  <a:lnTo>
                    <a:pt x="1643" y="1394"/>
                  </a:lnTo>
                  <a:lnTo>
                    <a:pt x="1627" y="1404"/>
                  </a:lnTo>
                  <a:lnTo>
                    <a:pt x="1621" y="1407"/>
                  </a:lnTo>
                  <a:lnTo>
                    <a:pt x="1616" y="1410"/>
                  </a:lnTo>
                  <a:lnTo>
                    <a:pt x="1610" y="1412"/>
                  </a:lnTo>
                  <a:lnTo>
                    <a:pt x="1591" y="1428"/>
                  </a:lnTo>
                  <a:lnTo>
                    <a:pt x="1572" y="1444"/>
                  </a:lnTo>
                  <a:lnTo>
                    <a:pt x="1569" y="1446"/>
                  </a:lnTo>
                  <a:lnTo>
                    <a:pt x="1566" y="1448"/>
                  </a:lnTo>
                  <a:lnTo>
                    <a:pt x="1540" y="1475"/>
                  </a:lnTo>
                  <a:lnTo>
                    <a:pt x="1518" y="1507"/>
                  </a:lnTo>
                  <a:lnTo>
                    <a:pt x="1499" y="1539"/>
                  </a:lnTo>
                  <a:lnTo>
                    <a:pt x="1486" y="1575"/>
                  </a:lnTo>
                  <a:lnTo>
                    <a:pt x="1476" y="1613"/>
                  </a:lnTo>
                  <a:lnTo>
                    <a:pt x="1472" y="1653"/>
                  </a:lnTo>
                  <a:lnTo>
                    <a:pt x="283" y="1653"/>
                  </a:lnTo>
                  <a:lnTo>
                    <a:pt x="241" y="1650"/>
                  </a:lnTo>
                  <a:lnTo>
                    <a:pt x="201" y="1641"/>
                  </a:lnTo>
                  <a:lnTo>
                    <a:pt x="164" y="1627"/>
                  </a:lnTo>
                  <a:lnTo>
                    <a:pt x="129" y="1608"/>
                  </a:lnTo>
                  <a:lnTo>
                    <a:pt x="98" y="1584"/>
                  </a:lnTo>
                  <a:lnTo>
                    <a:pt x="69" y="1557"/>
                  </a:lnTo>
                  <a:lnTo>
                    <a:pt x="46" y="1525"/>
                  </a:lnTo>
                  <a:lnTo>
                    <a:pt x="26" y="1491"/>
                  </a:lnTo>
                  <a:lnTo>
                    <a:pt x="12" y="1454"/>
                  </a:lnTo>
                  <a:lnTo>
                    <a:pt x="3" y="1415"/>
                  </a:lnTo>
                  <a:lnTo>
                    <a:pt x="0" y="1373"/>
                  </a:lnTo>
                  <a:lnTo>
                    <a:pt x="0" y="728"/>
                  </a:lnTo>
                  <a:lnTo>
                    <a:pt x="3" y="687"/>
                  </a:lnTo>
                  <a:lnTo>
                    <a:pt x="12" y="647"/>
                  </a:lnTo>
                  <a:lnTo>
                    <a:pt x="28" y="610"/>
                  </a:lnTo>
                  <a:lnTo>
                    <a:pt x="47" y="575"/>
                  </a:lnTo>
                  <a:lnTo>
                    <a:pt x="73" y="545"/>
                  </a:lnTo>
                  <a:lnTo>
                    <a:pt x="102" y="517"/>
                  </a:lnTo>
                  <a:lnTo>
                    <a:pt x="134" y="493"/>
                  </a:lnTo>
                  <a:lnTo>
                    <a:pt x="171" y="474"/>
                  </a:lnTo>
                  <a:lnTo>
                    <a:pt x="210" y="460"/>
                  </a:lnTo>
                  <a:lnTo>
                    <a:pt x="252" y="452"/>
                  </a:lnTo>
                  <a:lnTo>
                    <a:pt x="295" y="448"/>
                  </a:lnTo>
                  <a:lnTo>
                    <a:pt x="975" y="448"/>
                  </a:lnTo>
                  <a:lnTo>
                    <a:pt x="988" y="391"/>
                  </a:lnTo>
                  <a:lnTo>
                    <a:pt x="1007" y="336"/>
                  </a:lnTo>
                  <a:lnTo>
                    <a:pt x="1031" y="283"/>
                  </a:lnTo>
                  <a:lnTo>
                    <a:pt x="1060" y="235"/>
                  </a:lnTo>
                  <a:lnTo>
                    <a:pt x="1096" y="190"/>
                  </a:lnTo>
                  <a:lnTo>
                    <a:pt x="1134" y="149"/>
                  </a:lnTo>
                  <a:lnTo>
                    <a:pt x="1178" y="111"/>
                  </a:lnTo>
                  <a:lnTo>
                    <a:pt x="1225" y="79"/>
                  </a:lnTo>
                  <a:lnTo>
                    <a:pt x="1276" y="51"/>
                  </a:lnTo>
                  <a:lnTo>
                    <a:pt x="1330" y="29"/>
                  </a:lnTo>
                  <a:lnTo>
                    <a:pt x="1387" y="14"/>
                  </a:lnTo>
                  <a:lnTo>
                    <a:pt x="1445" y="3"/>
                  </a:lnTo>
                  <a:lnTo>
                    <a:pt x="1507" y="0"/>
                  </a:lnTo>
                  <a:close/>
                </a:path>
              </a:pathLst>
            </a:custGeom>
            <a:solidFill>
              <a:srgbClr val="FF66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53B4E96-4098-8307-BE96-9800124AD5C3}"/>
              </a:ext>
            </a:extLst>
          </p:cNvPr>
          <p:cNvSpPr/>
          <p:nvPr/>
        </p:nvSpPr>
        <p:spPr>
          <a:xfrm>
            <a:off x="203820" y="710958"/>
            <a:ext cx="6591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prstClr val="white"/>
                </a:solidFill>
              </a:rPr>
              <a:t>01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E615493-516F-0C76-9645-A57DD33BA401}"/>
              </a:ext>
            </a:extLst>
          </p:cNvPr>
          <p:cNvSpPr/>
          <p:nvPr/>
        </p:nvSpPr>
        <p:spPr>
          <a:xfrm>
            <a:off x="203820" y="1552122"/>
            <a:ext cx="6591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prstClr val="white"/>
                </a:solidFill>
              </a:rPr>
              <a:t>02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8061A15-3F86-CDCB-5650-0055C1F91E10}"/>
              </a:ext>
            </a:extLst>
          </p:cNvPr>
          <p:cNvSpPr/>
          <p:nvPr/>
        </p:nvSpPr>
        <p:spPr>
          <a:xfrm>
            <a:off x="203820" y="2393286"/>
            <a:ext cx="6591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prstClr val="white"/>
                </a:solidFill>
              </a:rPr>
              <a:t>03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C808BCA-FB32-A2E0-AE1B-BBD23E969A82}"/>
              </a:ext>
            </a:extLst>
          </p:cNvPr>
          <p:cNvSpPr/>
          <p:nvPr/>
        </p:nvSpPr>
        <p:spPr>
          <a:xfrm>
            <a:off x="203820" y="3234450"/>
            <a:ext cx="6591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prstClr val="white"/>
                </a:solidFill>
              </a:rPr>
              <a:t>04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31D0354-D289-E7BA-3E00-3DE72DDC21C3}"/>
              </a:ext>
            </a:extLst>
          </p:cNvPr>
          <p:cNvSpPr/>
          <p:nvPr/>
        </p:nvSpPr>
        <p:spPr>
          <a:xfrm>
            <a:off x="203820" y="4075614"/>
            <a:ext cx="6591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prstClr val="white"/>
                </a:solidFill>
              </a:rPr>
              <a:t>05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721DE60-C8AC-BB46-B0FF-59C45B0BB936}"/>
              </a:ext>
            </a:extLst>
          </p:cNvPr>
          <p:cNvSpPr/>
          <p:nvPr/>
        </p:nvSpPr>
        <p:spPr>
          <a:xfrm>
            <a:off x="203820" y="4916778"/>
            <a:ext cx="6591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prstClr val="white"/>
                </a:solidFill>
              </a:rPr>
              <a:t>06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3236603-DD3A-9AF2-32E4-9316F51F0FD7}"/>
              </a:ext>
            </a:extLst>
          </p:cNvPr>
          <p:cNvSpPr/>
          <p:nvPr/>
        </p:nvSpPr>
        <p:spPr>
          <a:xfrm>
            <a:off x="203820" y="5757942"/>
            <a:ext cx="6591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prstClr val="white"/>
                </a:solidFill>
              </a:rPr>
              <a:t>07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38" name="Freeform 11">
            <a:extLst>
              <a:ext uri="{FF2B5EF4-FFF2-40B4-BE49-F238E27FC236}">
                <a16:creationId xmlns:a16="http://schemas.microsoft.com/office/drawing/2014/main" id="{ADF31C41-5DED-A79E-0F9F-09F276959982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3906464" y="781966"/>
            <a:ext cx="350410" cy="430205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7580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/>
          <p:nvPr/>
        </p:nvSpPr>
        <p:spPr>
          <a:xfrm>
            <a:off x="4553547" y="488868"/>
            <a:ext cx="845120" cy="76867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FFFFFF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C3D784A-C54E-B811-7B99-E0F0D719FDE3}"/>
              </a:ext>
            </a:extLst>
          </p:cNvPr>
          <p:cNvGrpSpPr/>
          <p:nvPr/>
        </p:nvGrpSpPr>
        <p:grpSpPr>
          <a:xfrm>
            <a:off x="5800430" y="224959"/>
            <a:ext cx="1183341" cy="1183341"/>
            <a:chOff x="5800430" y="224959"/>
            <a:chExt cx="1183341" cy="1183341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F7455B32-FC95-49CD-2306-053EDC1422B2}"/>
                </a:ext>
              </a:extLst>
            </p:cNvPr>
            <p:cNvSpPr/>
            <p:nvPr/>
          </p:nvSpPr>
          <p:spPr>
            <a:xfrm>
              <a:off x="5800430" y="224959"/>
              <a:ext cx="1183341" cy="1183341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68F0DE98-8AFA-7B1D-C2C3-E93ECA2D76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19959" y="349055"/>
              <a:ext cx="944281" cy="944281"/>
            </a:xfrm>
            <a:prstGeom prst="rect">
              <a:avLst/>
            </a:prstGeom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B0852D1-C9AF-074F-9682-789733B64EB3}"/>
              </a:ext>
            </a:extLst>
          </p:cNvPr>
          <p:cNvGrpSpPr/>
          <p:nvPr/>
        </p:nvGrpSpPr>
        <p:grpSpPr>
          <a:xfrm>
            <a:off x="8229856" y="3457884"/>
            <a:ext cx="3861474" cy="1945582"/>
            <a:chOff x="4151067" y="4793329"/>
            <a:chExt cx="3861474" cy="194558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9C589D1-D23B-9AF0-7DDE-0335DBF0BF8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267200" y="4907280"/>
              <a:ext cx="3634740" cy="1718533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softEdge rad="0"/>
            </a:effectLst>
            <a:scene3d>
              <a:camera prst="orthographicFront"/>
              <a:lightRig rig="threePt" dir="t"/>
            </a:scene3d>
            <a:sp3d>
              <a:bevelB w="63500" h="0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rgbClr val="4C4C4C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5</a:t>
              </a:r>
              <a:r>
                <a:rPr lang="ko-KR" altLang="en-US" b="1" dirty="0">
                  <a:solidFill>
                    <a:srgbClr val="4C4C4C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팀</a:t>
              </a:r>
              <a:endParaRPr lang="en-US" altLang="ko-KR" b="1" dirty="0">
                <a:solidFill>
                  <a:srgbClr val="4C4C4C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  <a:p>
              <a:pPr algn="ctr"/>
              <a:r>
                <a:rPr lang="en-US" altLang="ko-KR" dirty="0">
                  <a:solidFill>
                    <a:srgbClr val="4C4C4C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2018152023 </a:t>
              </a:r>
              <a:r>
                <a:rPr lang="ko-KR" altLang="en-US" dirty="0" err="1">
                  <a:solidFill>
                    <a:srgbClr val="4C4C4C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양태환</a:t>
              </a:r>
              <a:r>
                <a:rPr lang="ko-KR" altLang="en-US" dirty="0">
                  <a:solidFill>
                    <a:srgbClr val="4C4C4C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 </a:t>
              </a:r>
              <a:r>
                <a:rPr lang="en-US" altLang="ko-KR" dirty="0">
                  <a:solidFill>
                    <a:srgbClr val="4C4C4C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(</a:t>
              </a:r>
              <a:r>
                <a:rPr lang="ko-KR" altLang="en-US" dirty="0">
                  <a:solidFill>
                    <a:srgbClr val="4C4C4C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팀장</a:t>
              </a:r>
              <a:r>
                <a:rPr lang="en-US" altLang="ko-KR" dirty="0">
                  <a:solidFill>
                    <a:srgbClr val="4C4C4C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)</a:t>
              </a:r>
            </a:p>
            <a:p>
              <a:pPr algn="ctr"/>
              <a:r>
                <a:rPr lang="en-US" altLang="ko-KR" dirty="0">
                  <a:solidFill>
                    <a:srgbClr val="4C4C4C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2018152025 </a:t>
              </a:r>
              <a:r>
                <a:rPr lang="ko-KR" altLang="en-US" dirty="0" err="1">
                  <a:solidFill>
                    <a:srgbClr val="4C4C4C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오정혁</a:t>
              </a:r>
              <a:r>
                <a:rPr lang="ko-KR" altLang="en-US" dirty="0">
                  <a:solidFill>
                    <a:srgbClr val="4C4C4C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 </a:t>
              </a:r>
              <a:r>
                <a:rPr lang="en-US" altLang="ko-KR" dirty="0">
                  <a:solidFill>
                    <a:srgbClr val="4C4C4C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(</a:t>
              </a:r>
              <a:r>
                <a:rPr lang="ko-KR" altLang="en-US" dirty="0">
                  <a:solidFill>
                    <a:srgbClr val="4C4C4C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팀원</a:t>
              </a:r>
              <a:r>
                <a:rPr lang="en-US" altLang="ko-KR" dirty="0">
                  <a:solidFill>
                    <a:srgbClr val="4C4C4C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)</a:t>
              </a:r>
            </a:p>
            <a:p>
              <a:pPr algn="ctr"/>
              <a:r>
                <a:rPr lang="en-US" altLang="ko-KR" dirty="0">
                  <a:solidFill>
                    <a:srgbClr val="4C4C4C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2020156046 </a:t>
              </a:r>
              <a:r>
                <a:rPr lang="ko-KR" altLang="en-US" dirty="0">
                  <a:solidFill>
                    <a:srgbClr val="4C4C4C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박상윤 </a:t>
              </a:r>
              <a:r>
                <a:rPr lang="en-US" altLang="ko-KR" dirty="0">
                  <a:solidFill>
                    <a:srgbClr val="4C4C4C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(</a:t>
              </a:r>
              <a:r>
                <a:rPr lang="ko-KR" altLang="en-US" dirty="0">
                  <a:solidFill>
                    <a:srgbClr val="4C4C4C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팀원</a:t>
              </a:r>
              <a:r>
                <a:rPr lang="en-US" altLang="ko-KR" dirty="0">
                  <a:solidFill>
                    <a:srgbClr val="4C4C4C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)</a:t>
              </a:r>
            </a:p>
            <a:p>
              <a:pPr algn="ctr"/>
              <a:r>
                <a:rPr lang="en-US" altLang="ko-KR" dirty="0">
                  <a:solidFill>
                    <a:srgbClr val="4C4C4C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2018152041 </a:t>
              </a:r>
              <a:r>
                <a:rPr lang="ko-KR" altLang="en-US" dirty="0">
                  <a:solidFill>
                    <a:srgbClr val="4C4C4C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최동규 </a:t>
              </a:r>
              <a:r>
                <a:rPr lang="en-US" altLang="ko-KR" dirty="0">
                  <a:solidFill>
                    <a:srgbClr val="4C4C4C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(</a:t>
              </a:r>
              <a:r>
                <a:rPr lang="ko-KR" altLang="en-US" dirty="0">
                  <a:solidFill>
                    <a:srgbClr val="4C4C4C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팀원</a:t>
              </a:r>
              <a:r>
                <a:rPr lang="en-US" altLang="ko-KR" dirty="0">
                  <a:solidFill>
                    <a:srgbClr val="4C4C4C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)</a:t>
              </a:r>
              <a:endParaRPr lang="ko-KR" altLang="en-US" dirty="0">
                <a:solidFill>
                  <a:srgbClr val="4C4C4C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5" name="이등변 삼각형 4">
              <a:extLst>
                <a:ext uri="{FF2B5EF4-FFF2-40B4-BE49-F238E27FC236}">
                  <a16:creationId xmlns:a16="http://schemas.microsoft.com/office/drawing/2014/main" id="{7DA4AE5E-0BF2-4037-2C74-51B11E8B0418}"/>
                </a:ext>
              </a:extLst>
            </p:cNvPr>
            <p:cNvSpPr/>
            <p:nvPr/>
          </p:nvSpPr>
          <p:spPr>
            <a:xfrm rot="18780428">
              <a:off x="4151067" y="4800061"/>
              <a:ext cx="207146" cy="202154"/>
            </a:xfrm>
            <a:prstGeom prst="triangle">
              <a:avLst>
                <a:gd name="adj" fmla="val 4781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이등변 삼각형 7">
              <a:extLst>
                <a:ext uri="{FF2B5EF4-FFF2-40B4-BE49-F238E27FC236}">
                  <a16:creationId xmlns:a16="http://schemas.microsoft.com/office/drawing/2014/main" id="{3011F529-2537-2545-C18C-428FA781416F}"/>
                </a:ext>
              </a:extLst>
            </p:cNvPr>
            <p:cNvSpPr/>
            <p:nvPr/>
          </p:nvSpPr>
          <p:spPr>
            <a:xfrm rot="13486666">
              <a:off x="4151067" y="6530878"/>
              <a:ext cx="207146" cy="202154"/>
            </a:xfrm>
            <a:prstGeom prst="triangle">
              <a:avLst>
                <a:gd name="adj" fmla="val 4781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C8AF282-37EC-6035-527D-7A21C08B82BF}"/>
                </a:ext>
              </a:extLst>
            </p:cNvPr>
            <p:cNvSpPr/>
            <p:nvPr/>
          </p:nvSpPr>
          <p:spPr>
            <a:xfrm rot="2721400">
              <a:off x="7807890" y="4795825"/>
              <a:ext cx="207146" cy="202154"/>
            </a:xfrm>
            <a:prstGeom prst="triangle">
              <a:avLst>
                <a:gd name="adj" fmla="val 4781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21FF5E72-6CA1-F982-F66C-AFC831C6EA9C}"/>
                </a:ext>
              </a:extLst>
            </p:cNvPr>
            <p:cNvSpPr/>
            <p:nvPr/>
          </p:nvSpPr>
          <p:spPr>
            <a:xfrm rot="8047121">
              <a:off x="7807891" y="6534261"/>
              <a:ext cx="207146" cy="202154"/>
            </a:xfrm>
            <a:prstGeom prst="triangle">
              <a:avLst>
                <a:gd name="adj" fmla="val 4781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7" name="Picture 2" descr="아임포트">
            <a:extLst>
              <a:ext uri="{FF2B5EF4-FFF2-40B4-BE49-F238E27FC236}">
                <a16:creationId xmlns:a16="http://schemas.microsoft.com/office/drawing/2014/main" id="{DC7CC3D9-7BD1-7A50-0C38-EC8990EAE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938" y="1525535"/>
            <a:ext cx="2925838" cy="760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WalletConnect Logo PNG Vector">
            <a:extLst>
              <a:ext uri="{FF2B5EF4-FFF2-40B4-BE49-F238E27FC236}">
                <a16:creationId xmlns:a16="http://schemas.microsoft.com/office/drawing/2014/main" id="{BEE06C1B-F510-08FC-A8E5-ACBB137D0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750" y="682798"/>
            <a:ext cx="2127250" cy="212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>
            <a:extLst>
              <a:ext uri="{FF2B5EF4-FFF2-40B4-BE49-F238E27FC236}">
                <a16:creationId xmlns:a16="http://schemas.microsoft.com/office/drawing/2014/main" id="{5C59B28F-E3D8-C102-A0F5-718055FD9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9645" y="-95092"/>
            <a:ext cx="3636497" cy="1936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WalletConnect v2.0: what's new?. If you follow WalletConnect or me on… | by  Pedro Gomes | WalletConnect | Medium">
            <a:extLst>
              <a:ext uri="{FF2B5EF4-FFF2-40B4-BE49-F238E27FC236}">
                <a16:creationId xmlns:a16="http://schemas.microsoft.com/office/drawing/2014/main" id="{D8C92DD5-B6CA-4ED6-1CA4-6F907F20A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19286" y1="40375" x2="19286" y2="40375"/>
                        <a14:foregroundMark x1="34714" y1="48211" x2="34714" y2="48211"/>
                        <a14:foregroundMark x1="40357" y1="51618" x2="40357" y2="51618"/>
                        <a14:foregroundMark x1="41500" y1="50937" x2="41500" y2="50937"/>
                        <a14:foregroundMark x1="43571" y1="51448" x2="43571" y2="51448"/>
                        <a14:foregroundMark x1="47000" y1="52981" x2="47000" y2="52981"/>
                        <a14:foregroundMark x1="48857" y1="50256" x2="48857" y2="50256"/>
                        <a14:foregroundMark x1="50857" y1="48041" x2="50857" y2="48041"/>
                        <a14:foregroundMark x1="56214" y1="50085" x2="56214" y2="50085"/>
                        <a14:foregroundMark x1="58571" y1="52300" x2="58571" y2="52300"/>
                        <a14:foregroundMark x1="62429" y1="51618" x2="62429" y2="51618"/>
                        <a14:foregroundMark x1="65857" y1="52641" x2="65857" y2="52641"/>
                        <a14:foregroundMark x1="69714" y1="50767" x2="69714" y2="50767"/>
                        <a14:foregroundMark x1="73357" y1="51278" x2="73357" y2="51278"/>
                        <a14:foregroundMark x1="78643" y1="49404" x2="78643" y2="49404"/>
                        <a14:foregroundMark x1="80786" y1="55877" x2="80786" y2="55877"/>
                        <a14:foregroundMark x1="81714" y1="50937" x2="81714" y2="50937"/>
                        <a14:backgroundMark x1="39357" y1="54685" x2="39357" y2="54685"/>
                        <a14:backgroundMark x1="45857" y1="51278" x2="45857" y2="51278"/>
                        <a14:backgroundMark x1="56071" y1="54344" x2="56071" y2="54344"/>
                        <a14:backgroundMark x1="67000" y1="51618" x2="67000" y2="51618"/>
                        <a14:backgroundMark x1="83000" y1="52300" x2="83000" y2="52300"/>
                        <a14:backgroundMark x1="83000" y1="51959" x2="83000" y2="519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397" y="2005417"/>
            <a:ext cx="4732919" cy="198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Decentralized Application png images | PNGWing">
            <a:extLst>
              <a:ext uri="{FF2B5EF4-FFF2-40B4-BE49-F238E27FC236}">
                <a16:creationId xmlns:a16="http://schemas.microsoft.com/office/drawing/2014/main" id="{721F62A6-6055-0B1E-1F68-F60BA1E59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5631" b="98761" l="10000" r="90000">
                        <a14:foregroundMark x1="48152" y1="10248" x2="54022" y2="11036"/>
                        <a14:foregroundMark x1="28711" y1="63176" x2="48478" y2="88063"/>
                        <a14:foregroundMark x1="28187" y1="62516" x2="28711" y2="63176"/>
                        <a14:foregroundMark x1="27790" y1="62015" x2="28104" y2="62411"/>
                        <a14:foregroundMark x1="48478" y1="88063" x2="58773" y2="82283"/>
                        <a14:foregroundMark x1="68383" y1="70495" x2="68797" y2="69796"/>
                        <a14:foregroundMark x1="68183" y1="70833" x2="68383" y2="70495"/>
                        <a14:foregroundMark x1="68166" y1="68468" x2="53503" y2="71524"/>
                        <a14:foregroundMark x1="69530" y1="68184" x2="68166" y2="68468"/>
                        <a14:foregroundMark x1="48014" y1="71129" x2="39891" y2="69144"/>
                        <a14:foregroundMark x1="26941" y1="60135" x2="26132" y2="59572"/>
                        <a14:foregroundMark x1="28244" y1="61041" x2="26941" y2="60135"/>
                        <a14:foregroundMark x1="39891" y1="69144" x2="29209" y2="61712"/>
                        <a14:foregroundMark x1="48913" y1="11261" x2="49348" y2="11036"/>
                        <a14:foregroundMark x1="47935" y1="10248" x2="48370" y2="10248"/>
                        <a14:foregroundMark x1="47973" y1="10640" x2="53077" y2="9009"/>
                        <a14:foregroundMark x1="52791" y1="8671" x2="49348" y2="9234"/>
                        <a14:foregroundMark x1="51522" y1="19482" x2="50870" y2="5631"/>
                        <a14:foregroundMark x1="50870" y1="5631" x2="51848" y2="11712"/>
                        <a14:foregroundMark x1="28012" y1="61834" x2="28399" y2="62275"/>
                        <a14:foregroundMark x1="28793" y1="62500" x2="29308" y2="63176"/>
                        <a14:foregroundMark x1="28181" y1="61697" x2="28793" y2="62500"/>
                        <a14:foregroundMark x1="24130" y1="56869" x2="24130" y2="56869"/>
                        <a14:foregroundMark x1="24348" y1="56869" x2="24348" y2="56869"/>
                        <a14:foregroundMark x1="23913" y1="56757" x2="23913" y2="56757"/>
                        <a14:backgroundMark x1="64022" y1="79167" x2="64022" y2="79167"/>
                        <a14:backgroundMark x1="62935" y1="79617" x2="62935" y2="79617"/>
                        <a14:backgroundMark x1="63152" y1="79054" x2="69891" y2="69144"/>
                        <a14:backgroundMark x1="68152" y1="71509" x2="70978" y2="67793"/>
                        <a14:backgroundMark x1="68913" y1="70495" x2="70000" y2="69257"/>
                        <a14:backgroundMark x1="68370" y1="71847" x2="70435" y2="69032"/>
                        <a14:backgroundMark x1="69348" y1="70608" x2="70652" y2="68131"/>
                        <a14:backgroundMark x1="52500" y1="71509" x2="48696" y2="70721"/>
                        <a14:backgroundMark x1="51196" y1="72410" x2="47717" y2="70495"/>
                        <a14:backgroundMark x1="52065" y1="71509" x2="53696" y2="71171"/>
                        <a14:backgroundMark x1="26501" y1="62220" x2="24130" y2="58896"/>
                        <a14:backgroundMark x1="26999" y1="61840" x2="23478" y2="57207"/>
                        <a14:backgroundMark x1="26710" y1="62061" x2="24457" y2="58559"/>
                        <a14:backgroundMark x1="26894" y1="61920" x2="25978" y2="59685"/>
                        <a14:backgroundMark x1="26848" y1="62162" x2="27065" y2="61374"/>
                        <a14:backgroundMark x1="26413" y1="61486" x2="26413" y2="60135"/>
                        <a14:backgroundMark x1="25870" y1="60135" x2="25870" y2="59572"/>
                        <a14:backgroundMark x1="25435" y1="59572" x2="25435" y2="59572"/>
                        <a14:backgroundMark x1="46304" y1="97185" x2="52065" y2="98423"/>
                        <a14:backgroundMark x1="50652" y1="98423" x2="47826" y2="98423"/>
                        <a14:backgroundMark x1="61957" y1="79392" x2="61522" y2="81306"/>
                        <a14:backgroundMark x1="61413" y1="81869" x2="60217" y2="83333"/>
                        <a14:backgroundMark x1="45435" y1="8784" x2="44783" y2="12500"/>
                        <a14:backgroundMark x1="46413" y1="11149" x2="47717" y2="7995"/>
                        <a14:backgroundMark x1="47174" y1="10135" x2="46413" y2="11261"/>
                        <a14:backgroundMark x1="47174" y1="9685" x2="47174" y2="9685"/>
                        <a14:backgroundMark x1="47174" y1="9459" x2="47174" y2="9459"/>
                        <a14:backgroundMark x1="47283" y1="9685" x2="47283" y2="9685"/>
                        <a14:backgroundMark x1="47500" y1="9685" x2="47500" y2="9685"/>
                        <a14:backgroundMark x1="47500" y1="9685" x2="47500" y2="9685"/>
                        <a14:backgroundMark x1="47500" y1="9234" x2="47500" y2="9234"/>
                        <a14:backgroundMark x1="47500" y1="9234" x2="47500" y2="9234"/>
                        <a14:backgroundMark x1="47500" y1="9234" x2="47500" y2="9234"/>
                        <a14:backgroundMark x1="47826" y1="9459" x2="47826" y2="9459"/>
                        <a14:backgroundMark x1="47826" y1="9459" x2="47826" y2="9459"/>
                        <a14:backgroundMark x1="47609" y1="9459" x2="47609" y2="9459"/>
                        <a14:backgroundMark x1="54674" y1="8671" x2="54674" y2="8671"/>
                        <a14:backgroundMark x1="54565" y1="8559" x2="54565" y2="8559"/>
                        <a14:backgroundMark x1="54457" y1="8559" x2="54457" y2="8559"/>
                        <a14:backgroundMark x1="53913" y1="8333" x2="53913" y2="8333"/>
                        <a14:backgroundMark x1="53913" y1="8333" x2="53913" y2="8333"/>
                        <a14:backgroundMark x1="53913" y1="9009" x2="53913" y2="9009"/>
                        <a14:backgroundMark x1="53913" y1="9009" x2="53913" y2="9009"/>
                        <a14:backgroundMark x1="53696" y1="8559" x2="53696" y2="8559"/>
                        <a14:backgroundMark x1="53696" y1="8446" x2="53696" y2="8446"/>
                        <a14:backgroundMark x1="53913" y1="8446" x2="53913" y2="8446"/>
                        <a14:backgroundMark x1="53913" y1="8446" x2="53913" y2="8446"/>
                        <a14:backgroundMark x1="54130" y1="8446" x2="54130" y2="8446"/>
                        <a14:backgroundMark x1="54130" y1="8446" x2="54130" y2="8446"/>
                        <a14:backgroundMark x1="54130" y1="8559" x2="54130" y2="8559"/>
                        <a14:backgroundMark x1="54130" y1="8559" x2="54130" y2="8559"/>
                        <a14:backgroundMark x1="54130" y1="8671" x2="54130" y2="8671"/>
                        <a14:backgroundMark x1="54130" y1="8784" x2="54130" y2="8784"/>
                        <a14:backgroundMark x1="68261" y1="70833" x2="68261" y2="70833"/>
                        <a14:backgroundMark x1="68261" y1="70833" x2="68261" y2="70833"/>
                        <a14:backgroundMark x1="69022" y1="70045" x2="69022" y2="70045"/>
                        <a14:backgroundMark x1="69348" y1="69707" x2="69348" y2="69707"/>
                        <a14:backgroundMark x1="69674" y1="69144" x2="69674" y2="69144"/>
                        <a14:backgroundMark x1="69891" y1="68468" x2="69891" y2="68468"/>
                        <a14:backgroundMark x1="69891" y1="68468" x2="69891" y2="68468"/>
                        <a14:backgroundMark x1="69891" y1="68581" x2="69891" y2="68581"/>
                        <a14:backgroundMark x1="69022" y1="69707" x2="69022" y2="69707"/>
                        <a14:backgroundMark x1="69022" y1="70045" x2="69022" y2="70045"/>
                        <a14:backgroundMark x1="68696" y1="70721" x2="68696" y2="70721"/>
                        <a14:backgroundMark x1="68261" y1="71509" x2="68261" y2="71509"/>
                        <a14:backgroundMark x1="68261" y1="71059" x2="68261" y2="71059"/>
                        <a14:backgroundMark x1="68478" y1="70721" x2="68478" y2="70721"/>
                        <a14:backgroundMark x1="69130" y1="69932" x2="69130" y2="69932"/>
                        <a14:backgroundMark x1="69022" y1="69932" x2="69022" y2="69932"/>
                        <a14:backgroundMark x1="69022" y1="69932" x2="69022" y2="69932"/>
                        <a14:backgroundMark x1="69022" y1="69595" x2="69239" y2="69144"/>
                        <a14:backgroundMark x1="69674" y1="68694" x2="69674" y2="68694"/>
                        <a14:backgroundMark x1="68587" y1="70495" x2="68587" y2="70495"/>
                        <a14:backgroundMark x1="68587" y1="70495" x2="68587" y2="70495"/>
                        <a14:backgroundMark x1="68587" y1="70495" x2="68587" y2="70495"/>
                        <a14:backgroundMark x1="68370" y1="70495" x2="68370" y2="70495"/>
                        <a14:backgroundMark x1="68370" y1="70495" x2="68370" y2="70495"/>
                        <a14:backgroundMark x1="68370" y1="70495" x2="68370" y2="70495"/>
                        <a14:backgroundMark x1="68587" y1="69932" x2="68587" y2="69932"/>
                        <a14:backgroundMark x1="68587" y1="69932" x2="68587" y2="69932"/>
                        <a14:backgroundMark x1="68587" y1="69932" x2="68587" y2="69932"/>
                        <a14:backgroundMark x1="68478" y1="70495" x2="68478" y2="70495"/>
                        <a14:backgroundMark x1="68478" y1="70495" x2="68478" y2="70495"/>
                        <a14:backgroundMark x1="68478" y1="70495" x2="68478" y2="70495"/>
                        <a14:backgroundMark x1="68478" y1="70495" x2="68478" y2="70495"/>
                        <a14:backgroundMark x1="68478" y1="70495" x2="68478" y2="70495"/>
                        <a14:backgroundMark x1="68478" y1="70833" x2="68478" y2="70833"/>
                        <a14:backgroundMark x1="68370" y1="71171" x2="68370" y2="71171"/>
                        <a14:backgroundMark x1="68152" y1="71284" x2="68152" y2="71284"/>
                        <a14:backgroundMark x1="68152" y1="71059" x2="68152" y2="71059"/>
                        <a14:backgroundMark x1="68261" y1="71059" x2="68261" y2="71059"/>
                        <a14:backgroundMark x1="68913" y1="70495" x2="68913" y2="70495"/>
                        <a14:backgroundMark x1="68913" y1="70270" x2="68913" y2="70270"/>
                        <a14:backgroundMark x1="68696" y1="70270" x2="68696" y2="70270"/>
                        <a14:backgroundMark x1="68478" y1="70270" x2="68478" y2="70270"/>
                        <a14:backgroundMark x1="68587" y1="71396" x2="68587" y2="71396"/>
                        <a14:backgroundMark x1="68370" y1="71847" x2="68370" y2="71847"/>
                        <a14:backgroundMark x1="68370" y1="71847" x2="68370" y2="71847"/>
                        <a14:backgroundMark x1="47935" y1="71059" x2="47935" y2="71059"/>
                        <a14:backgroundMark x1="47935" y1="71059" x2="47935" y2="71059"/>
                        <a14:backgroundMark x1="26957" y1="61374" x2="26957" y2="61374"/>
                        <a14:backgroundMark x1="26957" y1="61036" x2="26957" y2="61036"/>
                        <a14:backgroundMark x1="26413" y1="60135" x2="26413" y2="60135"/>
                        <a14:backgroundMark x1="25761" y1="59685" x2="25761" y2="59685"/>
                        <a14:backgroundMark x1="25435" y1="59347" x2="25435" y2="59347"/>
                        <a14:backgroundMark x1="25435" y1="59347" x2="25435" y2="59347"/>
                        <a14:backgroundMark x1="25652" y1="59347" x2="25652" y2="59347"/>
                        <a14:backgroundMark x1="27609" y1="62500" x2="27609" y2="62500"/>
                        <a14:backgroundMark x1="27609" y1="62500" x2="27609" y2="62500"/>
                        <a14:backgroundMark x1="27609" y1="62275" x2="27609" y2="62275"/>
                        <a14:backgroundMark x1="27283" y1="61486" x2="27283" y2="61486"/>
                        <a14:backgroundMark x1="27174" y1="61486" x2="27174" y2="61486"/>
                        <a14:backgroundMark x1="27283" y1="61824" x2="27609" y2="62162"/>
                        <a14:backgroundMark x1="27826" y1="62500" x2="27826" y2="62500"/>
                        <a14:backgroundMark x1="27935" y1="62613" x2="27935" y2="62613"/>
                        <a14:backgroundMark x1="28261" y1="63176" x2="28261" y2="63176"/>
                        <a14:backgroundMark x1="28370" y1="63401" x2="28370" y2="63401"/>
                        <a14:backgroundMark x1="28370" y1="63401" x2="28370" y2="63401"/>
                        <a14:backgroundMark x1="23478" y1="57207" x2="23478" y2="57207"/>
                        <a14:backgroundMark x1="23587" y1="57207" x2="23587" y2="57207"/>
                        <a14:backgroundMark x1="24239" y1="57770" x2="24239" y2="57770"/>
                        <a14:backgroundMark x1="23370" y1="56982" x2="23370" y2="56982"/>
                        <a14:backgroundMark x1="23804" y1="57207" x2="23804" y2="57207"/>
                        <a14:backgroundMark x1="23478" y1="56869" x2="23478" y2="56869"/>
                        <a14:backgroundMark x1="23804" y1="56982" x2="23804" y2="56982"/>
                        <a14:backgroundMark x1="23696" y1="56869" x2="23696" y2="56869"/>
                        <a14:backgroundMark x1="23804" y1="56869" x2="23804" y2="56869"/>
                        <a14:backgroundMark x1="23804" y1="56869" x2="23804" y2="56869"/>
                        <a14:backgroundMark x1="23804" y1="56869" x2="23804" y2="56869"/>
                        <a14:backgroundMark x1="23804" y1="56869" x2="23804" y2="56869"/>
                        <a14:backgroundMark x1="23804" y1="56869" x2="23804" y2="56869"/>
                        <a14:backgroundMark x1="23804" y1="56869" x2="23804" y2="56869"/>
                        <a14:backgroundMark x1="24239" y1="57432" x2="24239" y2="574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521" y="3320126"/>
            <a:ext cx="2118156" cy="2118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2" descr="1inch Compound 유동성 프로토콜 | DEX 시장 1위">
            <a:extLst>
              <a:ext uri="{FF2B5EF4-FFF2-40B4-BE49-F238E27FC236}">
                <a16:creationId xmlns:a16="http://schemas.microsoft.com/office/drawing/2014/main" id="{5F052556-76B6-B129-7C08-3EEA9E893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462" y="1632253"/>
            <a:ext cx="2118156" cy="2118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 descr="Google Logo, Ethereum, Blockchain, Decentralized Application, Google  Chrome, Cryptocurrency Wallet, Web Browser, JavaScript, Ethereum,  Blockchain, Decentralized Application png | PNGWing">
            <a:extLst>
              <a:ext uri="{FF2B5EF4-FFF2-40B4-BE49-F238E27FC236}">
                <a16:creationId xmlns:a16="http://schemas.microsoft.com/office/drawing/2014/main" id="{82D9EDE1-59FF-7BF7-9A95-F6730007C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7838" b="91081" l="8056" r="90000">
                        <a14:foregroundMark x1="61944" y1="90541" x2="61944" y2="90541"/>
                        <a14:foregroundMark x1="62222" y1="90541" x2="62500" y2="90541"/>
                        <a14:foregroundMark x1="64167" y1="90541" x2="64167" y2="90541"/>
                        <a14:foregroundMark x1="64722" y1="90541" x2="64722" y2="90541"/>
                        <a14:foregroundMark x1="32778" y1="7838" x2="32778" y2="7838"/>
                        <a14:foregroundMark x1="32778" y1="7838" x2="32778" y2="7838"/>
                        <a14:foregroundMark x1="32778" y1="7838" x2="32778" y2="7838"/>
                        <a14:foregroundMark x1="8333" y1="73784" x2="8333" y2="73784"/>
                        <a14:foregroundMark x1="8333" y1="73784" x2="8333" y2="73784"/>
                        <a14:foregroundMark x1="15000" y1="91081" x2="15000" y2="91081"/>
                        <a14:foregroundMark x1="15000" y1="91081" x2="15000" y2="91081"/>
                        <a14:foregroundMark x1="15000" y1="91081" x2="15000" y2="91081"/>
                        <a14:foregroundMark x1="89167" y1="81622" x2="89167" y2="81622"/>
                        <a14:foregroundMark x1="89167" y1="81622" x2="89167" y2="81622"/>
                        <a14:foregroundMark x1="89167" y1="81351" x2="88611" y2="81081"/>
                        <a14:foregroundMark x1="85556" y1="79459" x2="84167" y2="78919"/>
                        <a14:foregroundMark x1="81667" y1="77297" x2="80556" y2="76757"/>
                        <a14:foregroundMark x1="78611" y1="75135" x2="76944" y2="73784"/>
                        <a14:foregroundMark x1="76111" y1="72162" x2="76111" y2="71622"/>
                        <a14:foregroundMark x1="75833" y1="70000" x2="75833" y2="68649"/>
                        <a14:foregroundMark x1="77778" y1="65676" x2="77778" y2="65676"/>
                        <a14:foregroundMark x1="78056" y1="63514" x2="78056" y2="62973"/>
                        <a14:foregroundMark x1="78611" y1="62162" x2="78611" y2="62162"/>
                        <a14:foregroundMark x1="78889" y1="60270" x2="78889" y2="60270"/>
                        <a14:foregroundMark x1="78333" y1="58378" x2="78056" y2="57838"/>
                        <a14:foregroundMark x1="77500" y1="57297" x2="76944" y2="56486"/>
                        <a14:foregroundMark x1="76111" y1="54865" x2="75556" y2="53784"/>
                        <a14:foregroundMark x1="75000" y1="51081" x2="77222" y2="39189"/>
                        <a14:foregroundMark x1="79444" y1="42162" x2="76944" y2="25946"/>
                        <a14:foregroundMark x1="76944" y1="25946" x2="59167" y2="20000"/>
                        <a14:foregroundMark x1="59167" y1="20000" x2="41111" y2="20000"/>
                        <a14:foregroundMark x1="41111" y1="20000" x2="26667" y2="14324"/>
                        <a14:foregroundMark x1="26667" y1="14324" x2="18333" y2="26486"/>
                        <a14:foregroundMark x1="18333" y1="26486" x2="20278" y2="57297"/>
                        <a14:foregroundMark x1="20278" y1="57297" x2="15000" y2="75946"/>
                        <a14:backgroundMark x1="61389" y1="91351" x2="61389" y2="91351"/>
                        <a14:backgroundMark x1="61389" y1="91351" x2="61389" y2="91351"/>
                        <a14:backgroundMark x1="61389" y1="91351" x2="61389" y2="913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440" y="1451475"/>
            <a:ext cx="2118156" cy="2118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hart - Free business icons">
            <a:extLst>
              <a:ext uri="{FF2B5EF4-FFF2-40B4-BE49-F238E27FC236}">
                <a16:creationId xmlns:a16="http://schemas.microsoft.com/office/drawing/2014/main" id="{1AF6A69D-86F3-B18D-696E-FBA56FA5C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191" y="2878172"/>
            <a:ext cx="3737303" cy="3737303"/>
          </a:xfrm>
          <a:prstGeom prst="rect">
            <a:avLst/>
          </a:prstGeom>
          <a:noFill/>
        </p:spPr>
      </p:pic>
      <p:pic>
        <p:nvPicPr>
          <p:cNvPr id="16" name="Picture 4" descr="Bitcoin Market Growth Chart Glyph Icon Stock Vector - Illustration of  internet, icon: 175556533">
            <a:extLst>
              <a:ext uri="{FF2B5EF4-FFF2-40B4-BE49-F238E27FC236}">
                <a16:creationId xmlns:a16="http://schemas.microsoft.com/office/drawing/2014/main" id="{B1C90C61-D592-7A24-CADC-4735FDFBCC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80" t="17473" r="10709" b="19399"/>
          <a:stretch/>
        </p:blipFill>
        <p:spPr bwMode="auto">
          <a:xfrm>
            <a:off x="-3203898" y="3320126"/>
            <a:ext cx="60960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Nft - 무료 컴퓨터개 아이콘">
            <a:extLst>
              <a:ext uri="{FF2B5EF4-FFF2-40B4-BE49-F238E27FC236}">
                <a16:creationId xmlns:a16="http://schemas.microsoft.com/office/drawing/2014/main" id="{DEB318FC-D001-2835-06CA-6E1DAA946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00" y="-546518"/>
            <a:ext cx="1954818" cy="1954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0627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title"/>
          </p:nvPr>
        </p:nvSpPr>
        <p:spPr>
          <a:xfrm>
            <a:off x="4322033" y="222683"/>
            <a:ext cx="3547600" cy="4804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/>
            <a:r>
              <a:rPr lang="ko-KR" altLang="en-US" sz="2800" b="1" dirty="0">
                <a:solidFill>
                  <a:srgbClr val="999999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목차</a:t>
            </a:r>
            <a:endParaRPr sz="2800" b="1" dirty="0">
              <a:solidFill>
                <a:srgbClr val="999999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graphicFrame>
        <p:nvGraphicFramePr>
          <p:cNvPr id="38" name="차트 37">
            <a:extLst>
              <a:ext uri="{FF2B5EF4-FFF2-40B4-BE49-F238E27FC236}">
                <a16:creationId xmlns:a16="http://schemas.microsoft.com/office/drawing/2014/main" id="{268EAD77-E332-07DF-695F-5BA01CC648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5652483"/>
              </p:ext>
            </p:extLst>
          </p:nvPr>
        </p:nvGraphicFramePr>
        <p:xfrm>
          <a:off x="335665" y="132140"/>
          <a:ext cx="10444131" cy="61760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7" name="직사각형 46">
            <a:extLst>
              <a:ext uri="{FF2B5EF4-FFF2-40B4-BE49-F238E27FC236}">
                <a16:creationId xmlns:a16="http://schemas.microsoft.com/office/drawing/2014/main" id="{C20C3E86-EF86-FA80-12FF-27560B7649EE}"/>
              </a:ext>
            </a:extLst>
          </p:cNvPr>
          <p:cNvSpPr/>
          <p:nvPr/>
        </p:nvSpPr>
        <p:spPr>
          <a:xfrm>
            <a:off x="1407953" y="793366"/>
            <a:ext cx="3801333" cy="674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prstClr val="white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주제 개요</a:t>
            </a:r>
            <a:endParaRPr lang="en-US" altLang="ko-KR" sz="2800" dirty="0">
              <a:solidFill>
                <a:prstClr val="white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DC61369-1F9D-D545-3FFD-8F30ADBE066D}"/>
              </a:ext>
            </a:extLst>
          </p:cNvPr>
          <p:cNvSpPr/>
          <p:nvPr/>
        </p:nvSpPr>
        <p:spPr>
          <a:xfrm>
            <a:off x="718324" y="906906"/>
            <a:ext cx="6591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prstClr val="white"/>
                </a:solidFill>
              </a:rPr>
              <a:t>01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01CA93E-CFBB-1E3C-8257-61207EE152AF}"/>
              </a:ext>
            </a:extLst>
          </p:cNvPr>
          <p:cNvSpPr/>
          <p:nvPr/>
        </p:nvSpPr>
        <p:spPr>
          <a:xfrm>
            <a:off x="718318" y="1572511"/>
            <a:ext cx="6591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prstClr val="white"/>
                </a:solidFill>
              </a:rPr>
              <a:t>02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F967BD7-65E2-3F20-0C50-AD92CB95DA16}"/>
              </a:ext>
            </a:extLst>
          </p:cNvPr>
          <p:cNvSpPr/>
          <p:nvPr/>
        </p:nvSpPr>
        <p:spPr>
          <a:xfrm>
            <a:off x="718319" y="2243122"/>
            <a:ext cx="6591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prstClr val="white"/>
                </a:solidFill>
              </a:rPr>
              <a:t>03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12C9489-97A7-322F-2DAC-0363901AFFF9}"/>
              </a:ext>
            </a:extLst>
          </p:cNvPr>
          <p:cNvSpPr/>
          <p:nvPr/>
        </p:nvSpPr>
        <p:spPr>
          <a:xfrm>
            <a:off x="718319" y="2918695"/>
            <a:ext cx="6591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prstClr val="white"/>
                </a:solidFill>
              </a:rPr>
              <a:t>04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01D4BCA-C554-1AF6-7F61-DBC4537EF2DD}"/>
              </a:ext>
            </a:extLst>
          </p:cNvPr>
          <p:cNvSpPr/>
          <p:nvPr/>
        </p:nvSpPr>
        <p:spPr>
          <a:xfrm>
            <a:off x="718319" y="3580597"/>
            <a:ext cx="6591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prstClr val="white"/>
                </a:solidFill>
              </a:rPr>
              <a:t>05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2B777C8-14B1-8E99-A4FC-DCE87E16FC80}"/>
              </a:ext>
            </a:extLst>
          </p:cNvPr>
          <p:cNvSpPr/>
          <p:nvPr/>
        </p:nvSpPr>
        <p:spPr>
          <a:xfrm>
            <a:off x="718319" y="4274533"/>
            <a:ext cx="6591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prstClr val="white"/>
                </a:solidFill>
              </a:rPr>
              <a:t>06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5B4B1CB-C188-6D7D-7762-DD2089135199}"/>
              </a:ext>
            </a:extLst>
          </p:cNvPr>
          <p:cNvSpPr/>
          <p:nvPr/>
        </p:nvSpPr>
        <p:spPr>
          <a:xfrm>
            <a:off x="718319" y="4924849"/>
            <a:ext cx="6591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prstClr val="white"/>
                </a:solidFill>
              </a:rPr>
              <a:t>07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BDE15AB-B10F-6E46-FC4A-961A27588180}"/>
              </a:ext>
            </a:extLst>
          </p:cNvPr>
          <p:cNvSpPr/>
          <p:nvPr/>
        </p:nvSpPr>
        <p:spPr>
          <a:xfrm>
            <a:off x="718318" y="5599986"/>
            <a:ext cx="6591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prstClr val="white"/>
                </a:solidFill>
              </a:rPr>
              <a:t>08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3AF39BC-C495-FE29-26F2-73E0FCC863D8}"/>
              </a:ext>
            </a:extLst>
          </p:cNvPr>
          <p:cNvSpPr/>
          <p:nvPr/>
        </p:nvSpPr>
        <p:spPr>
          <a:xfrm>
            <a:off x="1377473" y="1449069"/>
            <a:ext cx="3801333" cy="674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prstClr val="white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관련 연구 및 사례</a:t>
            </a:r>
            <a:endParaRPr lang="en-US" altLang="ko-KR" sz="2800" dirty="0">
              <a:solidFill>
                <a:prstClr val="white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9A3EE50-ED22-12EE-10FF-573356E80CEE}"/>
              </a:ext>
            </a:extLst>
          </p:cNvPr>
          <p:cNvSpPr/>
          <p:nvPr/>
        </p:nvSpPr>
        <p:spPr>
          <a:xfrm>
            <a:off x="1377472" y="2104772"/>
            <a:ext cx="3801333" cy="674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prstClr val="white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개발 목표</a:t>
            </a:r>
            <a:endParaRPr lang="en-US" altLang="ko-KR" sz="2800" dirty="0">
              <a:solidFill>
                <a:prstClr val="white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DA81FC8-30B0-EAC1-3058-46AD304796F0}"/>
              </a:ext>
            </a:extLst>
          </p:cNvPr>
          <p:cNvSpPr/>
          <p:nvPr/>
        </p:nvSpPr>
        <p:spPr>
          <a:xfrm>
            <a:off x="1377472" y="2791551"/>
            <a:ext cx="3801333" cy="674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prstClr val="white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개발 내용</a:t>
            </a:r>
            <a:endParaRPr lang="en-US" altLang="ko-KR" sz="2800" dirty="0">
              <a:solidFill>
                <a:prstClr val="white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83F56D04-5227-981A-CB23-0ADFD1301BB7}"/>
              </a:ext>
            </a:extLst>
          </p:cNvPr>
          <p:cNvSpPr/>
          <p:nvPr/>
        </p:nvSpPr>
        <p:spPr>
          <a:xfrm>
            <a:off x="1385001" y="3457772"/>
            <a:ext cx="3801333" cy="674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prstClr val="white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개발 방법 및 환경</a:t>
            </a:r>
            <a:endParaRPr lang="en-US" altLang="ko-KR" sz="2800" dirty="0">
              <a:solidFill>
                <a:prstClr val="white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F5DBCE5-964D-3B49-3572-7A228BEB973F}"/>
              </a:ext>
            </a:extLst>
          </p:cNvPr>
          <p:cNvSpPr/>
          <p:nvPr/>
        </p:nvSpPr>
        <p:spPr>
          <a:xfrm>
            <a:off x="1385001" y="4131440"/>
            <a:ext cx="3801333" cy="674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prstClr val="white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업무 분담</a:t>
            </a:r>
            <a:endParaRPr lang="en-US" altLang="ko-KR" sz="2800" dirty="0">
              <a:solidFill>
                <a:prstClr val="white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EB3A9E1-89E1-906F-4296-4FC83C81AD18}"/>
              </a:ext>
            </a:extLst>
          </p:cNvPr>
          <p:cNvSpPr/>
          <p:nvPr/>
        </p:nvSpPr>
        <p:spPr>
          <a:xfrm>
            <a:off x="1385001" y="4790540"/>
            <a:ext cx="3801333" cy="674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prstClr val="white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종합설계 수행 일정</a:t>
            </a:r>
            <a:endParaRPr lang="en-US" altLang="ko-KR" sz="2800" dirty="0">
              <a:solidFill>
                <a:prstClr val="white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5DC3FF3-968C-45CB-2513-873076EEC9D1}"/>
              </a:ext>
            </a:extLst>
          </p:cNvPr>
          <p:cNvSpPr/>
          <p:nvPr/>
        </p:nvSpPr>
        <p:spPr>
          <a:xfrm>
            <a:off x="1407953" y="5464208"/>
            <a:ext cx="3801333" cy="674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prstClr val="white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참고문헌</a:t>
            </a:r>
            <a:endParaRPr lang="en-US" altLang="ko-KR" sz="2800" dirty="0">
              <a:solidFill>
                <a:prstClr val="white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grpSp>
        <p:nvGrpSpPr>
          <p:cNvPr id="70" name="Google Shape;708;p47">
            <a:extLst>
              <a:ext uri="{FF2B5EF4-FFF2-40B4-BE49-F238E27FC236}">
                <a16:creationId xmlns:a16="http://schemas.microsoft.com/office/drawing/2014/main" id="{CAEE23A9-64CB-F17B-3C59-E10F762F3A9E}"/>
              </a:ext>
            </a:extLst>
          </p:cNvPr>
          <p:cNvGrpSpPr/>
          <p:nvPr/>
        </p:nvGrpSpPr>
        <p:grpSpPr>
          <a:xfrm>
            <a:off x="6863636" y="2299837"/>
            <a:ext cx="299121" cy="423685"/>
            <a:chOff x="3984000" y="1594200"/>
            <a:chExt cx="357800" cy="506800"/>
          </a:xfrm>
        </p:grpSpPr>
        <p:sp>
          <p:nvSpPr>
            <p:cNvPr id="71" name="Google Shape;709;p47">
              <a:extLst>
                <a:ext uri="{FF2B5EF4-FFF2-40B4-BE49-F238E27FC236}">
                  <a16:creationId xmlns:a16="http://schemas.microsoft.com/office/drawing/2014/main" id="{4704B5F0-16B4-865D-9160-E31B4B55A7D8}"/>
                </a:ext>
              </a:extLst>
            </p:cNvPr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" name="Google Shape;710;p47">
              <a:extLst>
                <a:ext uri="{FF2B5EF4-FFF2-40B4-BE49-F238E27FC236}">
                  <a16:creationId xmlns:a16="http://schemas.microsoft.com/office/drawing/2014/main" id="{7731A789-E32E-EA39-E224-61E4F18DE2C3}"/>
                </a:ext>
              </a:extLst>
            </p:cNvPr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3" name="Google Shape;642;p47">
            <a:extLst>
              <a:ext uri="{FF2B5EF4-FFF2-40B4-BE49-F238E27FC236}">
                <a16:creationId xmlns:a16="http://schemas.microsoft.com/office/drawing/2014/main" id="{31030D10-E9B5-B517-12E9-E0BCF298CDE2}"/>
              </a:ext>
            </a:extLst>
          </p:cNvPr>
          <p:cNvGrpSpPr/>
          <p:nvPr/>
        </p:nvGrpSpPr>
        <p:grpSpPr>
          <a:xfrm>
            <a:off x="8499402" y="5006385"/>
            <a:ext cx="336908" cy="330262"/>
            <a:chOff x="5983625" y="301625"/>
            <a:chExt cx="403000" cy="395050"/>
          </a:xfrm>
        </p:grpSpPr>
        <p:sp>
          <p:nvSpPr>
            <p:cNvPr id="74" name="Google Shape;643;p47">
              <a:extLst>
                <a:ext uri="{FF2B5EF4-FFF2-40B4-BE49-F238E27FC236}">
                  <a16:creationId xmlns:a16="http://schemas.microsoft.com/office/drawing/2014/main" id="{9F57317E-3394-732F-9AEB-9C7D41903E14}"/>
                </a:ext>
              </a:extLst>
            </p:cNvPr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" name="Google Shape;644;p47">
              <a:extLst>
                <a:ext uri="{FF2B5EF4-FFF2-40B4-BE49-F238E27FC236}">
                  <a16:creationId xmlns:a16="http://schemas.microsoft.com/office/drawing/2014/main" id="{34B6E289-63E8-A6EB-F0F5-92E3ADE6CD2F}"/>
                </a:ext>
              </a:extLst>
            </p:cNvPr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" name="Google Shape;645;p47">
              <a:extLst>
                <a:ext uri="{FF2B5EF4-FFF2-40B4-BE49-F238E27FC236}">
                  <a16:creationId xmlns:a16="http://schemas.microsoft.com/office/drawing/2014/main" id="{1475A4E7-F16B-B70C-6878-DF081ED00D25}"/>
                </a:ext>
              </a:extLst>
            </p:cNvPr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" name="Google Shape;646;p47">
              <a:extLst>
                <a:ext uri="{FF2B5EF4-FFF2-40B4-BE49-F238E27FC236}">
                  <a16:creationId xmlns:a16="http://schemas.microsoft.com/office/drawing/2014/main" id="{9D932F7E-8EA6-5D19-E5D0-DF6D6112B233}"/>
                </a:ext>
              </a:extLst>
            </p:cNvPr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" name="Google Shape;647;p47">
              <a:extLst>
                <a:ext uri="{FF2B5EF4-FFF2-40B4-BE49-F238E27FC236}">
                  <a16:creationId xmlns:a16="http://schemas.microsoft.com/office/drawing/2014/main" id="{EC1E095A-7149-82EA-32DC-20A3E526342D}"/>
                </a:ext>
              </a:extLst>
            </p:cNvPr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" name="Google Shape;648;p47">
              <a:extLst>
                <a:ext uri="{FF2B5EF4-FFF2-40B4-BE49-F238E27FC236}">
                  <a16:creationId xmlns:a16="http://schemas.microsoft.com/office/drawing/2014/main" id="{0461FCDA-7273-0C6C-774A-0BAAFCB138D5}"/>
                </a:ext>
              </a:extLst>
            </p:cNvPr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" name="Google Shape;649;p47">
              <a:extLst>
                <a:ext uri="{FF2B5EF4-FFF2-40B4-BE49-F238E27FC236}">
                  <a16:creationId xmlns:a16="http://schemas.microsoft.com/office/drawing/2014/main" id="{E765AC56-649C-460C-3601-58140A5F26A5}"/>
                </a:ext>
              </a:extLst>
            </p:cNvPr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" name="Google Shape;650;p47">
              <a:extLst>
                <a:ext uri="{FF2B5EF4-FFF2-40B4-BE49-F238E27FC236}">
                  <a16:creationId xmlns:a16="http://schemas.microsoft.com/office/drawing/2014/main" id="{8FBD1D49-9E8B-2864-C986-4EDB8052705E}"/>
                </a:ext>
              </a:extLst>
            </p:cNvPr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" name="Google Shape;651;p47">
              <a:extLst>
                <a:ext uri="{FF2B5EF4-FFF2-40B4-BE49-F238E27FC236}">
                  <a16:creationId xmlns:a16="http://schemas.microsoft.com/office/drawing/2014/main" id="{D45E651F-69AD-C985-6DE3-E7209A82FCDB}"/>
                </a:ext>
              </a:extLst>
            </p:cNvPr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" name="Google Shape;652;p47">
              <a:extLst>
                <a:ext uri="{FF2B5EF4-FFF2-40B4-BE49-F238E27FC236}">
                  <a16:creationId xmlns:a16="http://schemas.microsoft.com/office/drawing/2014/main" id="{595C9956-9040-10D6-D5B5-2382CAFE01F5}"/>
                </a:ext>
              </a:extLst>
            </p:cNvPr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4" name="Google Shape;653;p47">
              <a:extLst>
                <a:ext uri="{FF2B5EF4-FFF2-40B4-BE49-F238E27FC236}">
                  <a16:creationId xmlns:a16="http://schemas.microsoft.com/office/drawing/2014/main" id="{48481673-1D40-56EE-1CA6-63A6BE90E229}"/>
                </a:ext>
              </a:extLst>
            </p:cNvPr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5" name="Google Shape;654;p47">
              <a:extLst>
                <a:ext uri="{FF2B5EF4-FFF2-40B4-BE49-F238E27FC236}">
                  <a16:creationId xmlns:a16="http://schemas.microsoft.com/office/drawing/2014/main" id="{C023BFAA-3DDD-708F-FD47-EBC995EA4D1F}"/>
                </a:ext>
              </a:extLst>
            </p:cNvPr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" name="Google Shape;655;p47">
              <a:extLst>
                <a:ext uri="{FF2B5EF4-FFF2-40B4-BE49-F238E27FC236}">
                  <a16:creationId xmlns:a16="http://schemas.microsoft.com/office/drawing/2014/main" id="{CFF1429F-49AC-5B54-F6A6-40FE8CBE88C8}"/>
                </a:ext>
              </a:extLst>
            </p:cNvPr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7" name="Google Shape;656;p47">
              <a:extLst>
                <a:ext uri="{FF2B5EF4-FFF2-40B4-BE49-F238E27FC236}">
                  <a16:creationId xmlns:a16="http://schemas.microsoft.com/office/drawing/2014/main" id="{9187CBAD-1755-455B-67ED-B1CC5AA72092}"/>
                </a:ext>
              </a:extLst>
            </p:cNvPr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8" name="Google Shape;657;p47">
              <a:extLst>
                <a:ext uri="{FF2B5EF4-FFF2-40B4-BE49-F238E27FC236}">
                  <a16:creationId xmlns:a16="http://schemas.microsoft.com/office/drawing/2014/main" id="{C0D61D75-66CE-5920-244C-CBABFE91C79D}"/>
                </a:ext>
              </a:extLst>
            </p:cNvPr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" name="Google Shape;658;p47">
              <a:extLst>
                <a:ext uri="{FF2B5EF4-FFF2-40B4-BE49-F238E27FC236}">
                  <a16:creationId xmlns:a16="http://schemas.microsoft.com/office/drawing/2014/main" id="{972FC8BD-1D83-3802-FC7E-F2DB74DF2921}"/>
                </a:ext>
              </a:extLst>
            </p:cNvPr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0" name="Google Shape;659;p47">
              <a:extLst>
                <a:ext uri="{FF2B5EF4-FFF2-40B4-BE49-F238E27FC236}">
                  <a16:creationId xmlns:a16="http://schemas.microsoft.com/office/drawing/2014/main" id="{C393ED69-7525-80C6-A568-0630D33472D1}"/>
                </a:ext>
              </a:extLst>
            </p:cNvPr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1" name="Google Shape;660;p47">
              <a:extLst>
                <a:ext uri="{FF2B5EF4-FFF2-40B4-BE49-F238E27FC236}">
                  <a16:creationId xmlns:a16="http://schemas.microsoft.com/office/drawing/2014/main" id="{D0E6EC22-8022-7D68-3D2E-594308DEB513}"/>
                </a:ext>
              </a:extLst>
            </p:cNvPr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2" name="Google Shape;661;p47">
              <a:extLst>
                <a:ext uri="{FF2B5EF4-FFF2-40B4-BE49-F238E27FC236}">
                  <a16:creationId xmlns:a16="http://schemas.microsoft.com/office/drawing/2014/main" id="{274F5D41-90C0-61C1-72E3-B7B85C6F40EE}"/>
                </a:ext>
              </a:extLst>
            </p:cNvPr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3" name="Google Shape;662;p47">
              <a:extLst>
                <a:ext uri="{FF2B5EF4-FFF2-40B4-BE49-F238E27FC236}">
                  <a16:creationId xmlns:a16="http://schemas.microsoft.com/office/drawing/2014/main" id="{535C3C82-B798-3036-33DC-831743E941C7}"/>
                </a:ext>
              </a:extLst>
            </p:cNvPr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4" name="Google Shape;774;p47">
            <a:extLst>
              <a:ext uri="{FF2B5EF4-FFF2-40B4-BE49-F238E27FC236}">
                <a16:creationId xmlns:a16="http://schemas.microsoft.com/office/drawing/2014/main" id="{690C8CBB-6B8B-1B85-30B5-07D8704BAD48}"/>
              </a:ext>
            </a:extLst>
          </p:cNvPr>
          <p:cNvGrpSpPr/>
          <p:nvPr/>
        </p:nvGrpSpPr>
        <p:grpSpPr>
          <a:xfrm>
            <a:off x="5155854" y="1661538"/>
            <a:ext cx="346104" cy="353231"/>
            <a:chOff x="3955900" y="2984500"/>
            <a:chExt cx="414000" cy="422525"/>
          </a:xfrm>
        </p:grpSpPr>
        <p:sp>
          <p:nvSpPr>
            <p:cNvPr id="95" name="Google Shape;775;p47">
              <a:extLst>
                <a:ext uri="{FF2B5EF4-FFF2-40B4-BE49-F238E27FC236}">
                  <a16:creationId xmlns:a16="http://schemas.microsoft.com/office/drawing/2014/main" id="{351D9B49-5458-85C7-652D-584D4A6CCBC1}"/>
                </a:ext>
              </a:extLst>
            </p:cNvPr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" name="Google Shape;776;p47">
              <a:extLst>
                <a:ext uri="{FF2B5EF4-FFF2-40B4-BE49-F238E27FC236}">
                  <a16:creationId xmlns:a16="http://schemas.microsoft.com/office/drawing/2014/main" id="{81396F26-7F35-742B-566E-86E75D779E48}"/>
                </a:ext>
              </a:extLst>
            </p:cNvPr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7" name="Google Shape;777;p47">
              <a:extLst>
                <a:ext uri="{FF2B5EF4-FFF2-40B4-BE49-F238E27FC236}">
                  <a16:creationId xmlns:a16="http://schemas.microsoft.com/office/drawing/2014/main" id="{DFBD9544-170E-A94F-0701-8F3DE9A5D14C}"/>
                </a:ext>
              </a:extLst>
            </p:cNvPr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8" name="Google Shape;795;p47">
            <a:extLst>
              <a:ext uri="{FF2B5EF4-FFF2-40B4-BE49-F238E27FC236}">
                <a16:creationId xmlns:a16="http://schemas.microsoft.com/office/drawing/2014/main" id="{C872C6FC-726B-28A1-3C6F-D65BF2E28C47}"/>
              </a:ext>
            </a:extLst>
          </p:cNvPr>
          <p:cNvGrpSpPr/>
          <p:nvPr/>
        </p:nvGrpSpPr>
        <p:grpSpPr>
          <a:xfrm>
            <a:off x="6250910" y="4345178"/>
            <a:ext cx="324661" cy="338956"/>
            <a:chOff x="3294650" y="3652450"/>
            <a:chExt cx="388350" cy="405450"/>
          </a:xfrm>
        </p:grpSpPr>
        <p:sp>
          <p:nvSpPr>
            <p:cNvPr id="99" name="Google Shape;796;p47">
              <a:extLst>
                <a:ext uri="{FF2B5EF4-FFF2-40B4-BE49-F238E27FC236}">
                  <a16:creationId xmlns:a16="http://schemas.microsoft.com/office/drawing/2014/main" id="{C6628B58-3E85-57C3-89BB-53993DED8414}"/>
                </a:ext>
              </a:extLst>
            </p:cNvPr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" name="Google Shape;797;p47">
              <a:extLst>
                <a:ext uri="{FF2B5EF4-FFF2-40B4-BE49-F238E27FC236}">
                  <a16:creationId xmlns:a16="http://schemas.microsoft.com/office/drawing/2014/main" id="{6F804ECB-444D-C9ED-A151-7BC3ED6BC44D}"/>
                </a:ext>
              </a:extLst>
            </p:cNvPr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" name="Google Shape;798;p47">
              <a:extLst>
                <a:ext uri="{FF2B5EF4-FFF2-40B4-BE49-F238E27FC236}">
                  <a16:creationId xmlns:a16="http://schemas.microsoft.com/office/drawing/2014/main" id="{35813A20-4169-F9BD-2718-788A027AEDD7}"/>
                </a:ext>
              </a:extLst>
            </p:cNvPr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2" name="Google Shape;617;p47">
            <a:extLst>
              <a:ext uri="{FF2B5EF4-FFF2-40B4-BE49-F238E27FC236}">
                <a16:creationId xmlns:a16="http://schemas.microsoft.com/office/drawing/2014/main" id="{94068143-F593-3131-1D27-F75C4C94F6BC}"/>
              </a:ext>
            </a:extLst>
          </p:cNvPr>
          <p:cNvGrpSpPr/>
          <p:nvPr/>
        </p:nvGrpSpPr>
        <p:grpSpPr>
          <a:xfrm>
            <a:off x="4011319" y="938243"/>
            <a:ext cx="347107" cy="438984"/>
            <a:chOff x="584925" y="238125"/>
            <a:chExt cx="415200" cy="525100"/>
          </a:xfrm>
        </p:grpSpPr>
        <p:sp>
          <p:nvSpPr>
            <p:cNvPr id="103" name="Google Shape;618;p47">
              <a:extLst>
                <a:ext uri="{FF2B5EF4-FFF2-40B4-BE49-F238E27FC236}">
                  <a16:creationId xmlns:a16="http://schemas.microsoft.com/office/drawing/2014/main" id="{B055C8B6-B00D-BF32-F0FA-5E4BCA61C9C9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" name="Google Shape;619;p47">
              <a:extLst>
                <a:ext uri="{FF2B5EF4-FFF2-40B4-BE49-F238E27FC236}">
                  <a16:creationId xmlns:a16="http://schemas.microsoft.com/office/drawing/2014/main" id="{4F1BA753-04D3-A86E-8C7B-EDE0A929C7DE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5" name="Google Shape;620;p47">
              <a:extLst>
                <a:ext uri="{FF2B5EF4-FFF2-40B4-BE49-F238E27FC236}">
                  <a16:creationId xmlns:a16="http://schemas.microsoft.com/office/drawing/2014/main" id="{B3753C0A-7570-7D94-2E4B-2DDAFAFB7FE8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621;p47">
              <a:extLst>
                <a:ext uri="{FF2B5EF4-FFF2-40B4-BE49-F238E27FC236}">
                  <a16:creationId xmlns:a16="http://schemas.microsoft.com/office/drawing/2014/main" id="{0A9649EB-8499-647B-2554-7D8AB24D3F62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622;p47">
              <a:extLst>
                <a:ext uri="{FF2B5EF4-FFF2-40B4-BE49-F238E27FC236}">
                  <a16:creationId xmlns:a16="http://schemas.microsoft.com/office/drawing/2014/main" id="{58834F72-0F78-179E-2147-585E502181CB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623;p47">
              <a:extLst>
                <a:ext uri="{FF2B5EF4-FFF2-40B4-BE49-F238E27FC236}">
                  <a16:creationId xmlns:a16="http://schemas.microsoft.com/office/drawing/2014/main" id="{EF70A487-2AD6-3D30-E3E6-64CE89872BF4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9" name="Google Shape;666;p47">
            <a:extLst>
              <a:ext uri="{FF2B5EF4-FFF2-40B4-BE49-F238E27FC236}">
                <a16:creationId xmlns:a16="http://schemas.microsoft.com/office/drawing/2014/main" id="{9160CAE0-43D0-FDE9-0508-71FF5F577A76}"/>
              </a:ext>
            </a:extLst>
          </p:cNvPr>
          <p:cNvGrpSpPr/>
          <p:nvPr/>
        </p:nvGrpSpPr>
        <p:grpSpPr>
          <a:xfrm>
            <a:off x="4570469" y="2943855"/>
            <a:ext cx="347107" cy="420111"/>
            <a:chOff x="584925" y="922575"/>
            <a:chExt cx="415200" cy="502525"/>
          </a:xfrm>
        </p:grpSpPr>
        <p:sp>
          <p:nvSpPr>
            <p:cNvPr id="110" name="Google Shape;667;p47">
              <a:extLst>
                <a:ext uri="{FF2B5EF4-FFF2-40B4-BE49-F238E27FC236}">
                  <a16:creationId xmlns:a16="http://schemas.microsoft.com/office/drawing/2014/main" id="{761DD165-6BAD-6B6C-9F69-E859472416CC}"/>
                </a:ext>
              </a:extLst>
            </p:cNvPr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1" name="Google Shape;668;p47">
              <a:extLst>
                <a:ext uri="{FF2B5EF4-FFF2-40B4-BE49-F238E27FC236}">
                  <a16:creationId xmlns:a16="http://schemas.microsoft.com/office/drawing/2014/main" id="{2AF3EED1-F116-0116-03B6-F85390D7612C}"/>
                </a:ext>
              </a:extLst>
            </p:cNvPr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2" name="Google Shape;669;p47">
              <a:extLst>
                <a:ext uri="{FF2B5EF4-FFF2-40B4-BE49-F238E27FC236}">
                  <a16:creationId xmlns:a16="http://schemas.microsoft.com/office/drawing/2014/main" id="{969994D2-A958-6AAC-7A73-83F1437195AA}"/>
                </a:ext>
              </a:extLst>
            </p:cNvPr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13" name="Google Shape;808;p47">
            <a:extLst>
              <a:ext uri="{FF2B5EF4-FFF2-40B4-BE49-F238E27FC236}">
                <a16:creationId xmlns:a16="http://schemas.microsoft.com/office/drawing/2014/main" id="{1039900B-CC89-EA56-9E14-8ACD85CC42CC}"/>
              </a:ext>
            </a:extLst>
          </p:cNvPr>
          <p:cNvGrpSpPr/>
          <p:nvPr/>
        </p:nvGrpSpPr>
        <p:grpSpPr>
          <a:xfrm>
            <a:off x="9604626" y="3658830"/>
            <a:ext cx="352207" cy="333836"/>
            <a:chOff x="5300400" y="3670175"/>
            <a:chExt cx="421300" cy="399325"/>
          </a:xfrm>
        </p:grpSpPr>
        <p:sp>
          <p:nvSpPr>
            <p:cNvPr id="114" name="Google Shape;809;p47">
              <a:extLst>
                <a:ext uri="{FF2B5EF4-FFF2-40B4-BE49-F238E27FC236}">
                  <a16:creationId xmlns:a16="http://schemas.microsoft.com/office/drawing/2014/main" id="{3572672A-D0A4-466D-308A-D9DB6A9111CA}"/>
                </a:ext>
              </a:extLst>
            </p:cNvPr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5" name="Google Shape;810;p47">
              <a:extLst>
                <a:ext uri="{FF2B5EF4-FFF2-40B4-BE49-F238E27FC236}">
                  <a16:creationId xmlns:a16="http://schemas.microsoft.com/office/drawing/2014/main" id="{50A0CFE2-3B08-F782-956E-3D1B045AC2EC}"/>
                </a:ext>
              </a:extLst>
            </p:cNvPr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6" name="Google Shape;811;p47">
              <a:extLst>
                <a:ext uri="{FF2B5EF4-FFF2-40B4-BE49-F238E27FC236}">
                  <a16:creationId xmlns:a16="http://schemas.microsoft.com/office/drawing/2014/main" id="{20A2770E-7AFF-2DC3-F889-F7712C068762}"/>
                </a:ext>
              </a:extLst>
            </p:cNvPr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7" name="Google Shape;812;p47">
              <a:extLst>
                <a:ext uri="{FF2B5EF4-FFF2-40B4-BE49-F238E27FC236}">
                  <a16:creationId xmlns:a16="http://schemas.microsoft.com/office/drawing/2014/main" id="{FD7A9287-40F0-F244-58C1-BAB76AB4ABB0}"/>
                </a:ext>
              </a:extLst>
            </p:cNvPr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8" name="Google Shape;813;p47">
              <a:extLst>
                <a:ext uri="{FF2B5EF4-FFF2-40B4-BE49-F238E27FC236}">
                  <a16:creationId xmlns:a16="http://schemas.microsoft.com/office/drawing/2014/main" id="{960F5562-7D9F-F1F5-1897-EB4BEC1730C0}"/>
                </a:ext>
              </a:extLst>
            </p:cNvPr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119" name="Google Shape;679;p47">
            <a:extLst>
              <a:ext uri="{FF2B5EF4-FFF2-40B4-BE49-F238E27FC236}">
                <a16:creationId xmlns:a16="http://schemas.microsoft.com/office/drawing/2014/main" id="{B66DD077-9D12-3D87-7538-C65C29A562E6}"/>
              </a:ext>
            </a:extLst>
          </p:cNvPr>
          <p:cNvSpPr/>
          <p:nvPr/>
        </p:nvSpPr>
        <p:spPr>
          <a:xfrm>
            <a:off x="5216998" y="5687817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/>
        </p:nvSpPr>
        <p:spPr>
          <a:xfrm>
            <a:off x="0" y="0"/>
            <a:ext cx="4165599" cy="76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-KR" sz="3200" b="1" dirty="0">
                <a:solidFill>
                  <a:srgbClr val="FFFFFF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01 </a:t>
            </a:r>
            <a:r>
              <a:rPr lang="ko-KR" altLang="en-US" sz="3200" b="1" dirty="0">
                <a:solidFill>
                  <a:srgbClr val="FFFFFF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주제 개요</a:t>
            </a:r>
          </a:p>
        </p:txBody>
      </p:sp>
      <p:sp>
        <p:nvSpPr>
          <p:cNvPr id="3" name="Google Shape;149;p23">
            <a:extLst>
              <a:ext uri="{FF2B5EF4-FFF2-40B4-BE49-F238E27FC236}">
                <a16:creationId xmlns:a16="http://schemas.microsoft.com/office/drawing/2014/main" id="{88269096-AE7C-1703-C139-BC44CD378441}"/>
              </a:ext>
            </a:extLst>
          </p:cNvPr>
          <p:cNvSpPr/>
          <p:nvPr/>
        </p:nvSpPr>
        <p:spPr>
          <a:xfrm>
            <a:off x="1834667" y="2499300"/>
            <a:ext cx="3239467" cy="1859400"/>
          </a:xfrm>
          <a:prstGeom prst="flowChartPreparation">
            <a:avLst/>
          </a:prstGeom>
          <a:noFill/>
          <a:ln w="7620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2400" dirty="0">
                <a:solidFill>
                  <a:schemeClr val="dk2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Droid Serif"/>
                <a:sym typeface="Droid Serif"/>
              </a:rPr>
              <a:t>암호화폐</a:t>
            </a:r>
            <a:br>
              <a:rPr lang="en-US" altLang="ko-KR" sz="2400" dirty="0">
                <a:solidFill>
                  <a:schemeClr val="dk2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Droid Serif"/>
                <a:sym typeface="Droid Serif"/>
              </a:rPr>
            </a:br>
            <a:r>
              <a:rPr lang="ko-KR" altLang="en-US" sz="2400" dirty="0">
                <a:solidFill>
                  <a:schemeClr val="dk2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Droid Serif"/>
                <a:sym typeface="Droid Serif"/>
              </a:rPr>
              <a:t>결제 시스템</a:t>
            </a:r>
            <a:endParaRPr sz="2400" dirty="0">
              <a:solidFill>
                <a:schemeClr val="dk2"/>
              </a:solidFill>
              <a:latin typeface="Rix고딕 B" panose="02020603020101020101" pitchFamily="18" charset="-127"/>
              <a:ea typeface="Rix고딕 B" panose="02020603020101020101" pitchFamily="18" charset="-127"/>
              <a:cs typeface="Droid Serif"/>
              <a:sym typeface="Droid Serif"/>
            </a:endParaRPr>
          </a:p>
        </p:txBody>
      </p:sp>
      <p:sp>
        <p:nvSpPr>
          <p:cNvPr id="4" name="Google Shape;150;p23">
            <a:extLst>
              <a:ext uri="{FF2B5EF4-FFF2-40B4-BE49-F238E27FC236}">
                <a16:creationId xmlns:a16="http://schemas.microsoft.com/office/drawing/2014/main" id="{B662451E-02A1-FACE-7146-8544E5E5602C}"/>
              </a:ext>
            </a:extLst>
          </p:cNvPr>
          <p:cNvSpPr/>
          <p:nvPr/>
        </p:nvSpPr>
        <p:spPr>
          <a:xfrm>
            <a:off x="7117867" y="2499300"/>
            <a:ext cx="3239467" cy="1859400"/>
          </a:xfrm>
          <a:prstGeom prst="flowChartPreparation">
            <a:avLst/>
          </a:prstGeom>
          <a:noFill/>
          <a:ln w="7620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2400" dirty="0">
                <a:solidFill>
                  <a:schemeClr val="dk2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Droid Serif"/>
                <a:sym typeface="Droid Serif"/>
              </a:rPr>
              <a:t>암호화폐</a:t>
            </a:r>
            <a:br>
              <a:rPr lang="en-US" altLang="ko-KR" sz="2400" dirty="0">
                <a:solidFill>
                  <a:schemeClr val="dk2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Droid Serif"/>
                <a:sym typeface="Droid Serif"/>
              </a:rPr>
            </a:br>
            <a:r>
              <a:rPr lang="ko-KR" altLang="en-US" sz="2400" dirty="0">
                <a:solidFill>
                  <a:schemeClr val="dk2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Droid Serif"/>
                <a:sym typeface="Droid Serif"/>
              </a:rPr>
              <a:t>지갑 관리</a:t>
            </a:r>
            <a:endParaRPr sz="2400" dirty="0">
              <a:solidFill>
                <a:schemeClr val="dk2"/>
              </a:solidFill>
              <a:latin typeface="Rix고딕 B" panose="02020603020101020101" pitchFamily="18" charset="-127"/>
              <a:ea typeface="Rix고딕 B" panose="02020603020101020101" pitchFamily="18" charset="-127"/>
              <a:cs typeface="Droid Serif"/>
              <a:sym typeface="Droid Serif"/>
            </a:endParaRPr>
          </a:p>
        </p:txBody>
      </p:sp>
      <p:sp>
        <p:nvSpPr>
          <p:cNvPr id="2" name="Google Shape;148;p23">
            <a:extLst>
              <a:ext uri="{FF2B5EF4-FFF2-40B4-BE49-F238E27FC236}">
                <a16:creationId xmlns:a16="http://schemas.microsoft.com/office/drawing/2014/main" id="{855DE29D-F3CF-25BE-5B30-A6207B1D753D}"/>
              </a:ext>
            </a:extLst>
          </p:cNvPr>
          <p:cNvSpPr/>
          <p:nvPr/>
        </p:nvSpPr>
        <p:spPr>
          <a:xfrm>
            <a:off x="4476267" y="2499300"/>
            <a:ext cx="3239467" cy="1859400"/>
          </a:xfrm>
          <a:prstGeom prst="flowChartPreparation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2400" b="1" dirty="0">
                <a:solidFill>
                  <a:schemeClr val="dk1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Droid Serif"/>
                <a:sym typeface="Droid Serif"/>
              </a:rPr>
              <a:t>암호화폐</a:t>
            </a:r>
            <a:br>
              <a:rPr lang="en-US" altLang="ko-KR" sz="2400" b="1" dirty="0">
                <a:solidFill>
                  <a:schemeClr val="dk1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Droid Serif"/>
                <a:sym typeface="Droid Serif"/>
              </a:rPr>
            </a:br>
            <a:r>
              <a:rPr lang="ko-KR" altLang="en-US" sz="2400" b="1" dirty="0">
                <a:solidFill>
                  <a:schemeClr val="dk1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Droid Serif"/>
                <a:sym typeface="Droid Serif"/>
              </a:rPr>
              <a:t>거래 수수료</a:t>
            </a:r>
            <a:endParaRPr sz="2400" b="1" dirty="0">
              <a:solidFill>
                <a:schemeClr val="dk1"/>
              </a:solidFill>
              <a:latin typeface="Rix고딕 B" panose="02020603020101020101" pitchFamily="18" charset="-127"/>
              <a:ea typeface="Rix고딕 B" panose="02020603020101020101" pitchFamily="18" charset="-127"/>
              <a:cs typeface="Droid Serif"/>
              <a:sym typeface="Droid Serif"/>
            </a:endParaRPr>
          </a:p>
        </p:txBody>
      </p:sp>
      <p:sp>
        <p:nvSpPr>
          <p:cNvPr id="5" name="Google Shape;83;p15">
            <a:extLst>
              <a:ext uri="{FF2B5EF4-FFF2-40B4-BE49-F238E27FC236}">
                <a16:creationId xmlns:a16="http://schemas.microsoft.com/office/drawing/2014/main" id="{3C17817D-9E77-0679-74DF-2DE86A238CB5}"/>
              </a:ext>
            </a:extLst>
          </p:cNvPr>
          <p:cNvSpPr txBox="1"/>
          <p:nvPr/>
        </p:nvSpPr>
        <p:spPr>
          <a:xfrm>
            <a:off x="4392015" y="748018"/>
            <a:ext cx="3407969" cy="76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ko-KR" altLang="en-US" sz="2800" b="1" dirty="0">
                <a:solidFill>
                  <a:srgbClr val="FFFFFF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문제점</a:t>
            </a:r>
          </a:p>
        </p:txBody>
      </p:sp>
    </p:spTree>
    <p:extLst>
      <p:ext uri="{BB962C8B-B14F-4D97-AF65-F5344CB8AC3E}">
        <p14:creationId xmlns:p14="http://schemas.microsoft.com/office/powerpoint/2010/main" val="1604229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5 0 L 0.2 0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 L -0.20104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5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/>
        </p:nvSpPr>
        <p:spPr>
          <a:xfrm>
            <a:off x="4391848" y="737882"/>
            <a:ext cx="3407969" cy="76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ko-KR" altLang="en-US" sz="2800" b="1" dirty="0">
                <a:solidFill>
                  <a:srgbClr val="FFFFFF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해결 방안</a:t>
            </a:r>
          </a:p>
        </p:txBody>
      </p:sp>
      <p:sp>
        <p:nvSpPr>
          <p:cNvPr id="2" name="Google Shape;148;p23">
            <a:extLst>
              <a:ext uri="{FF2B5EF4-FFF2-40B4-BE49-F238E27FC236}">
                <a16:creationId xmlns:a16="http://schemas.microsoft.com/office/drawing/2014/main" id="{855DE29D-F3CF-25BE-5B30-A6207B1D753D}"/>
              </a:ext>
            </a:extLst>
          </p:cNvPr>
          <p:cNvSpPr/>
          <p:nvPr/>
        </p:nvSpPr>
        <p:spPr>
          <a:xfrm>
            <a:off x="3428999" y="2044700"/>
            <a:ext cx="5334002" cy="2768600"/>
          </a:xfrm>
          <a:prstGeom prst="flowChartPreparation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504000" rIns="121900" bIns="121900" anchor="ctr" anchorCtr="0">
            <a:noAutofit/>
          </a:bodyPr>
          <a:lstStyle/>
          <a:p>
            <a:pPr algn="ctr"/>
            <a:r>
              <a:rPr lang="ko-KR" altLang="en-US" sz="3000" b="1" dirty="0">
                <a:latin typeface="Rix고딕 B" panose="02020603020101020101" pitchFamily="18" charset="-127"/>
                <a:ea typeface="Rix고딕 B" panose="02020603020101020101" pitchFamily="18" charset="-127"/>
                <a:cs typeface="Droid Serif"/>
                <a:sym typeface="Droid Serif"/>
              </a:rPr>
              <a:t>암호화폐 지갑 통합</a:t>
            </a:r>
            <a:r>
              <a:rPr lang="en-US" altLang="ko-KR" sz="3000" b="1" dirty="0">
                <a:latin typeface="Rix고딕 B" panose="02020603020101020101" pitchFamily="18" charset="-127"/>
                <a:ea typeface="Rix고딕 B" panose="02020603020101020101" pitchFamily="18" charset="-127"/>
                <a:cs typeface="Droid Serif"/>
                <a:sym typeface="Droid Serif"/>
              </a:rPr>
              <a:t>&amp;</a:t>
            </a:r>
            <a:r>
              <a:rPr lang="ko-KR" altLang="en-US" sz="3000" b="1" dirty="0">
                <a:latin typeface="Rix고딕 B" panose="02020603020101020101" pitchFamily="18" charset="-127"/>
                <a:ea typeface="Rix고딕 B" panose="02020603020101020101" pitchFamily="18" charset="-127"/>
                <a:cs typeface="Droid Serif"/>
                <a:sym typeface="Droid Serif"/>
              </a:rPr>
              <a:t>결제 플랫폼</a:t>
            </a:r>
          </a:p>
          <a:p>
            <a:pPr algn="ctr"/>
            <a:endParaRPr sz="2400" b="1" dirty="0">
              <a:solidFill>
                <a:schemeClr val="dk1"/>
              </a:solidFill>
              <a:latin typeface="Rix고딕 B" panose="02020603020101020101" pitchFamily="18" charset="-127"/>
              <a:ea typeface="Rix고딕 B" panose="02020603020101020101" pitchFamily="18" charset="-127"/>
              <a:cs typeface="Droid Serif"/>
              <a:sym typeface="Droid Serif"/>
            </a:endParaRPr>
          </a:p>
        </p:txBody>
      </p:sp>
      <p:sp>
        <p:nvSpPr>
          <p:cNvPr id="3" name="Google Shape;149;p23">
            <a:extLst>
              <a:ext uri="{FF2B5EF4-FFF2-40B4-BE49-F238E27FC236}">
                <a16:creationId xmlns:a16="http://schemas.microsoft.com/office/drawing/2014/main" id="{88269096-AE7C-1703-C139-BC44CD378441}"/>
              </a:ext>
            </a:extLst>
          </p:cNvPr>
          <p:cNvSpPr/>
          <p:nvPr/>
        </p:nvSpPr>
        <p:spPr>
          <a:xfrm>
            <a:off x="3225799" y="2044700"/>
            <a:ext cx="5334002" cy="2768600"/>
          </a:xfrm>
          <a:prstGeom prst="flowChartPreparation">
            <a:avLst/>
          </a:prstGeom>
          <a:noFill/>
          <a:ln w="7620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 dirty="0">
              <a:solidFill>
                <a:schemeClr val="dk2"/>
              </a:solidFill>
              <a:latin typeface="Rix고딕 B" panose="02020603020101020101" pitchFamily="18" charset="-127"/>
              <a:ea typeface="Rix고딕 B" panose="02020603020101020101" pitchFamily="18" charset="-127"/>
              <a:cs typeface="Droid Serif"/>
              <a:sym typeface="Droid Serif"/>
            </a:endParaRPr>
          </a:p>
        </p:txBody>
      </p:sp>
      <p:sp>
        <p:nvSpPr>
          <p:cNvPr id="4" name="Google Shape;150;p23">
            <a:extLst>
              <a:ext uri="{FF2B5EF4-FFF2-40B4-BE49-F238E27FC236}">
                <a16:creationId xmlns:a16="http://schemas.microsoft.com/office/drawing/2014/main" id="{B662451E-02A1-FACE-7146-8544E5E5602C}"/>
              </a:ext>
            </a:extLst>
          </p:cNvPr>
          <p:cNvSpPr/>
          <p:nvPr/>
        </p:nvSpPr>
        <p:spPr>
          <a:xfrm>
            <a:off x="3632199" y="2044700"/>
            <a:ext cx="5334002" cy="2768600"/>
          </a:xfrm>
          <a:prstGeom prst="flowChartPreparation">
            <a:avLst/>
          </a:prstGeom>
          <a:noFill/>
          <a:ln w="7620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3000" dirty="0">
              <a:latin typeface="Rix고딕 B" panose="02020603020101020101" pitchFamily="18" charset="-127"/>
              <a:ea typeface="Rix고딕 B" panose="02020603020101020101" pitchFamily="18" charset="-127"/>
              <a:cs typeface="Droid Serif"/>
              <a:sym typeface="Droid Serif"/>
            </a:endParaRPr>
          </a:p>
        </p:txBody>
      </p:sp>
      <p:sp>
        <p:nvSpPr>
          <p:cNvPr id="11" name="Google Shape;83;p15">
            <a:extLst>
              <a:ext uri="{FF2B5EF4-FFF2-40B4-BE49-F238E27FC236}">
                <a16:creationId xmlns:a16="http://schemas.microsoft.com/office/drawing/2014/main" id="{9397B91D-1CA1-7AA1-53B2-4B3A33A28EC2}"/>
              </a:ext>
            </a:extLst>
          </p:cNvPr>
          <p:cNvSpPr txBox="1"/>
          <p:nvPr/>
        </p:nvSpPr>
        <p:spPr>
          <a:xfrm>
            <a:off x="0" y="0"/>
            <a:ext cx="4165599" cy="76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-KR" sz="3200" b="1" dirty="0">
                <a:solidFill>
                  <a:srgbClr val="FFFFFF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01 </a:t>
            </a:r>
            <a:r>
              <a:rPr lang="ko-KR" altLang="en-US" sz="3200" b="1" dirty="0">
                <a:solidFill>
                  <a:srgbClr val="FFFFFF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주제 개요</a:t>
            </a:r>
          </a:p>
        </p:txBody>
      </p:sp>
    </p:spTree>
    <p:extLst>
      <p:ext uri="{BB962C8B-B14F-4D97-AF65-F5344CB8AC3E}">
        <p14:creationId xmlns:p14="http://schemas.microsoft.com/office/powerpoint/2010/main" val="566359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22B6595A-637D-A43C-A8EF-E775AAA65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822" y="990600"/>
            <a:ext cx="10150356" cy="4876800"/>
          </a:xfrm>
          <a:prstGeom prst="rect">
            <a:avLst/>
          </a:prstGeom>
        </p:spPr>
      </p:pic>
      <p:sp>
        <p:nvSpPr>
          <p:cNvPr id="6" name="Google Shape;83;p15">
            <a:extLst>
              <a:ext uri="{FF2B5EF4-FFF2-40B4-BE49-F238E27FC236}">
                <a16:creationId xmlns:a16="http://schemas.microsoft.com/office/drawing/2014/main" id="{651BB6CF-217C-8FBA-421F-A4548CA3EBDC}"/>
              </a:ext>
            </a:extLst>
          </p:cNvPr>
          <p:cNvSpPr txBox="1"/>
          <p:nvPr/>
        </p:nvSpPr>
        <p:spPr>
          <a:xfrm>
            <a:off x="0" y="0"/>
            <a:ext cx="7239000" cy="76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-KR" sz="3200" b="1" dirty="0"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01 </a:t>
            </a:r>
            <a:r>
              <a:rPr lang="ko-KR" altLang="en-US" sz="3200" b="1" dirty="0"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주제 선정 배경</a:t>
            </a:r>
          </a:p>
        </p:txBody>
      </p:sp>
      <p:sp>
        <p:nvSpPr>
          <p:cNvPr id="9" name="Google Shape;83;p15">
            <a:extLst>
              <a:ext uri="{FF2B5EF4-FFF2-40B4-BE49-F238E27FC236}">
                <a16:creationId xmlns:a16="http://schemas.microsoft.com/office/drawing/2014/main" id="{0F3FFE97-BE49-5775-C2FC-DB21ED15B87C}"/>
              </a:ext>
            </a:extLst>
          </p:cNvPr>
          <p:cNvSpPr txBox="1"/>
          <p:nvPr/>
        </p:nvSpPr>
        <p:spPr>
          <a:xfrm>
            <a:off x="4391846" y="399815"/>
            <a:ext cx="3407969" cy="76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ko-KR" altLang="en-US" sz="2800" b="1" dirty="0"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수요 증가</a:t>
            </a:r>
          </a:p>
        </p:txBody>
      </p:sp>
      <p:pic>
        <p:nvPicPr>
          <p:cNvPr id="2058" name="Picture 10" descr="Arrow PNG Images | Free PNG Vector Graphics, Effects &amp; Backgrounds -  rawpixel">
            <a:extLst>
              <a:ext uri="{FF2B5EF4-FFF2-40B4-BE49-F238E27FC236}">
                <a16:creationId xmlns:a16="http://schemas.microsoft.com/office/drawing/2014/main" id="{773B8CBE-B5C7-7CD6-9DA6-7D1CCA534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5113" y="760718"/>
            <a:ext cx="3608082" cy="3608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A597F3C2-40E8-1623-C1BA-D53BB8152F92}"/>
              </a:ext>
            </a:extLst>
          </p:cNvPr>
          <p:cNvGrpSpPr/>
          <p:nvPr/>
        </p:nvGrpSpPr>
        <p:grpSpPr>
          <a:xfrm>
            <a:off x="1264270" y="1710396"/>
            <a:ext cx="2810416" cy="3437208"/>
            <a:chOff x="10927730" y="1710395"/>
            <a:chExt cx="2810416" cy="3437208"/>
          </a:xfrm>
        </p:grpSpPr>
        <p:sp>
          <p:nvSpPr>
            <p:cNvPr id="2" name="Google Shape;83;p15">
              <a:extLst>
                <a:ext uri="{FF2B5EF4-FFF2-40B4-BE49-F238E27FC236}">
                  <a16:creationId xmlns:a16="http://schemas.microsoft.com/office/drawing/2014/main" id="{CF37F1BB-5558-2FA3-3624-904CF81FAEA4}"/>
                </a:ext>
              </a:extLst>
            </p:cNvPr>
            <p:cNvSpPr txBox="1"/>
            <p:nvPr/>
          </p:nvSpPr>
          <p:spPr>
            <a:xfrm>
              <a:off x="10927730" y="4520812"/>
              <a:ext cx="2810416" cy="6267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ko-KR" altLang="en-US" sz="2800" b="1" dirty="0">
                  <a:latin typeface="Rix고딕 B" panose="02020603020101020101" pitchFamily="18" charset="-127"/>
                  <a:ea typeface="Rix고딕 B" panose="02020603020101020101" pitchFamily="18" charset="-127"/>
                  <a:cs typeface="Montserrat"/>
                  <a:sym typeface="Montserrat"/>
                </a:rPr>
                <a:t>스마트 </a:t>
              </a:r>
              <a:r>
                <a:rPr lang="ko-KR" altLang="en-US" sz="2800" b="1" dirty="0" err="1">
                  <a:latin typeface="Rix고딕 B" panose="02020603020101020101" pitchFamily="18" charset="-127"/>
                  <a:ea typeface="Rix고딕 B" panose="02020603020101020101" pitchFamily="18" charset="-127"/>
                  <a:cs typeface="Montserrat"/>
                  <a:sym typeface="Montserrat"/>
                </a:rPr>
                <a:t>컨트렉트</a:t>
              </a:r>
              <a:endParaRPr lang="ko-KR" altLang="en-US" sz="2800" b="1" dirty="0"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endParaRPr>
            </a:p>
          </p:txBody>
        </p:sp>
        <p:pic>
          <p:nvPicPr>
            <p:cNvPr id="9220" name="Picture 4" descr="Smart contracts free icon">
              <a:extLst>
                <a:ext uri="{FF2B5EF4-FFF2-40B4-BE49-F238E27FC236}">
                  <a16:creationId xmlns:a16="http://schemas.microsoft.com/office/drawing/2014/main" id="{25E871CB-2BE2-7008-6DAD-5F63231748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27730" y="1710395"/>
              <a:ext cx="2810416" cy="28104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F2AEF42-16B6-315A-9D13-B5B90D2E56BF}"/>
              </a:ext>
            </a:extLst>
          </p:cNvPr>
          <p:cNvGrpSpPr/>
          <p:nvPr/>
        </p:nvGrpSpPr>
        <p:grpSpPr>
          <a:xfrm>
            <a:off x="8117314" y="1710397"/>
            <a:ext cx="2810416" cy="3437207"/>
            <a:chOff x="8117314" y="1710397"/>
            <a:chExt cx="2810416" cy="3437207"/>
          </a:xfrm>
        </p:grpSpPr>
        <p:pic>
          <p:nvPicPr>
            <p:cNvPr id="9218" name="Picture 2" descr="Bank free icon">
              <a:extLst>
                <a:ext uri="{FF2B5EF4-FFF2-40B4-BE49-F238E27FC236}">
                  <a16:creationId xmlns:a16="http://schemas.microsoft.com/office/drawing/2014/main" id="{254AE6A9-4255-D997-8809-EBBFCFF1A9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17314" y="1710397"/>
              <a:ext cx="2810416" cy="28104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Google Shape;83;p15">
              <a:extLst>
                <a:ext uri="{FF2B5EF4-FFF2-40B4-BE49-F238E27FC236}">
                  <a16:creationId xmlns:a16="http://schemas.microsoft.com/office/drawing/2014/main" id="{B1028BD3-CDB5-C786-0A08-520643F88BF2}"/>
                </a:ext>
              </a:extLst>
            </p:cNvPr>
            <p:cNvSpPr txBox="1"/>
            <p:nvPr/>
          </p:nvSpPr>
          <p:spPr>
            <a:xfrm>
              <a:off x="8117314" y="4520813"/>
              <a:ext cx="2810416" cy="6267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ko-KR" altLang="en-US" sz="2800" b="1" dirty="0">
                  <a:latin typeface="Rix고딕 B" panose="02020603020101020101" pitchFamily="18" charset="-127"/>
                  <a:ea typeface="Rix고딕 B" panose="02020603020101020101" pitchFamily="18" charset="-127"/>
                  <a:cs typeface="Montserrat"/>
                  <a:sym typeface="Montserrat"/>
                </a:rPr>
                <a:t>탈중앙화 금융</a:t>
              </a:r>
            </a:p>
          </p:txBody>
        </p:sp>
      </p:grpSp>
      <p:sp>
        <p:nvSpPr>
          <p:cNvPr id="6" name="Google Shape;83;p15">
            <a:extLst>
              <a:ext uri="{FF2B5EF4-FFF2-40B4-BE49-F238E27FC236}">
                <a16:creationId xmlns:a16="http://schemas.microsoft.com/office/drawing/2014/main" id="{651BB6CF-217C-8FBA-421F-A4548CA3EBDC}"/>
              </a:ext>
            </a:extLst>
          </p:cNvPr>
          <p:cNvSpPr txBox="1"/>
          <p:nvPr/>
        </p:nvSpPr>
        <p:spPr>
          <a:xfrm>
            <a:off x="0" y="0"/>
            <a:ext cx="7239000" cy="76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-KR" sz="3200" b="1" dirty="0"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01 </a:t>
            </a:r>
            <a:r>
              <a:rPr lang="ko-KR" altLang="en-US" sz="3200" b="1" dirty="0"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주제 선정 배경</a:t>
            </a:r>
          </a:p>
        </p:txBody>
      </p:sp>
      <p:sp>
        <p:nvSpPr>
          <p:cNvPr id="9" name="Google Shape;83;p15">
            <a:extLst>
              <a:ext uri="{FF2B5EF4-FFF2-40B4-BE49-F238E27FC236}">
                <a16:creationId xmlns:a16="http://schemas.microsoft.com/office/drawing/2014/main" id="{0F3FFE97-BE49-5775-C2FC-DB21ED15B87C}"/>
              </a:ext>
            </a:extLst>
          </p:cNvPr>
          <p:cNvSpPr txBox="1"/>
          <p:nvPr/>
        </p:nvSpPr>
        <p:spPr>
          <a:xfrm>
            <a:off x="4391846" y="399815"/>
            <a:ext cx="3407969" cy="76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ko-KR" altLang="en-US" sz="2800" b="1" dirty="0"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수요 증가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00FDCF1-F2FA-E44D-3994-27A7D2C76223}"/>
              </a:ext>
            </a:extLst>
          </p:cNvPr>
          <p:cNvGrpSpPr/>
          <p:nvPr/>
        </p:nvGrpSpPr>
        <p:grpSpPr>
          <a:xfrm>
            <a:off x="4690621" y="1710396"/>
            <a:ext cx="2810417" cy="3437207"/>
            <a:chOff x="4704156" y="1710396"/>
            <a:chExt cx="2810417" cy="3437207"/>
          </a:xfrm>
        </p:grpSpPr>
        <p:sp>
          <p:nvSpPr>
            <p:cNvPr id="3" name="Google Shape;83;p15">
              <a:extLst>
                <a:ext uri="{FF2B5EF4-FFF2-40B4-BE49-F238E27FC236}">
                  <a16:creationId xmlns:a16="http://schemas.microsoft.com/office/drawing/2014/main" id="{B76E99E2-42A5-8BC9-39EC-76D7AE546EF2}"/>
                </a:ext>
              </a:extLst>
            </p:cNvPr>
            <p:cNvSpPr txBox="1"/>
            <p:nvPr/>
          </p:nvSpPr>
          <p:spPr>
            <a:xfrm>
              <a:off x="4704156" y="4520812"/>
              <a:ext cx="2810416" cy="6267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ko-KR" altLang="en-US" sz="2800" b="1" dirty="0">
                  <a:latin typeface="Rix고딕 B" panose="02020603020101020101" pitchFamily="18" charset="-127"/>
                  <a:ea typeface="Rix고딕 B" panose="02020603020101020101" pitchFamily="18" charset="-127"/>
                  <a:cs typeface="Montserrat"/>
                  <a:sym typeface="Montserrat"/>
                </a:rPr>
                <a:t>암호화폐 지갑</a:t>
              </a:r>
            </a:p>
          </p:txBody>
        </p:sp>
        <p:pic>
          <p:nvPicPr>
            <p:cNvPr id="9222" name="Picture 6" descr="Ewallet free icon">
              <a:extLst>
                <a:ext uri="{FF2B5EF4-FFF2-40B4-BE49-F238E27FC236}">
                  <a16:creationId xmlns:a16="http://schemas.microsoft.com/office/drawing/2014/main" id="{128A4B54-A39D-5541-A869-FFB438AE59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4156" y="1710396"/>
              <a:ext cx="2810417" cy="28104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05802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112 0 L -2.70833E-6 0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84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8099 0 L 2.70833E-6 0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7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6" presetClass="emph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6" presetClass="emph" presetSubtype="0" repeatCount="400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3;p15">
            <a:extLst>
              <a:ext uri="{FF2B5EF4-FFF2-40B4-BE49-F238E27FC236}">
                <a16:creationId xmlns:a16="http://schemas.microsoft.com/office/drawing/2014/main" id="{651BB6CF-217C-8FBA-421F-A4548CA3EBDC}"/>
              </a:ext>
            </a:extLst>
          </p:cNvPr>
          <p:cNvSpPr txBox="1"/>
          <p:nvPr/>
        </p:nvSpPr>
        <p:spPr>
          <a:xfrm>
            <a:off x="0" y="0"/>
            <a:ext cx="7239000" cy="76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-KR" sz="3200" b="1" dirty="0"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01 </a:t>
            </a:r>
            <a:r>
              <a:rPr lang="ko-KR" altLang="en-US" sz="3200" b="1" dirty="0"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필요성</a:t>
            </a:r>
          </a:p>
        </p:txBody>
      </p:sp>
      <p:sp>
        <p:nvSpPr>
          <p:cNvPr id="9" name="Google Shape;83;p15">
            <a:extLst>
              <a:ext uri="{FF2B5EF4-FFF2-40B4-BE49-F238E27FC236}">
                <a16:creationId xmlns:a16="http://schemas.microsoft.com/office/drawing/2014/main" id="{0F3FFE97-BE49-5775-C2FC-DB21ED15B87C}"/>
              </a:ext>
            </a:extLst>
          </p:cNvPr>
          <p:cNvSpPr txBox="1"/>
          <p:nvPr/>
        </p:nvSpPr>
        <p:spPr>
          <a:xfrm>
            <a:off x="4391846" y="399815"/>
            <a:ext cx="3407969" cy="76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ko-KR" altLang="en-US" sz="2800" b="1" dirty="0"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수요 증가</a:t>
            </a:r>
          </a:p>
        </p:txBody>
      </p:sp>
      <p:pic>
        <p:nvPicPr>
          <p:cNvPr id="8204" name="Picture 12" descr="Opportunity free icon">
            <a:extLst>
              <a:ext uri="{FF2B5EF4-FFF2-40B4-BE49-F238E27FC236}">
                <a16:creationId xmlns:a16="http://schemas.microsoft.com/office/drawing/2014/main" id="{41B58358-A3BF-4463-E22E-68669BAB0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711" y="1088881"/>
            <a:ext cx="4680238" cy="468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7BF2A0-D6B2-8CA6-448E-29BFDBF6AE7F}"/>
              </a:ext>
            </a:extLst>
          </p:cNvPr>
          <p:cNvSpPr txBox="1"/>
          <p:nvPr/>
        </p:nvSpPr>
        <p:spPr>
          <a:xfrm>
            <a:off x="3050322" y="998661"/>
            <a:ext cx="2969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0" i="0" dirty="0">
                <a:solidFill>
                  <a:srgbClr val="4D5156"/>
                </a:solidFill>
                <a:effectLst/>
                <a:latin typeface="Rix고딕 B" panose="02020603020101020101" pitchFamily="18" charset="-127"/>
                <a:ea typeface="Rix고딕 B" panose="02020603020101020101" pitchFamily="18" charset="-127"/>
              </a:rPr>
              <a:t>無窮無盡</a:t>
            </a:r>
            <a:endParaRPr lang="ko-KR" altLang="en-US" sz="6000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B9D924-4EC0-1A08-2186-A7B264367546}"/>
              </a:ext>
            </a:extLst>
          </p:cNvPr>
          <p:cNvSpPr txBox="1"/>
          <p:nvPr/>
        </p:nvSpPr>
        <p:spPr>
          <a:xfrm>
            <a:off x="1198347" y="4681984"/>
            <a:ext cx="2969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0" i="0" dirty="0">
                <a:solidFill>
                  <a:srgbClr val="4D5156"/>
                </a:solidFill>
                <a:effectLst/>
                <a:latin typeface="Rix고딕 B" panose="02020603020101020101" pitchFamily="18" charset="-127"/>
                <a:ea typeface="Rix고딕 B" panose="02020603020101020101" pitchFamily="18" charset="-127"/>
              </a:rPr>
              <a:t>無窮無盡</a:t>
            </a:r>
            <a:endParaRPr lang="ko-KR" altLang="en-US" sz="6000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9DF924-C887-4038-24BA-E68370B8C091}"/>
              </a:ext>
            </a:extLst>
          </p:cNvPr>
          <p:cNvSpPr txBox="1"/>
          <p:nvPr/>
        </p:nvSpPr>
        <p:spPr>
          <a:xfrm>
            <a:off x="7885770" y="832739"/>
            <a:ext cx="2969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0" i="0" dirty="0">
                <a:solidFill>
                  <a:srgbClr val="4D5156"/>
                </a:solidFill>
                <a:effectLst/>
                <a:latin typeface="Rix고딕 B" panose="02020603020101020101" pitchFamily="18" charset="-127"/>
                <a:ea typeface="Rix고딕 B" panose="02020603020101020101" pitchFamily="18" charset="-127"/>
              </a:rPr>
              <a:t>無窮無盡</a:t>
            </a:r>
            <a:endParaRPr lang="ko-KR" altLang="en-US" sz="6000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E23DC8-382F-8394-7DBD-76C4FF9AEF66}"/>
              </a:ext>
            </a:extLst>
          </p:cNvPr>
          <p:cNvSpPr txBox="1"/>
          <p:nvPr/>
        </p:nvSpPr>
        <p:spPr>
          <a:xfrm>
            <a:off x="7885771" y="3550868"/>
            <a:ext cx="2969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0" i="0" dirty="0">
                <a:solidFill>
                  <a:srgbClr val="4D5156"/>
                </a:solidFill>
                <a:effectLst/>
                <a:latin typeface="Rix고딕 B" panose="02020603020101020101" pitchFamily="18" charset="-127"/>
                <a:ea typeface="Rix고딕 B" panose="02020603020101020101" pitchFamily="18" charset="-127"/>
              </a:rPr>
              <a:t>無窮無盡</a:t>
            </a:r>
            <a:endParaRPr lang="ko-KR" altLang="en-US" sz="6000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2A22C3-B240-98E9-656E-5FDDCCBBC87F}"/>
              </a:ext>
            </a:extLst>
          </p:cNvPr>
          <p:cNvSpPr txBox="1"/>
          <p:nvPr/>
        </p:nvSpPr>
        <p:spPr>
          <a:xfrm>
            <a:off x="1934891" y="2903544"/>
            <a:ext cx="2969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0" i="0" dirty="0">
                <a:solidFill>
                  <a:srgbClr val="4D5156"/>
                </a:solidFill>
                <a:effectLst/>
                <a:latin typeface="Rix고딕 B" panose="02020603020101020101" pitchFamily="18" charset="-127"/>
                <a:ea typeface="Rix고딕 B" panose="02020603020101020101" pitchFamily="18" charset="-127"/>
              </a:rPr>
              <a:t>無窮無盡</a:t>
            </a:r>
            <a:endParaRPr lang="ko-KR" altLang="en-US" sz="6000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8346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3;p15">
            <a:extLst>
              <a:ext uri="{FF2B5EF4-FFF2-40B4-BE49-F238E27FC236}">
                <a16:creationId xmlns:a16="http://schemas.microsoft.com/office/drawing/2014/main" id="{651BB6CF-217C-8FBA-421F-A4548CA3EBDC}"/>
              </a:ext>
            </a:extLst>
          </p:cNvPr>
          <p:cNvSpPr txBox="1"/>
          <p:nvPr/>
        </p:nvSpPr>
        <p:spPr>
          <a:xfrm>
            <a:off x="0" y="0"/>
            <a:ext cx="7239000" cy="76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-KR" sz="3200" b="1" dirty="0"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01 </a:t>
            </a:r>
            <a:r>
              <a:rPr lang="ko-KR" altLang="en-US" sz="3200" b="1" dirty="0"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필요성</a:t>
            </a:r>
          </a:p>
        </p:txBody>
      </p:sp>
      <p:sp>
        <p:nvSpPr>
          <p:cNvPr id="9" name="Google Shape;83;p15">
            <a:extLst>
              <a:ext uri="{FF2B5EF4-FFF2-40B4-BE49-F238E27FC236}">
                <a16:creationId xmlns:a16="http://schemas.microsoft.com/office/drawing/2014/main" id="{0F3FFE97-BE49-5775-C2FC-DB21ED15B87C}"/>
              </a:ext>
            </a:extLst>
          </p:cNvPr>
          <p:cNvSpPr txBox="1"/>
          <p:nvPr/>
        </p:nvSpPr>
        <p:spPr>
          <a:xfrm>
            <a:off x="4391846" y="399815"/>
            <a:ext cx="3407969" cy="76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ko-KR" altLang="en-US" sz="2800" b="1" dirty="0"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rPr>
              <a:t>수요 증가</a:t>
            </a:r>
          </a:p>
        </p:txBody>
      </p:sp>
      <p:pic>
        <p:nvPicPr>
          <p:cNvPr id="8202" name="Picture 10" descr="Software application free icon">
            <a:extLst>
              <a:ext uri="{FF2B5EF4-FFF2-40B4-BE49-F238E27FC236}">
                <a16:creationId xmlns:a16="http://schemas.microsoft.com/office/drawing/2014/main" id="{46D11B44-FA5F-9434-BA54-1C6811E81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962" y="1988457"/>
            <a:ext cx="4012134" cy="401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AB58DE4E-19EF-875C-D981-C404399A781E}"/>
              </a:ext>
            </a:extLst>
          </p:cNvPr>
          <p:cNvGrpSpPr/>
          <p:nvPr/>
        </p:nvGrpSpPr>
        <p:grpSpPr>
          <a:xfrm>
            <a:off x="1394063" y="1329229"/>
            <a:ext cx="1906282" cy="2474793"/>
            <a:chOff x="1393722" y="1329229"/>
            <a:chExt cx="1906282" cy="2474793"/>
          </a:xfrm>
        </p:grpSpPr>
        <p:pic>
          <p:nvPicPr>
            <p:cNvPr id="8200" name="Picture 8" descr="Game free icon">
              <a:extLst>
                <a:ext uri="{FF2B5EF4-FFF2-40B4-BE49-F238E27FC236}">
                  <a16:creationId xmlns:a16="http://schemas.microsoft.com/office/drawing/2014/main" id="{B5F20065-9DD8-C866-2111-A4226D3E49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3722" y="1329229"/>
              <a:ext cx="1906282" cy="19062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Google Shape;83;p15">
              <a:extLst>
                <a:ext uri="{FF2B5EF4-FFF2-40B4-BE49-F238E27FC236}">
                  <a16:creationId xmlns:a16="http://schemas.microsoft.com/office/drawing/2014/main" id="{4EE4731F-9103-3BE1-B2FA-BD9BFA4AB957}"/>
                </a:ext>
              </a:extLst>
            </p:cNvPr>
            <p:cNvSpPr txBox="1"/>
            <p:nvPr/>
          </p:nvSpPr>
          <p:spPr>
            <a:xfrm>
              <a:off x="1393722" y="3235511"/>
              <a:ext cx="1906282" cy="56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-US" altLang="ko-KR" sz="2800" b="1" dirty="0">
                  <a:latin typeface="Rix고딕 B" panose="02020603020101020101" pitchFamily="18" charset="-127"/>
                  <a:ea typeface="Rix고딕 B" panose="02020603020101020101" pitchFamily="18" charset="-127"/>
                  <a:cs typeface="Montserrat"/>
                  <a:sym typeface="Montserrat"/>
                </a:rPr>
                <a:t>P2E</a:t>
              </a:r>
              <a:endParaRPr lang="ko-KR" altLang="en-US" sz="2800" b="1" dirty="0"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5AE68DA-444F-A93E-FEB2-AAB2FB3490E0}"/>
              </a:ext>
            </a:extLst>
          </p:cNvPr>
          <p:cNvGrpSpPr/>
          <p:nvPr/>
        </p:nvGrpSpPr>
        <p:grpSpPr>
          <a:xfrm>
            <a:off x="3893033" y="1329229"/>
            <a:ext cx="1906282" cy="2474792"/>
            <a:chOff x="3893033" y="1329229"/>
            <a:chExt cx="1906282" cy="2474792"/>
          </a:xfrm>
        </p:grpSpPr>
        <p:pic>
          <p:nvPicPr>
            <p:cNvPr id="8198" name="Picture 6" descr="대출 무료 아이콘">
              <a:extLst>
                <a:ext uri="{FF2B5EF4-FFF2-40B4-BE49-F238E27FC236}">
                  <a16:creationId xmlns:a16="http://schemas.microsoft.com/office/drawing/2014/main" id="{346203C1-DB58-1973-648B-23C28292C6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3033" y="1329229"/>
              <a:ext cx="1906282" cy="19062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Google Shape;83;p15">
              <a:extLst>
                <a:ext uri="{FF2B5EF4-FFF2-40B4-BE49-F238E27FC236}">
                  <a16:creationId xmlns:a16="http://schemas.microsoft.com/office/drawing/2014/main" id="{8F3B85D3-5D22-55C9-C9C4-D95F73EC51AC}"/>
                </a:ext>
              </a:extLst>
            </p:cNvPr>
            <p:cNvSpPr txBox="1"/>
            <p:nvPr/>
          </p:nvSpPr>
          <p:spPr>
            <a:xfrm>
              <a:off x="3893033" y="3235510"/>
              <a:ext cx="1906282" cy="56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-US" altLang="ko-KR" sz="2800" b="1" dirty="0">
                  <a:latin typeface="Rix고딕 B" panose="02020603020101020101" pitchFamily="18" charset="-127"/>
                  <a:ea typeface="Rix고딕 B" panose="02020603020101020101" pitchFamily="18" charset="-127"/>
                  <a:cs typeface="Montserrat"/>
                  <a:sym typeface="Montserrat"/>
                </a:rPr>
                <a:t>LENDING</a:t>
              </a:r>
              <a:endParaRPr lang="ko-KR" altLang="en-US" sz="2800" b="1" dirty="0"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200AA08-AE86-A25D-1472-42EB37400118}"/>
              </a:ext>
            </a:extLst>
          </p:cNvPr>
          <p:cNvGrpSpPr/>
          <p:nvPr/>
        </p:nvGrpSpPr>
        <p:grpSpPr>
          <a:xfrm>
            <a:off x="6392344" y="1329229"/>
            <a:ext cx="1906282" cy="2474792"/>
            <a:chOff x="6392344" y="1329229"/>
            <a:chExt cx="1906282" cy="2474792"/>
          </a:xfrm>
        </p:grpSpPr>
        <p:pic>
          <p:nvPicPr>
            <p:cNvPr id="8196" name="Picture 4" descr="유산 무료 아이콘">
              <a:extLst>
                <a:ext uri="{FF2B5EF4-FFF2-40B4-BE49-F238E27FC236}">
                  <a16:creationId xmlns:a16="http://schemas.microsoft.com/office/drawing/2014/main" id="{8ABDE7BE-0A9C-7A80-6CA0-142E3C1036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2344" y="1329229"/>
              <a:ext cx="1906282" cy="19062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Google Shape;83;p15">
              <a:extLst>
                <a:ext uri="{FF2B5EF4-FFF2-40B4-BE49-F238E27FC236}">
                  <a16:creationId xmlns:a16="http://schemas.microsoft.com/office/drawing/2014/main" id="{BC483105-9707-E121-AD61-F5AEB5932F7E}"/>
                </a:ext>
              </a:extLst>
            </p:cNvPr>
            <p:cNvSpPr txBox="1"/>
            <p:nvPr/>
          </p:nvSpPr>
          <p:spPr>
            <a:xfrm>
              <a:off x="6392344" y="3235510"/>
              <a:ext cx="1906282" cy="56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-US" altLang="ko-KR" sz="2800" b="1" dirty="0">
                  <a:latin typeface="Rix고딕 B" panose="02020603020101020101" pitchFamily="18" charset="-127"/>
                  <a:ea typeface="Rix고딕 B" panose="02020603020101020101" pitchFamily="18" charset="-127"/>
                  <a:cs typeface="Montserrat"/>
                  <a:sym typeface="Montserrat"/>
                </a:rPr>
                <a:t>STAKING</a:t>
              </a:r>
              <a:endParaRPr lang="ko-KR" altLang="en-US" sz="2800" b="1" dirty="0"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7B057C2D-1DCA-8F58-B34F-96E60BD0FC98}"/>
              </a:ext>
            </a:extLst>
          </p:cNvPr>
          <p:cNvGrpSpPr/>
          <p:nvPr/>
        </p:nvGrpSpPr>
        <p:grpSpPr>
          <a:xfrm>
            <a:off x="8891655" y="1329229"/>
            <a:ext cx="1906282" cy="2474792"/>
            <a:chOff x="8891655" y="1329229"/>
            <a:chExt cx="1906282" cy="2474792"/>
          </a:xfrm>
        </p:grpSpPr>
        <p:pic>
          <p:nvPicPr>
            <p:cNvPr id="8194" name="Picture 2" descr="Nft - 무료 컴퓨터개 아이콘">
              <a:extLst>
                <a:ext uri="{FF2B5EF4-FFF2-40B4-BE49-F238E27FC236}">
                  <a16:creationId xmlns:a16="http://schemas.microsoft.com/office/drawing/2014/main" id="{15F1D876-2FF4-7287-8251-7634C62601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1655" y="1329229"/>
              <a:ext cx="1906282" cy="19062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Google Shape;83;p15">
              <a:extLst>
                <a:ext uri="{FF2B5EF4-FFF2-40B4-BE49-F238E27FC236}">
                  <a16:creationId xmlns:a16="http://schemas.microsoft.com/office/drawing/2014/main" id="{219958EC-CA77-CFAB-425F-5DDC9BAA5BE5}"/>
                </a:ext>
              </a:extLst>
            </p:cNvPr>
            <p:cNvSpPr txBox="1"/>
            <p:nvPr/>
          </p:nvSpPr>
          <p:spPr>
            <a:xfrm>
              <a:off x="8891655" y="3235510"/>
              <a:ext cx="1906282" cy="56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-US" altLang="ko-KR" sz="2800" b="1" dirty="0">
                  <a:latin typeface="Rix고딕 B" panose="02020603020101020101" pitchFamily="18" charset="-127"/>
                  <a:ea typeface="Rix고딕 B" panose="02020603020101020101" pitchFamily="18" charset="-127"/>
                  <a:cs typeface="Montserrat"/>
                  <a:sym typeface="Montserrat"/>
                </a:rPr>
                <a:t>NFT</a:t>
              </a:r>
              <a:endParaRPr lang="ko-KR" altLang="en-US" sz="2800" b="1" dirty="0">
                <a:latin typeface="Rix고딕 B" panose="02020603020101020101" pitchFamily="18" charset="-127"/>
                <a:ea typeface="Rix고딕 B" panose="02020603020101020101" pitchFamily="18" charset="-127"/>
                <a:cs typeface="Montserrat"/>
                <a:sym typeface="Montserra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269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500" fill="hold"/>
                                        <p:tgtEl>
                                          <p:spTgt spid="820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2.59259E-6 L 0.00039 0.1414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706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30755 0.34977 L 2.08333E-6 -4.07407E-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78" y="-1750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1026 0.34977 L 3.75E-6 -3.7037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17" y="-17569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10247 0.34977 L -3.75E-6 2.96296E-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17" y="-17477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30742 0.34977 L -1.45833E-6 2.96296E-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52" y="-17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rgbClr val="434343"/>
      </a:dk1>
      <a:lt1>
        <a:srgbClr val="FFFFFF"/>
      </a:lt1>
      <a:dk2>
        <a:srgbClr val="999999"/>
      </a:dk2>
      <a:lt2>
        <a:srgbClr val="EFEFEF"/>
      </a:lt2>
      <a:accent1>
        <a:srgbClr val="FF9E00"/>
      </a:accent1>
      <a:accent2>
        <a:srgbClr val="FF6F00"/>
      </a:accent2>
      <a:accent3>
        <a:srgbClr val="8A827D"/>
      </a:accent3>
      <a:accent4>
        <a:srgbClr val="443F3D"/>
      </a:accent4>
      <a:accent5>
        <a:srgbClr val="A0BEDA"/>
      </a:accent5>
      <a:accent6>
        <a:srgbClr val="5E86AC"/>
      </a:accent6>
      <a:hlink>
        <a:srgbClr val="434343"/>
      </a:hlink>
      <a:folHlink>
        <a:srgbClr val="6611CC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B1176B2CA5CA3F47B5FC27B1BD05EF55" ma:contentTypeVersion="5" ma:contentTypeDescription="새 문서를 만듭니다." ma:contentTypeScope="" ma:versionID="c765812984f3e19fde83cceba0a35120">
  <xsd:schema xmlns:xsd="http://www.w3.org/2001/XMLSchema" xmlns:xs="http://www.w3.org/2001/XMLSchema" xmlns:p="http://schemas.microsoft.com/office/2006/metadata/properties" xmlns:ns3="d34b8220-f45b-4112-8bd5-3f5a0237fa3a" targetNamespace="http://schemas.microsoft.com/office/2006/metadata/properties" ma:root="true" ma:fieldsID="36c3641c316705b055e27f5377e290e5" ns3:_="">
    <xsd:import namespace="d34b8220-f45b-4112-8bd5-3f5a0237fa3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4b8220-f45b-4112-8bd5-3f5a0237fa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648E42B-9482-4DEC-BE5F-E5864F0889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34b8220-f45b-4112-8bd5-3f5a0237fa3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3C4C20A-FB13-476E-83E9-478CC59DBA2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FDC276-08E3-4622-9C77-7D3FE5CB9B58}">
  <ds:schemaRefs>
    <ds:schemaRef ds:uri="http://purl.org/dc/elements/1.1/"/>
    <ds:schemaRef ds:uri="http://schemas.microsoft.com/office/2006/documentManagement/types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d34b8220-f45b-4112-8bd5-3f5a0237fa3a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599</TotalTime>
  <Words>584</Words>
  <Application>Microsoft Office PowerPoint</Application>
  <PresentationFormat>와이드스크린</PresentationFormat>
  <Paragraphs>242</Paragraphs>
  <Slides>25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Droid Serif</vt:lpstr>
      <vt:lpstr>Rix고딕 B</vt:lpstr>
      <vt:lpstr>맑은 고딕</vt:lpstr>
      <vt:lpstr>Arial</vt:lpstr>
      <vt:lpstr>Montserrat</vt:lpstr>
      <vt:lpstr>Wingdings</vt:lpstr>
      <vt:lpstr>Office 테마</vt:lpstr>
      <vt:lpstr>암호화폐 지갑 통합  &amp; 결제 플랫폼</vt:lpstr>
      <vt:lpstr>5팀 2018152023 양태환 (👨🏻‍💻🔥) 2018152025 오정혁 (👨🏻‍💻🔥)  2020156046 박상윤 (👨🏻‍💻🔥)  2018152041 최동규 (👨🏻‍💻🔥) 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업무 분담</vt:lpstr>
      <vt:lpstr>간트 차트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박상윤(2020156046)</dc:creator>
  <cp:lastModifiedBy>박상윤(2020156046)</cp:lastModifiedBy>
  <cp:revision>9</cp:revision>
  <dcterms:created xsi:type="dcterms:W3CDTF">2023-01-27T04:35:44Z</dcterms:created>
  <dcterms:modified xsi:type="dcterms:W3CDTF">2023-01-28T09:53:47Z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0x010100B1176B2CA5CA3F47B5FC27B1BD05EF55</vt:lpwstr>
  </property>
</Properties>
</file>