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7" r:id="rId5"/>
    <p:sldId id="263" r:id="rId6"/>
    <p:sldId id="262" r:id="rId7"/>
    <p:sldId id="268" r:id="rId8"/>
    <p:sldId id="269" r:id="rId9"/>
    <p:sldId id="259" r:id="rId10"/>
    <p:sldId id="299" r:id="rId11"/>
    <p:sldId id="297" r:id="rId12"/>
    <p:sldId id="298" r:id="rId13"/>
    <p:sldId id="295" r:id="rId14"/>
    <p:sldId id="261" r:id="rId15"/>
    <p:sldId id="296" r:id="rId16"/>
    <p:sldId id="273" r:id="rId17"/>
    <p:sldId id="272" r:id="rId18"/>
    <p:sldId id="288" r:id="rId19"/>
    <p:sldId id="289" r:id="rId20"/>
    <p:sldId id="293" r:id="rId21"/>
    <p:sldId id="290" r:id="rId22"/>
    <p:sldId id="287" r:id="rId23"/>
    <p:sldId id="292" r:id="rId24"/>
    <p:sldId id="291" r:id="rId25"/>
    <p:sldId id="286" r:id="rId26"/>
    <p:sldId id="285" r:id="rId27"/>
    <p:sldId id="256" r:id="rId28"/>
    <p:sldId id="26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FA30D"/>
    <a:srgbClr val="F89B00"/>
    <a:srgbClr val="F59C0A"/>
    <a:srgbClr val="4C4C4C"/>
    <a:srgbClr val="140C00"/>
    <a:srgbClr val="898276"/>
    <a:srgbClr val="93846C"/>
    <a:srgbClr val="A78958"/>
    <a:srgbClr val="B18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05908935300502E-2"/>
          <c:y val="3.6936020414276732E-3"/>
          <c:w val="0.96562499999999996"/>
          <c:h val="0.977838387751434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89B00"/>
            </a:solidFill>
            <a:ln>
              <a:noFill/>
            </a:ln>
            <a:effectLst>
              <a:softEdge rad="1270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89B00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1-D845-4D19-8BA5-E74381D56F75}"/>
              </c:ext>
            </c:extLst>
          </c:dPt>
          <c:dPt>
            <c:idx val="1"/>
            <c:invertIfNegative val="0"/>
            <c:bubble3D val="0"/>
            <c:spPr>
              <a:solidFill>
                <a:srgbClr val="FF9E00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D845-4D19-8BA5-E74381D56F75}"/>
              </c:ext>
            </c:extLst>
          </c:dPt>
          <c:dPt>
            <c:idx val="2"/>
            <c:invertIfNegative val="0"/>
            <c:bubble3D val="0"/>
            <c:spPr>
              <a:solidFill>
                <a:srgbClr val="EB9914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D845-4D19-8BA5-E74381D56F75}"/>
              </c:ext>
            </c:extLst>
          </c:dPt>
          <c:dPt>
            <c:idx val="3"/>
            <c:invertIfNegative val="0"/>
            <c:bubble3D val="0"/>
            <c:spPr>
              <a:solidFill>
                <a:srgbClr val="D89527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7-D845-4D19-8BA5-E74381D56F75}"/>
              </c:ext>
            </c:extLst>
          </c:dPt>
          <c:dPt>
            <c:idx val="4"/>
            <c:invertIfNegative val="0"/>
            <c:bubble3D val="0"/>
            <c:spPr>
              <a:solidFill>
                <a:srgbClr val="C4903B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9-D845-4D19-8BA5-E74381D56F75}"/>
              </c:ext>
            </c:extLst>
          </c:dPt>
          <c:dPt>
            <c:idx val="5"/>
            <c:invertIfNegative val="0"/>
            <c:bubble3D val="0"/>
            <c:spPr>
              <a:solidFill>
                <a:srgbClr val="B18B4E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B-D845-4D19-8BA5-E74381D56F75}"/>
              </c:ext>
            </c:extLst>
          </c:dPt>
          <c:dPt>
            <c:idx val="6"/>
            <c:invertIfNegative val="0"/>
            <c:bubble3D val="0"/>
            <c:spPr>
              <a:solidFill>
                <a:srgbClr val="A78958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D-D845-4D19-8BA5-E74381D56F75}"/>
              </c:ext>
            </c:extLst>
          </c:dPt>
          <c:dPt>
            <c:idx val="7"/>
            <c:invertIfNegative val="0"/>
            <c:bubble3D val="0"/>
            <c:spPr>
              <a:solidFill>
                <a:srgbClr val="93846C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F-D845-4D19-8BA5-E74381D56F75}"/>
              </c:ext>
            </c:extLst>
          </c:dPt>
          <c:dPt>
            <c:idx val="8"/>
            <c:invertIfNegative val="0"/>
            <c:bubble3D val="0"/>
            <c:spPr>
              <a:solidFill>
                <a:srgbClr val="898276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11-D845-4D19-8BA5-E74381D56F75}"/>
              </c:ext>
            </c:extLst>
          </c:dPt>
          <c:cat>
            <c:strRef>
              <c:f>Sheet1!$A$2:$A$10</c:f>
              <c:strCache>
                <c:ptCount val="9"/>
                <c:pt idx="0">
                  <c:v>배경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35</c:v>
                </c:pt>
                <c:pt idx="2">
                  <c:v>45</c:v>
                </c:pt>
                <c:pt idx="3">
                  <c:v>60</c:v>
                </c:pt>
                <c:pt idx="4">
                  <c:v>40</c:v>
                </c:pt>
                <c:pt idx="5">
                  <c:v>85</c:v>
                </c:pt>
                <c:pt idx="6">
                  <c:v>55</c:v>
                </c:pt>
                <c:pt idx="7">
                  <c:v>75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845-4D19-8BA5-E74381D56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4966256"/>
        <c:axId val="144966816"/>
      </c:barChart>
      <c:catAx>
        <c:axId val="14496625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44966816"/>
        <c:crosses val="autoZero"/>
        <c:auto val="1"/>
        <c:lblAlgn val="ctr"/>
        <c:lblOffset val="100"/>
        <c:noMultiLvlLbl val="0"/>
      </c:catAx>
      <c:valAx>
        <c:axId val="14496681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49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1CB1E-D9B5-4229-A736-6D8834ED6B53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834B-05BC-4E10-87B7-D62A8E109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4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84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37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e4ecd812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e4ecd812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0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9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56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8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8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1800" y="2655800"/>
            <a:ext cx="6068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5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 preserve="1">
  <p:cSld name="Blank inverse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50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1800" y="2655800"/>
            <a:ext cx="6068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14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56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E474D-B5D4-0006-FBE9-E15BCCE8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5A1720-5818-8105-1B5C-7622EB90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4A63-7D59-1B78-0270-AC264DC2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DE15-EFBD-4E0D-BFDE-3B04F14CF37B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AB0C2-E0F2-BC2E-F866-EF10C61A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B8E6-2834-9808-2028-704893E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C6680-6754-B571-8947-D9914E34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037F-C766-BE53-B390-6F710DD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DE15-EFBD-4E0D-BFDE-3B04F14CF37B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B9DEA-5370-9F4C-2079-EB92F3B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866A3-7D3A-D743-2144-E5F1C8D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7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 userDrawn="1"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21300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1404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59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36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16800" y="2882400"/>
            <a:ext cx="6758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ctr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 i="1">
                <a:solidFill>
                  <a:srgbClr val="CCCCCC"/>
                </a:solidFill>
              </a:defRPr>
            </a:lvl1pPr>
            <a:lvl2pPr marL="1219170" lvl="1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 i="1">
                <a:solidFill>
                  <a:srgbClr val="CCCCCC"/>
                </a:solidFill>
              </a:defRPr>
            </a:lvl2pPr>
            <a:lvl3pPr marL="1828754" lvl="2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 i="1">
                <a:solidFill>
                  <a:srgbClr val="CCCCCC"/>
                </a:solidFill>
              </a:defRPr>
            </a:lvl3pPr>
            <a:lvl4pPr marL="2438339" lvl="3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3047924" lvl="4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3657509" lvl="5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4267093" lvl="6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4876678" lvl="7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5486263" lvl="8" indent="-457189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5137600" y="391457"/>
            <a:ext cx="1916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311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⊡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516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21300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1404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005200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26128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847056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89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06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138800" y="6017443"/>
            <a:ext cx="39144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200"/>
              <a:buNone/>
              <a:defRPr sz="16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8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5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4D7DE-075E-6D01-F1D4-67AD8A6E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209CD-ADBF-F869-5C5E-AD9C27ED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E7948-1317-94DB-3A16-CE67665A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DE15-EFBD-4E0D-BFDE-3B04F14CF37B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B4E6D-72DA-AC8C-6093-FC2D469C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8E9BC-79AC-4550-A670-4E41288C6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9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2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60" r:id="rId11"/>
    <p:sldLayoutId id="2147483661" r:id="rId12"/>
    <p:sldLayoutId id="2147483649" r:id="rId13"/>
    <p:sldLayoutId id="2147483659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microsoft.com/office/2007/relationships/hdphoto" Target="../media/hdphoto8.wdp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microsoft.com/office/2007/relationships/hdphoto" Target="../media/hdphoto7.wdp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10.wdp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4.jpeg"/><Relationship Id="rId10" Type="http://schemas.microsoft.com/office/2007/relationships/hdphoto" Target="../media/hdphoto9.wdp"/><Relationship Id="rId4" Type="http://schemas.openxmlformats.org/officeDocument/2006/relationships/image" Target="../media/image39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AF85689-51AF-DCC3-B4B5-5B49C10A3FD2}"/>
              </a:ext>
            </a:extLst>
          </p:cNvPr>
          <p:cNvGrpSpPr/>
          <p:nvPr/>
        </p:nvGrpSpPr>
        <p:grpSpPr>
          <a:xfrm>
            <a:off x="5504330" y="430307"/>
            <a:ext cx="1183341" cy="1183341"/>
            <a:chOff x="5504330" y="430307"/>
            <a:chExt cx="1183341" cy="118334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7455B32-FC95-49CD-2306-053EDC1422B2}"/>
                </a:ext>
              </a:extLst>
            </p:cNvPr>
            <p:cNvSpPr/>
            <p:nvPr/>
          </p:nvSpPr>
          <p:spPr>
            <a:xfrm>
              <a:off x="5504330" y="430307"/>
              <a:ext cx="1183341" cy="118334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F0DE98-8AFA-7B1D-C2C3-E93ECA2D7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860" y="549837"/>
              <a:ext cx="944281" cy="944281"/>
            </a:xfrm>
            <a:prstGeom prst="rect">
              <a:avLst/>
            </a:prstGeom>
          </p:spPr>
        </p:pic>
      </p:grp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3061800" y="2423304"/>
            <a:ext cx="60684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암호화폐 지갑 통합 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&amp;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결제 플랫폼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Google Shape;58;p12">
            <a:extLst>
              <a:ext uri="{FF2B5EF4-FFF2-40B4-BE49-F238E27FC236}">
                <a16:creationId xmlns:a16="http://schemas.microsoft.com/office/drawing/2014/main" id="{DCC4F2F7-48EB-1B89-FC0F-7E272C3A201E}"/>
              </a:ext>
            </a:extLst>
          </p:cNvPr>
          <p:cNvSpPr txBox="1">
            <a:spLocks/>
          </p:cNvSpPr>
          <p:nvPr/>
        </p:nvSpPr>
        <p:spPr>
          <a:xfrm>
            <a:off x="3061800" y="3814173"/>
            <a:ext cx="6068400" cy="74060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Cryptocurrency Wallet Integration </a:t>
            </a:r>
            <a:b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&amp; Payment Platform</a:t>
            </a:r>
            <a:endParaRPr lang="ko-KR" altLang="en-US" sz="2000" dirty="0">
              <a:solidFill>
                <a:srgbClr val="4C4C4C">
                  <a:alpha val="85000"/>
                </a:srgb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선정 배경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2015" y="449247"/>
            <a:ext cx="3407969" cy="57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암호화폐 지갑</a:t>
            </a:r>
          </a:p>
        </p:txBody>
      </p:sp>
      <p:pic>
        <p:nvPicPr>
          <p:cNvPr id="5122" name="Picture 2" descr="MyDoge - Dogecoin Wallet - Apps on Google Play">
            <a:extLst>
              <a:ext uri="{FF2B5EF4-FFF2-40B4-BE49-F238E27FC236}">
                <a16:creationId xmlns:a16="http://schemas.microsoft.com/office/drawing/2014/main" id="{4FF73258-0BA9-BACD-188E-04AF0378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021388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gecoin Wallet - Apps on Google Play">
            <a:extLst>
              <a:ext uri="{FF2B5EF4-FFF2-40B4-BE49-F238E27FC236}">
                <a16:creationId xmlns:a16="http://schemas.microsoft.com/office/drawing/2014/main" id="{5190E7EB-CF3F-CCE1-9EE0-D5E40305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021387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Verasity price today, VRA to USD live, marketcap and chart | CoinMarketCap">
            <a:extLst>
              <a:ext uri="{FF2B5EF4-FFF2-40B4-BE49-F238E27FC236}">
                <a16:creationId xmlns:a16="http://schemas.microsoft.com/office/drawing/2014/main" id="{83809DE7-8FFD-7576-5792-523E56820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021387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Exodus Wallet Review">
            <a:extLst>
              <a:ext uri="{FF2B5EF4-FFF2-40B4-BE49-F238E27FC236}">
                <a16:creationId xmlns:a16="http://schemas.microsoft.com/office/drawing/2014/main" id="{3D3BF24B-8956-4045-CDE1-F800EC903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05"/>
          <a:stretch/>
        </p:blipFill>
        <p:spPr bwMode="auto">
          <a:xfrm>
            <a:off x="4086225" y="1021387"/>
            <a:ext cx="927100" cy="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Trust: Crypto &amp; Bitcoin Wallet - Apps on Google Play">
            <a:extLst>
              <a:ext uri="{FF2B5EF4-FFF2-40B4-BE49-F238E27FC236}">
                <a16:creationId xmlns:a16="http://schemas.microsoft.com/office/drawing/2014/main" id="{3345C1D4-57F8-516F-ED06-9B9FA9D9F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13431" r="15059" b="14434"/>
          <a:stretch/>
        </p:blipFill>
        <p:spPr bwMode="auto">
          <a:xfrm>
            <a:off x="513397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MetaMask - Wikipedia">
            <a:extLst>
              <a:ext uri="{FF2B5EF4-FFF2-40B4-BE49-F238E27FC236}">
                <a16:creationId xmlns:a16="http://schemas.microsoft.com/office/drawing/2014/main" id="{EED06314-8606-A843-2578-05F19EC1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Fastest Performing and Secure DeFi Wallet | Avalanche Wallet">
            <a:extLst>
              <a:ext uri="{FF2B5EF4-FFF2-40B4-BE49-F238E27FC236}">
                <a16:creationId xmlns:a16="http://schemas.microsoft.com/office/drawing/2014/main" id="{24D4E954-1328-F61D-7501-0F95C5BD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021388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Bidali Wallet Logos">
            <a:extLst>
              <a:ext uri="{FF2B5EF4-FFF2-40B4-BE49-F238E27FC236}">
                <a16:creationId xmlns:a16="http://schemas.microsoft.com/office/drawing/2014/main" id="{6F778CD3-5695-0CFD-0A26-C88FD400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osmostation - 텐더민트 기반 블록체인 지갑 - Google Play 앱">
            <a:extLst>
              <a:ext uri="{FF2B5EF4-FFF2-40B4-BE49-F238E27FC236}">
                <a16:creationId xmlns:a16="http://schemas.microsoft.com/office/drawing/2014/main" id="{B2905B37-98A5-D2C4-77A9-CD9F5985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9258" y1="57617" x2="35938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Press Kit | Atomic Wallet">
            <a:extLst>
              <a:ext uri="{FF2B5EF4-FFF2-40B4-BE49-F238E27FC236}">
                <a16:creationId xmlns:a16="http://schemas.microsoft.com/office/drawing/2014/main" id="{D6B77411-CD58-B7BF-2C10-CA7FFAFA1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54"/>
          <a:stretch/>
        </p:blipFill>
        <p:spPr bwMode="auto">
          <a:xfrm>
            <a:off x="1037272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34A5096-F9B6-BA10-54DA-B99DC86EF54E}"/>
              </a:ext>
            </a:extLst>
          </p:cNvPr>
          <p:cNvGrpSpPr/>
          <p:nvPr/>
        </p:nvGrpSpPr>
        <p:grpSpPr>
          <a:xfrm>
            <a:off x="4357091" y="1769784"/>
            <a:ext cx="3407969" cy="3318432"/>
            <a:chOff x="5370351" y="2737833"/>
            <a:chExt cx="1451296" cy="1382333"/>
          </a:xfrm>
          <a:solidFill>
            <a:schemeClr val="tx1"/>
          </a:solidFill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CEB8C4-C364-AEFC-52A4-1551F29DCDD4}"/>
                </a:ext>
              </a:extLst>
            </p:cNvPr>
            <p:cNvSpPr/>
            <p:nvPr/>
          </p:nvSpPr>
          <p:spPr>
            <a:xfrm>
              <a:off x="5370351" y="2737833"/>
              <a:ext cx="1451296" cy="138233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919B47-2263-E313-095C-DABF9276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32448" y="2958552"/>
              <a:ext cx="927101" cy="94089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34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38464 0.2835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2" y="141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2987 0.283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41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21276 0.2835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416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2682 0.2835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1416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04089 0.283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1416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04505 0.2835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1416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20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13385 0.2835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1416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-0.21979 0.2835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1416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2000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30286 0.2835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3" y="14167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3888 0.283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0" y="1416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716800" y="2882400"/>
            <a:ext cx="6758400" cy="1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ko-KR" altLang="en-US" b="1" i="0" dirty="0">
                <a:latin typeface="Rix고딕 B" panose="02020603020101020101" pitchFamily="18" charset="-127"/>
                <a:ea typeface="Rix고딕 B" panose="02020603020101020101" pitchFamily="18" charset="-127"/>
              </a:rPr>
              <a:t>여러 암호화폐 지갑들을 통합한 플랫폼에서</a:t>
            </a:r>
            <a:endParaRPr lang="en-US" altLang="ko-KR" b="1" i="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b="1" i="0" dirty="0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결제 프로세스</a:t>
            </a:r>
            <a:r>
              <a:rPr lang="en-US" altLang="ko-KR" b="1" i="0" dirty="0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(SDK)</a:t>
            </a:r>
            <a:r>
              <a:rPr lang="ko-KR" altLang="en-US" b="1" i="0" dirty="0">
                <a:latin typeface="Rix고딕 B" panose="02020603020101020101" pitchFamily="18" charset="-127"/>
                <a:ea typeface="Rix고딕 B" panose="02020603020101020101" pitchFamily="18" charset="-127"/>
              </a:rPr>
              <a:t>를 제공하는 것</a:t>
            </a:r>
            <a:endParaRPr b="1" i="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/>
          </a:p>
        </p:txBody>
      </p:sp>
      <p:sp>
        <p:nvSpPr>
          <p:cNvPr id="3" name="Google Shape;83;p15">
            <a:extLst>
              <a:ext uri="{FF2B5EF4-FFF2-40B4-BE49-F238E27FC236}">
                <a16:creationId xmlns:a16="http://schemas.microsoft.com/office/drawing/2014/main" id="{A2F93D5C-38EC-280B-7FA6-F19283F3CFC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03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목표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259AB1AB-833C-3BF6-6F30-D34EEBA3CE7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비교 테이블</a:t>
            </a: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6C510F95-A67E-C7D6-74CF-7ADB3F0406A7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graphicFrame>
        <p:nvGraphicFramePr>
          <p:cNvPr id="12" name="Google Shape;157;p24">
            <a:extLst>
              <a:ext uri="{FF2B5EF4-FFF2-40B4-BE49-F238E27FC236}">
                <a16:creationId xmlns:a16="http://schemas.microsoft.com/office/drawing/2014/main" id="{017F2924-9E2E-5AFC-08FD-6B99179F7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724735"/>
              </p:ext>
            </p:extLst>
          </p:nvPr>
        </p:nvGraphicFramePr>
        <p:xfrm>
          <a:off x="1079500" y="1788150"/>
          <a:ext cx="10033002" cy="328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194972563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1206515715"/>
                    </a:ext>
                  </a:extLst>
                </a:gridCol>
              </a:tblGrid>
              <a:tr h="82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수수료</a:t>
                      </a: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무 통 장 입 금</a:t>
                      </a: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Yellow</a:t>
                      </a:r>
                      <a:endParaRPr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Blue</a:t>
                      </a:r>
                      <a:endParaRPr sz="1400" b="1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30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15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Orange</a:t>
                      </a:r>
                      <a:endParaRPr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16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170" name="Picture 2" descr="신용 카드 - 무료 상업개 아이콘">
            <a:extLst>
              <a:ext uri="{FF2B5EF4-FFF2-40B4-BE49-F238E27FC236}">
                <a16:creationId xmlns:a16="http://schemas.microsoft.com/office/drawing/2014/main" id="{84AAA36B-C5EC-4ADE-6041-2CA59FAE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91" y="1898892"/>
            <a:ext cx="673099" cy="6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카카오페이‧뱅크, 수년간 '무신고 영업'…최대 징역 2년‧벌금 1억원 처분 대상 &lt; 이슈추적 &lt; 금융/증권 &lt; 경제 &lt; 기사본문 -  투데이신문">
            <a:extLst>
              <a:ext uri="{FF2B5EF4-FFF2-40B4-BE49-F238E27FC236}">
                <a16:creationId xmlns:a16="http://schemas.microsoft.com/office/drawing/2014/main" id="{4EC0F18E-F152-8A1F-D9BB-D205976F9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82" b="47537" l="22793" r="76244">
                        <a14:foregroundMark x1="24238" y1="34975" x2="22953" y2="24384"/>
                        <a14:foregroundMark x1="74639" y1="33005" x2="76244" y2="28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69" t="3448" r="18325" b="47291"/>
          <a:stretch/>
        </p:blipFill>
        <p:spPr bwMode="auto">
          <a:xfrm>
            <a:off x="6451600" y="1997215"/>
            <a:ext cx="960800" cy="4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obile payment - Free electronics icons">
            <a:extLst>
              <a:ext uri="{FF2B5EF4-FFF2-40B4-BE49-F238E27FC236}">
                <a16:creationId xmlns:a16="http://schemas.microsoft.com/office/drawing/2014/main" id="{D8316409-BF76-E44D-09C5-F67DDA9E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85" y="1862536"/>
            <a:ext cx="632633" cy="66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0D4401-E8B7-D185-9F64-742AF16678A2}"/>
              </a:ext>
            </a:extLst>
          </p:cNvPr>
          <p:cNvGrpSpPr/>
          <p:nvPr/>
        </p:nvGrpSpPr>
        <p:grpSpPr>
          <a:xfrm>
            <a:off x="9928886" y="1862536"/>
            <a:ext cx="632633" cy="664725"/>
            <a:chOff x="9745354" y="850253"/>
            <a:chExt cx="1183341" cy="118334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649663-E246-3174-1F35-F2889DD28404}"/>
                </a:ext>
              </a:extLst>
            </p:cNvPr>
            <p:cNvSpPr/>
            <p:nvPr/>
          </p:nvSpPr>
          <p:spPr>
            <a:xfrm>
              <a:off x="9745354" y="850253"/>
              <a:ext cx="1183341" cy="118334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39C3FB-2E55-F6AB-130C-9769621A4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4884" y="969783"/>
              <a:ext cx="944281" cy="94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44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57D5E699-673B-BC9F-7EE4-3CD0AEE29A1A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23BE6FA9-41ED-B0BD-7174-502ECE0AF7B6}"/>
              </a:ext>
            </a:extLst>
          </p:cNvPr>
          <p:cNvSpPr txBox="1"/>
          <p:nvPr/>
        </p:nvSpPr>
        <p:spPr>
          <a:xfrm>
            <a:off x="4391848" y="737882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</p:spTree>
    <p:extLst>
      <p:ext uri="{BB962C8B-B14F-4D97-AF65-F5344CB8AC3E}">
        <p14:creationId xmlns:p14="http://schemas.microsoft.com/office/powerpoint/2010/main" val="153064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259AB1AB-833C-3BF6-6F30-D34EEBA3CE7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비교 테이블</a:t>
            </a: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6C510F95-A67E-C7D6-74CF-7ADB3F0406A7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graphicFrame>
        <p:nvGraphicFramePr>
          <p:cNvPr id="12" name="Google Shape;157;p24">
            <a:extLst>
              <a:ext uri="{FF2B5EF4-FFF2-40B4-BE49-F238E27FC236}">
                <a16:creationId xmlns:a16="http://schemas.microsoft.com/office/drawing/2014/main" id="{017F2924-9E2E-5AFC-08FD-6B99179F7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540837"/>
              </p:ext>
            </p:extLst>
          </p:nvPr>
        </p:nvGraphicFramePr>
        <p:xfrm>
          <a:off x="1079500" y="1788150"/>
          <a:ext cx="10033000" cy="328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194972563"/>
                    </a:ext>
                  </a:extLst>
                </a:gridCol>
              </a:tblGrid>
              <a:tr h="82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Yellow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Blue</a:t>
                      </a: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30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15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Orange</a:t>
                      </a: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16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9E9CB507-2059-7C03-CBC1-1DE6DE94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73" y="1733942"/>
            <a:ext cx="2419347" cy="10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D4752CB-9608-2409-F8BF-25F86119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20" y="1816852"/>
            <a:ext cx="1538255" cy="8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주)다날 2023년 기업정보 | 사원수 263명, 근무환경, 복리후생 등 기업정보 제공 - 사람인">
            <a:extLst>
              <a:ext uri="{FF2B5EF4-FFF2-40B4-BE49-F238E27FC236}">
                <a16:creationId xmlns:a16="http://schemas.microsoft.com/office/drawing/2014/main" id="{4B9EBCC4-9602-16AB-C2DC-22C4F1C95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9018" y1="42162" x2="69605" y2="45249"/>
                        <a14:foregroundMark x1="73048" y1="36936" x2="71033" y2="46081"/>
                        <a14:foregroundMark x1="71033" y1="46081" x2="68598" y2="47506"/>
                        <a14:foregroundMark x1="69186" y1="50475" x2="66247" y2="39786"/>
                        <a14:foregroundMark x1="66247" y1="39786" x2="61797" y2="36461"/>
                        <a14:foregroundMark x1="61797" y1="36461" x2="61209" y2="35511"/>
                        <a14:foregroundMark x1="62049" y1="58789" x2="63224" y2="49406"/>
                        <a14:foregroundMark x1="58606" y1="58076" x2="58858" y2="52732"/>
                        <a14:foregroundMark x1="49034" y1="50119" x2="48699" y2="50238"/>
                        <a14:foregroundMark x1="41562" y1="57720" x2="41730" y2="50950"/>
                        <a14:foregroundMark x1="32746" y1="57007" x2="33921" y2="50950"/>
                        <a14:backgroundMark x1="39631" y1="56057" x2="39966" y2="55819"/>
                        <a14:backgroundMark x1="49454" y1="52613" x2="49370" y2="52257"/>
                        <a14:backgroundMark x1="55835" y1="57245" x2="56339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30001" r="22542" b="38901"/>
          <a:stretch/>
        </p:blipFill>
        <p:spPr bwMode="auto">
          <a:xfrm>
            <a:off x="3504085" y="1859031"/>
            <a:ext cx="1323028" cy="5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18F3C8-29F8-8F61-054C-77F817D1A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2869" y="1994519"/>
            <a:ext cx="463786" cy="4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아임포트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5" name="Picture 2" descr="주)다날 2023년 기업정보 | 사원수 263명, 근무환경, 복리후생 등 기업정보 제공 - 사람인">
            <a:extLst>
              <a:ext uri="{FF2B5EF4-FFF2-40B4-BE49-F238E27FC236}">
                <a16:creationId xmlns:a16="http://schemas.microsoft.com/office/drawing/2014/main" id="{42A605FB-F3DF-F3E7-2C21-233216130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018" y1="42162" x2="69605" y2="45249"/>
                        <a14:foregroundMark x1="73048" y1="36936" x2="71033" y2="46081"/>
                        <a14:foregroundMark x1="71033" y1="46081" x2="68598" y2="47506"/>
                        <a14:foregroundMark x1="69186" y1="50475" x2="66247" y2="39786"/>
                        <a14:foregroundMark x1="66247" y1="39786" x2="61797" y2="36461"/>
                        <a14:foregroundMark x1="61797" y1="36461" x2="61209" y2="35511"/>
                        <a14:foregroundMark x1="62049" y1="58789" x2="63224" y2="49406"/>
                        <a14:foregroundMark x1="58606" y1="58076" x2="58858" y2="52732"/>
                        <a14:foregroundMark x1="49034" y1="50119" x2="48699" y2="50238"/>
                        <a14:foregroundMark x1="41562" y1="57720" x2="41730" y2="50950"/>
                        <a14:foregroundMark x1="32746" y1="57007" x2="33921" y2="50950"/>
                        <a14:backgroundMark x1="39631" y1="56057" x2="39966" y2="55819"/>
                        <a14:backgroundMark x1="49454" y1="52613" x2="49370" y2="52257"/>
                        <a14:backgroundMark x1="55835" y1="57245" x2="56339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30001" r="22542" b="38901"/>
          <a:stretch/>
        </p:blipFill>
        <p:spPr bwMode="auto">
          <a:xfrm>
            <a:off x="942887" y="760718"/>
            <a:ext cx="3646013" cy="13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91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D35F9BB5-AD30-0EE3-329E-6BB9E8EC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9" y="134157"/>
            <a:ext cx="7616181" cy="31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Wallet</a:t>
            </a:r>
            <a:b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</a:br>
            <a: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Connect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2035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BitPay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45C6364-8C02-CFE2-398C-918B5FEF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3" y="760718"/>
            <a:ext cx="3636497" cy="19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1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NangNang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C44A2-F02F-B599-1470-F8DF80C0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100550"/>
            <a:ext cx="1052955" cy="1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304DDF44-4DD7-2F3A-8456-4BE26D671EDD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성능 지표</a:t>
            </a:r>
          </a:p>
        </p:txBody>
      </p:sp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22BC42EA-B4B2-DE63-E39E-718F9CDA7920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03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목표</a:t>
            </a:r>
          </a:p>
        </p:txBody>
      </p:sp>
      <p:graphicFrame>
        <p:nvGraphicFramePr>
          <p:cNvPr id="8" name="Google Shape;157;p24">
            <a:extLst>
              <a:ext uri="{FF2B5EF4-FFF2-40B4-BE49-F238E27FC236}">
                <a16:creationId xmlns:a16="http://schemas.microsoft.com/office/drawing/2014/main" id="{B3B6AD26-EE76-6296-931D-DDCA3F37C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003608"/>
              </p:ext>
            </p:extLst>
          </p:nvPr>
        </p:nvGraphicFramePr>
        <p:xfrm>
          <a:off x="1060450" y="1504983"/>
          <a:ext cx="10071100" cy="37052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val="485298358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구분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주요 성능지표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단 위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최종 개발 목표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객관적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측정 방법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3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웹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반응속도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용량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15268"/>
                  </a:ext>
                </a:extLst>
              </a:tr>
              <a:tr h="261737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트래픽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처리량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(TPS)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동시 </a:t>
                      </a:r>
                      <a:r>
                        <a:rPr lang="ko-KR" altLang="en-US" sz="1400" dirty="0" err="1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31720"/>
                  </a:ext>
                </a:extLst>
              </a:tr>
              <a:tr h="393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분당 동시접속 처리용량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18674"/>
                  </a:ext>
                </a:extLst>
              </a:tr>
              <a:tr h="393701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데이터베이스 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기능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97913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알림 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84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연동 건수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API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연동 플랫폼 건수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2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3061800" y="1296708"/>
            <a:ext cx="6068400" cy="4264584"/>
          </a:xfrm>
          <a:prstGeom prst="rect">
            <a:avLst/>
          </a:prstGeom>
        </p:spPr>
        <p:txBody>
          <a:bodyPr spcFirstLastPara="1" vert="horz" wrap="square" lIns="180000" tIns="180000" rIns="180000" bIns="180000" spcCol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5</a:t>
            </a:r>
            <a:r>
              <a:rPr lang="ko-KR" altLang="en-US" sz="3500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팀</a:t>
            </a:r>
            <a:br>
              <a:rPr lang="en-US" altLang="ko-KR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2018152023 </a:t>
            </a:r>
            <a:r>
              <a:rPr lang="ko-KR" altLang="en-US" sz="3000" dirty="0" err="1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양태환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2018152025 </a:t>
            </a:r>
            <a:r>
              <a:rPr lang="ko-KR" altLang="en-US" sz="3000" dirty="0" err="1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오정혁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3200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2020156046 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박상윤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3200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2018152041 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최동규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endParaRPr lang="ko-KR" altLang="en-US" dirty="0">
              <a:solidFill>
                <a:srgbClr val="4C4C4C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5673473" y="682798"/>
            <a:ext cx="845120" cy="7686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455B32-FC95-49CD-2306-053EDC1422B2}"/>
              </a:ext>
            </a:extLst>
          </p:cNvPr>
          <p:cNvSpPr/>
          <p:nvPr/>
        </p:nvSpPr>
        <p:spPr>
          <a:xfrm>
            <a:off x="5504330" y="430307"/>
            <a:ext cx="1183341" cy="118334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0DE98-8AFA-7B1D-C2C3-E93ECA2D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60" y="549837"/>
            <a:ext cx="944281" cy="9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EA6730-A3B0-A2EC-51DD-A95FF7D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64" y="1132862"/>
            <a:ext cx="8005672" cy="4908488"/>
          </a:xfrm>
          <a:prstGeom prst="rect">
            <a:avLst/>
          </a:prstGeom>
        </p:spPr>
      </p:pic>
      <p:sp>
        <p:nvSpPr>
          <p:cNvPr id="9" name="Google Shape;64;p13">
            <a:extLst>
              <a:ext uri="{FF2B5EF4-FFF2-40B4-BE49-F238E27FC236}">
                <a16:creationId xmlns:a16="http://schemas.microsoft.com/office/drawing/2014/main" id="{D52C4304-3FF2-4A62-8BE0-FA75FAE2733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결제 </a:t>
            </a:r>
            <a:b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</a:br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프로세스</a:t>
            </a:r>
          </a:p>
        </p:txBody>
      </p:sp>
      <p:sp>
        <p:nvSpPr>
          <p:cNvPr id="10" name="Google Shape;83;p15">
            <a:extLst>
              <a:ext uri="{FF2B5EF4-FFF2-40B4-BE49-F238E27FC236}">
                <a16:creationId xmlns:a16="http://schemas.microsoft.com/office/drawing/2014/main" id="{12F8C4AC-DEBA-5F15-1EFD-D43E5267B644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04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38752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304DDF44-4DD7-2F3A-8456-4BE26D671EDD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방법</a:t>
            </a:r>
          </a:p>
        </p:txBody>
      </p:sp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22BC42EA-B4B2-DE63-E39E-718F9CDA7920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05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방법 및 환경</a:t>
            </a:r>
          </a:p>
        </p:txBody>
      </p:sp>
      <p:graphicFrame>
        <p:nvGraphicFramePr>
          <p:cNvPr id="2" name="Google Shape;612;p46">
            <a:extLst>
              <a:ext uri="{FF2B5EF4-FFF2-40B4-BE49-F238E27FC236}">
                <a16:creationId xmlns:a16="http://schemas.microsoft.com/office/drawing/2014/main" id="{19767246-F8BB-52FA-868D-9439591AF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712805"/>
              </p:ext>
            </p:extLst>
          </p:nvPr>
        </p:nvGraphicFramePr>
        <p:xfrm>
          <a:off x="1862749" y="1517604"/>
          <a:ext cx="8466501" cy="3822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레 임 워 크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&amp;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라 이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러 리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오 픈 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스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설계 방법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 방법론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06731"/>
                  </a:ext>
                </a:extLst>
              </a:tr>
            </a:tbl>
          </a:graphicData>
        </a:graphic>
      </p:graphicFrame>
      <p:pic>
        <p:nvPicPr>
          <p:cNvPr id="9220" name="Picture 4" descr="MetaMask Icon - Download in Flat Style">
            <a:extLst>
              <a:ext uri="{FF2B5EF4-FFF2-40B4-BE49-F238E27FC236}">
                <a16:creationId xmlns:a16="http://schemas.microsoft.com/office/drawing/2014/main" id="{E0458155-18D7-6679-D389-972808AD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WalletConnect Logo PNG Vector (SVG) Free Download">
            <a:extLst>
              <a:ext uri="{FF2B5EF4-FFF2-40B4-BE49-F238E27FC236}">
                <a16:creationId xmlns:a16="http://schemas.microsoft.com/office/drawing/2014/main" id="{33961394-EE3D-1880-9000-64C5BB71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22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oinMarketCap: 가상자산 정보 플랫폼 - Google Play 앱">
            <a:extLst>
              <a:ext uri="{FF2B5EF4-FFF2-40B4-BE49-F238E27FC236}">
                <a16:creationId xmlns:a16="http://schemas.microsoft.com/office/drawing/2014/main" id="{EB2B4E8F-ED56-8B93-857E-E6C8BC5B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99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Etherscan Brand Assets">
            <a:extLst>
              <a:ext uri="{FF2B5EF4-FFF2-40B4-BE49-F238E27FC236}">
                <a16:creationId xmlns:a16="http://schemas.microsoft.com/office/drawing/2014/main" id="{921CA288-A9FE-F81B-739D-C8D05CBB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50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BscScan Brand Assets">
            <a:extLst>
              <a:ext uri="{FF2B5EF4-FFF2-40B4-BE49-F238E27FC236}">
                <a16:creationId xmlns:a16="http://schemas.microsoft.com/office/drawing/2014/main" id="{8E894F5A-5A65-311B-9831-AFCFDF6D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01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72FD797C-8E53-B211-9444-3B41E63D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97" y="1640261"/>
            <a:ext cx="80845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act native svg transformer allows you import svg - aperture science  innovators logo PNG image with transparent background | TOPpng">
            <a:extLst>
              <a:ext uri="{FF2B5EF4-FFF2-40B4-BE49-F238E27FC236}">
                <a16:creationId xmlns:a16="http://schemas.microsoft.com/office/drawing/2014/main" id="{F6C3D4D2-2B21-DD52-2DA9-2DDC712B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30" b="98836" l="3929" r="96429">
                        <a14:foregroundMark x1="10476" y1="32596" x2="8095" y2="34459"/>
                        <a14:foregroundMark x1="5357" y1="37020" x2="3929" y2="40396"/>
                        <a14:foregroundMark x1="22381" y1="11525" x2="24643" y2="4424"/>
                        <a14:foregroundMark x1="24643" y1="4424" x2="24643" y2="4424"/>
                        <a14:foregroundMark x1="26548" y1="2794" x2="33810" y2="1630"/>
                        <a14:foregroundMark x1="33810" y1="1630" x2="33929" y2="1630"/>
                        <a14:foregroundMark x1="65000" y1="2445" x2="72619" y2="1979"/>
                        <a14:foregroundMark x1="72619" y1="1979" x2="73452" y2="2212"/>
                        <a14:foregroundMark x1="89405" y1="32596" x2="95476" y2="38533"/>
                        <a14:foregroundMark x1="95476" y1="38533" x2="96429" y2="40745"/>
                        <a14:foregroundMark x1="51310" y1="45052" x2="47976" y2="42258"/>
                        <a14:foregroundMark x1="7976" y1="94761" x2="7976" y2="94761"/>
                        <a14:foregroundMark x1="13333" y1="98836" x2="12738" y2="98370"/>
                        <a14:foregroundMark x1="15476" y1="95925" x2="15952" y2="96042"/>
                        <a14:foregroundMark x1="32381" y1="95693" x2="32976" y2="93714"/>
                        <a14:foregroundMark x1="40476" y1="92899" x2="41071" y2="92899"/>
                        <a14:foregroundMark x1="50238" y1="90803" x2="50238" y2="93481"/>
                        <a14:foregroundMark x1="60000" y1="98137" x2="60833" y2="95809"/>
                        <a14:foregroundMark x1="68810" y1="94878" x2="68810" y2="91502"/>
                        <a14:foregroundMark x1="74286" y1="96624" x2="74286" y2="94296"/>
                        <a14:foregroundMark x1="74286" y1="90570" x2="74048" y2="90338"/>
                        <a14:foregroundMark x1="77857" y1="94645" x2="78333" y2="95693"/>
                        <a14:foregroundMark x1="85238" y1="95576" x2="85476" y2="97090"/>
                        <a14:foregroundMark x1="24286" y1="96740" x2="24048" y2="96973"/>
                        <a14:backgroundMark x1="10238" y1="98370" x2="10000" y2="97090"/>
                        <a14:backgroundMark x1="30476" y1="70780" x2="31310" y2="66822"/>
                        <a14:backgroundMark x1="30357" y1="53318" x2="29881" y2="51688"/>
                        <a14:backgroundMark x1="18571" y1="46100" x2="17381" y2="41676"/>
                        <a14:backgroundMark x1="29881" y1="33295" x2="30476" y2="31315"/>
                        <a14:backgroundMark x1="31667" y1="20373" x2="32024" y2="17579"/>
                        <a14:backgroundMark x1="48810" y1="20605" x2="51667" y2="21071"/>
                        <a14:backgroundMark x1="59881" y1="16647" x2="62738" y2="16647"/>
                        <a14:backgroundMark x1="69286" y1="31315" x2="69881" y2="32596"/>
                        <a14:backgroundMark x1="77857" y1="35157" x2="78452" y2="37602"/>
                        <a14:backgroundMark x1="62738" y1="40163" x2="64405" y2="44237"/>
                        <a14:backgroundMark x1="70238" y1="51804" x2="69881" y2="53900"/>
                        <a14:backgroundMark x1="68810" y1="65774" x2="68214" y2="70780"/>
                        <a14:backgroundMark x1="48333" y1="62631" x2="48333" y2="62631"/>
                        <a14:backgroundMark x1="17738" y1="94296" x2="19048" y2="93946"/>
                        <a14:backgroundMark x1="26310" y1="97555" x2="27143" y2="96740"/>
                        <a14:backgroundMark x1="25000" y1="97322" x2="25238" y2="96624"/>
                        <a14:backgroundMark x1="24762" y1="97206" x2="25238" y2="96740"/>
                        <a14:backgroundMark x1="25238" y1="97090" x2="25119" y2="96391"/>
                        <a14:backgroundMark x1="24881" y1="97090" x2="25238" y2="96624"/>
                        <a14:backgroundMark x1="24881" y1="96624" x2="25357" y2="96624"/>
                        <a14:backgroundMark x1="62976" y1="97672" x2="62857" y2="96973"/>
                        <a14:backgroundMark x1="87738" y1="94296" x2="88690" y2="94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22" y="1640261"/>
            <a:ext cx="808451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NPM icon · Issue #105 · grommet/grommet-icons · GitHub">
            <a:extLst>
              <a:ext uri="{FF2B5EF4-FFF2-40B4-BE49-F238E27FC236}">
                <a16:creationId xmlns:a16="http://schemas.microsoft.com/office/drawing/2014/main" id="{B7D55250-08E0-E451-E1FB-CD1B2AED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55" b="89593" l="7692" r="89957">
                        <a14:foregroundMark x1="10043" y1="22172" x2="7692" y2="22172"/>
                        <a14:foregroundMark x1="44017" y1="50679" x2="43590" y2="42534"/>
                        <a14:foregroundMark x1="44222" y1="52817" x2="45726" y2="45249"/>
                        <a14:foregroundMark x1="44069" y1="53585" x2="44144" y2="53206"/>
                        <a14:foregroundMark x1="43876" y1="50517" x2="44444" y2="45701"/>
                        <a14:foregroundMark x1="43701" y1="52002" x2="43816" y2="51025"/>
                        <a14:foregroundMark x1="44658" y1="50226" x2="44444" y2="43891"/>
                        <a14:foregroundMark x1="43803" y1="50031" x2="43803" y2="46154"/>
                        <a14:foregroundMark x1="43803" y1="52036" x2="43803" y2="50936"/>
                        <a14:foregroundMark x1="43812" y1="50089" x2="44444" y2="46606"/>
                        <a14:foregroundMark x1="43568" y1="51430" x2="43737" y2="50498"/>
                        <a14:foregroundMark x1="44444" y1="44796" x2="44658" y2="49321"/>
                        <a14:foregroundMark x1="43803" y1="50226" x2="44017" y2="52036"/>
                        <a14:backgroundMark x1="38462" y1="57466" x2="37607" y2="41176"/>
                        <a14:backgroundMark x1="37393" y1="55656" x2="37821" y2="40724"/>
                        <a14:backgroundMark x1="44017" y1="55204" x2="44017" y2="55204"/>
                        <a14:backgroundMark x1="44231" y1="55204" x2="43590" y2="54751"/>
                        <a14:backgroundMark x1="44231" y1="55204" x2="43803" y2="54751"/>
                        <a14:backgroundMark x1="44444" y1="55204" x2="44017" y2="54751"/>
                        <a14:backgroundMark x1="44444" y1="55204" x2="44444" y2="54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52" y="2762037"/>
            <a:ext cx="772297" cy="4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Village: Agile samples">
            <a:extLst>
              <a:ext uri="{FF2B5EF4-FFF2-40B4-BE49-F238E27FC236}">
                <a16:creationId xmlns:a16="http://schemas.microsoft.com/office/drawing/2014/main" id="{5461BCBF-8ADD-93A6-FE3A-C4559357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143" b="89143" l="3136" r="97213">
                        <a14:foregroundMark x1="6969" y1="63429" x2="12195" y2="32571"/>
                        <a14:foregroundMark x1="3136" y1="69143" x2="5226" y2="65714"/>
                        <a14:foregroundMark x1="58885" y1="49714" x2="58188" y2="42286"/>
                        <a14:foregroundMark x1="58885" y1="26857" x2="58537" y2="24571"/>
                        <a14:foregroundMark x1="68293" y1="32571" x2="68990" y2="49714"/>
                        <a14:foregroundMark x1="83624" y1="53143" x2="87108" y2="52571"/>
                        <a14:foregroundMark x1="92683" y1="53143" x2="93728" y2="50857"/>
                        <a14:foregroundMark x1="96516" y1="43429" x2="97213" y2="44571"/>
                        <a14:backgroundMark x1="84669" y1="57714" x2="85017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43" y="4506576"/>
            <a:ext cx="112471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1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oogle Shape;612;p46">
            <a:extLst>
              <a:ext uri="{FF2B5EF4-FFF2-40B4-BE49-F238E27FC236}">
                <a16:creationId xmlns:a16="http://schemas.microsoft.com/office/drawing/2014/main" id="{6F6CC1C6-3766-BE19-B553-0AA4256D5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879870"/>
              </p:ext>
            </p:extLst>
          </p:nvPr>
        </p:nvGraphicFramePr>
        <p:xfrm>
          <a:off x="1862749" y="1137510"/>
          <a:ext cx="8466501" cy="48247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1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양 태 환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오 정 혁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박 상 윤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최 동 규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자 료 수 집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기존 카드 결제 시스템 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암호화폐 관련 </a:t>
                      </a:r>
                      <a:b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사례 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WalletConnect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암호화폐 지갑 </a:t>
                      </a:r>
                      <a:b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BitPay RestAPI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 계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시스템 구조 설계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UI/UX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 기능 명세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판매자 플랫폼과 앱 연동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결제 프로세스 설계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구 현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요청 기능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완료 및 승인 처리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판매자 플랫폼 앱 구현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웹페이지 구현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앱 구현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서버 관리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스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트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판매자 플랫폼과 앱 연동 테스트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앱 결제 시 지갑 연결 테스트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결제 정보 저장 및 업데이트 테스트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Google Shape;64;p13">
            <a:extLst>
              <a:ext uri="{FF2B5EF4-FFF2-40B4-BE49-F238E27FC236}">
                <a16:creationId xmlns:a16="http://schemas.microsoft.com/office/drawing/2014/main" id="{5EEFFE68-B10A-B822-C7AE-DC891E8888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2761" y="478221"/>
            <a:ext cx="3546475" cy="4810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업무 분담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2" name="Google Shape;83;p15">
            <a:extLst>
              <a:ext uri="{FF2B5EF4-FFF2-40B4-BE49-F238E27FC236}">
                <a16:creationId xmlns:a16="http://schemas.microsoft.com/office/drawing/2014/main" id="{199096DB-B840-3E84-877B-F6AFABC7A124}"/>
              </a:ext>
            </a:extLst>
          </p:cNvPr>
          <p:cNvSpPr txBox="1"/>
          <p:nvPr/>
        </p:nvSpPr>
        <p:spPr>
          <a:xfrm>
            <a:off x="-167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06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149146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23</a:t>
            </a:fld>
            <a:endParaRPr/>
          </a:p>
        </p:txBody>
      </p:sp>
      <p:sp>
        <p:nvSpPr>
          <p:cNvPr id="5" name="Google Shape;64;p13">
            <a:extLst>
              <a:ext uri="{FF2B5EF4-FFF2-40B4-BE49-F238E27FC236}">
                <a16:creationId xmlns:a16="http://schemas.microsoft.com/office/drawing/2014/main" id="{247776B0-17BB-2D9F-2113-6F99A461E3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2594" y="485620"/>
            <a:ext cx="3546475" cy="4810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간트</a:t>
            </a:r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차트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507" name="Google Shape;507;p41"/>
          <p:cNvGraphicFramePr/>
          <p:nvPr>
            <p:extLst>
              <p:ext uri="{D42A27DB-BD31-4B8C-83A1-F6EECF244321}">
                <p14:modId xmlns:p14="http://schemas.microsoft.com/office/powerpoint/2010/main" val="2674632162"/>
              </p:ext>
            </p:extLst>
          </p:nvPr>
        </p:nvGraphicFramePr>
        <p:xfrm>
          <a:off x="964735" y="1203175"/>
          <a:ext cx="10301679" cy="45845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3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4113465842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1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40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2022</a:t>
                      </a:r>
                      <a:r>
                        <a:rPr lang="ko-KR" altLang="en-US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년</a:t>
                      </a:r>
                      <a:endParaRPr lang="en"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2023</a:t>
                      </a:r>
                      <a:r>
                        <a:rPr lang="ko-KR" altLang="en-US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년</a:t>
                      </a:r>
                      <a:endParaRPr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2023</a:t>
                      </a:r>
                      <a:r>
                        <a:rPr lang="ko-KR" altLang="en-US" sz="1100" b="1" dirty="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년</a:t>
                      </a:r>
                      <a:endParaRPr sz="1100" b="1" dirty="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팀 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프로젝트 구성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요구사항 분석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아키텍처 설계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모델링 구체화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웹페이지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)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 플랫폼 웹페이지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단독 앱 만들기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데모 테스트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108687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웹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등록 및 배포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61963"/>
                  </a:ext>
                </a:extLst>
              </a:tr>
            </a:tbl>
          </a:graphicData>
        </a:graphic>
      </p:graphicFrame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7739B16B-5C6E-4473-CD43-B20D1D950E9E}"/>
              </a:ext>
            </a:extLst>
          </p:cNvPr>
          <p:cNvSpPr txBox="1"/>
          <p:nvPr/>
        </p:nvSpPr>
        <p:spPr>
          <a:xfrm>
            <a:off x="-167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07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종합 설계 수행 일정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0CCD5C-E5A3-89E6-41D6-FFA03376575A}"/>
              </a:ext>
            </a:extLst>
          </p:cNvPr>
          <p:cNvSpPr/>
          <p:nvPr/>
        </p:nvSpPr>
        <p:spPr>
          <a:xfrm>
            <a:off x="3639036" y="5588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C9B266-E6B5-31F1-9478-D3484BA32232}"/>
              </a:ext>
            </a:extLst>
          </p:cNvPr>
          <p:cNvSpPr/>
          <p:nvPr/>
        </p:nvSpPr>
        <p:spPr>
          <a:xfrm>
            <a:off x="4824576" y="13997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FB928A-8742-B6EE-2901-BE3043DCD019}"/>
              </a:ext>
            </a:extLst>
          </p:cNvPr>
          <p:cNvSpPr/>
          <p:nvPr/>
        </p:nvSpPr>
        <p:spPr>
          <a:xfrm>
            <a:off x="6534738" y="224069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3CEDBFA-4F07-0507-2C09-3D3C54A4D521}"/>
              </a:ext>
            </a:extLst>
          </p:cNvPr>
          <p:cNvSpPr/>
          <p:nvPr/>
        </p:nvSpPr>
        <p:spPr>
          <a:xfrm>
            <a:off x="4321820" y="308162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270278-9F9B-DE4D-40AB-F769FDE95AD9}"/>
              </a:ext>
            </a:extLst>
          </p:cNvPr>
          <p:cNvSpPr/>
          <p:nvPr/>
        </p:nvSpPr>
        <p:spPr>
          <a:xfrm>
            <a:off x="9514898" y="39225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2B46A2-585A-4FB4-D3F7-2CBE6805920E}"/>
              </a:ext>
            </a:extLst>
          </p:cNvPr>
          <p:cNvSpPr/>
          <p:nvPr/>
        </p:nvSpPr>
        <p:spPr>
          <a:xfrm>
            <a:off x="6095964" y="47634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A2E77CE-FD57-3E96-134B-D2545B385BEF}"/>
              </a:ext>
            </a:extLst>
          </p:cNvPr>
          <p:cNvSpPr/>
          <p:nvPr/>
        </p:nvSpPr>
        <p:spPr>
          <a:xfrm>
            <a:off x="8313076" y="5604398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27">
            <a:extLst>
              <a:ext uri="{FF2B5EF4-FFF2-40B4-BE49-F238E27FC236}">
                <a16:creationId xmlns:a16="http://schemas.microsoft.com/office/drawing/2014/main" id="{A1362A84-914F-809F-3796-BEB36057B3F4}"/>
              </a:ext>
            </a:extLst>
          </p:cNvPr>
          <p:cNvSpPr>
            <a:spLocks/>
          </p:cNvSpPr>
          <p:nvPr/>
        </p:nvSpPr>
        <p:spPr bwMode="auto">
          <a:xfrm>
            <a:off x="6372331" y="5027963"/>
            <a:ext cx="324813" cy="36001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CADA566-EAD9-88F4-59B1-CB5BF2B6F10A}"/>
              </a:ext>
            </a:extLst>
          </p:cNvPr>
          <p:cNvSpPr>
            <a:spLocks/>
          </p:cNvSpPr>
          <p:nvPr/>
        </p:nvSpPr>
        <p:spPr bwMode="auto">
          <a:xfrm>
            <a:off x="6788222" y="2501130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29">
            <a:extLst>
              <a:ext uri="{FF2B5EF4-FFF2-40B4-BE49-F238E27FC236}">
                <a16:creationId xmlns:a16="http://schemas.microsoft.com/office/drawing/2014/main" id="{0B251A9F-0695-E879-8795-3528A81A7655}"/>
              </a:ext>
            </a:extLst>
          </p:cNvPr>
          <p:cNvSpPr>
            <a:spLocks/>
          </p:cNvSpPr>
          <p:nvPr/>
        </p:nvSpPr>
        <p:spPr bwMode="auto">
          <a:xfrm>
            <a:off x="8575110" y="5889204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35B69694-A32B-111D-750D-FB69F57F78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39251" y="4137954"/>
            <a:ext cx="287796" cy="392567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92574C61-2FBE-AF0E-AC17-15C1A4EAF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0E19BFB3-14E8-0381-5298-04B967170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670A6664-56D7-2836-C344-EB13BC038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11553F27-8A57-3025-9B65-653CB8E24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36">
            <a:extLst>
              <a:ext uri="{FF2B5EF4-FFF2-40B4-BE49-F238E27FC236}">
                <a16:creationId xmlns:a16="http://schemas.microsoft.com/office/drawing/2014/main" id="{038EE577-A0F6-939B-C3B6-A3F52234F503}"/>
              </a:ext>
            </a:extLst>
          </p:cNvPr>
          <p:cNvSpPr>
            <a:spLocks noEditPoints="1"/>
          </p:cNvSpPr>
          <p:nvPr/>
        </p:nvSpPr>
        <p:spPr bwMode="auto">
          <a:xfrm>
            <a:off x="5201792" y="1663123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Group 39">
            <a:extLst>
              <a:ext uri="{FF2B5EF4-FFF2-40B4-BE49-F238E27FC236}">
                <a16:creationId xmlns:a16="http://schemas.microsoft.com/office/drawing/2014/main" id="{1A2FA733-E5D7-1A38-8856-4EB24FAFB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5885" y="3356384"/>
            <a:ext cx="349913" cy="282955"/>
            <a:chOff x="5919" y="4283"/>
            <a:chExt cx="324" cy="2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4B38C47-976A-9950-4E61-E3BFC7F46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C5538FE8-EE4D-AA4F-6770-21415E398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B0F91940-802A-A292-6B5E-0DCE08A7A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3B4E96-4098-8307-BE96-9800124AD5C3}"/>
              </a:ext>
            </a:extLst>
          </p:cNvPr>
          <p:cNvSpPr/>
          <p:nvPr/>
        </p:nvSpPr>
        <p:spPr>
          <a:xfrm>
            <a:off x="203820" y="71095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615493-516F-0C76-9645-A57DD33BA401}"/>
              </a:ext>
            </a:extLst>
          </p:cNvPr>
          <p:cNvSpPr/>
          <p:nvPr/>
        </p:nvSpPr>
        <p:spPr>
          <a:xfrm>
            <a:off x="203820" y="155212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061A15-3F86-CDCB-5650-0055C1F91E10}"/>
              </a:ext>
            </a:extLst>
          </p:cNvPr>
          <p:cNvSpPr/>
          <p:nvPr/>
        </p:nvSpPr>
        <p:spPr>
          <a:xfrm>
            <a:off x="203820" y="239328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808BCA-FB32-A2E0-AE1B-BBD23E969A82}"/>
              </a:ext>
            </a:extLst>
          </p:cNvPr>
          <p:cNvSpPr/>
          <p:nvPr/>
        </p:nvSpPr>
        <p:spPr>
          <a:xfrm>
            <a:off x="203820" y="3234450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1D0354-D289-E7BA-3E00-3DE72DDC21C3}"/>
              </a:ext>
            </a:extLst>
          </p:cNvPr>
          <p:cNvSpPr/>
          <p:nvPr/>
        </p:nvSpPr>
        <p:spPr>
          <a:xfrm>
            <a:off x="203820" y="4075614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21DE60-C8AC-BB46-B0FF-59C45B0BB936}"/>
              </a:ext>
            </a:extLst>
          </p:cNvPr>
          <p:cNvSpPr/>
          <p:nvPr/>
        </p:nvSpPr>
        <p:spPr>
          <a:xfrm>
            <a:off x="203820" y="491677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06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236603-DD3A-9AF2-32E4-9316F51F0FD7}"/>
              </a:ext>
            </a:extLst>
          </p:cNvPr>
          <p:cNvSpPr/>
          <p:nvPr/>
        </p:nvSpPr>
        <p:spPr>
          <a:xfrm>
            <a:off x="203820" y="575794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07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ADF31C41-5DED-A79E-0F9F-09F2769599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906464" y="78196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5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4553547" y="488868"/>
            <a:ext cx="845120" cy="7686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3D784A-C54E-B811-7B99-E0F0D719FDE3}"/>
              </a:ext>
            </a:extLst>
          </p:cNvPr>
          <p:cNvGrpSpPr/>
          <p:nvPr/>
        </p:nvGrpSpPr>
        <p:grpSpPr>
          <a:xfrm>
            <a:off x="5800430" y="224959"/>
            <a:ext cx="1183341" cy="1183341"/>
            <a:chOff x="5800430" y="224959"/>
            <a:chExt cx="1183341" cy="118334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7455B32-FC95-49CD-2306-053EDC1422B2}"/>
                </a:ext>
              </a:extLst>
            </p:cNvPr>
            <p:cNvSpPr/>
            <p:nvPr/>
          </p:nvSpPr>
          <p:spPr>
            <a:xfrm>
              <a:off x="5800430" y="224959"/>
              <a:ext cx="1183341" cy="118334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F0DE98-8AFA-7B1D-C2C3-E93ECA2D7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9959" y="349055"/>
              <a:ext cx="944281" cy="94428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0852D1-C9AF-074F-9682-789733B64EB3}"/>
              </a:ext>
            </a:extLst>
          </p:cNvPr>
          <p:cNvGrpSpPr/>
          <p:nvPr/>
        </p:nvGrpSpPr>
        <p:grpSpPr>
          <a:xfrm>
            <a:off x="8229856" y="3457884"/>
            <a:ext cx="3861474" cy="1945582"/>
            <a:chOff x="4151067" y="4793329"/>
            <a:chExt cx="3861474" cy="19455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C589D1-D23B-9AF0-7DDE-0335DBF0BF8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67200" y="4907280"/>
              <a:ext cx="3634740" cy="17185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B w="63500" h="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5</a:t>
              </a:r>
              <a:r>
                <a:rPr lang="ko-KR" altLang="en-US" b="1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</a:t>
              </a:r>
              <a:endParaRPr lang="en-US" altLang="ko-KR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2018152023 </a:t>
              </a:r>
              <a:r>
                <a:rPr lang="ko-KR" altLang="en-US" dirty="0" err="1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양태환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팀장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2018152025 </a:t>
              </a:r>
              <a:r>
                <a:rPr lang="ko-KR" altLang="en-US" dirty="0" err="1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오정혁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2020156046 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박상윤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2018152041 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최동규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lang="ko-KR" altLang="en-US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7DA4AE5E-0BF2-4037-2C74-51B11E8B0418}"/>
                </a:ext>
              </a:extLst>
            </p:cNvPr>
            <p:cNvSpPr/>
            <p:nvPr/>
          </p:nvSpPr>
          <p:spPr>
            <a:xfrm rot="18780428">
              <a:off x="4151067" y="4800061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3011F529-2537-2545-C18C-428FA781416F}"/>
                </a:ext>
              </a:extLst>
            </p:cNvPr>
            <p:cNvSpPr/>
            <p:nvPr/>
          </p:nvSpPr>
          <p:spPr>
            <a:xfrm rot="13486666">
              <a:off x="4151067" y="6530878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C8AF282-37EC-6035-527D-7A21C08B82BF}"/>
                </a:ext>
              </a:extLst>
            </p:cNvPr>
            <p:cNvSpPr/>
            <p:nvPr/>
          </p:nvSpPr>
          <p:spPr>
            <a:xfrm rot="2721400">
              <a:off x="7807890" y="4795825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1FF5E72-6CA1-F982-F66C-AFC831C6EA9C}"/>
                </a:ext>
              </a:extLst>
            </p:cNvPr>
            <p:cNvSpPr/>
            <p:nvPr/>
          </p:nvSpPr>
          <p:spPr>
            <a:xfrm rot="8047121">
              <a:off x="7807891" y="6534261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Picture 2" descr="아임포트">
            <a:extLst>
              <a:ext uri="{FF2B5EF4-FFF2-40B4-BE49-F238E27FC236}">
                <a16:creationId xmlns:a16="http://schemas.microsoft.com/office/drawing/2014/main" id="{DC7CC3D9-7BD1-7A50-0C38-EC8990EA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38" y="1525535"/>
            <a:ext cx="2925838" cy="7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alletConnect Logo PNG Vector">
            <a:extLst>
              <a:ext uri="{FF2B5EF4-FFF2-40B4-BE49-F238E27FC236}">
                <a16:creationId xmlns:a16="http://schemas.microsoft.com/office/drawing/2014/main" id="{BEE06C1B-F510-08FC-A8E5-ACBB137D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82798"/>
            <a:ext cx="212725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5C59B28F-E3D8-C102-A0F5-718055FD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45" y="-95092"/>
            <a:ext cx="3636497" cy="19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D8C92DD5-B6CA-4ED6-1CA4-6F907F20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97" y="2005417"/>
            <a:ext cx="4732919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Decentralized Application png images | PNGWing">
            <a:extLst>
              <a:ext uri="{FF2B5EF4-FFF2-40B4-BE49-F238E27FC236}">
                <a16:creationId xmlns:a16="http://schemas.microsoft.com/office/drawing/2014/main" id="{721F62A6-6055-0B1E-1F68-F60BA1E5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1" b="98761" l="10000" r="90000">
                        <a14:foregroundMark x1="48152" y1="10248" x2="54022" y2="11036"/>
                        <a14:foregroundMark x1="28711" y1="63176" x2="48478" y2="88063"/>
                        <a14:foregroundMark x1="28187" y1="62516" x2="28711" y2="63176"/>
                        <a14:foregroundMark x1="27790" y1="62015" x2="28104" y2="62411"/>
                        <a14:foregroundMark x1="48478" y1="88063" x2="58773" y2="82283"/>
                        <a14:foregroundMark x1="68383" y1="70495" x2="68797" y2="69796"/>
                        <a14:foregroundMark x1="68183" y1="70833" x2="68383" y2="70495"/>
                        <a14:foregroundMark x1="68166" y1="68468" x2="53503" y2="71524"/>
                        <a14:foregroundMark x1="69530" y1="68184" x2="68166" y2="68468"/>
                        <a14:foregroundMark x1="48014" y1="71129" x2="39891" y2="69144"/>
                        <a14:foregroundMark x1="26941" y1="60135" x2="26132" y2="59572"/>
                        <a14:foregroundMark x1="28244" y1="61041" x2="26941" y2="60135"/>
                        <a14:foregroundMark x1="39891" y1="69144" x2="29209" y2="61712"/>
                        <a14:foregroundMark x1="48913" y1="11261" x2="49348" y2="11036"/>
                        <a14:foregroundMark x1="47935" y1="10248" x2="48370" y2="10248"/>
                        <a14:foregroundMark x1="47973" y1="10640" x2="53077" y2="9009"/>
                        <a14:foregroundMark x1="52791" y1="8671" x2="49348" y2="9234"/>
                        <a14:foregroundMark x1="51522" y1="19482" x2="50870" y2="5631"/>
                        <a14:foregroundMark x1="50870" y1="5631" x2="51848" y2="11712"/>
                        <a14:foregroundMark x1="28012" y1="61834" x2="28399" y2="62275"/>
                        <a14:foregroundMark x1="28793" y1="62500" x2="29308" y2="63176"/>
                        <a14:foregroundMark x1="28181" y1="61697" x2="28793" y2="62500"/>
                        <a14:foregroundMark x1="24130" y1="56869" x2="24130" y2="56869"/>
                        <a14:foregroundMark x1="24348" y1="56869" x2="24348" y2="56869"/>
                        <a14:foregroundMark x1="23913" y1="56757" x2="23913" y2="56757"/>
                        <a14:backgroundMark x1="64022" y1="79167" x2="64022" y2="79167"/>
                        <a14:backgroundMark x1="62935" y1="79617" x2="62935" y2="79617"/>
                        <a14:backgroundMark x1="63152" y1="79054" x2="69891" y2="69144"/>
                        <a14:backgroundMark x1="68152" y1="71509" x2="70978" y2="67793"/>
                        <a14:backgroundMark x1="68913" y1="70495" x2="70000" y2="69257"/>
                        <a14:backgroundMark x1="68370" y1="71847" x2="70435" y2="69032"/>
                        <a14:backgroundMark x1="69348" y1="70608" x2="70652" y2="68131"/>
                        <a14:backgroundMark x1="52500" y1="71509" x2="48696" y2="70721"/>
                        <a14:backgroundMark x1="51196" y1="72410" x2="47717" y2="70495"/>
                        <a14:backgroundMark x1="52065" y1="71509" x2="53696" y2="71171"/>
                        <a14:backgroundMark x1="26501" y1="62220" x2="24130" y2="58896"/>
                        <a14:backgroundMark x1="26999" y1="61840" x2="23478" y2="57207"/>
                        <a14:backgroundMark x1="26710" y1="62061" x2="24457" y2="58559"/>
                        <a14:backgroundMark x1="26894" y1="61920" x2="25978" y2="59685"/>
                        <a14:backgroundMark x1="26848" y1="62162" x2="27065" y2="61374"/>
                        <a14:backgroundMark x1="26413" y1="61486" x2="26413" y2="60135"/>
                        <a14:backgroundMark x1="25870" y1="60135" x2="25870" y2="59572"/>
                        <a14:backgroundMark x1="25435" y1="59572" x2="25435" y2="59572"/>
                        <a14:backgroundMark x1="46304" y1="97185" x2="52065" y2="98423"/>
                        <a14:backgroundMark x1="50652" y1="98423" x2="47826" y2="98423"/>
                        <a14:backgroundMark x1="61957" y1="79392" x2="61522" y2="81306"/>
                        <a14:backgroundMark x1="61413" y1="81869" x2="60217" y2="83333"/>
                        <a14:backgroundMark x1="45435" y1="8784" x2="44783" y2="12500"/>
                        <a14:backgroundMark x1="46413" y1="11149" x2="47717" y2="7995"/>
                        <a14:backgroundMark x1="47174" y1="10135" x2="46413" y2="11261"/>
                        <a14:backgroundMark x1="47174" y1="9685" x2="47174" y2="9685"/>
                        <a14:backgroundMark x1="47174" y1="9459" x2="47174" y2="9459"/>
                        <a14:backgroundMark x1="47283" y1="9685" x2="47283" y2="9685"/>
                        <a14:backgroundMark x1="47500" y1="9685" x2="47500" y2="9685"/>
                        <a14:backgroundMark x1="47500" y1="9685" x2="47500" y2="9685"/>
                        <a14:backgroundMark x1="47500" y1="9234" x2="47500" y2="9234"/>
                        <a14:backgroundMark x1="47500" y1="9234" x2="47500" y2="9234"/>
                        <a14:backgroundMark x1="47500" y1="9234" x2="47500" y2="9234"/>
                        <a14:backgroundMark x1="47826" y1="9459" x2="47826" y2="9459"/>
                        <a14:backgroundMark x1="47826" y1="9459" x2="47826" y2="9459"/>
                        <a14:backgroundMark x1="47609" y1="9459" x2="47609" y2="9459"/>
                        <a14:backgroundMark x1="54674" y1="8671" x2="54674" y2="8671"/>
                        <a14:backgroundMark x1="54565" y1="8559" x2="54565" y2="8559"/>
                        <a14:backgroundMark x1="54457" y1="8559" x2="54457" y2="8559"/>
                        <a14:backgroundMark x1="53913" y1="8333" x2="53913" y2="8333"/>
                        <a14:backgroundMark x1="53913" y1="8333" x2="53913" y2="8333"/>
                        <a14:backgroundMark x1="53913" y1="9009" x2="53913" y2="9009"/>
                        <a14:backgroundMark x1="53913" y1="9009" x2="53913" y2="9009"/>
                        <a14:backgroundMark x1="53696" y1="8559" x2="53696" y2="8559"/>
                        <a14:backgroundMark x1="53696" y1="8446" x2="53696" y2="8446"/>
                        <a14:backgroundMark x1="53913" y1="8446" x2="53913" y2="8446"/>
                        <a14:backgroundMark x1="53913" y1="8446" x2="53913" y2="8446"/>
                        <a14:backgroundMark x1="54130" y1="8446" x2="54130" y2="8446"/>
                        <a14:backgroundMark x1="54130" y1="8446" x2="54130" y2="8446"/>
                        <a14:backgroundMark x1="54130" y1="8559" x2="54130" y2="8559"/>
                        <a14:backgroundMark x1="54130" y1="8559" x2="54130" y2="8559"/>
                        <a14:backgroundMark x1="54130" y1="8671" x2="54130" y2="8671"/>
                        <a14:backgroundMark x1="54130" y1="8784" x2="54130" y2="8784"/>
                        <a14:backgroundMark x1="68261" y1="70833" x2="68261" y2="70833"/>
                        <a14:backgroundMark x1="68261" y1="70833" x2="68261" y2="70833"/>
                        <a14:backgroundMark x1="69022" y1="70045" x2="69022" y2="70045"/>
                        <a14:backgroundMark x1="69348" y1="69707" x2="69348" y2="69707"/>
                        <a14:backgroundMark x1="69674" y1="69144" x2="69674" y2="69144"/>
                        <a14:backgroundMark x1="69891" y1="68468" x2="69891" y2="68468"/>
                        <a14:backgroundMark x1="69891" y1="68468" x2="69891" y2="68468"/>
                        <a14:backgroundMark x1="69891" y1="68581" x2="69891" y2="68581"/>
                        <a14:backgroundMark x1="69022" y1="69707" x2="69022" y2="69707"/>
                        <a14:backgroundMark x1="69022" y1="70045" x2="69022" y2="70045"/>
                        <a14:backgroundMark x1="68696" y1="70721" x2="68696" y2="70721"/>
                        <a14:backgroundMark x1="68261" y1="71509" x2="68261" y2="71509"/>
                        <a14:backgroundMark x1="68261" y1="71059" x2="68261" y2="71059"/>
                        <a14:backgroundMark x1="68478" y1="70721" x2="68478" y2="70721"/>
                        <a14:backgroundMark x1="69130" y1="69932" x2="69130" y2="69932"/>
                        <a14:backgroundMark x1="69022" y1="69932" x2="69022" y2="69932"/>
                        <a14:backgroundMark x1="69022" y1="69932" x2="69022" y2="69932"/>
                        <a14:backgroundMark x1="69022" y1="69595" x2="69239" y2="69144"/>
                        <a14:backgroundMark x1="69674" y1="68694" x2="69674" y2="68694"/>
                        <a14:backgroundMark x1="68587" y1="70495" x2="68587" y2="70495"/>
                        <a14:backgroundMark x1="68587" y1="70495" x2="68587" y2="70495"/>
                        <a14:backgroundMark x1="68587" y1="70495" x2="68587" y2="70495"/>
                        <a14:backgroundMark x1="68370" y1="70495" x2="68370" y2="70495"/>
                        <a14:backgroundMark x1="68370" y1="70495" x2="68370" y2="70495"/>
                        <a14:backgroundMark x1="68370" y1="70495" x2="68370" y2="70495"/>
                        <a14:backgroundMark x1="68587" y1="69932" x2="68587" y2="69932"/>
                        <a14:backgroundMark x1="68587" y1="69932" x2="68587" y2="69932"/>
                        <a14:backgroundMark x1="68587" y1="69932" x2="68587" y2="69932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833" x2="68478" y2="70833"/>
                        <a14:backgroundMark x1="68370" y1="71171" x2="68370" y2="71171"/>
                        <a14:backgroundMark x1="68152" y1="71284" x2="68152" y2="71284"/>
                        <a14:backgroundMark x1="68152" y1="71059" x2="68152" y2="71059"/>
                        <a14:backgroundMark x1="68261" y1="71059" x2="68261" y2="71059"/>
                        <a14:backgroundMark x1="68913" y1="70495" x2="68913" y2="70495"/>
                        <a14:backgroundMark x1="68913" y1="70270" x2="68913" y2="70270"/>
                        <a14:backgroundMark x1="68696" y1="70270" x2="68696" y2="70270"/>
                        <a14:backgroundMark x1="68478" y1="70270" x2="68478" y2="70270"/>
                        <a14:backgroundMark x1="68587" y1="71396" x2="68587" y2="71396"/>
                        <a14:backgroundMark x1="68370" y1="71847" x2="68370" y2="71847"/>
                        <a14:backgroundMark x1="68370" y1="71847" x2="68370" y2="71847"/>
                        <a14:backgroundMark x1="47935" y1="71059" x2="47935" y2="71059"/>
                        <a14:backgroundMark x1="47935" y1="71059" x2="47935" y2="71059"/>
                        <a14:backgroundMark x1="26957" y1="61374" x2="26957" y2="61374"/>
                        <a14:backgroundMark x1="26957" y1="61036" x2="26957" y2="61036"/>
                        <a14:backgroundMark x1="26413" y1="60135" x2="26413" y2="60135"/>
                        <a14:backgroundMark x1="25761" y1="59685" x2="25761" y2="59685"/>
                        <a14:backgroundMark x1="25435" y1="59347" x2="25435" y2="59347"/>
                        <a14:backgroundMark x1="25435" y1="59347" x2="25435" y2="59347"/>
                        <a14:backgroundMark x1="25652" y1="59347" x2="25652" y2="59347"/>
                        <a14:backgroundMark x1="27609" y1="62500" x2="27609" y2="62500"/>
                        <a14:backgroundMark x1="27609" y1="62500" x2="27609" y2="62500"/>
                        <a14:backgroundMark x1="27609" y1="62275" x2="27609" y2="62275"/>
                        <a14:backgroundMark x1="27283" y1="61486" x2="27283" y2="61486"/>
                        <a14:backgroundMark x1="27174" y1="61486" x2="27174" y2="61486"/>
                        <a14:backgroundMark x1="27283" y1="61824" x2="27609" y2="62162"/>
                        <a14:backgroundMark x1="27826" y1="62500" x2="27826" y2="62500"/>
                        <a14:backgroundMark x1="27935" y1="62613" x2="27935" y2="62613"/>
                        <a14:backgroundMark x1="28261" y1="63176" x2="28261" y2="63176"/>
                        <a14:backgroundMark x1="28370" y1="63401" x2="28370" y2="63401"/>
                        <a14:backgroundMark x1="28370" y1="63401" x2="28370" y2="63401"/>
                        <a14:backgroundMark x1="23478" y1="57207" x2="23478" y2="57207"/>
                        <a14:backgroundMark x1="23587" y1="57207" x2="23587" y2="57207"/>
                        <a14:backgroundMark x1="24239" y1="57770" x2="24239" y2="57770"/>
                        <a14:backgroundMark x1="23370" y1="56982" x2="23370" y2="56982"/>
                        <a14:backgroundMark x1="23804" y1="57207" x2="23804" y2="57207"/>
                        <a14:backgroundMark x1="23478" y1="56869" x2="23478" y2="56869"/>
                        <a14:backgroundMark x1="23804" y1="56982" x2="23804" y2="56982"/>
                        <a14:backgroundMark x1="23696" y1="56869" x2="23696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4239" y1="57432" x2="24239" y2="57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21" y="3320126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1inch Compound 유동성 프로토콜 | DEX 시장 1위">
            <a:extLst>
              <a:ext uri="{FF2B5EF4-FFF2-40B4-BE49-F238E27FC236}">
                <a16:creationId xmlns:a16="http://schemas.microsoft.com/office/drawing/2014/main" id="{5F052556-76B6-B129-7C08-3EEA9E893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62" y="1632253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oogle Logo, Ethereum, Blockchain, Decentralized Application, Google  Chrome, Cryptocurrency Wallet, Web Browser, JavaScript, Ethereum,  Blockchain, Decentralized Application png | PNGWing">
            <a:extLst>
              <a:ext uri="{FF2B5EF4-FFF2-40B4-BE49-F238E27FC236}">
                <a16:creationId xmlns:a16="http://schemas.microsoft.com/office/drawing/2014/main" id="{82D9EDE1-59FF-7BF7-9A95-F6730007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838" b="91081" l="8056" r="90000">
                        <a14:foregroundMark x1="61944" y1="90541" x2="61944" y2="90541"/>
                        <a14:foregroundMark x1="62222" y1="90541" x2="62500" y2="90541"/>
                        <a14:foregroundMark x1="64167" y1="90541" x2="64167" y2="90541"/>
                        <a14:foregroundMark x1="64722" y1="90541" x2="64722" y2="90541"/>
                        <a14:foregroundMark x1="32778" y1="7838" x2="32778" y2="7838"/>
                        <a14:foregroundMark x1="32778" y1="7838" x2="32778" y2="7838"/>
                        <a14:foregroundMark x1="32778" y1="7838" x2="32778" y2="7838"/>
                        <a14:foregroundMark x1="8333" y1="73784" x2="8333" y2="73784"/>
                        <a14:foregroundMark x1="8333" y1="73784" x2="8333" y2="73784"/>
                        <a14:foregroundMark x1="15000" y1="91081" x2="15000" y2="91081"/>
                        <a14:foregroundMark x1="15000" y1="91081" x2="15000" y2="91081"/>
                        <a14:foregroundMark x1="15000" y1="91081" x2="15000" y2="91081"/>
                        <a14:foregroundMark x1="89167" y1="81622" x2="89167" y2="81622"/>
                        <a14:foregroundMark x1="89167" y1="81622" x2="89167" y2="81622"/>
                        <a14:foregroundMark x1="89167" y1="81351" x2="88611" y2="81081"/>
                        <a14:foregroundMark x1="85556" y1="79459" x2="84167" y2="78919"/>
                        <a14:foregroundMark x1="81667" y1="77297" x2="80556" y2="76757"/>
                        <a14:foregroundMark x1="78611" y1="75135" x2="76944" y2="73784"/>
                        <a14:foregroundMark x1="76111" y1="72162" x2="76111" y2="71622"/>
                        <a14:foregroundMark x1="75833" y1="70000" x2="75833" y2="68649"/>
                        <a14:foregroundMark x1="77778" y1="65676" x2="77778" y2="65676"/>
                        <a14:foregroundMark x1="78056" y1="63514" x2="78056" y2="62973"/>
                        <a14:foregroundMark x1="78611" y1="62162" x2="78611" y2="62162"/>
                        <a14:foregroundMark x1="78889" y1="60270" x2="78889" y2="60270"/>
                        <a14:foregroundMark x1="78333" y1="58378" x2="78056" y2="57838"/>
                        <a14:foregroundMark x1="77500" y1="57297" x2="76944" y2="56486"/>
                        <a14:foregroundMark x1="76111" y1="54865" x2="75556" y2="53784"/>
                        <a14:foregroundMark x1="75000" y1="51081" x2="77222" y2="39189"/>
                        <a14:foregroundMark x1="79444" y1="42162" x2="76944" y2="25946"/>
                        <a14:foregroundMark x1="76944" y1="25946" x2="59167" y2="20000"/>
                        <a14:foregroundMark x1="59167" y1="20000" x2="41111" y2="20000"/>
                        <a14:foregroundMark x1="41111" y1="20000" x2="26667" y2="14324"/>
                        <a14:foregroundMark x1="26667" y1="14324" x2="18333" y2="26486"/>
                        <a14:foregroundMark x1="18333" y1="26486" x2="20278" y2="57297"/>
                        <a14:foregroundMark x1="20278" y1="57297" x2="15000" y2="75946"/>
                        <a14:backgroundMark x1="61389" y1="91351" x2="61389" y2="91351"/>
                        <a14:backgroundMark x1="61389" y1="91351" x2="61389" y2="91351"/>
                        <a14:backgroundMark x1="61389" y1="91351" x2="61389" y2="91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0" y="1451475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art - Free business icons">
            <a:extLst>
              <a:ext uri="{FF2B5EF4-FFF2-40B4-BE49-F238E27FC236}">
                <a16:creationId xmlns:a16="http://schemas.microsoft.com/office/drawing/2014/main" id="{1AF6A69D-86F3-B18D-696E-FBA56FA5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91" y="2878172"/>
            <a:ext cx="3737303" cy="3737303"/>
          </a:xfrm>
          <a:prstGeom prst="rect">
            <a:avLst/>
          </a:prstGeom>
          <a:noFill/>
        </p:spPr>
      </p:pic>
      <p:pic>
        <p:nvPicPr>
          <p:cNvPr id="16" name="Picture 4" descr="Bitcoin Market Growth Chart Glyph Icon Stock Vector - Illustration of  internet, icon: 175556533">
            <a:extLst>
              <a:ext uri="{FF2B5EF4-FFF2-40B4-BE49-F238E27FC236}">
                <a16:creationId xmlns:a16="http://schemas.microsoft.com/office/drawing/2014/main" id="{B1C90C61-D592-7A24-CADC-4735FDFBC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t="17473" r="10709" b="19399"/>
          <a:stretch/>
        </p:blipFill>
        <p:spPr bwMode="auto">
          <a:xfrm>
            <a:off x="-3203898" y="3320126"/>
            <a:ext cx="60960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ft - 무료 컴퓨터개 아이콘">
            <a:extLst>
              <a:ext uri="{FF2B5EF4-FFF2-40B4-BE49-F238E27FC236}">
                <a16:creationId xmlns:a16="http://schemas.microsoft.com/office/drawing/2014/main" id="{DEB318FC-D001-2835-06CA-6E1DAA9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546518"/>
            <a:ext cx="1954818" cy="19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2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322033" y="2226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목차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268EAD77-E332-07DF-695F-5BA01CC64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652483"/>
              </p:ext>
            </p:extLst>
          </p:nvPr>
        </p:nvGraphicFramePr>
        <p:xfrm>
          <a:off x="335665" y="132140"/>
          <a:ext cx="10444131" cy="617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0C3E86-EF86-FA80-12FF-27560B7649EE}"/>
              </a:ext>
            </a:extLst>
          </p:cNvPr>
          <p:cNvSpPr/>
          <p:nvPr/>
        </p:nvSpPr>
        <p:spPr>
          <a:xfrm>
            <a:off x="1407953" y="793366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주제 개요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61369-1F9D-D545-3FFD-8F30ADBE066D}"/>
              </a:ext>
            </a:extLst>
          </p:cNvPr>
          <p:cNvSpPr/>
          <p:nvPr/>
        </p:nvSpPr>
        <p:spPr>
          <a:xfrm>
            <a:off x="718324" y="90690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1CA93E-CFBB-1E3C-8257-61207EE152AF}"/>
              </a:ext>
            </a:extLst>
          </p:cNvPr>
          <p:cNvSpPr/>
          <p:nvPr/>
        </p:nvSpPr>
        <p:spPr>
          <a:xfrm>
            <a:off x="718318" y="1572511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967BD7-65E2-3F20-0C50-AD92CB95DA16}"/>
              </a:ext>
            </a:extLst>
          </p:cNvPr>
          <p:cNvSpPr/>
          <p:nvPr/>
        </p:nvSpPr>
        <p:spPr>
          <a:xfrm>
            <a:off x="718319" y="224312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2C9489-97A7-322F-2DAC-0363901AFFF9}"/>
              </a:ext>
            </a:extLst>
          </p:cNvPr>
          <p:cNvSpPr/>
          <p:nvPr/>
        </p:nvSpPr>
        <p:spPr>
          <a:xfrm>
            <a:off x="718319" y="2918695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1D4BCA-C554-1AF6-7F61-DBC4537EF2DD}"/>
              </a:ext>
            </a:extLst>
          </p:cNvPr>
          <p:cNvSpPr/>
          <p:nvPr/>
        </p:nvSpPr>
        <p:spPr>
          <a:xfrm>
            <a:off x="718319" y="3580597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B777C8-14B1-8E99-A4FC-DCE87E16FC80}"/>
              </a:ext>
            </a:extLst>
          </p:cNvPr>
          <p:cNvSpPr/>
          <p:nvPr/>
        </p:nvSpPr>
        <p:spPr>
          <a:xfrm>
            <a:off x="718319" y="4274533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06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B4B1CB-C188-6D7D-7762-DD2089135199}"/>
              </a:ext>
            </a:extLst>
          </p:cNvPr>
          <p:cNvSpPr/>
          <p:nvPr/>
        </p:nvSpPr>
        <p:spPr>
          <a:xfrm>
            <a:off x="718319" y="4924849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07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DE15AB-B10F-6E46-FC4A-961A27588180}"/>
              </a:ext>
            </a:extLst>
          </p:cNvPr>
          <p:cNvSpPr/>
          <p:nvPr/>
        </p:nvSpPr>
        <p:spPr>
          <a:xfrm>
            <a:off x="718318" y="559998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08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AF39BC-C495-FE29-26F2-73E0FCC863D8}"/>
              </a:ext>
            </a:extLst>
          </p:cNvPr>
          <p:cNvSpPr/>
          <p:nvPr/>
        </p:nvSpPr>
        <p:spPr>
          <a:xfrm>
            <a:off x="1377473" y="1449069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관련 연구 및 사례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A3EE50-ED22-12EE-10FF-573356E80CEE}"/>
              </a:ext>
            </a:extLst>
          </p:cNvPr>
          <p:cNvSpPr/>
          <p:nvPr/>
        </p:nvSpPr>
        <p:spPr>
          <a:xfrm>
            <a:off x="1377472" y="2104772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목표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A81FC8-30B0-EAC1-3058-46AD304796F0}"/>
              </a:ext>
            </a:extLst>
          </p:cNvPr>
          <p:cNvSpPr/>
          <p:nvPr/>
        </p:nvSpPr>
        <p:spPr>
          <a:xfrm>
            <a:off x="1377472" y="2791551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내용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F56D04-5227-981A-CB23-0ADFD1301BB7}"/>
              </a:ext>
            </a:extLst>
          </p:cNvPr>
          <p:cNvSpPr/>
          <p:nvPr/>
        </p:nvSpPr>
        <p:spPr>
          <a:xfrm>
            <a:off x="1385001" y="3457772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방법 및 환경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5DBCE5-964D-3B49-3572-7A228BEB973F}"/>
              </a:ext>
            </a:extLst>
          </p:cNvPr>
          <p:cNvSpPr/>
          <p:nvPr/>
        </p:nvSpPr>
        <p:spPr>
          <a:xfrm>
            <a:off x="1385001" y="4131440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업무 분담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B3A9E1-89E1-906F-4296-4FC83C81AD18}"/>
              </a:ext>
            </a:extLst>
          </p:cNvPr>
          <p:cNvSpPr/>
          <p:nvPr/>
        </p:nvSpPr>
        <p:spPr>
          <a:xfrm>
            <a:off x="1385001" y="4790540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종합설계 수행 일정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DC3FF3-968C-45CB-2513-873076EEC9D1}"/>
              </a:ext>
            </a:extLst>
          </p:cNvPr>
          <p:cNvSpPr/>
          <p:nvPr/>
        </p:nvSpPr>
        <p:spPr>
          <a:xfrm>
            <a:off x="1407953" y="5464208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참고문헌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70" name="Google Shape;708;p47">
            <a:extLst>
              <a:ext uri="{FF2B5EF4-FFF2-40B4-BE49-F238E27FC236}">
                <a16:creationId xmlns:a16="http://schemas.microsoft.com/office/drawing/2014/main" id="{CAEE23A9-64CB-F17B-3C59-E10F762F3A9E}"/>
              </a:ext>
            </a:extLst>
          </p:cNvPr>
          <p:cNvGrpSpPr/>
          <p:nvPr/>
        </p:nvGrpSpPr>
        <p:grpSpPr>
          <a:xfrm>
            <a:off x="6863636" y="2299837"/>
            <a:ext cx="299121" cy="423685"/>
            <a:chOff x="3984000" y="1594200"/>
            <a:chExt cx="357800" cy="506800"/>
          </a:xfrm>
        </p:grpSpPr>
        <p:sp>
          <p:nvSpPr>
            <p:cNvPr id="71" name="Google Shape;709;p47">
              <a:extLst>
                <a:ext uri="{FF2B5EF4-FFF2-40B4-BE49-F238E27FC236}">
                  <a16:creationId xmlns:a16="http://schemas.microsoft.com/office/drawing/2014/main" id="{4704B5F0-16B4-865D-9160-E31B4B55A7D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10;p47">
              <a:extLst>
                <a:ext uri="{FF2B5EF4-FFF2-40B4-BE49-F238E27FC236}">
                  <a16:creationId xmlns:a16="http://schemas.microsoft.com/office/drawing/2014/main" id="{7731A789-E32E-EA39-E224-61E4F18DE2C3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Google Shape;642;p47">
            <a:extLst>
              <a:ext uri="{FF2B5EF4-FFF2-40B4-BE49-F238E27FC236}">
                <a16:creationId xmlns:a16="http://schemas.microsoft.com/office/drawing/2014/main" id="{31030D10-E9B5-B517-12E9-E0BCF298CDE2}"/>
              </a:ext>
            </a:extLst>
          </p:cNvPr>
          <p:cNvGrpSpPr/>
          <p:nvPr/>
        </p:nvGrpSpPr>
        <p:grpSpPr>
          <a:xfrm>
            <a:off x="8499402" y="5006385"/>
            <a:ext cx="336908" cy="330262"/>
            <a:chOff x="5983625" y="301625"/>
            <a:chExt cx="403000" cy="395050"/>
          </a:xfrm>
        </p:grpSpPr>
        <p:sp>
          <p:nvSpPr>
            <p:cNvPr id="74" name="Google Shape;643;p47">
              <a:extLst>
                <a:ext uri="{FF2B5EF4-FFF2-40B4-BE49-F238E27FC236}">
                  <a16:creationId xmlns:a16="http://schemas.microsoft.com/office/drawing/2014/main" id="{9F57317E-3394-732F-9AEB-9C7D41903E14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644;p47">
              <a:extLst>
                <a:ext uri="{FF2B5EF4-FFF2-40B4-BE49-F238E27FC236}">
                  <a16:creationId xmlns:a16="http://schemas.microsoft.com/office/drawing/2014/main" id="{34B6E289-63E8-A6EB-F0F5-92E3ADE6CD2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645;p47">
              <a:extLst>
                <a:ext uri="{FF2B5EF4-FFF2-40B4-BE49-F238E27FC236}">
                  <a16:creationId xmlns:a16="http://schemas.microsoft.com/office/drawing/2014/main" id="{1475A4E7-F16B-B70C-6878-DF081ED00D25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646;p47">
              <a:extLst>
                <a:ext uri="{FF2B5EF4-FFF2-40B4-BE49-F238E27FC236}">
                  <a16:creationId xmlns:a16="http://schemas.microsoft.com/office/drawing/2014/main" id="{9D932F7E-8EA6-5D19-E5D0-DF6D6112B233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647;p47">
              <a:extLst>
                <a:ext uri="{FF2B5EF4-FFF2-40B4-BE49-F238E27FC236}">
                  <a16:creationId xmlns:a16="http://schemas.microsoft.com/office/drawing/2014/main" id="{EC1E095A-7149-82EA-32DC-20A3E526342D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648;p47">
              <a:extLst>
                <a:ext uri="{FF2B5EF4-FFF2-40B4-BE49-F238E27FC236}">
                  <a16:creationId xmlns:a16="http://schemas.microsoft.com/office/drawing/2014/main" id="{0461FCDA-7273-0C6C-774A-0BAAFCB138D5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" name="Google Shape;649;p47">
              <a:extLst>
                <a:ext uri="{FF2B5EF4-FFF2-40B4-BE49-F238E27FC236}">
                  <a16:creationId xmlns:a16="http://schemas.microsoft.com/office/drawing/2014/main" id="{E765AC56-649C-460C-3601-58140A5F26A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650;p47">
              <a:extLst>
                <a:ext uri="{FF2B5EF4-FFF2-40B4-BE49-F238E27FC236}">
                  <a16:creationId xmlns:a16="http://schemas.microsoft.com/office/drawing/2014/main" id="{8FBD1D49-9E8B-2864-C986-4EDB8052705E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651;p47">
              <a:extLst>
                <a:ext uri="{FF2B5EF4-FFF2-40B4-BE49-F238E27FC236}">
                  <a16:creationId xmlns:a16="http://schemas.microsoft.com/office/drawing/2014/main" id="{D45E651F-69AD-C985-6DE3-E7209A82FCDB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652;p47">
              <a:extLst>
                <a:ext uri="{FF2B5EF4-FFF2-40B4-BE49-F238E27FC236}">
                  <a16:creationId xmlns:a16="http://schemas.microsoft.com/office/drawing/2014/main" id="{595C9956-9040-10D6-D5B5-2382CAFE01F5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653;p47">
              <a:extLst>
                <a:ext uri="{FF2B5EF4-FFF2-40B4-BE49-F238E27FC236}">
                  <a16:creationId xmlns:a16="http://schemas.microsoft.com/office/drawing/2014/main" id="{48481673-1D40-56EE-1CA6-63A6BE90E229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654;p47">
              <a:extLst>
                <a:ext uri="{FF2B5EF4-FFF2-40B4-BE49-F238E27FC236}">
                  <a16:creationId xmlns:a16="http://schemas.microsoft.com/office/drawing/2014/main" id="{C023BFAA-3DDD-708F-FD47-EBC995EA4D1F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655;p47">
              <a:extLst>
                <a:ext uri="{FF2B5EF4-FFF2-40B4-BE49-F238E27FC236}">
                  <a16:creationId xmlns:a16="http://schemas.microsoft.com/office/drawing/2014/main" id="{CFF1429F-49AC-5B54-F6A6-40FE8CBE88C8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656;p47">
              <a:extLst>
                <a:ext uri="{FF2B5EF4-FFF2-40B4-BE49-F238E27FC236}">
                  <a16:creationId xmlns:a16="http://schemas.microsoft.com/office/drawing/2014/main" id="{9187CBAD-1755-455B-67ED-B1CC5AA7209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657;p47">
              <a:extLst>
                <a:ext uri="{FF2B5EF4-FFF2-40B4-BE49-F238E27FC236}">
                  <a16:creationId xmlns:a16="http://schemas.microsoft.com/office/drawing/2014/main" id="{C0D61D75-66CE-5920-244C-CBABFE91C79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658;p47">
              <a:extLst>
                <a:ext uri="{FF2B5EF4-FFF2-40B4-BE49-F238E27FC236}">
                  <a16:creationId xmlns:a16="http://schemas.microsoft.com/office/drawing/2014/main" id="{972FC8BD-1D83-3802-FC7E-F2DB74DF2921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659;p47">
              <a:extLst>
                <a:ext uri="{FF2B5EF4-FFF2-40B4-BE49-F238E27FC236}">
                  <a16:creationId xmlns:a16="http://schemas.microsoft.com/office/drawing/2014/main" id="{C393ED69-7525-80C6-A568-0630D33472D1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660;p47">
              <a:extLst>
                <a:ext uri="{FF2B5EF4-FFF2-40B4-BE49-F238E27FC236}">
                  <a16:creationId xmlns:a16="http://schemas.microsoft.com/office/drawing/2014/main" id="{D0E6EC22-8022-7D68-3D2E-594308DEB513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661;p47">
              <a:extLst>
                <a:ext uri="{FF2B5EF4-FFF2-40B4-BE49-F238E27FC236}">
                  <a16:creationId xmlns:a16="http://schemas.microsoft.com/office/drawing/2014/main" id="{274F5D41-90C0-61C1-72E3-B7B85C6F40EE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662;p47">
              <a:extLst>
                <a:ext uri="{FF2B5EF4-FFF2-40B4-BE49-F238E27FC236}">
                  <a16:creationId xmlns:a16="http://schemas.microsoft.com/office/drawing/2014/main" id="{535C3C82-B798-3036-33DC-831743E941C7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774;p47">
            <a:extLst>
              <a:ext uri="{FF2B5EF4-FFF2-40B4-BE49-F238E27FC236}">
                <a16:creationId xmlns:a16="http://schemas.microsoft.com/office/drawing/2014/main" id="{690C8CBB-6B8B-1B85-30B5-07D8704BAD48}"/>
              </a:ext>
            </a:extLst>
          </p:cNvPr>
          <p:cNvGrpSpPr/>
          <p:nvPr/>
        </p:nvGrpSpPr>
        <p:grpSpPr>
          <a:xfrm>
            <a:off x="5155854" y="1661538"/>
            <a:ext cx="346104" cy="353231"/>
            <a:chOff x="3955900" y="2984500"/>
            <a:chExt cx="414000" cy="422525"/>
          </a:xfrm>
        </p:grpSpPr>
        <p:sp>
          <p:nvSpPr>
            <p:cNvPr id="95" name="Google Shape;775;p47">
              <a:extLst>
                <a:ext uri="{FF2B5EF4-FFF2-40B4-BE49-F238E27FC236}">
                  <a16:creationId xmlns:a16="http://schemas.microsoft.com/office/drawing/2014/main" id="{351D9B49-5458-85C7-652D-584D4A6CCBC1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776;p47">
              <a:extLst>
                <a:ext uri="{FF2B5EF4-FFF2-40B4-BE49-F238E27FC236}">
                  <a16:creationId xmlns:a16="http://schemas.microsoft.com/office/drawing/2014/main" id="{81396F26-7F35-742B-566E-86E75D779E48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777;p47">
              <a:extLst>
                <a:ext uri="{FF2B5EF4-FFF2-40B4-BE49-F238E27FC236}">
                  <a16:creationId xmlns:a16="http://schemas.microsoft.com/office/drawing/2014/main" id="{DFBD9544-170E-A94F-0701-8F3DE9A5D1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" name="Google Shape;795;p47">
            <a:extLst>
              <a:ext uri="{FF2B5EF4-FFF2-40B4-BE49-F238E27FC236}">
                <a16:creationId xmlns:a16="http://schemas.microsoft.com/office/drawing/2014/main" id="{C872C6FC-726B-28A1-3C6F-D65BF2E28C47}"/>
              </a:ext>
            </a:extLst>
          </p:cNvPr>
          <p:cNvGrpSpPr/>
          <p:nvPr/>
        </p:nvGrpSpPr>
        <p:grpSpPr>
          <a:xfrm>
            <a:off x="6250910" y="4345178"/>
            <a:ext cx="324661" cy="338956"/>
            <a:chOff x="3294650" y="3652450"/>
            <a:chExt cx="388350" cy="405450"/>
          </a:xfrm>
        </p:grpSpPr>
        <p:sp>
          <p:nvSpPr>
            <p:cNvPr id="99" name="Google Shape;796;p47">
              <a:extLst>
                <a:ext uri="{FF2B5EF4-FFF2-40B4-BE49-F238E27FC236}">
                  <a16:creationId xmlns:a16="http://schemas.microsoft.com/office/drawing/2014/main" id="{C6628B58-3E85-57C3-89BB-53993DED8414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797;p47">
              <a:extLst>
                <a:ext uri="{FF2B5EF4-FFF2-40B4-BE49-F238E27FC236}">
                  <a16:creationId xmlns:a16="http://schemas.microsoft.com/office/drawing/2014/main" id="{6F804ECB-444D-C9ED-A151-7BC3ED6BC44D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798;p47">
              <a:extLst>
                <a:ext uri="{FF2B5EF4-FFF2-40B4-BE49-F238E27FC236}">
                  <a16:creationId xmlns:a16="http://schemas.microsoft.com/office/drawing/2014/main" id="{35813A20-4169-F9BD-2718-788A027AEDD7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oogle Shape;617;p47">
            <a:extLst>
              <a:ext uri="{FF2B5EF4-FFF2-40B4-BE49-F238E27FC236}">
                <a16:creationId xmlns:a16="http://schemas.microsoft.com/office/drawing/2014/main" id="{94068143-F593-3131-1D27-F75C4C94F6BC}"/>
              </a:ext>
            </a:extLst>
          </p:cNvPr>
          <p:cNvGrpSpPr/>
          <p:nvPr/>
        </p:nvGrpSpPr>
        <p:grpSpPr>
          <a:xfrm>
            <a:off x="4011319" y="938243"/>
            <a:ext cx="347107" cy="438984"/>
            <a:chOff x="584925" y="238125"/>
            <a:chExt cx="415200" cy="525100"/>
          </a:xfrm>
        </p:grpSpPr>
        <p:sp>
          <p:nvSpPr>
            <p:cNvPr id="103" name="Google Shape;618;p47">
              <a:extLst>
                <a:ext uri="{FF2B5EF4-FFF2-40B4-BE49-F238E27FC236}">
                  <a16:creationId xmlns:a16="http://schemas.microsoft.com/office/drawing/2014/main" id="{B055C8B6-B00D-BF32-F0FA-5E4BCA61C9C9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619;p47">
              <a:extLst>
                <a:ext uri="{FF2B5EF4-FFF2-40B4-BE49-F238E27FC236}">
                  <a16:creationId xmlns:a16="http://schemas.microsoft.com/office/drawing/2014/main" id="{4F1BA753-04D3-A86E-8C7B-EDE0A929C7D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620;p47">
              <a:extLst>
                <a:ext uri="{FF2B5EF4-FFF2-40B4-BE49-F238E27FC236}">
                  <a16:creationId xmlns:a16="http://schemas.microsoft.com/office/drawing/2014/main" id="{B3753C0A-7570-7D94-2E4B-2DDAFAFB7FE8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621;p47">
              <a:extLst>
                <a:ext uri="{FF2B5EF4-FFF2-40B4-BE49-F238E27FC236}">
                  <a16:creationId xmlns:a16="http://schemas.microsoft.com/office/drawing/2014/main" id="{0A9649EB-8499-647B-2554-7D8AB24D3F6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622;p47">
              <a:extLst>
                <a:ext uri="{FF2B5EF4-FFF2-40B4-BE49-F238E27FC236}">
                  <a16:creationId xmlns:a16="http://schemas.microsoft.com/office/drawing/2014/main" id="{58834F72-0F78-179E-2147-585E502181C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623;p47">
              <a:extLst>
                <a:ext uri="{FF2B5EF4-FFF2-40B4-BE49-F238E27FC236}">
                  <a16:creationId xmlns:a16="http://schemas.microsoft.com/office/drawing/2014/main" id="{EF70A487-2AD6-3D30-E3E6-64CE89872BF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oogle Shape;666;p47">
            <a:extLst>
              <a:ext uri="{FF2B5EF4-FFF2-40B4-BE49-F238E27FC236}">
                <a16:creationId xmlns:a16="http://schemas.microsoft.com/office/drawing/2014/main" id="{9160CAE0-43D0-FDE9-0508-71FF5F577A76}"/>
              </a:ext>
            </a:extLst>
          </p:cNvPr>
          <p:cNvGrpSpPr/>
          <p:nvPr/>
        </p:nvGrpSpPr>
        <p:grpSpPr>
          <a:xfrm>
            <a:off x="4570469" y="2943855"/>
            <a:ext cx="347107" cy="420111"/>
            <a:chOff x="584925" y="922575"/>
            <a:chExt cx="415200" cy="502525"/>
          </a:xfrm>
        </p:grpSpPr>
        <p:sp>
          <p:nvSpPr>
            <p:cNvPr id="110" name="Google Shape;667;p47">
              <a:extLst>
                <a:ext uri="{FF2B5EF4-FFF2-40B4-BE49-F238E27FC236}">
                  <a16:creationId xmlns:a16="http://schemas.microsoft.com/office/drawing/2014/main" id="{761DD165-6BAD-6B6C-9F69-E859472416C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668;p47">
              <a:extLst>
                <a:ext uri="{FF2B5EF4-FFF2-40B4-BE49-F238E27FC236}">
                  <a16:creationId xmlns:a16="http://schemas.microsoft.com/office/drawing/2014/main" id="{2AF3EED1-F116-0116-03B6-F85390D7612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" name="Google Shape;669;p47">
              <a:extLst>
                <a:ext uri="{FF2B5EF4-FFF2-40B4-BE49-F238E27FC236}">
                  <a16:creationId xmlns:a16="http://schemas.microsoft.com/office/drawing/2014/main" id="{969994D2-A958-6AAC-7A73-83F1437195A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" name="Google Shape;808;p47">
            <a:extLst>
              <a:ext uri="{FF2B5EF4-FFF2-40B4-BE49-F238E27FC236}">
                <a16:creationId xmlns:a16="http://schemas.microsoft.com/office/drawing/2014/main" id="{1039900B-CC89-EA56-9E14-8ACD85CC42CC}"/>
              </a:ext>
            </a:extLst>
          </p:cNvPr>
          <p:cNvGrpSpPr/>
          <p:nvPr/>
        </p:nvGrpSpPr>
        <p:grpSpPr>
          <a:xfrm>
            <a:off x="9604626" y="3658830"/>
            <a:ext cx="352207" cy="333836"/>
            <a:chOff x="5300400" y="3670175"/>
            <a:chExt cx="421300" cy="399325"/>
          </a:xfrm>
        </p:grpSpPr>
        <p:sp>
          <p:nvSpPr>
            <p:cNvPr id="114" name="Google Shape;809;p47">
              <a:extLst>
                <a:ext uri="{FF2B5EF4-FFF2-40B4-BE49-F238E27FC236}">
                  <a16:creationId xmlns:a16="http://schemas.microsoft.com/office/drawing/2014/main" id="{3572672A-D0A4-466D-308A-D9DB6A9111CA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810;p47">
              <a:extLst>
                <a:ext uri="{FF2B5EF4-FFF2-40B4-BE49-F238E27FC236}">
                  <a16:creationId xmlns:a16="http://schemas.microsoft.com/office/drawing/2014/main" id="{50A0CFE2-3B08-F782-956E-3D1B045AC2EC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Google Shape;811;p47">
              <a:extLst>
                <a:ext uri="{FF2B5EF4-FFF2-40B4-BE49-F238E27FC236}">
                  <a16:creationId xmlns:a16="http://schemas.microsoft.com/office/drawing/2014/main" id="{20A2770E-7AFF-2DC3-F889-F7712C068762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" name="Google Shape;812;p47">
              <a:extLst>
                <a:ext uri="{FF2B5EF4-FFF2-40B4-BE49-F238E27FC236}">
                  <a16:creationId xmlns:a16="http://schemas.microsoft.com/office/drawing/2014/main" id="{FD7A9287-40F0-F244-58C1-BAB76AB4ABB0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" name="Google Shape;813;p47">
              <a:extLst>
                <a:ext uri="{FF2B5EF4-FFF2-40B4-BE49-F238E27FC236}">
                  <a16:creationId xmlns:a16="http://schemas.microsoft.com/office/drawing/2014/main" id="{960F5562-7D9F-F1F5-1897-EB4BEC1730C0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Google Shape;679;p47">
            <a:extLst>
              <a:ext uri="{FF2B5EF4-FFF2-40B4-BE49-F238E27FC236}">
                <a16:creationId xmlns:a16="http://schemas.microsoft.com/office/drawing/2014/main" id="{B66DD077-9D12-3D87-7538-C65C29A562E6}"/>
              </a:ext>
            </a:extLst>
          </p:cNvPr>
          <p:cNvSpPr/>
          <p:nvPr/>
        </p:nvSpPr>
        <p:spPr>
          <a:xfrm>
            <a:off x="5216998" y="5687817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개요</a:t>
            </a:r>
          </a:p>
        </p:txBody>
      </p:sp>
      <p:sp>
        <p:nvSpPr>
          <p:cNvPr id="3" name="Google Shape;149;p23">
            <a:extLst>
              <a:ext uri="{FF2B5EF4-FFF2-40B4-BE49-F238E27FC236}">
                <a16:creationId xmlns:a16="http://schemas.microsoft.com/office/drawing/2014/main" id="{88269096-AE7C-1703-C139-BC44CD378441}"/>
              </a:ext>
            </a:extLst>
          </p:cNvPr>
          <p:cNvSpPr/>
          <p:nvPr/>
        </p:nvSpPr>
        <p:spPr>
          <a:xfrm>
            <a:off x="18346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결제 시스템</a:t>
            </a:r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4" name="Google Shape;150;p23">
            <a:extLst>
              <a:ext uri="{FF2B5EF4-FFF2-40B4-BE49-F238E27FC236}">
                <a16:creationId xmlns:a16="http://schemas.microsoft.com/office/drawing/2014/main" id="{B662451E-02A1-FACE-7146-8544E5E5602C}"/>
              </a:ext>
            </a:extLst>
          </p:cNvPr>
          <p:cNvSpPr/>
          <p:nvPr/>
        </p:nvSpPr>
        <p:spPr>
          <a:xfrm>
            <a:off x="71178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지갑 관리</a:t>
            </a:r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2" name="Google Shape;148;p23">
            <a:extLst>
              <a:ext uri="{FF2B5EF4-FFF2-40B4-BE49-F238E27FC236}">
                <a16:creationId xmlns:a16="http://schemas.microsoft.com/office/drawing/2014/main" id="{855DE29D-F3CF-25BE-5B30-A6207B1D753D}"/>
              </a:ext>
            </a:extLst>
          </p:cNvPr>
          <p:cNvSpPr/>
          <p:nvPr/>
        </p:nvSpPr>
        <p:spPr>
          <a:xfrm>
            <a:off x="44762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거래 수수료</a:t>
            </a:r>
            <a:endParaRPr sz="2400" b="1" dirty="0">
              <a:solidFill>
                <a:schemeClr val="dk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3C17817D-9E77-0679-74DF-2DE86A238CB5}"/>
              </a:ext>
            </a:extLst>
          </p:cNvPr>
          <p:cNvSpPr txBox="1"/>
          <p:nvPr/>
        </p:nvSpPr>
        <p:spPr>
          <a:xfrm>
            <a:off x="4392015" y="748018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16042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 L 0.2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0104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391848" y="737882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해결 방안</a:t>
            </a:r>
          </a:p>
        </p:txBody>
      </p:sp>
      <p:sp>
        <p:nvSpPr>
          <p:cNvPr id="2" name="Google Shape;148;p23">
            <a:extLst>
              <a:ext uri="{FF2B5EF4-FFF2-40B4-BE49-F238E27FC236}">
                <a16:creationId xmlns:a16="http://schemas.microsoft.com/office/drawing/2014/main" id="{855DE29D-F3CF-25BE-5B30-A6207B1D753D}"/>
              </a:ext>
            </a:extLst>
          </p:cNvPr>
          <p:cNvSpPr/>
          <p:nvPr/>
        </p:nvSpPr>
        <p:spPr>
          <a:xfrm>
            <a:off x="34289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504000" rIns="121900" bIns="121900" anchor="ctr" anchorCtr="0">
            <a:noAutofit/>
          </a:bodyPr>
          <a:lstStyle/>
          <a:p>
            <a:pPr algn="ctr"/>
            <a:r>
              <a:rPr lang="ko-KR" altLang="en-US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 지갑 통합</a:t>
            </a:r>
            <a:r>
              <a:rPr lang="en-US" altLang="ko-KR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&amp;</a:t>
            </a:r>
            <a:r>
              <a:rPr lang="ko-KR" altLang="en-US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결제 플랫폼</a:t>
            </a:r>
          </a:p>
          <a:p>
            <a:pPr algn="ctr"/>
            <a:endParaRPr sz="2400" b="1" dirty="0">
              <a:solidFill>
                <a:schemeClr val="dk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3" name="Google Shape;149;p23">
            <a:extLst>
              <a:ext uri="{FF2B5EF4-FFF2-40B4-BE49-F238E27FC236}">
                <a16:creationId xmlns:a16="http://schemas.microsoft.com/office/drawing/2014/main" id="{88269096-AE7C-1703-C139-BC44CD378441}"/>
              </a:ext>
            </a:extLst>
          </p:cNvPr>
          <p:cNvSpPr/>
          <p:nvPr/>
        </p:nvSpPr>
        <p:spPr>
          <a:xfrm>
            <a:off x="32257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4" name="Google Shape;150;p23">
            <a:extLst>
              <a:ext uri="{FF2B5EF4-FFF2-40B4-BE49-F238E27FC236}">
                <a16:creationId xmlns:a16="http://schemas.microsoft.com/office/drawing/2014/main" id="{B662451E-02A1-FACE-7146-8544E5E5602C}"/>
              </a:ext>
            </a:extLst>
          </p:cNvPr>
          <p:cNvSpPr/>
          <p:nvPr/>
        </p:nvSpPr>
        <p:spPr>
          <a:xfrm>
            <a:off x="36321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000" dirty="0"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11" name="Google Shape;83;p15">
            <a:extLst>
              <a:ext uri="{FF2B5EF4-FFF2-40B4-BE49-F238E27FC236}">
                <a16:creationId xmlns:a16="http://schemas.microsoft.com/office/drawing/2014/main" id="{9397B91D-1CA1-7AA1-53B2-4B3A33A28EC2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개요</a:t>
            </a:r>
          </a:p>
        </p:txBody>
      </p:sp>
    </p:spTree>
    <p:extLst>
      <p:ext uri="{BB962C8B-B14F-4D97-AF65-F5344CB8AC3E}">
        <p14:creationId xmlns:p14="http://schemas.microsoft.com/office/powerpoint/2010/main" val="5663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2B6595A-637D-A43C-A8EF-E775AAA6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2" y="990600"/>
            <a:ext cx="10150356" cy="4876800"/>
          </a:xfrm>
          <a:prstGeom prst="rect">
            <a:avLst/>
          </a:prstGeom>
        </p:spPr>
      </p:pic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선정 배경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pic>
        <p:nvPicPr>
          <p:cNvPr id="2058" name="Picture 10" descr="Arrow PNG Images | Free PNG Vector Graphics, Effects &amp; Backgrounds -  rawpixel">
            <a:extLst>
              <a:ext uri="{FF2B5EF4-FFF2-40B4-BE49-F238E27FC236}">
                <a16:creationId xmlns:a16="http://schemas.microsoft.com/office/drawing/2014/main" id="{773B8CBE-B5C7-7CD6-9DA6-7D1CCA53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113" y="760718"/>
            <a:ext cx="3608082" cy="360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597F3C2-40E8-1623-C1BA-D53BB8152F92}"/>
              </a:ext>
            </a:extLst>
          </p:cNvPr>
          <p:cNvGrpSpPr/>
          <p:nvPr/>
        </p:nvGrpSpPr>
        <p:grpSpPr>
          <a:xfrm>
            <a:off x="1264270" y="1710396"/>
            <a:ext cx="2810416" cy="3437208"/>
            <a:chOff x="10927730" y="1710395"/>
            <a:chExt cx="2810416" cy="3437208"/>
          </a:xfrm>
        </p:grpSpPr>
        <p:sp>
          <p:nvSpPr>
            <p:cNvPr id="2" name="Google Shape;83;p15">
              <a:extLst>
                <a:ext uri="{FF2B5EF4-FFF2-40B4-BE49-F238E27FC236}">
                  <a16:creationId xmlns:a16="http://schemas.microsoft.com/office/drawing/2014/main" id="{CF37F1BB-5558-2FA3-3624-904CF81FAEA4}"/>
                </a:ext>
              </a:extLst>
            </p:cNvPr>
            <p:cNvSpPr txBox="1"/>
            <p:nvPr/>
          </p:nvSpPr>
          <p:spPr>
            <a:xfrm>
              <a:off x="10927730" y="4520812"/>
              <a:ext cx="2810416" cy="62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ko-KR" altLang="en-US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스마트 </a:t>
              </a:r>
              <a:r>
                <a:rPr lang="ko-KR" altLang="en-US" sz="2800" b="1" dirty="0" err="1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컨트렉트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  <p:pic>
          <p:nvPicPr>
            <p:cNvPr id="9220" name="Picture 4" descr="Smart contracts free icon">
              <a:extLst>
                <a:ext uri="{FF2B5EF4-FFF2-40B4-BE49-F238E27FC236}">
                  <a16:creationId xmlns:a16="http://schemas.microsoft.com/office/drawing/2014/main" id="{25E871CB-2BE2-7008-6DAD-5F6323174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7730" y="1710395"/>
              <a:ext cx="2810416" cy="2810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2AEF42-16B6-315A-9D13-B5B90D2E56BF}"/>
              </a:ext>
            </a:extLst>
          </p:cNvPr>
          <p:cNvGrpSpPr/>
          <p:nvPr/>
        </p:nvGrpSpPr>
        <p:grpSpPr>
          <a:xfrm>
            <a:off x="8117314" y="1710397"/>
            <a:ext cx="2810416" cy="3437207"/>
            <a:chOff x="8117314" y="1710397"/>
            <a:chExt cx="2810416" cy="3437207"/>
          </a:xfrm>
        </p:grpSpPr>
        <p:pic>
          <p:nvPicPr>
            <p:cNvPr id="9218" name="Picture 2" descr="Bank free icon">
              <a:extLst>
                <a:ext uri="{FF2B5EF4-FFF2-40B4-BE49-F238E27FC236}">
                  <a16:creationId xmlns:a16="http://schemas.microsoft.com/office/drawing/2014/main" id="{254AE6A9-4255-D997-8809-EBBFCFF1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314" y="1710397"/>
              <a:ext cx="2810416" cy="2810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Google Shape;83;p15">
              <a:extLst>
                <a:ext uri="{FF2B5EF4-FFF2-40B4-BE49-F238E27FC236}">
                  <a16:creationId xmlns:a16="http://schemas.microsoft.com/office/drawing/2014/main" id="{B1028BD3-CDB5-C786-0A08-520643F88BF2}"/>
                </a:ext>
              </a:extLst>
            </p:cNvPr>
            <p:cNvSpPr txBox="1"/>
            <p:nvPr/>
          </p:nvSpPr>
          <p:spPr>
            <a:xfrm>
              <a:off x="8117314" y="4520813"/>
              <a:ext cx="2810416" cy="62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ko-KR" altLang="en-US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탈중앙화 금융</a:t>
              </a:r>
            </a:p>
          </p:txBody>
        </p:sp>
      </p:grp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선정 배경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0FDCF1-F2FA-E44D-3994-27A7D2C76223}"/>
              </a:ext>
            </a:extLst>
          </p:cNvPr>
          <p:cNvGrpSpPr/>
          <p:nvPr/>
        </p:nvGrpSpPr>
        <p:grpSpPr>
          <a:xfrm>
            <a:off x="4690621" y="1710396"/>
            <a:ext cx="2810417" cy="3437207"/>
            <a:chOff x="4704156" y="1710396"/>
            <a:chExt cx="2810417" cy="3437207"/>
          </a:xfrm>
        </p:grpSpPr>
        <p:sp>
          <p:nvSpPr>
            <p:cNvPr id="3" name="Google Shape;83;p15">
              <a:extLst>
                <a:ext uri="{FF2B5EF4-FFF2-40B4-BE49-F238E27FC236}">
                  <a16:creationId xmlns:a16="http://schemas.microsoft.com/office/drawing/2014/main" id="{B76E99E2-42A5-8BC9-39EC-76D7AE546EF2}"/>
                </a:ext>
              </a:extLst>
            </p:cNvPr>
            <p:cNvSpPr txBox="1"/>
            <p:nvPr/>
          </p:nvSpPr>
          <p:spPr>
            <a:xfrm>
              <a:off x="4704156" y="4520812"/>
              <a:ext cx="2810416" cy="62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ko-KR" altLang="en-US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암호화폐 지갑</a:t>
              </a:r>
            </a:p>
          </p:txBody>
        </p:sp>
        <p:pic>
          <p:nvPicPr>
            <p:cNvPr id="9222" name="Picture 6" descr="Ewallet free icon">
              <a:extLst>
                <a:ext uri="{FF2B5EF4-FFF2-40B4-BE49-F238E27FC236}">
                  <a16:creationId xmlns:a16="http://schemas.microsoft.com/office/drawing/2014/main" id="{128A4B54-A39D-5541-A869-FFB438AE5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156" y="1710396"/>
              <a:ext cx="2810417" cy="281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8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12 0 L -2.70833E-6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099 0 L 2.70833E-6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repeatCount="4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필요성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pic>
        <p:nvPicPr>
          <p:cNvPr id="8204" name="Picture 12" descr="Opportunity free icon">
            <a:extLst>
              <a:ext uri="{FF2B5EF4-FFF2-40B4-BE49-F238E27FC236}">
                <a16:creationId xmlns:a16="http://schemas.microsoft.com/office/drawing/2014/main" id="{41B58358-A3BF-4463-E22E-68669BAB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11" y="1088881"/>
            <a:ext cx="4680238" cy="46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BF2A0-D6B2-8CA6-448E-29BFDBF6AE7F}"/>
              </a:ext>
            </a:extLst>
          </p:cNvPr>
          <p:cNvSpPr txBox="1"/>
          <p:nvPr/>
        </p:nvSpPr>
        <p:spPr>
          <a:xfrm>
            <a:off x="3050322" y="998661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9D924-4EC0-1A08-2186-A7B264367546}"/>
              </a:ext>
            </a:extLst>
          </p:cNvPr>
          <p:cNvSpPr txBox="1"/>
          <p:nvPr/>
        </p:nvSpPr>
        <p:spPr>
          <a:xfrm>
            <a:off x="1198347" y="4681984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DF924-C887-4038-24BA-E68370B8C091}"/>
              </a:ext>
            </a:extLst>
          </p:cNvPr>
          <p:cNvSpPr txBox="1"/>
          <p:nvPr/>
        </p:nvSpPr>
        <p:spPr>
          <a:xfrm>
            <a:off x="7885770" y="832739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23DC8-382F-8394-7DBD-76C4FF9AEF66}"/>
              </a:ext>
            </a:extLst>
          </p:cNvPr>
          <p:cNvSpPr txBox="1"/>
          <p:nvPr/>
        </p:nvSpPr>
        <p:spPr>
          <a:xfrm>
            <a:off x="7885771" y="3550868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A22C3-B240-98E9-656E-5FDDCCBBC87F}"/>
              </a:ext>
            </a:extLst>
          </p:cNvPr>
          <p:cNvSpPr txBox="1"/>
          <p:nvPr/>
        </p:nvSpPr>
        <p:spPr>
          <a:xfrm>
            <a:off x="1934891" y="2903544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34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필요성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pic>
        <p:nvPicPr>
          <p:cNvPr id="8202" name="Picture 10" descr="Software application free icon">
            <a:extLst>
              <a:ext uri="{FF2B5EF4-FFF2-40B4-BE49-F238E27FC236}">
                <a16:creationId xmlns:a16="http://schemas.microsoft.com/office/drawing/2014/main" id="{46D11B44-FA5F-9434-BA54-1C6811E8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62" y="1988457"/>
            <a:ext cx="4012134" cy="40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58DE4E-19EF-875C-D981-C404399A781E}"/>
              </a:ext>
            </a:extLst>
          </p:cNvPr>
          <p:cNvGrpSpPr/>
          <p:nvPr/>
        </p:nvGrpSpPr>
        <p:grpSpPr>
          <a:xfrm>
            <a:off x="1394063" y="1329229"/>
            <a:ext cx="1906282" cy="2474793"/>
            <a:chOff x="1393722" y="1329229"/>
            <a:chExt cx="1906282" cy="2474793"/>
          </a:xfrm>
        </p:grpSpPr>
        <p:pic>
          <p:nvPicPr>
            <p:cNvPr id="8200" name="Picture 8" descr="Game free icon">
              <a:extLst>
                <a:ext uri="{FF2B5EF4-FFF2-40B4-BE49-F238E27FC236}">
                  <a16:creationId xmlns:a16="http://schemas.microsoft.com/office/drawing/2014/main" id="{B5F20065-9DD8-C866-2111-A4226D3E4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722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Google Shape;83;p15">
              <a:extLst>
                <a:ext uri="{FF2B5EF4-FFF2-40B4-BE49-F238E27FC236}">
                  <a16:creationId xmlns:a16="http://schemas.microsoft.com/office/drawing/2014/main" id="{4EE4731F-9103-3BE1-B2FA-BD9BFA4AB957}"/>
                </a:ext>
              </a:extLst>
            </p:cNvPr>
            <p:cNvSpPr txBox="1"/>
            <p:nvPr/>
          </p:nvSpPr>
          <p:spPr>
            <a:xfrm>
              <a:off x="1393722" y="3235511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P2E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AE68DA-444F-A93E-FEB2-AAB2FB3490E0}"/>
              </a:ext>
            </a:extLst>
          </p:cNvPr>
          <p:cNvGrpSpPr/>
          <p:nvPr/>
        </p:nvGrpSpPr>
        <p:grpSpPr>
          <a:xfrm>
            <a:off x="3893033" y="1329229"/>
            <a:ext cx="1906282" cy="2474792"/>
            <a:chOff x="3893033" y="1329229"/>
            <a:chExt cx="1906282" cy="2474792"/>
          </a:xfrm>
        </p:grpSpPr>
        <p:pic>
          <p:nvPicPr>
            <p:cNvPr id="8198" name="Picture 6" descr="대출 무료 아이콘">
              <a:extLst>
                <a:ext uri="{FF2B5EF4-FFF2-40B4-BE49-F238E27FC236}">
                  <a16:creationId xmlns:a16="http://schemas.microsoft.com/office/drawing/2014/main" id="{346203C1-DB58-1973-648B-23C28292C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033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Google Shape;83;p15">
              <a:extLst>
                <a:ext uri="{FF2B5EF4-FFF2-40B4-BE49-F238E27FC236}">
                  <a16:creationId xmlns:a16="http://schemas.microsoft.com/office/drawing/2014/main" id="{8F3B85D3-5D22-55C9-C9C4-D95F73EC51AC}"/>
                </a:ext>
              </a:extLst>
            </p:cNvPr>
            <p:cNvSpPr txBox="1"/>
            <p:nvPr/>
          </p:nvSpPr>
          <p:spPr>
            <a:xfrm>
              <a:off x="3893033" y="3235510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LENDING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00AA08-AE86-A25D-1472-42EB37400118}"/>
              </a:ext>
            </a:extLst>
          </p:cNvPr>
          <p:cNvGrpSpPr/>
          <p:nvPr/>
        </p:nvGrpSpPr>
        <p:grpSpPr>
          <a:xfrm>
            <a:off x="6392344" y="1329229"/>
            <a:ext cx="1906282" cy="2474792"/>
            <a:chOff x="6392344" y="1329229"/>
            <a:chExt cx="1906282" cy="2474792"/>
          </a:xfrm>
        </p:grpSpPr>
        <p:pic>
          <p:nvPicPr>
            <p:cNvPr id="8196" name="Picture 4" descr="유산 무료 아이콘">
              <a:extLst>
                <a:ext uri="{FF2B5EF4-FFF2-40B4-BE49-F238E27FC236}">
                  <a16:creationId xmlns:a16="http://schemas.microsoft.com/office/drawing/2014/main" id="{8ABDE7BE-0A9C-7A80-6CA0-142E3C103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344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Google Shape;83;p15">
              <a:extLst>
                <a:ext uri="{FF2B5EF4-FFF2-40B4-BE49-F238E27FC236}">
                  <a16:creationId xmlns:a16="http://schemas.microsoft.com/office/drawing/2014/main" id="{BC483105-9707-E121-AD61-F5AEB5932F7E}"/>
                </a:ext>
              </a:extLst>
            </p:cNvPr>
            <p:cNvSpPr txBox="1"/>
            <p:nvPr/>
          </p:nvSpPr>
          <p:spPr>
            <a:xfrm>
              <a:off x="6392344" y="3235510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STAKING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057C2D-1DCA-8F58-B34F-96E60BD0FC98}"/>
              </a:ext>
            </a:extLst>
          </p:cNvPr>
          <p:cNvGrpSpPr/>
          <p:nvPr/>
        </p:nvGrpSpPr>
        <p:grpSpPr>
          <a:xfrm>
            <a:off x="8891655" y="1329229"/>
            <a:ext cx="1906282" cy="2474792"/>
            <a:chOff x="8891655" y="1329229"/>
            <a:chExt cx="1906282" cy="2474792"/>
          </a:xfrm>
        </p:grpSpPr>
        <p:pic>
          <p:nvPicPr>
            <p:cNvPr id="8194" name="Picture 2" descr="Nft - 무료 컴퓨터개 아이콘">
              <a:extLst>
                <a:ext uri="{FF2B5EF4-FFF2-40B4-BE49-F238E27FC236}">
                  <a16:creationId xmlns:a16="http://schemas.microsoft.com/office/drawing/2014/main" id="{15F1D876-2FF4-7287-8251-7634C6260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655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Google Shape;83;p15">
              <a:extLst>
                <a:ext uri="{FF2B5EF4-FFF2-40B4-BE49-F238E27FC236}">
                  <a16:creationId xmlns:a16="http://schemas.microsoft.com/office/drawing/2014/main" id="{219958EC-CA77-CFAB-425F-5DDC9BAA5BE5}"/>
                </a:ext>
              </a:extLst>
            </p:cNvPr>
            <p:cNvSpPr txBox="1"/>
            <p:nvPr/>
          </p:nvSpPr>
          <p:spPr>
            <a:xfrm>
              <a:off x="8891655" y="3235510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NFT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6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820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0039 0.141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0755 0.34977 L 2.08333E-6 -4.0740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78" y="-17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026 0.34977 L 3.75E-6 -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175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0247 0.34977 L -3.75E-6 2.96296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1747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30742 0.34977 L -1.45833E-6 2.9629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176B2CA5CA3F47B5FC27B1BD05EF55" ma:contentTypeVersion="5" ma:contentTypeDescription="새 문서를 만듭니다." ma:contentTypeScope="" ma:versionID="c765812984f3e19fde83cceba0a35120">
  <xsd:schema xmlns:xsd="http://www.w3.org/2001/XMLSchema" xmlns:xs="http://www.w3.org/2001/XMLSchema" xmlns:p="http://schemas.microsoft.com/office/2006/metadata/properties" xmlns:ns3="d34b8220-f45b-4112-8bd5-3f5a0237fa3a" targetNamespace="http://schemas.microsoft.com/office/2006/metadata/properties" ma:root="true" ma:fieldsID="36c3641c316705b055e27f5377e290e5" ns3:_="">
    <xsd:import namespace="d34b8220-f45b-4112-8bd5-3f5a0237f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b8220-f45b-4112-8bd5-3f5a0237f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C4C20A-FB13-476E-83E9-478CC59DB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48E42B-9482-4DEC-BE5F-E5864F088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b8220-f45b-4112-8bd5-3f5a0237f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FDC276-08E3-4622-9C77-7D3FE5CB9B58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34b8220-f45b-4112-8bd5-3f5a0237fa3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581</Words>
  <Application>Microsoft Office PowerPoint</Application>
  <PresentationFormat>와이드스크린</PresentationFormat>
  <Paragraphs>241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Droid Serif</vt:lpstr>
      <vt:lpstr>Rix고딕 B</vt:lpstr>
      <vt:lpstr>맑은 고딕</vt:lpstr>
      <vt:lpstr>Arial</vt:lpstr>
      <vt:lpstr>Montserrat</vt:lpstr>
      <vt:lpstr>Wingdings</vt:lpstr>
      <vt:lpstr>Office 테마</vt:lpstr>
      <vt:lpstr>암호화폐 지갑 통합  &amp; 결제 플랫폼</vt:lpstr>
      <vt:lpstr>5팀 2018152023 양태환 (👨🏻‍💻🔥) 2018152025 오정혁 (👨🏻‍💻🔥)  2020156046 박상윤 (👨🏻‍💻🔥)  2018152041 최동규 (👨🏻‍💻🔥)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업무 분담</vt:lpstr>
      <vt:lpstr>간트 차트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박상윤(2020156046)</dc:creator>
  <cp:lastModifiedBy>박상윤(2020156046)</cp:lastModifiedBy>
  <cp:revision>10</cp:revision>
  <dcterms:created xsi:type="dcterms:W3CDTF">2023-01-27T04:35:44Z</dcterms:created>
  <dcterms:modified xsi:type="dcterms:W3CDTF">2023-01-30T08:02:08Z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0x010100B1176B2CA5CA3F47B5FC27B1BD05EF55</vt:lpwstr>
  </property>
</Properties>
</file>